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72" r:id="rId5"/>
    <p:sldId id="265" r:id="rId6"/>
    <p:sldId id="259" r:id="rId7"/>
    <p:sldId id="260" r:id="rId8"/>
    <p:sldId id="270" r:id="rId9"/>
    <p:sldId id="266" r:id="rId10"/>
    <p:sldId id="267" r:id="rId11"/>
    <p:sldId id="271" r:id="rId12"/>
    <p:sldId id="261" r:id="rId13"/>
    <p:sldId id="273" r:id="rId14"/>
    <p:sldId id="274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CE8"/>
    <a:srgbClr val="4F88A5"/>
    <a:srgbClr val="137FE1"/>
    <a:srgbClr val="C10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8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0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6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A61DBA-4679-4C05-906C-5200B5E9BCA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CF0DDD7-C2A6-4A8E-9328-052B52D1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1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6E187274-5DC2-4BE0-AF99-925D6D9735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A118E35-1CBF-4863-8497-F4DF1A166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9DEFA-D5DA-4B73-AF4D-6EABE100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2043360"/>
            <a:ext cx="7056444" cy="1385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Earning Call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DC86F-82AF-4883-9A4E-C51C4273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8241" y="3428999"/>
            <a:ext cx="4065707" cy="30811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      By</a:t>
            </a:r>
            <a:r>
              <a:rPr lang="en-US" sz="2800">
                <a:solidFill>
                  <a:srgbClr val="FFFFFF"/>
                </a:solidFill>
              </a:rPr>
              <a:t>:  Team 202</a:t>
            </a: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	Nick </a:t>
            </a:r>
            <a:r>
              <a:rPr lang="en-US" sz="2800" dirty="0" err="1">
                <a:solidFill>
                  <a:srgbClr val="FFFFFF"/>
                </a:solidFill>
              </a:rPr>
              <a:t>Molter</a:t>
            </a: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	Shan Lin</a:t>
            </a:r>
          </a:p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err="1">
                <a:solidFill>
                  <a:srgbClr val="FFFFFF"/>
                </a:solidFill>
              </a:rPr>
              <a:t>Tawei</a:t>
            </a:r>
            <a:r>
              <a:rPr lang="en-US" sz="2800" dirty="0">
                <a:solidFill>
                  <a:srgbClr val="FFFFFF"/>
                </a:solidFill>
              </a:rPr>
              <a:t> Yen</a:t>
            </a:r>
          </a:p>
          <a:p>
            <a:r>
              <a:rPr lang="en-US" sz="2800" dirty="0">
                <a:solidFill>
                  <a:srgbClr val="FFFFFF"/>
                </a:solidFill>
              </a:rPr>
              <a:t>	Surya </a:t>
            </a:r>
            <a:r>
              <a:rPr lang="en-US" sz="2800" dirty="0" err="1">
                <a:solidFill>
                  <a:srgbClr val="FFFFFF"/>
                </a:solidFill>
              </a:rPr>
              <a:t>Gundavarapu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7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2BCE4-C5CA-430D-AADB-7CBD4803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function for scraping transcripts into text files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F09ED5-E6D3-4692-8A1C-052967670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78" y="731874"/>
            <a:ext cx="7760084" cy="546890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CE21FC-1B34-48AB-9EDC-63EFC815263D}"/>
              </a:ext>
            </a:extLst>
          </p:cNvPr>
          <p:cNvSpPr txBox="1"/>
          <p:nvPr/>
        </p:nvSpPr>
        <p:spPr>
          <a:xfrm>
            <a:off x="0" y="127930"/>
            <a:ext cx="508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Part2. Scraping Earing Call Transcripts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79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0C964-2962-49CE-A77A-6E434677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Automatic searching and scraping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F2B4BB8-9202-4AC5-AB4D-268350241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64" y="795496"/>
            <a:ext cx="8333817" cy="4014629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5996146-FE51-4E64-97F0-79092F5FE980}"/>
              </a:ext>
            </a:extLst>
          </p:cNvPr>
          <p:cNvSpPr txBox="1"/>
          <p:nvPr/>
        </p:nvSpPr>
        <p:spPr>
          <a:xfrm>
            <a:off x="0" y="127930"/>
            <a:ext cx="508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Part2. Scraping Earing Call Transcripts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693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9B8B-1136-4ABA-986E-CF77A8E3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(Google)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0A976-F178-44C3-8BD0-407AF9F30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" r="7988"/>
          <a:stretch/>
        </p:blipFill>
        <p:spPr>
          <a:xfrm>
            <a:off x="3947497" y="1839684"/>
            <a:ext cx="7428075" cy="30144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2C51D8-C98D-4034-9172-CBE125EF2271}"/>
              </a:ext>
            </a:extLst>
          </p:cNvPr>
          <p:cNvSpPr/>
          <p:nvPr/>
        </p:nvSpPr>
        <p:spPr>
          <a:xfrm>
            <a:off x="4953000" y="4440503"/>
            <a:ext cx="2286000" cy="4136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116B2-036E-4CA7-B042-A63521F0D6AB}"/>
              </a:ext>
            </a:extLst>
          </p:cNvPr>
          <p:cNvSpPr/>
          <p:nvPr/>
        </p:nvSpPr>
        <p:spPr>
          <a:xfrm>
            <a:off x="4953000" y="3217599"/>
            <a:ext cx="2286000" cy="4136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AF4581-B5C9-47AE-9F5C-0E8E98F0E470}"/>
              </a:ext>
            </a:extLst>
          </p:cNvPr>
          <p:cNvSpPr/>
          <p:nvPr/>
        </p:nvSpPr>
        <p:spPr>
          <a:xfrm>
            <a:off x="7547233" y="261252"/>
            <a:ext cx="2775857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Score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2F26CB-3991-4FDA-9AF2-9386961009A0}"/>
              </a:ext>
            </a:extLst>
          </p:cNvPr>
          <p:cNvSpPr/>
          <p:nvPr/>
        </p:nvSpPr>
        <p:spPr>
          <a:xfrm>
            <a:off x="7661534" y="5703250"/>
            <a:ext cx="2775857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Magnitude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413391-F406-499A-B555-114476D1120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6096000" y="990595"/>
            <a:ext cx="2839162" cy="222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F4C260-66BB-4FA3-B6BF-1FF2223F0C91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6096000" y="4854161"/>
            <a:ext cx="2953463" cy="849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1C2EA6-F02D-4E0E-A142-7F859A6DF395}"/>
              </a:ext>
            </a:extLst>
          </p:cNvPr>
          <p:cNvSpPr txBox="1"/>
          <p:nvPr/>
        </p:nvSpPr>
        <p:spPr>
          <a:xfrm>
            <a:off x="0" y="127930"/>
            <a:ext cx="508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Part3. Transcript Analysis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017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 Metrics 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115" y="2238454"/>
            <a:ext cx="7315200" cy="2179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09115" y="853381"/>
            <a:ext cx="742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income – Total earnings</a:t>
            </a:r>
          </a:p>
          <a:p>
            <a:r>
              <a:rPr lang="en-US" b="1" dirty="0"/>
              <a:t>Revenue – Total sales</a:t>
            </a:r>
          </a:p>
          <a:p>
            <a:r>
              <a:rPr lang="en-US" b="1" dirty="0"/>
              <a:t>Total Assets – Book value of all assets</a:t>
            </a:r>
          </a:p>
          <a:p>
            <a:r>
              <a:rPr lang="en-US" b="1" dirty="0"/>
              <a:t>Stock Price – Historical closing price</a:t>
            </a:r>
          </a:p>
        </p:txBody>
      </p:sp>
    </p:spTree>
    <p:extLst>
      <p:ext uri="{BB962C8B-B14F-4D97-AF65-F5344CB8AC3E}">
        <p14:creationId xmlns:p14="http://schemas.microsoft.com/office/powerpoint/2010/main" val="50359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 Metrics Data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281" y="2042525"/>
            <a:ext cx="7315200" cy="30575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98281" y="112383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metrics are all percentage changes each quarter so they are in the same scale </a:t>
            </a:r>
          </a:p>
        </p:txBody>
      </p:sp>
    </p:spTree>
    <p:extLst>
      <p:ext uri="{BB962C8B-B14F-4D97-AF65-F5344CB8AC3E}">
        <p14:creationId xmlns:p14="http://schemas.microsoft.com/office/powerpoint/2010/main" val="299761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BA63-F6FE-49B2-954E-B07201EF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84417-C039-4342-8436-E3EAF2DB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3"/>
          <a:stretch/>
        </p:blipFill>
        <p:spPr>
          <a:xfrm>
            <a:off x="3688551" y="2397347"/>
            <a:ext cx="7974308" cy="10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7275-8365-4C17-A939-A8AF2FDE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506E-C89A-40C4-96C1-39802AA6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20" y="1123837"/>
            <a:ext cx="6020424" cy="52091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BF5155-F170-4B6C-B29D-540AB55B9EA1}"/>
              </a:ext>
            </a:extLst>
          </p:cNvPr>
          <p:cNvSpPr/>
          <p:nvPr/>
        </p:nvSpPr>
        <p:spPr>
          <a:xfrm>
            <a:off x="4566420" y="4737331"/>
            <a:ext cx="4215630" cy="3299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657AB-AE02-450D-A5CA-886897E8086C}"/>
              </a:ext>
            </a:extLst>
          </p:cNvPr>
          <p:cNvSpPr/>
          <p:nvPr/>
        </p:nvSpPr>
        <p:spPr>
          <a:xfrm>
            <a:off x="4566420" y="5067301"/>
            <a:ext cx="4215630" cy="12656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1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F39-4D3C-4F9D-8B35-DF9F5D2F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B24B-9B8A-4FC6-94B2-5539585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other factors to consider</a:t>
            </a:r>
          </a:p>
          <a:p>
            <a:r>
              <a:rPr lang="en-US" dirty="0"/>
              <a:t>Model is limited to only two mutual funds</a:t>
            </a:r>
          </a:p>
          <a:p>
            <a:r>
              <a:rPr lang="en-US" dirty="0"/>
              <a:t>Expand analysis beyond US firms</a:t>
            </a:r>
          </a:p>
        </p:txBody>
      </p:sp>
    </p:spTree>
    <p:extLst>
      <p:ext uri="{BB962C8B-B14F-4D97-AF65-F5344CB8AC3E}">
        <p14:creationId xmlns:p14="http://schemas.microsoft.com/office/powerpoint/2010/main" val="21661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3187-D1DA-4D5A-99DA-4353B8B5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6D3F-7C57-4A07-B437-40854F93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determine if quarterly earning calls are good predictors of a company’s performance and if they have a significant affect on whether that company is added or dropped from a mutual fund’s holdings</a:t>
            </a:r>
          </a:p>
        </p:txBody>
      </p:sp>
    </p:spTree>
    <p:extLst>
      <p:ext uri="{BB962C8B-B14F-4D97-AF65-F5344CB8AC3E}">
        <p14:creationId xmlns:p14="http://schemas.microsoft.com/office/powerpoint/2010/main" val="32003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1E1-12FE-49E2-B256-4371FB79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8C15D-DB97-4500-8428-F5A324CDEF96}"/>
              </a:ext>
            </a:extLst>
          </p:cNvPr>
          <p:cNvSpPr/>
          <p:nvPr/>
        </p:nvSpPr>
        <p:spPr>
          <a:xfrm>
            <a:off x="3769597" y="67561"/>
            <a:ext cx="2237183" cy="406400"/>
          </a:xfrm>
          <a:prstGeom prst="rect">
            <a:avLst/>
          </a:prstGeom>
          <a:solidFill>
            <a:srgbClr val="C30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Fund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92370-B9F4-4DEB-87AE-A59C18F35618}"/>
              </a:ext>
            </a:extLst>
          </p:cNvPr>
          <p:cNvSpPr/>
          <p:nvPr/>
        </p:nvSpPr>
        <p:spPr>
          <a:xfrm>
            <a:off x="3769598" y="563159"/>
            <a:ext cx="2237184" cy="406400"/>
          </a:xfrm>
          <a:prstGeom prst="rect">
            <a:avLst/>
          </a:prstGeom>
          <a:solidFill>
            <a:srgbClr val="137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 of Companies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19990-45F9-4A5F-BF4F-7514FA1322CF}"/>
              </a:ext>
            </a:extLst>
          </p:cNvPr>
          <p:cNvSpPr/>
          <p:nvPr/>
        </p:nvSpPr>
        <p:spPr>
          <a:xfrm>
            <a:off x="3769598" y="1097414"/>
            <a:ext cx="1032387" cy="6130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Q4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B51B8-5363-451E-9470-F9237891F851}"/>
              </a:ext>
            </a:extLst>
          </p:cNvPr>
          <p:cNvSpPr/>
          <p:nvPr/>
        </p:nvSpPr>
        <p:spPr>
          <a:xfrm>
            <a:off x="4974396" y="1104673"/>
            <a:ext cx="1032386" cy="60576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Q3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FFE9EF-925A-4D33-B5CF-4418549359F1}"/>
              </a:ext>
            </a:extLst>
          </p:cNvPr>
          <p:cNvSpPr/>
          <p:nvPr/>
        </p:nvSpPr>
        <p:spPr>
          <a:xfrm>
            <a:off x="3769598" y="1879449"/>
            <a:ext cx="1032387" cy="18909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258637-5812-483B-811A-721314743C86}"/>
              </a:ext>
            </a:extLst>
          </p:cNvPr>
          <p:cNvSpPr/>
          <p:nvPr/>
        </p:nvSpPr>
        <p:spPr>
          <a:xfrm>
            <a:off x="4995668" y="1879449"/>
            <a:ext cx="1032387" cy="18909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>
                <a:solidFill>
                  <a:schemeClr val="accent5"/>
                </a:solidFill>
              </a:rPr>
              <a:t>F</a:t>
            </a:r>
          </a:p>
          <a:p>
            <a:pPr algn="ctr"/>
            <a:r>
              <a:rPr lang="en-US" sz="1600" dirty="0"/>
              <a:t>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D4FB0A-5EC3-4B0D-9479-4FA7D268D116}"/>
              </a:ext>
            </a:extLst>
          </p:cNvPr>
          <p:cNvSpPr/>
          <p:nvPr/>
        </p:nvSpPr>
        <p:spPr>
          <a:xfrm>
            <a:off x="6216778" y="2492111"/>
            <a:ext cx="823903" cy="50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9394D-E1E7-4F24-A51B-59EBBC19FF77}"/>
              </a:ext>
            </a:extLst>
          </p:cNvPr>
          <p:cNvSpPr/>
          <p:nvPr/>
        </p:nvSpPr>
        <p:spPr>
          <a:xfrm>
            <a:off x="7232158" y="1097414"/>
            <a:ext cx="1032387" cy="6130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B6347E-CA00-4878-8637-BE2535A83FF3}"/>
              </a:ext>
            </a:extLst>
          </p:cNvPr>
          <p:cNvSpPr/>
          <p:nvPr/>
        </p:nvSpPr>
        <p:spPr>
          <a:xfrm>
            <a:off x="8436956" y="1102290"/>
            <a:ext cx="1032387" cy="6130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Dropped</a:t>
            </a:r>
            <a:endParaRPr lang="en-US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77778-93F3-47C1-9A74-A37B02BC387D}"/>
              </a:ext>
            </a:extLst>
          </p:cNvPr>
          <p:cNvSpPr/>
          <p:nvPr/>
        </p:nvSpPr>
        <p:spPr>
          <a:xfrm>
            <a:off x="7229404" y="1879450"/>
            <a:ext cx="1032387" cy="1890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D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E</a:t>
            </a:r>
          </a:p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G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C5F533-A3C6-44B3-9E9F-316BBEDB670E}"/>
              </a:ext>
            </a:extLst>
          </p:cNvPr>
          <p:cNvSpPr/>
          <p:nvPr/>
        </p:nvSpPr>
        <p:spPr>
          <a:xfrm>
            <a:off x="8450514" y="1879449"/>
            <a:ext cx="1002342" cy="1890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DA617F8-A857-4F20-8792-93E41C7E0000}"/>
              </a:ext>
            </a:extLst>
          </p:cNvPr>
          <p:cNvSpPr/>
          <p:nvPr/>
        </p:nvSpPr>
        <p:spPr>
          <a:xfrm>
            <a:off x="7404569" y="301505"/>
            <a:ext cx="1032387" cy="425393"/>
          </a:xfrm>
          <a:prstGeom prst="wedgeEllipseCallout">
            <a:avLst>
              <a:gd name="adj1" fmla="val -17024"/>
              <a:gd name="adj2" fmla="val 10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Q4-Q3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2E09E43-0D55-4C80-97CB-ABB2D32EA538}"/>
              </a:ext>
            </a:extLst>
          </p:cNvPr>
          <p:cNvSpPr/>
          <p:nvPr/>
        </p:nvSpPr>
        <p:spPr>
          <a:xfrm>
            <a:off x="8610330" y="349617"/>
            <a:ext cx="1176744" cy="359512"/>
          </a:xfrm>
          <a:prstGeom prst="wedgeEllipseCallout">
            <a:avLst>
              <a:gd name="adj1" fmla="val -25011"/>
              <a:gd name="adj2" fmla="val 130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Q3-Q4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FB23F-6DC8-45EB-8D3B-CD661826FD19}"/>
              </a:ext>
            </a:extLst>
          </p:cNvPr>
          <p:cNvSpPr/>
          <p:nvPr/>
        </p:nvSpPr>
        <p:spPr>
          <a:xfrm>
            <a:off x="7139448" y="1015642"/>
            <a:ext cx="2407323" cy="28484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8CC3F5-B34A-4242-8A8F-FF704D748F06}"/>
              </a:ext>
            </a:extLst>
          </p:cNvPr>
          <p:cNvCxnSpPr>
            <a:cxnSpLocks/>
            <a:stCxn id="19" idx="2"/>
            <a:endCxn id="24" idx="3"/>
          </p:cNvCxnSpPr>
          <p:nvPr/>
        </p:nvCxnSpPr>
        <p:spPr>
          <a:xfrm rot="5400000">
            <a:off x="6918316" y="2941094"/>
            <a:ext cx="501813" cy="234777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4E670-CEED-4830-B66A-2176037DD983}"/>
              </a:ext>
            </a:extLst>
          </p:cNvPr>
          <p:cNvSpPr/>
          <p:nvPr/>
        </p:nvSpPr>
        <p:spPr>
          <a:xfrm>
            <a:off x="4462097" y="4059375"/>
            <a:ext cx="1533236" cy="6130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Earning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4B2789-19CF-43D0-AD54-CB79E9689415}"/>
              </a:ext>
            </a:extLst>
          </p:cNvPr>
          <p:cNvSpPr/>
          <p:nvPr/>
        </p:nvSpPr>
        <p:spPr>
          <a:xfrm>
            <a:off x="4974396" y="5080026"/>
            <a:ext cx="1533236" cy="6130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Natural Language Analysis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2D95D65-F325-4C77-952D-B7C85361C3F2}"/>
              </a:ext>
            </a:extLst>
          </p:cNvPr>
          <p:cNvCxnSpPr>
            <a:cxnSpLocks/>
            <a:stCxn id="19" idx="2"/>
            <a:endCxn id="47" idx="1"/>
          </p:cNvCxnSpPr>
          <p:nvPr/>
        </p:nvCxnSpPr>
        <p:spPr>
          <a:xfrm rot="16200000" flipH="1">
            <a:off x="8814185" y="3393001"/>
            <a:ext cx="501814" cy="144396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8043C88-D453-45DC-B72B-76994D14010B}"/>
              </a:ext>
            </a:extLst>
          </p:cNvPr>
          <p:cNvSpPr/>
          <p:nvPr/>
        </p:nvSpPr>
        <p:spPr>
          <a:xfrm>
            <a:off x="9787074" y="4059376"/>
            <a:ext cx="1533236" cy="613027"/>
          </a:xfrm>
          <a:prstGeom prst="rect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Other Financial Data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619C3E9-7C22-4A09-A80B-552CFFECCE00}"/>
              </a:ext>
            </a:extLst>
          </p:cNvPr>
          <p:cNvCxnSpPr>
            <a:cxnSpLocks/>
            <a:stCxn id="29" idx="3"/>
            <a:endCxn id="52" idx="1"/>
          </p:cNvCxnSpPr>
          <p:nvPr/>
        </p:nvCxnSpPr>
        <p:spPr>
          <a:xfrm>
            <a:off x="6507632" y="5386540"/>
            <a:ext cx="828113" cy="226076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E04F33D-4951-4F63-B587-72733495192C}"/>
              </a:ext>
            </a:extLst>
          </p:cNvPr>
          <p:cNvCxnSpPr>
            <a:cxnSpLocks/>
            <a:stCxn id="47" idx="2"/>
            <a:endCxn id="52" idx="3"/>
          </p:cNvCxnSpPr>
          <p:nvPr/>
        </p:nvCxnSpPr>
        <p:spPr>
          <a:xfrm rot="5400000">
            <a:off x="9241231" y="4300154"/>
            <a:ext cx="940213" cy="1684711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39BC866-BF4A-49BB-AF13-049BCFA70370}"/>
              </a:ext>
            </a:extLst>
          </p:cNvPr>
          <p:cNvSpPr/>
          <p:nvPr/>
        </p:nvSpPr>
        <p:spPr>
          <a:xfrm>
            <a:off x="7335745" y="5306102"/>
            <a:ext cx="1533236" cy="613027"/>
          </a:xfrm>
          <a:prstGeom prst="rect">
            <a:avLst/>
          </a:prstGeom>
          <a:solidFill>
            <a:srgbClr val="C10BC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Combine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2EAFF7-F91D-47FD-BA9F-C98FE67C4CBC}"/>
              </a:ext>
            </a:extLst>
          </p:cNvPr>
          <p:cNvSpPr/>
          <p:nvPr/>
        </p:nvSpPr>
        <p:spPr>
          <a:xfrm>
            <a:off x="9307285" y="5895356"/>
            <a:ext cx="1533236" cy="613027"/>
          </a:xfrm>
          <a:prstGeom prst="rect">
            <a:avLst/>
          </a:prstGeom>
          <a:solidFill>
            <a:schemeClr val="accent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Conduct Final Analysis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4A19225-0F32-4684-8E39-F34473FE3A88}"/>
              </a:ext>
            </a:extLst>
          </p:cNvPr>
          <p:cNvCxnSpPr>
            <a:cxnSpLocks/>
            <a:stCxn id="52" idx="2"/>
            <a:endCxn id="53" idx="1"/>
          </p:cNvCxnSpPr>
          <p:nvPr/>
        </p:nvCxnSpPr>
        <p:spPr>
          <a:xfrm rot="16200000" flipH="1">
            <a:off x="8563454" y="5458038"/>
            <a:ext cx="282741" cy="1204922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FB6C559-4FEE-4BE1-90D8-E2CF0C966295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5281052" y="4620064"/>
            <a:ext cx="407624" cy="512299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8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7B652-2CEB-4F29-9608-40612D03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Getting links of mutual fund portfolio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057216-AA21-43D2-BBF6-756B5A64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38" y="741484"/>
            <a:ext cx="8508648" cy="460118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D8C61D0-EDBA-45E4-BD43-6099C104DB0C}"/>
              </a:ext>
            </a:extLst>
          </p:cNvPr>
          <p:cNvSpPr txBox="1"/>
          <p:nvPr/>
        </p:nvSpPr>
        <p:spPr>
          <a:xfrm>
            <a:off x="0" y="161925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Part1. Scraping Mutual Fund Portfolio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676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7DA45-C476-4695-B262-0DA1AF4D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BFF80B-AAA9-4443-B9E1-AC24A2620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6" t="50538" r="30318" b="-1"/>
          <a:stretch/>
        </p:blipFill>
        <p:spPr>
          <a:xfrm>
            <a:off x="3604516" y="776747"/>
            <a:ext cx="8070629" cy="2718927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83AAAC56-0F1F-4020-9450-FEBFD375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function </a:t>
            </a:r>
            <a:br>
              <a:rPr lang="en-US" altLang="zh-TW" dirty="0"/>
            </a:br>
            <a:r>
              <a:rPr lang="en-US" altLang="zh-TW" sz="2400" dirty="0"/>
              <a:t>”</a:t>
            </a:r>
            <a:r>
              <a:rPr lang="en-US" altLang="zh-TW" sz="2400" dirty="0" err="1">
                <a:solidFill>
                  <a:srgbClr val="FFFF00"/>
                </a:solidFill>
              </a:rPr>
              <a:t>getCompanyNames</a:t>
            </a:r>
            <a:r>
              <a:rPr lang="en-US" altLang="zh-TW" sz="2400" dirty="0"/>
              <a:t>”</a:t>
            </a:r>
            <a:br>
              <a:rPr lang="en-US" altLang="zh-TW" sz="2400" dirty="0"/>
            </a:br>
            <a:r>
              <a:rPr lang="en-US" altLang="zh-TW" sz="3200" dirty="0"/>
              <a:t>for scraping mutual fund portfolio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217628-872E-477E-8097-4B919996BBF3}"/>
              </a:ext>
            </a:extLst>
          </p:cNvPr>
          <p:cNvSpPr txBox="1"/>
          <p:nvPr/>
        </p:nvSpPr>
        <p:spPr>
          <a:xfrm>
            <a:off x="0" y="161925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Part1. Scraping Mutual Fund Portfolio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11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9B8B-1136-4ABA-986E-CF77A8E3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Holdings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9E77F-3B26-4D29-915B-A7D068FA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82" y="1123837"/>
            <a:ext cx="6991350" cy="39052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750EFF2-E0B1-4784-A0EB-3C590B0C0089}"/>
              </a:ext>
            </a:extLst>
          </p:cNvPr>
          <p:cNvSpPr txBox="1"/>
          <p:nvPr/>
        </p:nvSpPr>
        <p:spPr>
          <a:xfrm>
            <a:off x="0" y="161925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Part1. Scraping Mutual Fund Portfolio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490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9B8B-1136-4ABA-986E-CF77A8E3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and Dropped</a:t>
            </a:r>
            <a:br>
              <a:rPr lang="en-US" dirty="0"/>
            </a:br>
            <a:r>
              <a:rPr lang="en-US" dirty="0"/>
              <a:t>lists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D95F-278F-4962-95B0-1CC7586A6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5"/>
          <a:stretch/>
        </p:blipFill>
        <p:spPr>
          <a:xfrm>
            <a:off x="3681413" y="914400"/>
            <a:ext cx="3867150" cy="4953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41683-7C73-4881-A331-6954036BB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2"/>
          <a:stretch/>
        </p:blipFill>
        <p:spPr>
          <a:xfrm>
            <a:off x="7679192" y="914400"/>
            <a:ext cx="3933825" cy="4953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77284AF-3FCA-4304-9CAC-36E84D54AC6D}"/>
              </a:ext>
            </a:extLst>
          </p:cNvPr>
          <p:cNvSpPr txBox="1"/>
          <p:nvPr/>
        </p:nvSpPr>
        <p:spPr>
          <a:xfrm>
            <a:off x="0" y="161925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Part1. Scraping Mutual Fund Portfolio: Result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527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8416E-613E-447E-AF3A-5036CD67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Importing packages and setting headless browsers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330C4F-CBB1-4EC6-A3A9-D6BBCDFA2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94" y="809513"/>
            <a:ext cx="8132814" cy="32100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30BF960-3A3D-48FC-AD81-F4ABD63D1F84}"/>
              </a:ext>
            </a:extLst>
          </p:cNvPr>
          <p:cNvSpPr txBox="1"/>
          <p:nvPr/>
        </p:nvSpPr>
        <p:spPr>
          <a:xfrm>
            <a:off x="0" y="127930"/>
            <a:ext cx="508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Part2. Scraping Earing Call Transcripts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58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2BCE4-C5CA-430D-AADB-7CBD4803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function for getting date and ticker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7AC453-DC3D-4272-9FC7-B5205263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52" y="738107"/>
            <a:ext cx="5768457" cy="542456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1EC4F82-C749-47D2-9A02-B9A1954A48E4}"/>
              </a:ext>
            </a:extLst>
          </p:cNvPr>
          <p:cNvSpPr txBox="1"/>
          <p:nvPr/>
        </p:nvSpPr>
        <p:spPr>
          <a:xfrm>
            <a:off x="0" y="127930"/>
            <a:ext cx="508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Part2. Scraping Earing Call Transcripts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18039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1454</TotalTime>
  <Words>274</Words>
  <Application>Microsoft Office PowerPoint</Application>
  <PresentationFormat>寬螢幕</PresentationFormat>
  <Paragraphs>83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微軟正黑體</vt:lpstr>
      <vt:lpstr>Corbel</vt:lpstr>
      <vt:lpstr>Wingdings 2</vt:lpstr>
      <vt:lpstr>Frame</vt:lpstr>
      <vt:lpstr>Earning Call Insights</vt:lpstr>
      <vt:lpstr>Our Goal </vt:lpstr>
      <vt:lpstr>The Structure</vt:lpstr>
      <vt:lpstr>Getting links of mutual fund portfolio</vt:lpstr>
      <vt:lpstr>Define function  ”getCompanyNames” for scraping mutual fund portfolio</vt:lpstr>
      <vt:lpstr>Comparing The Holdings</vt:lpstr>
      <vt:lpstr>Added and Dropped lists</vt:lpstr>
      <vt:lpstr>Importing packages and setting headless browsers</vt:lpstr>
      <vt:lpstr>Defining function for getting date and ticker</vt:lpstr>
      <vt:lpstr>Defining function for scraping transcripts into text files</vt:lpstr>
      <vt:lpstr>Automatic searching and scraping</vt:lpstr>
      <vt:lpstr>Sentiment Analysis (Google)</vt:lpstr>
      <vt:lpstr>Financial  Metrics </vt:lpstr>
      <vt:lpstr>Financial  Metrics Data</vt:lpstr>
      <vt:lpstr>Combining The Data</vt:lpstr>
      <vt:lpstr>Analysis of The Data</vt:lpstr>
      <vt:lpstr>Other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Earning Call Insights</dc:title>
  <dc:creator>Nick</dc:creator>
  <cp:lastModifiedBy>Shan Lin</cp:lastModifiedBy>
  <cp:revision>28</cp:revision>
  <dcterms:created xsi:type="dcterms:W3CDTF">2017-12-06T00:08:11Z</dcterms:created>
  <dcterms:modified xsi:type="dcterms:W3CDTF">2017-12-07T13:13:12Z</dcterms:modified>
</cp:coreProperties>
</file>