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core.xml" Type="http://schemas.openxmlformats.org/package/2006/relationships/metadata/core-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aveSubsetFonts="1" strictFirstAndLastChars="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0MR6w0QfketgrIkoHM4mnmlXk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2" Target="metadata" Type="http://customschemas.google.com/relationships/presentationmetadata"/><Relationship Id="rId31" Target="slides/slide27.xml" Type="http://schemas.openxmlformats.org/officeDocument/2006/relationships/slide"/><Relationship Id="rId30" Target="slides/slide26.xml" Type="http://schemas.openxmlformats.org/officeDocument/2006/relationships/slide"/><Relationship Id="rId27" Target="slides/slide23.xml" Type="http://schemas.openxmlformats.org/officeDocument/2006/relationships/slide"/><Relationship Id="rId26" Target="slides/slide22.xml" Type="http://schemas.openxmlformats.org/officeDocument/2006/relationships/slide"/><Relationship Id="rId25" Target="slides/slide21.xml" Type="http://schemas.openxmlformats.org/officeDocument/2006/relationships/slide"/><Relationship Id="rId24" Target="slides/slide20.xml" Type="http://schemas.openxmlformats.org/officeDocument/2006/relationships/slide"/><Relationship Id="rId21" Target="slides/slide17.xml" Type="http://schemas.openxmlformats.org/officeDocument/2006/relationships/slide"/><Relationship Id="rId19" Target="slides/slide15.xml" Type="http://schemas.openxmlformats.org/officeDocument/2006/relationships/slide"/><Relationship Id="rId20" Target="slides/slide16.xml" Type="http://schemas.openxmlformats.org/officeDocument/2006/relationships/slide"/><Relationship Id="rId18" Target="slides/slide14.xml" Type="http://schemas.openxmlformats.org/officeDocument/2006/relationships/slide"/><Relationship Id="rId17" Target="slides/slide13.xml" Type="http://schemas.openxmlformats.org/officeDocument/2006/relationships/slide"/><Relationship Id="rId16" Target="slides/slide12.xml" Type="http://schemas.openxmlformats.org/officeDocument/2006/relationships/slide"/><Relationship Id="rId15" Target="slides/slide11.xml" Type="http://schemas.openxmlformats.org/officeDocument/2006/relationships/slide"/><Relationship Id="rId14" Target="slides/slide10.xml" Type="http://schemas.openxmlformats.org/officeDocument/2006/relationships/slide"/><Relationship Id="rId13" Target="slides/slide9.xml" Type="http://schemas.openxmlformats.org/officeDocument/2006/relationships/slide"/><Relationship Id="rId12" Target="slides/slide8.xml" Type="http://schemas.openxmlformats.org/officeDocument/2006/relationships/slide"/><Relationship Id="rId11" Target="slides/slide7.xml" Type="http://schemas.openxmlformats.org/officeDocument/2006/relationships/slide"/><Relationship Id="rId10" Target="slides/slide6.xml" Type="http://schemas.openxmlformats.org/officeDocument/2006/relationships/slide"/><Relationship Id="rId9" Target="slides/slide5.xml" Type="http://schemas.openxmlformats.org/officeDocument/2006/relationships/slide"/><Relationship Id="rId8" Target="slides/slide4.xml" Type="http://schemas.openxmlformats.org/officeDocument/2006/relationships/slide"/><Relationship Id="rId7" Target="slides/slide3.xml" Type="http://schemas.openxmlformats.org/officeDocument/2006/relationships/slide"/><Relationship Id="rId6" Target="slides/slide2.xml" Type="http://schemas.openxmlformats.org/officeDocument/2006/relationships/slide"/><Relationship Id="rId5" Target="slides/slide1.xml" Type="http://schemas.openxmlformats.org/officeDocument/2006/relationships/slide"/><Relationship Id="rId4" Target="notesMasters/notesMaster1.xml" Type="http://schemas.openxmlformats.org/officeDocument/2006/relationships/notesMaster"/><Relationship Id="rId3" Target="slideMasters/slideMaster1.xml" Type="http://schemas.openxmlformats.org/officeDocument/2006/relationships/slideMaster"/><Relationship Id="rId23" Target="slides/slide19.xml" Type="http://schemas.openxmlformats.org/officeDocument/2006/relationships/slide"/><Relationship Id="rId29" Target="slides/slide25.xml" Type="http://schemas.openxmlformats.org/officeDocument/2006/relationships/slide"/><Relationship Id="rId2" Target="presProps.xml" Type="http://schemas.openxmlformats.org/officeDocument/2006/relationships/presProps"/><Relationship Id="rId22" Target="slides/slide18.xml" Type="http://schemas.openxmlformats.org/officeDocument/2006/relationships/slide"/><Relationship Id="rId28" Target="slides/slide24.xml" Type="http://schemas.openxmlformats.org/officeDocument/2006/relationships/slide"/><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t" anchorCtr="0" bIns="45700" lIns="91425" numCol="1"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685800" y="4400550"/>
            <a:ext cx="5486400" cy="3600450"/>
          </a:xfrm>
          <a:prstGeom prst="rect">
            <a:avLst/>
          </a:prstGeom>
          <a:noFill/>
          <a:ln>
            <a:noFill/>
          </a:ln>
        </p:spPr>
        <p:txBody>
          <a:bodyPr anchor="t" anchorCtr="0" bIns="45700" lIns="91425" numCol="1"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b"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b" anchorCtr="0" bIns="45700" lIns="91425" numCol="1" rIns="91425" spcFirstLastPara="1" tIns="45700" wrap="square">
            <a:noAutofit/>
          </a:bodyPr>
          <a:lstStyle/>
          <a:p>
            <a:pPr algn="r" indent="0" lvl="0" marL="0" marR="0" rtl="0">
              <a:spcBef>
                <a:spcPts val="0"/>
              </a:spcBef>
              <a:spcAft>
                <a:spcPts val="0"/>
              </a:spcAft>
              <a:buNone/>
            </a:pPr>
            <a:fld id="{00000000-1234-1234-1234-123412341234}" type="slidenum">
              <a:rPr b="0" cap="none" i="0" lang="en-US" strike="noStrike" sz="1200" u="none">
                <a:solidFill>
                  <a:schemeClr val="dk1"/>
                </a:solidFill>
                <a:latin typeface="Calibri"/>
                <a:ea typeface="Calibri"/>
                <a:cs typeface="Calibri"/>
                <a:sym typeface="Calibri"/>
              </a:rPr>
              <a:t>‹#›</a:t>
            </a:fld>
            <a:endParaRPr b="0" cap="none" i="0" strike="noStrike" sz="12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93" name="Google Shape;1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41" name="Google Shape;2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97" name="Google Shape;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05" name="Google Shape;3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13" name="Google Shape;3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24" name="Google Shape;3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32" name="Google Shape;3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41" name="Google Shape;3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3: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49" name="Google Shape;3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59" name="Google Shape;3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5: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67" name="Google Shape;36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6: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377" name="Google Shape;37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371185c2c64f90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71185c2c64f903_0:notes"/>
          <p:cNvSpPr txBox="1"/>
          <p:nvPr>
            <p:ph idx="1" type="body"/>
          </p:nvPr>
        </p:nvSpPr>
        <p:spPr>
          <a:xfrm>
            <a:off x="685800" y="4400550"/>
            <a:ext cx="5486400" cy="36006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18" name="Google Shape;118;g4371185c2c64f903_0:notes"/>
          <p:cNvSpPr txBox="1"/>
          <p:nvPr>
            <p:ph idx="12" type="sldNum"/>
          </p:nvPr>
        </p:nvSpPr>
        <p:spPr>
          <a:xfrm>
            <a:off x="3884613" y="8685213"/>
            <a:ext cx="2971800" cy="458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b" anchorCtr="0" bIns="45700" lIns="91425" numCol="1"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t" anchorCtr="0" bIns="45700" lIns="91425" numCol="1"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0"/>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9" name="Google Shape;29;p30"/>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0" name="Google Shape;30;p30"/>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831850" y="1709738"/>
            <a:ext cx="10515600" cy="2852737"/>
          </a:xfrm>
          <a:prstGeom prst="rect">
            <a:avLst/>
          </a:prstGeom>
          <a:noFill/>
          <a:ln>
            <a:noFill/>
          </a:ln>
        </p:spPr>
        <p:txBody>
          <a:bodyPr anchor="b" anchorCtr="0" bIns="45700" lIns="91425" numCol="1"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831850" y="4589463"/>
            <a:ext cx="10515600" cy="1500187"/>
          </a:xfrm>
          <a:prstGeom prst="rect">
            <a:avLst/>
          </a:prstGeom>
          <a:noFill/>
          <a:ln>
            <a:noFill/>
          </a:ln>
        </p:spPr>
        <p:txBody>
          <a:bodyPr anchor="t" anchorCtr="0" bIns="45700" lIns="91425" numCol="1" rIns="91425" spcFirstLastPara="1" tIns="45700" wrap="square">
            <a:norm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1"/>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5" name="Google Shape;35;p31"/>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6" name="Google Shape;36;p31"/>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838200" y="1825625"/>
            <a:ext cx="5181600" cy="4351338"/>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40" name="Google Shape;40;p32"/>
          <p:cNvSpPr txBox="1"/>
          <p:nvPr>
            <p:ph idx="2" type="body"/>
          </p:nvPr>
        </p:nvSpPr>
        <p:spPr>
          <a:xfrm>
            <a:off x="6172200" y="1825625"/>
            <a:ext cx="5181600" cy="4351338"/>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41" name="Google Shape;41;p32"/>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2" name="Google Shape;42;p32"/>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3" name="Google Shape;43;p32"/>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839788" y="365125"/>
            <a:ext cx="10515600" cy="1325563"/>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839788" y="1681163"/>
            <a:ext cx="5157787" cy="823912"/>
          </a:xfrm>
          <a:prstGeom prst="rect">
            <a:avLst/>
          </a:prstGeom>
          <a:noFill/>
          <a:ln>
            <a:noFill/>
          </a:ln>
        </p:spPr>
        <p:txBody>
          <a:bodyPr anchor="b" anchorCtr="0" bIns="45700" lIns="91425" numCol="1"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47" name="Google Shape;47;p33"/>
          <p:cNvSpPr txBox="1"/>
          <p:nvPr>
            <p:ph idx="2" type="body"/>
          </p:nvPr>
        </p:nvSpPr>
        <p:spPr>
          <a:xfrm>
            <a:off x="839788" y="2505075"/>
            <a:ext cx="5157787" cy="3684588"/>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48" name="Google Shape;48;p33"/>
          <p:cNvSpPr txBox="1"/>
          <p:nvPr>
            <p:ph idx="3" type="body"/>
          </p:nvPr>
        </p:nvSpPr>
        <p:spPr>
          <a:xfrm>
            <a:off x="6172200" y="1681163"/>
            <a:ext cx="5183188" cy="823912"/>
          </a:xfrm>
          <a:prstGeom prst="rect">
            <a:avLst/>
          </a:prstGeom>
          <a:noFill/>
          <a:ln>
            <a:noFill/>
          </a:ln>
        </p:spPr>
        <p:txBody>
          <a:bodyPr anchor="b" anchorCtr="0" bIns="45700" lIns="91425" numCol="1"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49" name="Google Shape;49;p33"/>
          <p:cNvSpPr txBox="1"/>
          <p:nvPr>
            <p:ph idx="4" type="body"/>
          </p:nvPr>
        </p:nvSpPr>
        <p:spPr>
          <a:xfrm>
            <a:off x="6172200" y="2505075"/>
            <a:ext cx="5183188" cy="3684588"/>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50" name="Google Shape;50;p33"/>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1" name="Google Shape;51;p33"/>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2" name="Google Shape;52;p33"/>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b" anchorCtr="0" bIns="45700" lIns="91425" numCol="1"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t" anchorCtr="0" bIns="45700" lIns="91425" numCol="1"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t" anchorCtr="0" bIns="45700" lIns="91425" numCol="1"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b" anchorCtr="0" bIns="45700" lIns="91425" numCol="1"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txBody>
          <a:bodyPr anchor="t" anchorCtr="0" bIns="45700" lIns="91425" numCol="1" rIns="91425" spcFirstLastPara="1" tIns="45700" wrap="square">
            <a:normAutofit/>
          </a:bodyPr>
          <a:lstStyle>
            <a:lvl1pPr algn="l" lvl="0" marR="0" rtl="0">
              <a:lnSpc>
                <a:spcPct val="90000"/>
              </a:lnSpc>
              <a:spcBef>
                <a:spcPts val="1000"/>
              </a:spcBef>
              <a:spcAft>
                <a:spcPts val="0"/>
              </a:spcAft>
              <a:buClr>
                <a:schemeClr val="dk1"/>
              </a:buClr>
              <a:buSzPts val="3200"/>
              <a:buFont typeface="Arial"/>
              <a:buNone/>
              <a:defRPr b="0" cap="none" i="0" strike="noStrike" sz="3200" u="none">
                <a:solidFill>
                  <a:schemeClr val="dk1"/>
                </a:solidFill>
                <a:latin typeface="Calibri"/>
                <a:ea typeface="Calibri"/>
                <a:cs typeface="Calibri"/>
                <a:sym typeface="Calibri"/>
              </a:defRPr>
            </a:lvl1pPr>
            <a:lvl2pPr algn="l" lvl="1" marR="0" rtl="0">
              <a:lnSpc>
                <a:spcPct val="90000"/>
              </a:lnSpc>
              <a:spcBef>
                <a:spcPts val="500"/>
              </a:spcBef>
              <a:spcAft>
                <a:spcPts val="0"/>
              </a:spcAft>
              <a:buClr>
                <a:schemeClr val="dk1"/>
              </a:buClr>
              <a:buSzPts val="2800"/>
              <a:buFont typeface="Arial"/>
              <a:buNone/>
              <a:defRPr b="0" cap="none" i="0" strike="noStrike" sz="2800" u="none">
                <a:solidFill>
                  <a:schemeClr val="dk1"/>
                </a:solidFill>
                <a:latin typeface="Calibri"/>
                <a:ea typeface="Calibri"/>
                <a:cs typeface="Calibri"/>
                <a:sym typeface="Calibri"/>
              </a:defRPr>
            </a:lvl2pPr>
            <a:lvl3pPr algn="l" lvl="2" marR="0" rtl="0">
              <a:lnSpc>
                <a:spcPct val="90000"/>
              </a:lnSpc>
              <a:spcBef>
                <a:spcPts val="500"/>
              </a:spcBef>
              <a:spcAft>
                <a:spcPts val="0"/>
              </a:spcAft>
              <a:buClr>
                <a:schemeClr val="dk1"/>
              </a:buClr>
              <a:buSzPts val="2400"/>
              <a:buFont typeface="Arial"/>
              <a:buNone/>
              <a:defRPr b="0" cap="none" i="0" strike="noStrike" sz="2400" u="none">
                <a:solidFill>
                  <a:schemeClr val="dk1"/>
                </a:solidFill>
                <a:latin typeface="Calibri"/>
                <a:ea typeface="Calibri"/>
                <a:cs typeface="Calibri"/>
                <a:sym typeface="Calibri"/>
              </a:defRPr>
            </a:lvl3pPr>
            <a:lvl4pPr algn="l" lvl="3"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4pPr>
            <a:lvl5pPr algn="l" lvl="4"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5pPr>
            <a:lvl6pPr algn="l" lvl="5"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6pPr>
            <a:lvl7pPr algn="l" lvl="6"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7pPr>
            <a:lvl8pPr algn="l" lvl="7"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8pPr>
            <a:lvl9pPr algn="l" lvl="8"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Calibri"/>
                <a:ea typeface="Calibri"/>
                <a:cs typeface="Calibri"/>
                <a:sym typeface="Calibri"/>
              </a:defRPr>
            </a:lvl9pPr>
          </a:lstStyle>
          <a:p/>
        </p:txBody>
      </p:sp>
      <p:sp>
        <p:nvSpPr>
          <p:cNvPr id="68" name="Google Shape;68;p36"/>
          <p:cNvSpPr txBox="1"/>
          <p:nvPr>
            <p:ph idx="1" type="body"/>
          </p:nvPr>
        </p:nvSpPr>
        <p:spPr>
          <a:xfrm>
            <a:off x="839788" y="2057400"/>
            <a:ext cx="3932237" cy="3811588"/>
          </a:xfrm>
          <a:prstGeom prst="rect">
            <a:avLst/>
          </a:prstGeom>
          <a:noFill/>
          <a:ln>
            <a:noFill/>
          </a:ln>
        </p:spPr>
        <p:txBody>
          <a:bodyPr anchor="t" anchorCtr="0" bIns="45700" lIns="91425" numCol="1"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i="0" strike="noStrike" sz="4400"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i="0" strike="noStrike" sz="2800"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Autofit/>
          </a:bodyPr>
          <a:lstStyle>
            <a:lvl1pPr algn="ctr"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1200" u="none">
                <a:solidFill>
                  <a:srgbClr val="888888"/>
                </a:solidFill>
                <a:latin typeface="Calibri"/>
                <a:ea typeface="Calibri"/>
                <a:cs typeface="Calibri"/>
                <a:sym typeface="Calibri"/>
              </a:defRPr>
            </a:lvl1pPr>
            <a:lvl2pPr algn="r" indent="0" lvl="1" marL="0" marR="0" rtl="0">
              <a:spcBef>
                <a:spcPts val="0"/>
              </a:spcBef>
              <a:buNone/>
              <a:defRPr b="0" cap="none" i="0" strike="noStrike" sz="1200" u="none">
                <a:solidFill>
                  <a:srgbClr val="888888"/>
                </a:solidFill>
                <a:latin typeface="Calibri"/>
                <a:ea typeface="Calibri"/>
                <a:cs typeface="Calibri"/>
                <a:sym typeface="Calibri"/>
              </a:defRPr>
            </a:lvl2pPr>
            <a:lvl3pPr algn="r" indent="0" lvl="2" marL="0" marR="0" rtl="0">
              <a:spcBef>
                <a:spcPts val="0"/>
              </a:spcBef>
              <a:buNone/>
              <a:defRPr b="0" cap="none" i="0" strike="noStrike" sz="1200" u="none">
                <a:solidFill>
                  <a:srgbClr val="888888"/>
                </a:solidFill>
                <a:latin typeface="Calibri"/>
                <a:ea typeface="Calibri"/>
                <a:cs typeface="Calibri"/>
                <a:sym typeface="Calibri"/>
              </a:defRPr>
            </a:lvl3pPr>
            <a:lvl4pPr algn="r" indent="0" lvl="3" marL="0" marR="0" rtl="0">
              <a:spcBef>
                <a:spcPts val="0"/>
              </a:spcBef>
              <a:buNone/>
              <a:defRPr b="0" cap="none" i="0" strike="noStrike" sz="1200" u="none">
                <a:solidFill>
                  <a:srgbClr val="888888"/>
                </a:solidFill>
                <a:latin typeface="Calibri"/>
                <a:ea typeface="Calibri"/>
                <a:cs typeface="Calibri"/>
                <a:sym typeface="Calibri"/>
              </a:defRPr>
            </a:lvl4pPr>
            <a:lvl5pPr algn="r" indent="0" lvl="4" marL="0" marR="0" rtl="0">
              <a:spcBef>
                <a:spcPts val="0"/>
              </a:spcBef>
              <a:buNone/>
              <a:defRPr b="0" cap="none" i="0" strike="noStrike" sz="1200" u="none">
                <a:solidFill>
                  <a:srgbClr val="888888"/>
                </a:solidFill>
                <a:latin typeface="Calibri"/>
                <a:ea typeface="Calibri"/>
                <a:cs typeface="Calibri"/>
                <a:sym typeface="Calibri"/>
              </a:defRPr>
            </a:lvl5pPr>
            <a:lvl6pPr algn="r" indent="0" lvl="5" marL="0" marR="0" rtl="0">
              <a:spcBef>
                <a:spcPts val="0"/>
              </a:spcBef>
              <a:buNone/>
              <a:defRPr b="0" cap="none" i="0" strike="noStrike" sz="1200" u="none">
                <a:solidFill>
                  <a:srgbClr val="888888"/>
                </a:solidFill>
                <a:latin typeface="Calibri"/>
                <a:ea typeface="Calibri"/>
                <a:cs typeface="Calibri"/>
                <a:sym typeface="Calibri"/>
              </a:defRPr>
            </a:lvl6pPr>
            <a:lvl7pPr algn="r" indent="0" lvl="6" marL="0" marR="0" rtl="0">
              <a:spcBef>
                <a:spcPts val="0"/>
              </a:spcBef>
              <a:buNone/>
              <a:defRPr b="0" cap="none" i="0" strike="noStrike" sz="1200" u="none">
                <a:solidFill>
                  <a:srgbClr val="888888"/>
                </a:solidFill>
                <a:latin typeface="Calibri"/>
                <a:ea typeface="Calibri"/>
                <a:cs typeface="Calibri"/>
                <a:sym typeface="Calibri"/>
              </a:defRPr>
            </a:lvl7pPr>
            <a:lvl8pPr algn="r" indent="0" lvl="7" marL="0" marR="0" rtl="0">
              <a:spcBef>
                <a:spcPts val="0"/>
              </a:spcBef>
              <a:buNone/>
              <a:defRPr b="0" cap="none" i="0" strike="noStrike" sz="1200" u="none">
                <a:solidFill>
                  <a:srgbClr val="888888"/>
                </a:solidFill>
                <a:latin typeface="Calibri"/>
                <a:ea typeface="Calibri"/>
                <a:cs typeface="Calibri"/>
                <a:sym typeface="Calibri"/>
              </a:defRPr>
            </a:lvl8pPr>
            <a:lvl9pPr algn="r" indent="0" lvl="8" marL="0" marR="0" rtl="0">
              <a:spcBef>
                <a:spcPts val="0"/>
              </a:spcBef>
              <a:buNone/>
              <a:defRPr b="0" cap="none" i="0" strike="noStrike" sz="12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6" Target="../media/image8.png" Type="http://schemas.openxmlformats.org/officeDocument/2006/relationships/image"/><Relationship Id="rId5" Target="../media/image1.png" Type="http://schemas.openxmlformats.org/officeDocument/2006/relationships/image"/><Relationship Id="rId4" Target="../media/image2.png" Type="http://schemas.openxmlformats.org/officeDocument/2006/relationships/image"/><Relationship Id="rId3" Target="../media/image10.png" Type="http://schemas.openxmlformats.org/officeDocument/2006/relationships/image"/><Relationship Id="rId2" Target="../notesSlides/notesSlide10.xml" Type="http://schemas.openxmlformats.org/officeDocument/2006/relationships/notesSlide"/><Relationship Id="rId1" Target="../slideLayouts/slideLayout3.xml" Type="http://schemas.openxmlformats.org/officeDocument/2006/relationships/slideLayout"/></Relationships>
</file>

<file path=ppt/slides/_rels/slide11.xml.rels><?xml version="1.0" encoding="UTF-8" standalone="yes"?><Relationships xmlns="http://schemas.openxmlformats.org/package/2006/relationships"><Relationship Id="rId4" Target="https://arxiv.org/abs/1905.08478" TargetMode="External" Type="http://schemas.openxmlformats.org/officeDocument/2006/relationships/hyperlink"/><Relationship Id="rId3" Target="https://arxiv.org/abs/1910.00162" TargetMode="External" Type="http://schemas.openxmlformats.org/officeDocument/2006/relationships/hyperlink"/><Relationship Id="rId2" Target="../notesSlides/notesSlide11.xml" Type="http://schemas.openxmlformats.org/officeDocument/2006/relationships/notesSlid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notesSlides/notesSlide12.xml" Type="http://schemas.openxmlformats.org/officeDocument/2006/relationships/notesSlide"/><Relationship Id="rId1" Target="../slideLayouts/slideLayout3.xml" Type="http://schemas.openxmlformats.org/officeDocument/2006/relationships/slideLayout"/></Relationships>
</file>

<file path=ppt/slides/_rels/slide13.xml.rels><?xml version="1.0" encoding="UTF-8" standalone="yes"?><Relationships xmlns="http://schemas.openxmlformats.org/package/2006/relationships"><Relationship Id="rId2" Target="../notesSlides/notesSlide13.xml" Type="http://schemas.openxmlformats.org/officeDocument/2006/relationships/notesSlid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arget="../notesSlides/notesSlide14.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arget="../notesSlides/notesSlide15.xml" Type="http://schemas.openxmlformats.org/officeDocument/2006/relationships/notesSlid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3.png" Type="http://schemas.openxmlformats.org/officeDocument/2006/relationships/image"/><Relationship Id="rId2" Target="../notesSlides/notesSlide16.xml" Type="http://schemas.openxmlformats.org/officeDocument/2006/relationships/notesSlid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2" Target="../notesSlides/notesSlide17.xml" Type="http://schemas.openxmlformats.org/officeDocument/2006/relationships/notesSlid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arget="../notesSlides/notesSlide18.xml" Type="http://schemas.openxmlformats.org/officeDocument/2006/relationships/notesSlid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6.png" Type="http://schemas.openxmlformats.org/officeDocument/2006/relationships/image"/><Relationship Id="rId2" Target="../notesSlides/notesSlide19.xml" Type="http://schemas.openxmlformats.org/officeDocument/2006/relationships/notesSlid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2" Target="../notesSlides/notesSlide20.xml" Type="http://schemas.openxmlformats.org/officeDocument/2006/relationships/notesSlid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arget="../notesSlides/notesSlide21.xml" Type="http://schemas.openxmlformats.org/officeDocument/2006/relationships/notesSlid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2" Target="../notesSlides/notesSlide22.xml" Type="http://schemas.openxmlformats.org/officeDocument/2006/relationships/notesSlid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4.png" Type="http://schemas.openxmlformats.org/officeDocument/2006/relationships/image"/><Relationship Id="rId2" Target="../notesSlides/notesSlide23.xml" Type="http://schemas.openxmlformats.org/officeDocument/2006/relationships/notesSlid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2" Target="../notesSlides/notesSlide24.xml" Type="http://schemas.openxmlformats.org/officeDocument/2006/relationships/notesSlid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3" Target="../media/image5.png" Type="http://schemas.openxmlformats.org/officeDocument/2006/relationships/image"/><Relationship Id="rId2" Target="../notesSlides/notesSlide25.xml" Type="http://schemas.openxmlformats.org/officeDocument/2006/relationships/notesSlid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2" Target="../notesSlides/notesSlide26.xml" Type="http://schemas.openxmlformats.org/officeDocument/2006/relationships/notesSlide"/><Relationship Id="rId1" Target="../slideLayouts/slideLayout3.xml" Type="http://schemas.openxmlformats.org/officeDocument/2006/relationships/slideLayout"/></Relationships>
</file>

<file path=ppt/slides/_rels/slide27.xml.rels><?xml version="1.0" encoding="UTF-8" standalone="yes"?><Relationships xmlns="http://schemas.openxmlformats.org/package/2006/relationships"><Relationship Id="rId2" Target="../notesSlides/notesSlide27.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5.xml" Type="http://schemas.openxmlformats.org/officeDocument/2006/relationships/notesSlide"/><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5" Target="https://ieeexplore.ieee.org/xpl/tocresult.jsp?isnumber=8649699" TargetMode="External" Type="http://schemas.openxmlformats.org/officeDocument/2006/relationships/hyperlink"/><Relationship Id="rId4" Target="https://ieeexplore.ieee.org/xpl/RecentIssue.jsp?punumber=9739" TargetMode="External" Type="http://schemas.openxmlformats.org/officeDocument/2006/relationships/hyperlink"/><Relationship Id="rId3" Target="../media/image7.png" Type="http://schemas.openxmlformats.org/officeDocument/2006/relationships/image"/><Relationship Id="rId2" Target="../notesSlides/notesSlide6.xml" Type="http://schemas.openxmlformats.org/officeDocument/2006/relationships/notesSlid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11.png" Type="http://schemas.openxmlformats.org/officeDocument/2006/relationships/image"/><Relationship Id="rId2" Target="../notesSlides/notesSlide7.xml" Type="http://schemas.openxmlformats.org/officeDocument/2006/relationships/notesSlid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9.pn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notesSlides/notesSlide9.xml" Type="http://schemas.openxmlformats.org/officeDocument/2006/relationships/notesSlid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b" anchorCtr="0" bIns="45700" lIns="91425" numCol="1" rIns="91425" spcFirstLastPara="1" tIns="45700" wrap="square">
            <a:normAutofit/>
          </a:bodyPr>
          <a:lstStyle/>
          <a:p>
            <a:pPr algn="ctr" indent="0" lvl="0" marL="0" rtl="0">
              <a:lnSpc>
                <a:spcPct val="90000"/>
              </a:lnSpc>
              <a:spcBef>
                <a:spcPts val="0"/>
              </a:spcBef>
              <a:spcAft>
                <a:spcPts val="0"/>
              </a:spcAft>
              <a:buClr>
                <a:srgbClr val="C00000"/>
              </a:buClr>
              <a:buSzPts val="5400"/>
              <a:buFont typeface="Calibri"/>
              <a:buNone/>
            </a:pPr>
            <a:r>
              <a:rPr b="1" lang="en-US" sz="5400">
                <a:solidFill>
                  <a:srgbClr val="C00000"/>
                </a:solidFill>
              </a:rPr>
              <a:t>Time Synchronization in </a:t>
            </a:r>
            <a:br>
              <a:rPr b="1" lang="en-US" sz="5400">
                <a:solidFill>
                  <a:srgbClr val="C00000"/>
                </a:solidFill>
              </a:rPr>
            </a:br>
            <a:r>
              <a:rPr b="1" lang="en-US" sz="5400">
                <a:solidFill>
                  <a:srgbClr val="C00000"/>
                </a:solidFill>
              </a:rPr>
              <a:t>Time Sensitive Networking (TSN)</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t" anchorCtr="0" bIns="45700" lIns="91425" numCol="1" rIns="91425" spcFirstLastPara="1" tIns="45700" wrap="square">
            <a:normAutofit/>
          </a:bodyPr>
          <a:lstStyle/>
          <a:p>
            <a:pPr algn="ctr" indent="0" lvl="0" marL="0" rtl="0">
              <a:lnSpc>
                <a:spcPct val="90000"/>
              </a:lnSpc>
              <a:spcBef>
                <a:spcPts val="0"/>
              </a:spcBef>
              <a:spcAft>
                <a:spcPts val="0"/>
              </a:spcAft>
              <a:buClr>
                <a:schemeClr val="dk1"/>
              </a:buClr>
              <a:buSzPts val="4000"/>
              <a:buNone/>
            </a:pPr>
            <a:r>
              <a:rPr b="1" lang="en-US" sz="4000"/>
              <a:t>Hesham ElBakoury</a:t>
            </a:r>
            <a:endParaRPr b="1" sz="4000"/>
          </a:p>
          <a:p>
            <a:pPr algn="ctr" indent="0" lvl="0" marL="0" rtl="0">
              <a:lnSpc>
                <a:spcPct val="90000"/>
              </a:lnSpc>
              <a:spcBef>
                <a:spcPts val="1000"/>
              </a:spcBef>
              <a:spcAft>
                <a:spcPts val="0"/>
              </a:spcAft>
              <a:buClr>
                <a:schemeClr val="dk1"/>
              </a:buClr>
              <a:buSzPts val="2400"/>
              <a:buNone/>
            </a:pPr>
            <a:r>
              <a:rPr lang="en-US"/>
              <a:t>(11/4/2020)</a:t>
            </a:r>
            <a:endParaRPr/>
          </a:p>
        </p:txBody>
      </p:sp>
      <p:sp>
        <p:nvSpPr>
          <p:cNvPr id="90" name="Google Shape;90;p1"/>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70" name="Google Shape;170;p9"/>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171" name="Google Shape;171;p9"/>
          <p:cNvSpPr txBox="1"/>
          <p:nvPr/>
        </p:nvSpPr>
        <p:spPr>
          <a:xfrm>
            <a:off x="467999" y="332539"/>
            <a:ext cx="11244575" cy="720197"/>
          </a:xfrm>
          <a:prstGeom prst="rect">
            <a:avLst/>
          </a:prstGeom>
          <a:noFill/>
          <a:ln>
            <a:noFill/>
          </a:ln>
        </p:spPr>
        <p:txBody>
          <a:bodyPr anchor="t" anchorCtr="0" bIns="45700" lIns="91425" numCol="1" rIns="91425" spcFirstLastPara="1" tIns="45700" wrap="square">
            <a:noAutofit/>
          </a:bodyPr>
          <a:lstStyle/>
          <a:p>
            <a:pPr algn="l" indent="0" lvl="0" marL="0" marR="0" rtl="0">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Time Aware Scheduling</a:t>
            </a: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p:txBody>
      </p:sp>
      <p:sp>
        <p:nvSpPr>
          <p:cNvPr id="172" name="Google Shape;172;p9"/>
          <p:cNvSpPr txBox="1"/>
          <p:nvPr/>
        </p:nvSpPr>
        <p:spPr>
          <a:xfrm>
            <a:off x="467998" y="1424990"/>
            <a:ext cx="5516757" cy="4985999"/>
          </a:xfrm>
          <a:prstGeom prst="rect">
            <a:avLst/>
          </a:prstGeom>
          <a:noFill/>
          <a:ln>
            <a:noFill/>
          </a:ln>
        </p:spPr>
        <p:txBody>
          <a:bodyPr anchor="t" anchorCtr="0" bIns="45700" lIns="91425" numCol="1" rIns="91425" spcFirstLastPara="1" tIns="45700" wrap="square">
            <a:noAutofit/>
          </a:bodyPr>
          <a:lstStyle/>
          <a:p>
            <a:pPr algn="l" indent="-228600" lvl="0" marL="228600" marR="0" rtl="0">
              <a:lnSpc>
                <a:spcPct val="9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Each egress-port has multiple transmission queues</a:t>
            </a:r>
            <a:endParaRPr/>
          </a:p>
          <a:p>
            <a:pPr algn="l" indent="-228600" lvl="0" marL="228600" marR="0" rtl="0">
              <a:lnSpc>
                <a:spcPct val="9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Frames are sorted into queues according to their priority, e.g. by PCP of VLAN Tag</a:t>
            </a:r>
            <a:endParaRPr/>
          </a:p>
          <a:p>
            <a:pPr algn="l" indent="-228600" lvl="0" marL="228600" marR="0" rtl="0">
              <a:lnSpc>
                <a:spcPct val="9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The egress post schedule has a Gate Control list which consists of Time Windows.</a:t>
            </a:r>
            <a:endParaRPr/>
          </a:p>
          <a:p>
            <a:pPr algn="l" indent="-228600" lvl="0" marL="228600" marR="0" rtl="0">
              <a:lnSpc>
                <a:spcPct val="90000"/>
              </a:lnSpc>
              <a:spcBef>
                <a:spcPts val="1000"/>
              </a:spcBef>
              <a:spcAft>
                <a:spcPts val="0"/>
              </a:spcAft>
              <a:buClr>
                <a:schemeClr val="dk1"/>
              </a:buClr>
              <a:buSzPts val="1400"/>
              <a:buFont typeface="Arial"/>
              <a:buChar char="•"/>
            </a:pPr>
            <a:r>
              <a:rPr b="1" lang="en-US" sz="1400">
                <a:solidFill>
                  <a:schemeClr val="dk1"/>
                </a:solidFill>
                <a:latin typeface="Arial"/>
                <a:ea typeface="Arial"/>
                <a:cs typeface="Arial"/>
                <a:sym typeface="Arial"/>
              </a:rPr>
              <a:t>GCL in TSN bridges are synchronized using IEEE 802.1AS</a:t>
            </a:r>
            <a:r>
              <a:rPr lang="en-US" sz="1400">
                <a:solidFill>
                  <a:schemeClr val="dk1"/>
                </a:solidFill>
                <a:latin typeface="Arial"/>
                <a:ea typeface="Arial"/>
                <a:cs typeface="Arial"/>
                <a:sym typeface="Arial"/>
              </a:rPr>
              <a:t>.</a:t>
            </a:r>
            <a:endParaRPr/>
          </a:p>
          <a:p>
            <a:pPr algn="l" indent="-228600" lvl="0" marL="228600" marR="0" rtl="0">
              <a:lnSpc>
                <a:spcPct val="9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Time Window determines which egress queue is allowed to transmit during this window. </a:t>
            </a:r>
            <a:endParaRPr/>
          </a:p>
          <a:p>
            <a:pPr algn="l" indent="-228600" lvl="0" marL="228600" marR="0" rtl="0">
              <a:lnSpc>
                <a:spcPct val="9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Queues within a time window are serviced in strict priority.</a:t>
            </a:r>
            <a:endParaRPr/>
          </a:p>
          <a:p>
            <a:pPr algn="l" indent="-228600" lvl="0" marL="228600" marR="0" rtl="0">
              <a:lnSpc>
                <a:spcPct val="90000"/>
              </a:lnSpc>
              <a:spcBef>
                <a:spcPts val="1000"/>
              </a:spcBef>
              <a:spcAft>
                <a:spcPts val="0"/>
              </a:spcAft>
              <a:buClr>
                <a:schemeClr val="dk1"/>
              </a:buClr>
              <a:buSzPts val="1400"/>
              <a:buFont typeface="Arial"/>
              <a:buChar char="•"/>
            </a:pPr>
            <a:r>
              <a:rPr lang="en-US" sz="1400">
                <a:solidFill>
                  <a:schemeClr val="dk1"/>
                </a:solidFill>
                <a:latin typeface="Arial"/>
                <a:ea typeface="Arial"/>
                <a:cs typeface="Arial"/>
                <a:sym typeface="Arial"/>
              </a:rPr>
              <a:t>When the gate is open for a given queue, a frame is transmitted from this queue when the following conditions are met:</a:t>
            </a:r>
            <a:endParaRPr/>
          </a:p>
          <a:p>
            <a:pPr algn="l" indent="-228600" lvl="1" marL="685800" marR="0" rtl="0">
              <a:lnSpc>
                <a:spcPct val="90000"/>
              </a:lnSpc>
              <a:spcBef>
                <a:spcPts val="500"/>
              </a:spcBef>
              <a:spcAft>
                <a:spcPts val="0"/>
              </a:spcAft>
              <a:buClr>
                <a:schemeClr val="dk1"/>
              </a:buClr>
              <a:buSzPts val="1400"/>
              <a:buFont typeface="Arial"/>
              <a:buChar char="•"/>
            </a:pPr>
            <a:r>
              <a:rPr b="0" cap="none" i="0" lang="en-US" strike="noStrike" sz="1400" u="none">
                <a:solidFill>
                  <a:schemeClr val="dk1"/>
                </a:solidFill>
                <a:latin typeface="Arial"/>
                <a:ea typeface="Arial"/>
                <a:cs typeface="Arial"/>
                <a:sym typeface="Arial"/>
              </a:rPr>
              <a:t>The queue contains a frame ready for</a:t>
            </a:r>
            <a:endParaRPr/>
          </a:p>
          <a:p>
            <a:pPr algn="l" indent="-228600" lvl="1" marL="685800" marR="0" rtl="0">
              <a:lnSpc>
                <a:spcPct val="90000"/>
              </a:lnSpc>
              <a:spcBef>
                <a:spcPts val="500"/>
              </a:spcBef>
              <a:spcAft>
                <a:spcPts val="0"/>
              </a:spcAft>
              <a:buClr>
                <a:schemeClr val="dk1"/>
              </a:buClr>
              <a:buSzPts val="1400"/>
              <a:buFont typeface="Arial"/>
              <a:buChar char="•"/>
            </a:pPr>
            <a:r>
              <a:rPr b="0" cap="none" i="0" lang="en-US" strike="noStrike" sz="1400" u="none">
                <a:solidFill>
                  <a:schemeClr val="dk1"/>
                </a:solidFill>
                <a:latin typeface="Arial"/>
                <a:ea typeface="Arial"/>
                <a:cs typeface="Arial"/>
                <a:sym typeface="Arial"/>
              </a:rPr>
              <a:t>transmission, </a:t>
            </a:r>
            <a:endParaRPr/>
          </a:p>
          <a:p>
            <a:pPr algn="l" indent="-228600" lvl="1" marL="685800" marR="0" rtl="0">
              <a:lnSpc>
                <a:spcPct val="90000"/>
              </a:lnSpc>
              <a:spcBef>
                <a:spcPts val="500"/>
              </a:spcBef>
              <a:spcAft>
                <a:spcPts val="0"/>
              </a:spcAft>
              <a:buClr>
                <a:schemeClr val="dk1"/>
              </a:buClr>
              <a:buSzPts val="1400"/>
              <a:buFont typeface="Arial"/>
              <a:buChar char="•"/>
            </a:pPr>
            <a:r>
              <a:rPr b="0" cap="none" i="0" lang="en-US" strike="noStrike" sz="1400" u="none">
                <a:solidFill>
                  <a:schemeClr val="dk1"/>
                </a:solidFill>
                <a:latin typeface="Arial"/>
                <a:ea typeface="Arial"/>
                <a:cs typeface="Arial"/>
                <a:sym typeface="Arial"/>
              </a:rPr>
              <a:t>higher priority trafﬁc class queues with an open gate do not have a frame to transmit, and </a:t>
            </a:r>
            <a:endParaRPr/>
          </a:p>
          <a:p>
            <a:pPr algn="l" indent="-228600" lvl="1" marL="685800" marR="0" rtl="0">
              <a:lnSpc>
                <a:spcPct val="90000"/>
              </a:lnSpc>
              <a:spcBef>
                <a:spcPts val="500"/>
              </a:spcBef>
              <a:spcAft>
                <a:spcPts val="0"/>
              </a:spcAft>
              <a:buClr>
                <a:schemeClr val="dk1"/>
              </a:buClr>
              <a:buSzPts val="1400"/>
              <a:buFont typeface="Arial"/>
              <a:buChar char="•"/>
            </a:pPr>
            <a:r>
              <a:rPr b="0" cap="none" i="0" lang="en-US" strike="noStrike" sz="1400" u="none">
                <a:solidFill>
                  <a:schemeClr val="dk1"/>
                </a:solidFill>
                <a:latin typeface="Arial"/>
                <a:ea typeface="Arial"/>
                <a:cs typeface="Arial"/>
                <a:sym typeface="Arial"/>
              </a:rPr>
              <a:t>the frame transmission can be completed before the gate closes for the given queue.</a:t>
            </a:r>
            <a:endParaRPr/>
          </a:p>
          <a:p>
            <a:pPr algn="l" indent="-114300" lvl="1" marL="685800" marR="0" rtl="0">
              <a:lnSpc>
                <a:spcPct val="90000"/>
              </a:lnSpc>
              <a:spcBef>
                <a:spcPts val="500"/>
              </a:spcBef>
              <a:spcAft>
                <a:spcPts val="0"/>
              </a:spcAft>
              <a:buClr>
                <a:schemeClr val="dk1"/>
              </a:buClr>
              <a:buSzPts val="1800"/>
              <a:buFont typeface="Arial"/>
              <a:buNone/>
            </a:pPr>
            <a:r>
              <a:t/>
            </a:r>
            <a:endParaRPr b="0" cap="none" i="0" strike="noStrike" sz="1800" u="none">
              <a:solidFill>
                <a:schemeClr val="dk1"/>
              </a:solidFill>
              <a:latin typeface="Calibri"/>
              <a:ea typeface="Calibri"/>
              <a:cs typeface="Calibri"/>
              <a:sym typeface="Calibri"/>
            </a:endParaRPr>
          </a:p>
        </p:txBody>
      </p:sp>
      <p:pic>
        <p:nvPicPr>
          <p:cNvPr id="173" name="Google Shape;173;p9"/>
          <p:cNvPicPr preferRelativeResize="0"/>
          <p:nvPr/>
        </p:nvPicPr>
        <p:blipFill rotWithShape="1">
          <a:blip r:embed="rId3">
            <a:alphaModFix/>
          </a:blip>
          <a:srcRect b="0" l="0" r="0" t="0"/>
          <a:stretch/>
        </p:blipFill>
        <p:spPr>
          <a:xfrm>
            <a:off x="6301103" y="1206460"/>
            <a:ext cx="4950044" cy="4986000"/>
          </a:xfrm>
          <a:prstGeom prst="rect">
            <a:avLst/>
          </a:prstGeom>
          <a:noFill/>
          <a:ln>
            <a:noFill/>
          </a:ln>
        </p:spPr>
      </p:pic>
      <p:pic>
        <p:nvPicPr>
          <p:cNvPr id="174" name="Google Shape;174;p9"/>
          <p:cNvPicPr preferRelativeResize="0"/>
          <p:nvPr/>
        </p:nvPicPr>
        <p:blipFill rotWithShape="1">
          <a:blip r:embed="rId4">
            <a:alphaModFix/>
          </a:blip>
          <a:srcRect b="0" l="0" r="0" t="0"/>
          <a:stretch/>
        </p:blipFill>
        <p:spPr>
          <a:xfrm>
            <a:off x="9788998" y="2767391"/>
            <a:ext cx="962025" cy="723900"/>
          </a:xfrm>
          <a:prstGeom prst="rect">
            <a:avLst/>
          </a:prstGeom>
          <a:noFill/>
          <a:ln>
            <a:noFill/>
          </a:ln>
        </p:spPr>
      </p:pic>
      <p:pic>
        <p:nvPicPr>
          <p:cNvPr descr="Close" id="175" name="Google Shape;175;p9"/>
          <p:cNvPicPr preferRelativeResize="0"/>
          <p:nvPr/>
        </p:nvPicPr>
        <p:blipFill rotWithShape="1">
          <a:blip r:embed="rId5">
            <a:alphaModFix/>
          </a:blip>
          <a:srcRect b="0" l="0" r="0" t="0"/>
          <a:stretch/>
        </p:blipFill>
        <p:spPr>
          <a:xfrm>
            <a:off x="7247338" y="3873016"/>
            <a:ext cx="270511" cy="270511"/>
          </a:xfrm>
          <a:prstGeom prst="rect">
            <a:avLst/>
          </a:prstGeom>
          <a:noFill/>
          <a:ln>
            <a:noFill/>
          </a:ln>
        </p:spPr>
      </p:pic>
      <p:pic>
        <p:nvPicPr>
          <p:cNvPr descr="Close" id="176" name="Google Shape;176;p9"/>
          <p:cNvPicPr preferRelativeResize="0"/>
          <p:nvPr/>
        </p:nvPicPr>
        <p:blipFill rotWithShape="1">
          <a:blip r:embed="rId5">
            <a:alphaModFix/>
          </a:blip>
          <a:srcRect b="0" l="0" r="0" t="0"/>
          <a:stretch/>
        </p:blipFill>
        <p:spPr>
          <a:xfrm>
            <a:off x="7928375" y="3868254"/>
            <a:ext cx="270511" cy="270511"/>
          </a:xfrm>
          <a:prstGeom prst="rect">
            <a:avLst/>
          </a:prstGeom>
          <a:noFill/>
          <a:ln>
            <a:noFill/>
          </a:ln>
        </p:spPr>
      </p:pic>
      <p:pic>
        <p:nvPicPr>
          <p:cNvPr descr="Close" id="177" name="Google Shape;177;p9"/>
          <p:cNvPicPr preferRelativeResize="0"/>
          <p:nvPr/>
        </p:nvPicPr>
        <p:blipFill rotWithShape="1">
          <a:blip r:embed="rId5">
            <a:alphaModFix/>
          </a:blip>
          <a:srcRect b="0" l="0" r="0" t="0"/>
          <a:stretch/>
        </p:blipFill>
        <p:spPr>
          <a:xfrm>
            <a:off x="8608933" y="3853966"/>
            <a:ext cx="270511" cy="270511"/>
          </a:xfrm>
          <a:prstGeom prst="rect">
            <a:avLst/>
          </a:prstGeom>
          <a:noFill/>
          <a:ln>
            <a:noFill/>
          </a:ln>
        </p:spPr>
      </p:pic>
      <p:pic>
        <p:nvPicPr>
          <p:cNvPr descr="Close" id="178" name="Google Shape;178;p9"/>
          <p:cNvPicPr preferRelativeResize="0"/>
          <p:nvPr/>
        </p:nvPicPr>
        <p:blipFill rotWithShape="1">
          <a:blip r:embed="rId5">
            <a:alphaModFix/>
          </a:blip>
          <a:srcRect b="0" l="0" r="0" t="0"/>
          <a:stretch/>
        </p:blipFill>
        <p:spPr>
          <a:xfrm>
            <a:off x="6561539" y="3868253"/>
            <a:ext cx="270511" cy="270511"/>
          </a:xfrm>
          <a:prstGeom prst="rect">
            <a:avLst/>
          </a:prstGeom>
          <a:noFill/>
          <a:ln>
            <a:noFill/>
          </a:ln>
        </p:spPr>
      </p:pic>
      <p:cxnSp>
        <p:nvCxnSpPr>
          <p:cNvPr id="179" name="Google Shape;179;p9"/>
          <p:cNvCxnSpPr/>
          <p:nvPr/>
        </p:nvCxnSpPr>
        <p:spPr>
          <a:xfrm flipH="1" rot="10800000">
            <a:off x="9522853" y="3742556"/>
            <a:ext cx="517348" cy="255941"/>
          </a:xfrm>
          <a:prstGeom prst="straightConnector1">
            <a:avLst/>
          </a:prstGeom>
          <a:noFill/>
          <a:ln cap="flat" cmpd="sng" w="9525">
            <a:solidFill>
              <a:schemeClr val="dk1"/>
            </a:solidFill>
            <a:prstDash val="solid"/>
            <a:miter lim="800000"/>
            <a:headEnd len="sm" type="none" w="sm"/>
            <a:tailEnd len="sm" type="none" w="sm"/>
          </a:ln>
        </p:spPr>
      </p:cxnSp>
      <p:cxnSp>
        <p:nvCxnSpPr>
          <p:cNvPr id="180" name="Google Shape;180;p9"/>
          <p:cNvCxnSpPr/>
          <p:nvPr/>
        </p:nvCxnSpPr>
        <p:spPr>
          <a:xfrm flipH="1" rot="10800000">
            <a:off x="9522853" y="3939961"/>
            <a:ext cx="517348" cy="58537"/>
          </a:xfrm>
          <a:prstGeom prst="straightConnector1">
            <a:avLst/>
          </a:prstGeom>
          <a:noFill/>
          <a:ln cap="flat" cmpd="sng" w="9525">
            <a:solidFill>
              <a:schemeClr val="dk1"/>
            </a:solidFill>
            <a:prstDash val="solid"/>
            <a:miter lim="800000"/>
            <a:headEnd len="sm" type="none" w="sm"/>
            <a:tailEnd len="sm" type="none" w="sm"/>
          </a:ln>
        </p:spPr>
      </p:cxnSp>
      <p:cxnSp>
        <p:nvCxnSpPr>
          <p:cNvPr id="181" name="Google Shape;181;p9"/>
          <p:cNvCxnSpPr/>
          <p:nvPr/>
        </p:nvCxnSpPr>
        <p:spPr>
          <a:xfrm>
            <a:off x="9522853" y="3998497"/>
            <a:ext cx="517348" cy="115140"/>
          </a:xfrm>
          <a:prstGeom prst="straightConnector1">
            <a:avLst/>
          </a:prstGeom>
          <a:noFill/>
          <a:ln cap="flat" cmpd="sng" w="9525">
            <a:solidFill>
              <a:schemeClr val="dk1"/>
            </a:solidFill>
            <a:prstDash val="solid"/>
            <a:miter lim="800000"/>
            <a:headEnd len="sm" type="none" w="sm"/>
            <a:tailEnd len="sm" type="none" w="sm"/>
          </a:ln>
        </p:spPr>
      </p:cxnSp>
      <p:cxnSp>
        <p:nvCxnSpPr>
          <p:cNvPr id="182" name="Google Shape;182;p9"/>
          <p:cNvCxnSpPr/>
          <p:nvPr/>
        </p:nvCxnSpPr>
        <p:spPr>
          <a:xfrm>
            <a:off x="9522852" y="3998497"/>
            <a:ext cx="517349" cy="306803"/>
          </a:xfrm>
          <a:prstGeom prst="straightConnector1">
            <a:avLst/>
          </a:prstGeom>
          <a:noFill/>
          <a:ln cap="flat" cmpd="sng" w="9525">
            <a:solidFill>
              <a:schemeClr val="dk1"/>
            </a:solidFill>
            <a:prstDash val="solid"/>
            <a:miter lim="800000"/>
            <a:headEnd len="sm" type="none" w="sm"/>
            <a:tailEnd len="sm" type="none" w="sm"/>
          </a:ln>
        </p:spPr>
      </p:cxnSp>
      <p:pic>
        <p:nvPicPr>
          <p:cNvPr descr="Arrow circle" id="183" name="Google Shape;183;p9"/>
          <p:cNvPicPr preferRelativeResize="0"/>
          <p:nvPr/>
        </p:nvPicPr>
        <p:blipFill rotWithShape="1">
          <a:blip r:embed="rId6">
            <a:alphaModFix/>
          </a:blip>
          <a:srcRect b="0" l="0" r="0" t="0"/>
          <a:stretch/>
        </p:blipFill>
        <p:spPr>
          <a:xfrm>
            <a:off x="11077095" y="3590925"/>
            <a:ext cx="682796" cy="914400"/>
          </a:xfrm>
          <a:prstGeom prst="rect">
            <a:avLst/>
          </a:prstGeom>
          <a:noFill/>
          <a:ln>
            <a:noFill/>
          </a:ln>
        </p:spPr>
      </p:pic>
      <p:sp>
        <p:nvSpPr>
          <p:cNvPr id="184" name="Google Shape;184;p9"/>
          <p:cNvSpPr txBox="1"/>
          <p:nvPr/>
        </p:nvSpPr>
        <p:spPr>
          <a:xfrm>
            <a:off x="11129388" y="4345404"/>
            <a:ext cx="840295" cy="461665"/>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200">
                <a:solidFill>
                  <a:srgbClr val="2F5496"/>
                </a:solidFill>
                <a:latin typeface="Calibri"/>
                <a:ea typeface="Calibri"/>
                <a:cs typeface="Calibri"/>
                <a:sym typeface="Calibri"/>
              </a:rPr>
              <a:t>Cyclic</a:t>
            </a:r>
            <a:endParaRPr/>
          </a:p>
          <a:p>
            <a:pPr algn="l" indent="0" lvl="0" marL="0" marR="0" rtl="0">
              <a:spcBef>
                <a:spcPts val="0"/>
              </a:spcBef>
              <a:spcAft>
                <a:spcPts val="0"/>
              </a:spcAft>
              <a:buNone/>
            </a:pPr>
            <a:r>
              <a:rPr lang="en-US" sz="1200">
                <a:solidFill>
                  <a:srgbClr val="2F5496"/>
                </a:solidFill>
                <a:latin typeface="Calibri"/>
                <a:ea typeface="Calibri"/>
                <a:cs typeface="Calibri"/>
                <a:sym typeface="Calibri"/>
              </a:rPr>
              <a:t>execution</a:t>
            </a:r>
            <a:endParaRPr/>
          </a:p>
        </p:txBody>
      </p:sp>
      <p:sp>
        <p:nvSpPr>
          <p:cNvPr id="185" name="Google Shape;185;p9"/>
          <p:cNvSpPr/>
          <p:nvPr/>
        </p:nvSpPr>
        <p:spPr>
          <a:xfrm>
            <a:off x="8514797" y="3563684"/>
            <a:ext cx="442913" cy="120409"/>
          </a:xfrm>
          <a:prstGeom prst="rect">
            <a:avLst/>
          </a:prstGeom>
          <a:solidFill>
            <a:srgbClr val="B3C6E7"/>
          </a:solidFill>
          <a:ln cap="flat" cmpd="sng" w="12700">
            <a:solidFill>
              <a:srgbClr val="2F5496"/>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9"/>
          <p:cNvSpPr/>
          <p:nvPr/>
        </p:nvSpPr>
        <p:spPr>
          <a:xfrm>
            <a:off x="7831775" y="3562787"/>
            <a:ext cx="442913" cy="120409"/>
          </a:xfrm>
          <a:prstGeom prst="rect">
            <a:avLst/>
          </a:prstGeom>
          <a:solidFill>
            <a:schemeClr val="accent4"/>
          </a:solidFill>
          <a:ln cap="flat" cmpd="sng" w="12700">
            <a:solidFill>
              <a:srgbClr val="BA8C00"/>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9"/>
          <p:cNvSpPr/>
          <p:nvPr/>
        </p:nvSpPr>
        <p:spPr>
          <a:xfrm>
            <a:off x="7148753" y="3591241"/>
            <a:ext cx="442913" cy="91955"/>
          </a:xfrm>
          <a:prstGeom prst="rect">
            <a:avLst/>
          </a:prstGeom>
          <a:solidFill>
            <a:schemeClr val="accent2"/>
          </a:solidFill>
          <a:ln cap="flat" cmpd="sng" w="12700">
            <a:solidFill>
              <a:srgbClr val="AC5B23"/>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9"/>
          <p:cNvSpPr/>
          <p:nvPr/>
        </p:nvSpPr>
        <p:spPr>
          <a:xfrm>
            <a:off x="7148753" y="3470832"/>
            <a:ext cx="442913" cy="91955"/>
          </a:xfrm>
          <a:prstGeom prst="rect">
            <a:avLst/>
          </a:prstGeom>
          <a:solidFill>
            <a:schemeClr val="accent2"/>
          </a:solidFill>
          <a:ln cap="flat" cmpd="sng" w="12700">
            <a:solidFill>
              <a:srgbClr val="AC5B23"/>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9"/>
          <p:cNvSpPr/>
          <p:nvPr/>
        </p:nvSpPr>
        <p:spPr>
          <a:xfrm>
            <a:off x="7500182" y="1238583"/>
            <a:ext cx="442913" cy="91955"/>
          </a:xfrm>
          <a:prstGeom prst="rect">
            <a:avLst/>
          </a:prstGeom>
          <a:solidFill>
            <a:schemeClr val="accent2"/>
          </a:solidFill>
          <a:ln cap="flat" cmpd="sng" w="12700">
            <a:solidFill>
              <a:srgbClr val="AC5B23"/>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9"/>
          <p:cNvSpPr/>
          <p:nvPr/>
        </p:nvSpPr>
        <p:spPr>
          <a:xfrm>
            <a:off x="6484880" y="3590925"/>
            <a:ext cx="442913" cy="120409"/>
          </a:xfrm>
          <a:prstGeom prst="rect">
            <a:avLst/>
          </a:prstGeom>
          <a:solidFill>
            <a:srgbClr val="FFFF00"/>
          </a:solidFill>
          <a:ln cap="flat" cmpd="sng" w="12700">
            <a:solidFill>
              <a:srgbClr val="D7D204"/>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190"/>
                                        </p:tgtEl>
                                        <p:attrNameLst>
                                          <p:attrName>ppt_x</p:attrName>
                                        </p:attrNameLst>
                                      </p:cBhvr>
                                      <p:tavLst>
                                        <p:tav fmla="" tm="0">
                                          <p:val>
                                            <p:strVal val="#ppt_x"/>
                                          </p:val>
                                        </p:tav>
                                        <p:tav fmla="" tm="100000">
                                          <p:val>
                                            <p:strVal val="#ppt_x+1"/>
                                          </p:val>
                                        </p:tav>
                                      </p:tavLst>
                                    </p:anim>
                                    <p:set>
                                      <p:cBhvr>
                                        <p:cTn dur="1" fill="hold">
                                          <p:stCondLst>
                                            <p:cond delay="500"/>
                                          </p:stCondLst>
                                        </p:cTn>
                                        <p:tgtEl>
                                          <p:spTgt spid="1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7"/>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500"/>
                                        <p:tgtEl>
                                          <p:spTgt spid="187"/>
                                        </p:tgtEl>
                                        <p:attrNameLst>
                                          <p:attrName>ppt_x</p:attrName>
                                        </p:attrNameLst>
                                      </p:cBhvr>
                                      <p:tavLst>
                                        <p:tav fmla="" tm="0">
                                          <p:val>
                                            <p:strVal val="#ppt_x"/>
                                          </p:val>
                                        </p:tav>
                                        <p:tav fmla="" tm="100000">
                                          <p:val>
                                            <p:strVal val="#ppt_x+1"/>
                                          </p:val>
                                        </p:tav>
                                      </p:tavLst>
                                    </p:anim>
                                    <p:set>
                                      <p:cBhvr>
                                        <p:cTn dur="1" fill="hold">
                                          <p:stCondLst>
                                            <p:cond delay="500"/>
                                          </p:stCondLst>
                                        </p:cTn>
                                        <p:tgtEl>
                                          <p:spTgt spid="187"/>
                                        </p:tgtEl>
                                        <p:attrNameLst>
                                          <p:attrName>style.visibility</p:attrName>
                                        </p:attrNameLst>
                                      </p:cBhvr>
                                      <p:to>
                                        <p:strVal val="hidden"/>
                                      </p:to>
                                    </p:set>
                                  </p:childTnLst>
                                </p:cTn>
                              </p:par>
                            </p:childTnLst>
                          </p:cTn>
                        </p:par>
                        <p:par>
                          <p:cTn fill="hold">
                            <p:stCondLst>
                              <p:cond delay="1500"/>
                            </p:stCondLst>
                            <p:childTnLst>
                              <p:par>
                                <p:cTn fill="hold" nodeType="afterEffect" presetClass="exit" presetID="2" presetSubtype="2">
                                  <p:stCondLst>
                                    <p:cond delay="0"/>
                                  </p:stCondLst>
                                  <p:childTnLst>
                                    <p:anim calcmode="lin" valueType="num">
                                      <p:cBhvr additive="base">
                                        <p:cTn dur="500"/>
                                        <p:tgtEl>
                                          <p:spTgt spid="188"/>
                                        </p:tgtEl>
                                        <p:attrNameLst>
                                          <p:attrName>ppt_x</p:attrName>
                                        </p:attrNameLst>
                                      </p:cBhvr>
                                      <p:tavLst>
                                        <p:tav fmla="" tm="0">
                                          <p:val>
                                            <p:strVal val="#ppt_x"/>
                                          </p:val>
                                        </p:tav>
                                        <p:tav fmla="" tm="100000">
                                          <p:val>
                                            <p:strVal val="#ppt_x+1"/>
                                          </p:val>
                                        </p:tav>
                                      </p:tavLst>
                                    </p:anim>
                                    <p:set>
                                      <p:cBhvr>
                                        <p:cTn dur="1" fill="hold">
                                          <p:stCondLst>
                                            <p:cond delay="500"/>
                                          </p:stCondLst>
                                        </p:cTn>
                                        <p:tgtEl>
                                          <p:spTgt spid="188"/>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par>
                          <p:cTn fill="hold">
                            <p:stCondLst>
                              <p:cond delay="2001"/>
                            </p:stCondLst>
                            <p:childTnLst>
                              <p:par>
                                <p:cTn fill="hold" nodeType="afterEffect" presetClass="exit" presetID="2" presetSubtype="2">
                                  <p:stCondLst>
                                    <p:cond delay="0"/>
                                  </p:stCondLst>
                                  <p:childTnLst>
                                    <p:anim calcmode="lin" valueType="num">
                                      <p:cBhvr additive="base">
                                        <p:cTn dur="500"/>
                                        <p:tgtEl>
                                          <p:spTgt spid="186"/>
                                        </p:tgtEl>
                                        <p:attrNameLst>
                                          <p:attrName>ppt_x</p:attrName>
                                        </p:attrNameLst>
                                      </p:cBhvr>
                                      <p:tavLst>
                                        <p:tav fmla="" tm="0">
                                          <p:val>
                                            <p:strVal val="#ppt_x"/>
                                          </p:val>
                                        </p:tav>
                                        <p:tav fmla="" tm="100000">
                                          <p:val>
                                            <p:strVal val="#ppt_x+1"/>
                                          </p:val>
                                        </p:tav>
                                      </p:tavLst>
                                    </p:anim>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0"/>
                                        </p:tgtEl>
                                      </p:cBhvr>
                                    </p:animEffect>
                                    <p:set>
                                      <p:cBhvr>
                                        <p:cTn dur="1" fill="hold">
                                          <p:stCondLst>
                                            <p:cond delay="50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185"/>
                                        </p:tgtEl>
                                        <p:attrNameLst>
                                          <p:attrName>ppt_x</p:attrName>
                                        </p:attrNameLst>
                                      </p:cBhvr>
                                      <p:tavLst>
                                        <p:tav fmla="" tm="0">
                                          <p:val>
                                            <p:strVal val="#ppt_x"/>
                                          </p:val>
                                        </p:tav>
                                        <p:tav fmla="" tm="100000">
                                          <p:val>
                                            <p:strVal val="#ppt_x+1"/>
                                          </p:val>
                                        </p:tav>
                                      </p:tavLst>
                                    </p:anim>
                                    <p:set>
                                      <p:cBhvr>
                                        <p:cTn dur="1" fill="hold">
                                          <p:stCondLst>
                                            <p:cond delay="500"/>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1"/>
                                        </p:tgtEl>
                                      </p:cBhvr>
                                    </p:animEffect>
                                    <p:set>
                                      <p:cBhvr>
                                        <p:cTn dur="1" fill="hold">
                                          <p:stCondLst>
                                            <p:cond delay="500"/>
                                          </p:stCondLst>
                                        </p:cTn>
                                        <p:tgtEl>
                                          <p:spTgt spid="1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Deterministic Data Center</a:t>
            </a:r>
            <a:endParaRPr/>
          </a:p>
        </p:txBody>
      </p:sp>
      <p:sp>
        <p:nvSpPr>
          <p:cNvPr id="196" name="Google Shape;196;p10"/>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2000"/>
              <a:buChar char="•"/>
            </a:pPr>
            <a:r>
              <a:rPr lang="en-US" sz="2000">
                <a:latin typeface="Arial"/>
                <a:ea typeface="Arial"/>
                <a:cs typeface="Arial"/>
                <a:sym typeface="Arial"/>
              </a:rPr>
              <a:t>While significant research efforts have enhanced DCN, integrating the IEEE 802.1 TSN and IETF DetNet specifications with the enhanced DCN architectures and protocols should be explored in future research. For instance, effectively utilize the TSN flow control and management mechanisms has the potential to substantially improve the communication within and between DCNs.</a:t>
            </a:r>
            <a:endParaRPr sz="1800">
              <a:latin typeface="Arial"/>
              <a:ea typeface="Arial"/>
              <a:cs typeface="Arial"/>
              <a:sym typeface="Arial"/>
            </a:endParaRPr>
          </a:p>
          <a:p>
            <a:pPr algn="l" indent="-228600" lvl="1" marL="685800" rtl="0">
              <a:lnSpc>
                <a:spcPct val="90000"/>
              </a:lnSpc>
              <a:spcBef>
                <a:spcPts val="500"/>
              </a:spcBef>
              <a:spcAft>
                <a:spcPts val="0"/>
              </a:spcAft>
              <a:buClr>
                <a:schemeClr val="dk1"/>
              </a:buClr>
              <a:buSzPts val="1800"/>
              <a:buChar char="•"/>
            </a:pPr>
            <a:r>
              <a:rPr lang="en-US" sz="1800">
                <a:latin typeface="Arial"/>
                <a:ea typeface="Arial"/>
                <a:cs typeface="Arial"/>
                <a:sym typeface="Arial"/>
              </a:rPr>
              <a:t>This integration can provide deterministic end-2-end latency for edge computing IIOT applications</a:t>
            </a:r>
            <a:r>
              <a:rPr lang="en-US" sz="1600">
                <a:latin typeface="Arial"/>
                <a:ea typeface="Arial"/>
                <a:cs typeface="Arial"/>
                <a:sym typeface="Arial"/>
              </a:rPr>
              <a:t>.</a:t>
            </a:r>
            <a:endParaRPr/>
          </a:p>
          <a:p>
            <a:pPr algn="l" indent="-228600" lvl="0" marL="228600" rtl="0">
              <a:lnSpc>
                <a:spcPct val="90000"/>
              </a:lnSpc>
              <a:spcBef>
                <a:spcPts val="1000"/>
              </a:spcBef>
              <a:spcAft>
                <a:spcPts val="0"/>
              </a:spcAft>
              <a:buClr>
                <a:schemeClr val="dk1"/>
              </a:buClr>
              <a:buSzPts val="2000"/>
              <a:buChar char="•"/>
            </a:pPr>
            <a:r>
              <a:rPr lang="en-US" sz="2000">
                <a:latin typeface="Arial"/>
                <a:ea typeface="Arial"/>
                <a:cs typeface="Arial"/>
                <a:sym typeface="Arial"/>
              </a:rPr>
              <a:t>Time synchronization is needed </a:t>
            </a:r>
            <a:r>
              <a:rPr lang="en-US" sz="2000">
                <a:solidFill>
                  <a:srgbClr val="000000"/>
                </a:solidFill>
                <a:latin typeface="Arial"/>
                <a:ea typeface="Arial"/>
                <a:cs typeface="Arial"/>
                <a:sym typeface="Arial"/>
              </a:rPr>
              <a:t>i</a:t>
            </a:r>
            <a:r>
              <a:rPr b="0" i="0" lang="en-US" strike="noStrike" sz="2000" u="none">
                <a:solidFill>
                  <a:srgbClr val="000000"/>
                </a:solidFill>
                <a:latin typeface="Arial"/>
                <a:ea typeface="Arial"/>
                <a:cs typeface="Arial"/>
                <a:sym typeface="Arial"/>
              </a:rPr>
              <a:t>n </a:t>
            </a:r>
            <a:r>
              <a:rPr b="1" lang="en-US" sz="2000">
                <a:solidFill>
                  <a:srgbClr val="000000"/>
                </a:solidFill>
                <a:latin typeface="Arial"/>
                <a:ea typeface="Arial"/>
                <a:cs typeface="Arial"/>
                <a:sym typeface="Arial"/>
              </a:rPr>
              <a:t>C</a:t>
            </a:r>
            <a:r>
              <a:rPr b="1" i="0" lang="en-US" strike="noStrike" sz="2000" u="none">
                <a:solidFill>
                  <a:srgbClr val="000000"/>
                </a:solidFill>
                <a:latin typeface="Arial"/>
                <a:ea typeface="Arial"/>
                <a:cs typeface="Arial"/>
                <a:sym typeface="Arial"/>
              </a:rPr>
              <a:t>yber-Physical </a:t>
            </a:r>
            <a:r>
              <a:rPr b="1" lang="en-US" sz="2000">
                <a:solidFill>
                  <a:srgbClr val="000000"/>
                </a:solidFill>
                <a:latin typeface="Arial"/>
                <a:ea typeface="Arial"/>
                <a:cs typeface="Arial"/>
                <a:sym typeface="Arial"/>
              </a:rPr>
              <a:t>S</a:t>
            </a:r>
            <a:r>
              <a:rPr b="1" i="0" lang="en-US" strike="noStrike" sz="2000" u="none">
                <a:solidFill>
                  <a:srgbClr val="000000"/>
                </a:solidFill>
                <a:latin typeface="Arial"/>
                <a:ea typeface="Arial"/>
                <a:cs typeface="Arial"/>
                <a:sym typeface="Arial"/>
              </a:rPr>
              <a:t>ystems (CPS)</a:t>
            </a:r>
            <a:r>
              <a:rPr b="0" i="0" lang="en-US" strike="noStrike" sz="2000" u="none">
                <a:solidFill>
                  <a:srgbClr val="000000"/>
                </a:solidFill>
                <a:latin typeface="Arial"/>
                <a:ea typeface="Arial"/>
                <a:cs typeface="Arial"/>
                <a:sym typeface="Arial"/>
              </a:rPr>
              <a:t> for coordination of distributed inputs, outputs, computation, and communication.</a:t>
            </a:r>
            <a:endParaRPr sz="2000">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lang="en-US" sz="2000">
                <a:latin typeface="Arial"/>
                <a:ea typeface="Arial"/>
                <a:cs typeface="Arial"/>
                <a:sym typeface="Arial"/>
              </a:rPr>
              <a:t>We may need to explore if IEEE 802.1AS profile with the required extensions can be used to help define the Data Center IEEE 1588 Profile ?</a:t>
            </a:r>
            <a:endParaRPr/>
          </a:p>
        </p:txBody>
      </p:sp>
      <p:sp>
        <p:nvSpPr>
          <p:cNvPr id="197" name="Google Shape;197;p10"/>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98" name="Google Shape;198;p10"/>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199" name="Google Shape;199;p10"/>
          <p:cNvSpPr txBox="1"/>
          <p:nvPr/>
        </p:nvSpPr>
        <p:spPr>
          <a:xfrm>
            <a:off x="838200" y="5692471"/>
            <a:ext cx="10319658" cy="484492"/>
          </a:xfrm>
          <a:prstGeom prst="rect">
            <a:avLst/>
          </a:prstGeom>
          <a:noFill/>
          <a:ln>
            <a:noFill/>
          </a:ln>
        </p:spPr>
        <p:txBody>
          <a:bodyPr anchor="t" anchorCtr="0" bIns="45700" lIns="91425" numCol="1" rIns="91425" spcFirstLastPara="1" tIns="45700" wrap="square">
            <a:spAutoFit/>
          </a:bodyPr>
          <a:lstStyle/>
          <a:p>
            <a:pPr algn="l" indent="-285750" lvl="0" marL="285750" marR="0" rtl="0">
              <a:lnSpc>
                <a:spcPct val="107000"/>
              </a:lnSpc>
              <a:spcBef>
                <a:spcPts val="0"/>
              </a:spcBef>
              <a:spcAft>
                <a:spcPts val="0"/>
              </a:spcAft>
              <a:buClr>
                <a:schemeClr val="dk1"/>
              </a:buClr>
              <a:buSzPts val="1200"/>
              <a:buFont typeface="Noto Sans Symbols"/>
              <a:buChar char="⮚"/>
            </a:pPr>
            <a:r>
              <a:rPr b="1" lang="en-US" sz="1200" u="sng">
                <a:solidFill>
                  <a:schemeClr val="dk1"/>
                </a:solidFill>
                <a:latin typeface="Calibri"/>
                <a:ea typeface="Calibri"/>
                <a:cs typeface="Calibri"/>
                <a:sym typeface="Calibri"/>
              </a:rPr>
              <a:t>Large Scale Deterministic Networking: A Simulation Evaluation (</a:t>
            </a:r>
            <a:r>
              <a:rPr lang="en-US" sz="1200" u="sng">
                <a:solidFill>
                  <a:schemeClr val="dk1"/>
                </a:solidFill>
                <a:latin typeface="Calibri"/>
                <a:ea typeface="Calibri"/>
                <a:cs typeface="Calibri"/>
                <a:sym typeface="Calibri"/>
                <a:hlinkClick r:id="rId3">
                  <a:extLst>
                    <a:ext uri="{A12FA001-AC4F-418D-AE19-62706E023703}">
                      <ahyp:hlinkClr val="tx"/>
                    </a:ext>
                  </a:extLst>
                </a:hlinkClick>
              </a:rPr>
              <a:t>arXiv:1910.00162</a:t>
            </a:r>
            <a:r>
              <a:rPr b="1"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2019)</a:t>
            </a:r>
            <a:endParaRPr/>
          </a:p>
          <a:p>
            <a:pPr algn="l" indent="-285750" lvl="0" marL="285750" marR="0" rtl="0">
              <a:lnSpc>
                <a:spcPct val="133333"/>
              </a:lnSpc>
              <a:spcBef>
                <a:spcPts val="0"/>
              </a:spcBef>
              <a:spcAft>
                <a:spcPts val="0"/>
              </a:spcAft>
              <a:buClr>
                <a:schemeClr val="dk1"/>
              </a:buClr>
              <a:buSzPts val="1200"/>
              <a:buFont typeface="Noto Sans Symbols"/>
              <a:buChar char="⮚"/>
            </a:pPr>
            <a:r>
              <a:rPr b="1" lang="en-US" sz="1200" u="sng">
                <a:solidFill>
                  <a:schemeClr val="dk1"/>
                </a:solidFill>
                <a:latin typeface="Calibri"/>
                <a:ea typeface="Calibri"/>
                <a:cs typeface="Calibri"/>
                <a:sym typeface="Calibri"/>
              </a:rPr>
              <a:t>TSN Algorithms for Large Scale Networks: A Survey and Conceptual Comparison (</a:t>
            </a:r>
            <a:r>
              <a:rPr lang="en-US" sz="1200" u="sng">
                <a:solidFill>
                  <a:schemeClr val="dk1"/>
                </a:solidFill>
                <a:latin typeface="Calibri"/>
                <a:ea typeface="Calibri"/>
                <a:cs typeface="Calibri"/>
                <a:sym typeface="Calibri"/>
                <a:hlinkClick r:id="rId4">
                  <a:extLst>
                    <a:ext uri="{A12FA001-AC4F-418D-AE19-62706E023703}">
                      <ahyp:hlinkClr val="tx"/>
                    </a:ext>
                  </a:extLst>
                </a:hlinkClick>
              </a:rPr>
              <a:t>arXiv:1905.08478</a:t>
            </a:r>
            <a:r>
              <a:rPr b="1" lang="en-US" sz="1200">
                <a:solidFill>
                  <a:schemeClr val="dk1"/>
                </a:solidFill>
                <a:latin typeface="Calibri"/>
                <a:ea typeface="Calibri"/>
                <a:cs typeface="Calibri"/>
                <a:sym typeface="Calibri"/>
              </a:rPr>
              <a:t>, 2019)</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05" name="Google Shape;205;p11"/>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206" name="Google Shape;206;p11"/>
          <p:cNvSpPr txBox="1"/>
          <p:nvPr/>
        </p:nvSpPr>
        <p:spPr>
          <a:xfrm>
            <a:off x="1124639" y="2921168"/>
            <a:ext cx="9942722" cy="1015663"/>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6000">
                <a:solidFill>
                  <a:srgbClr val="C00000"/>
                </a:solidFill>
                <a:latin typeface="Calibri"/>
                <a:ea typeface="Calibri"/>
                <a:cs typeface="Calibri"/>
                <a:sym typeface="Calibri"/>
              </a:rPr>
              <a:t>IEEE 802.1AS (gPTP)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What is IEEE 802.1AS ?</a:t>
            </a:r>
            <a:endParaRPr/>
          </a:p>
        </p:txBody>
      </p:sp>
      <p:sp>
        <p:nvSpPr>
          <p:cNvPr id="212" name="Google Shape;212;p12"/>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1800"/>
              <a:buChar char="•"/>
            </a:pPr>
            <a:r>
              <a:rPr b="0" i="0" lang="en-US" strike="noStrike" sz="1800" u="none">
                <a:latin typeface="Arial"/>
                <a:ea typeface="Arial"/>
                <a:cs typeface="Arial"/>
                <a:sym typeface="Arial"/>
              </a:rPr>
              <a:t>IEEE 802.1AS (</a:t>
            </a:r>
            <a:r>
              <a:rPr b="1" i="0" lang="en-US" strike="noStrike" sz="1800" u="none">
                <a:latin typeface="Arial"/>
                <a:ea typeface="Arial"/>
                <a:cs typeface="Arial"/>
                <a:sym typeface="Arial"/>
              </a:rPr>
              <a:t>Generalized PTP – gPTP</a:t>
            </a:r>
            <a:r>
              <a:rPr b="0" i="0" lang="en-US" strike="noStrike" sz="1800" u="none">
                <a:latin typeface="Arial"/>
                <a:ea typeface="Arial"/>
                <a:cs typeface="Arial"/>
                <a:sym typeface="Arial"/>
              </a:rPr>
              <a:t>) </a:t>
            </a:r>
            <a:r>
              <a:rPr lang="en-US" sz="1800">
                <a:latin typeface="Arial"/>
                <a:ea typeface="Arial"/>
                <a:cs typeface="Arial"/>
                <a:sym typeface="Arial"/>
              </a:rPr>
              <a:t>is </a:t>
            </a:r>
            <a:r>
              <a:rPr b="0" i="0" lang="en-US" strike="noStrike" sz="1800" u="none">
                <a:latin typeface="Arial"/>
                <a:ea typeface="Arial"/>
                <a:cs typeface="Arial"/>
                <a:sym typeface="Arial"/>
              </a:rPr>
              <a:t>the standard that specifies the  requirements to allow for transport of precise timing and synchronization in </a:t>
            </a:r>
            <a:r>
              <a:rPr b="0" i="0" lang="en-US" strike="noStrike" sz="1800" u="none">
                <a:solidFill>
                  <a:srgbClr val="000000"/>
                </a:solidFill>
                <a:latin typeface="Arial"/>
                <a:ea typeface="Arial"/>
                <a:cs typeface="Arial"/>
                <a:sym typeface="Arial"/>
              </a:rPr>
              <a:t>any </a:t>
            </a:r>
            <a:r>
              <a:rPr b="1" i="0" lang="en-US" strike="noStrike" sz="1800" u="none">
                <a:solidFill>
                  <a:srgbClr val="000000"/>
                </a:solidFill>
                <a:latin typeface="Arial"/>
                <a:ea typeface="Arial"/>
                <a:cs typeface="Arial"/>
                <a:sym typeface="Arial"/>
              </a:rPr>
              <a:t>802-compatible LAN</a:t>
            </a:r>
            <a:r>
              <a:rPr b="0" i="0" lang="en-US" strike="noStrike" sz="1800" u="none">
                <a:solidFill>
                  <a:srgbClr val="000000"/>
                </a:solidFill>
                <a:latin typeface="Arial"/>
                <a:ea typeface="Arial"/>
                <a:cs typeface="Arial"/>
                <a:sym typeface="Arial"/>
              </a:rPr>
              <a:t> which transports Time Sensitive Traffic.</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IEEE 802.1AS </a:t>
            </a:r>
            <a:r>
              <a:rPr b="0" i="0" lang="en-US" strike="noStrike" sz="1800" u="none">
                <a:latin typeface="Arial"/>
                <a:ea typeface="Arial"/>
                <a:cs typeface="Arial"/>
                <a:sym typeface="Arial"/>
              </a:rPr>
              <a:t>includes a PTP profile of IEEE 1588-2019 that is applicable to full-duplex IEEE 802.3 transport, and adds specifications for timing transport over IEEE 802.11, IEEE 802.3 EPON, and Coordinated Shared Networks (CSN). Examples of CSN include networks that are based on MoCA or G.hn (Ethernet over Caox).</a:t>
            </a:r>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The main focus of this presentation is on transport of gPTP messages over Full-duplex Ethernet links</a:t>
            </a:r>
            <a:r>
              <a:rPr lang="en-US" sz="1900">
                <a:latin typeface="Arial"/>
                <a:ea typeface="Arial"/>
                <a:cs typeface="Arial"/>
                <a:sym typeface="Arial"/>
              </a:rPr>
              <a:t>. </a:t>
            </a:r>
            <a:endParaRPr/>
          </a:p>
          <a:p>
            <a:pPr algn="l" indent="-228600" lvl="1" marL="685800" rtl="0">
              <a:lnSpc>
                <a:spcPct val="90000"/>
              </a:lnSpc>
              <a:spcBef>
                <a:spcPts val="500"/>
              </a:spcBef>
              <a:spcAft>
                <a:spcPts val="0"/>
              </a:spcAft>
              <a:buClr>
                <a:schemeClr val="dk1"/>
              </a:buClr>
              <a:buSzPts val="1600"/>
              <a:buFont typeface="Noto Sans Symbols"/>
              <a:buChar char="✔"/>
            </a:pPr>
            <a:r>
              <a:rPr lang="en-US" sz="1600">
                <a:latin typeface="Arial"/>
                <a:ea typeface="Arial"/>
                <a:cs typeface="Arial"/>
                <a:sym typeface="Arial"/>
              </a:rPr>
              <a:t>The transport specific values for MAC of gPTP MAC addresses and Ethertype (x88F7) used to transport gPTP messages are specified in Annex E of IEEE 1588v2.1 (2019) and Annex F of IEEE 1588v2.</a:t>
            </a:r>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IEEE 802.1AS-Rev 2020 supports Multiple Domains to facilitate fault tolerance and redundancy for industrial and automotive applications.</a:t>
            </a:r>
            <a:endParaRPr/>
          </a:p>
          <a:p>
            <a:pPr algn="l" indent="-228600" lvl="1" marL="685800" rtl="0">
              <a:lnSpc>
                <a:spcPct val="90000"/>
              </a:lnSpc>
              <a:spcBef>
                <a:spcPts val="500"/>
              </a:spcBef>
              <a:spcAft>
                <a:spcPts val="0"/>
              </a:spcAft>
              <a:buClr>
                <a:schemeClr val="dk1"/>
              </a:buClr>
              <a:buSzPts val="1600"/>
              <a:buFont typeface="Noto Sans Symbols"/>
              <a:buChar char="✔"/>
            </a:pPr>
            <a:r>
              <a:rPr lang="en-US" sz="1600">
                <a:latin typeface="Arial"/>
                <a:ea typeface="Arial"/>
                <a:cs typeface="Arial"/>
                <a:sym typeface="Arial"/>
              </a:rPr>
              <a:t>IEEE 802.1 TSN TG started the work on a new amendment to IEEE 802.1AS-Rev 2020 to specify hot-standby as an option to improve fault tolerance and reliability</a:t>
            </a:r>
            <a:endParaRPr sz="1600">
              <a:latin typeface="Arial"/>
              <a:ea typeface="Arial"/>
              <a:cs typeface="Arial"/>
              <a:sym typeface="Arial"/>
            </a:endParaRPr>
          </a:p>
        </p:txBody>
      </p:sp>
      <p:sp>
        <p:nvSpPr>
          <p:cNvPr id="213" name="Google Shape;213;p12"/>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14" name="Google Shape;214;p12"/>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IEEE 802.1AS PTP Profile vs IEEE 1588 for Full-Duplex Ethernet</a:t>
            </a:r>
            <a:endParaRPr/>
          </a:p>
        </p:txBody>
      </p:sp>
      <p:sp>
        <p:nvSpPr>
          <p:cNvPr id="228" name="Google Shape;228;p14"/>
          <p:cNvSpPr txBox="1"/>
          <p:nvPr>
            <p:ph idx="1" type="body"/>
          </p:nvPr>
        </p:nvSpPr>
        <p:spPr>
          <a:xfrm>
            <a:off x="838200" y="1704068"/>
            <a:ext cx="10515600" cy="4491459"/>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70000"/>
              </a:lnSpc>
              <a:spcBef>
                <a:spcPts val="0"/>
              </a:spcBef>
              <a:spcAft>
                <a:spcPts val="0"/>
              </a:spcAft>
              <a:buClr>
                <a:schemeClr val="dk1"/>
              </a:buClr>
              <a:buSzPts val="1615"/>
              <a:buChar char="•"/>
            </a:pPr>
            <a:r>
              <a:rPr lang="en-US" sz="1615">
                <a:latin typeface="Arial"/>
                <a:ea typeface="Arial"/>
                <a:cs typeface="Arial"/>
                <a:sym typeface="Arial"/>
              </a:rPr>
              <a:t>IEEE 802.1AS uses an alternate </a:t>
            </a:r>
            <a:r>
              <a:rPr b="0" i="0" lang="en-US" strike="noStrike" sz="1615" u="none">
                <a:latin typeface="Arial"/>
                <a:ea typeface="Arial"/>
                <a:cs typeface="Arial"/>
                <a:sym typeface="Arial"/>
              </a:rPr>
              <a:t>BMCA that </a:t>
            </a:r>
            <a:r>
              <a:rPr lang="en-US" sz="1615">
                <a:latin typeface="Arial"/>
                <a:ea typeface="Arial"/>
                <a:cs typeface="Arial"/>
                <a:sym typeface="Arial"/>
              </a:rPr>
              <a:t>is </a:t>
            </a:r>
            <a:r>
              <a:rPr b="0" i="0" lang="en-US" strike="noStrike" sz="1615" u="none">
                <a:latin typeface="Arial"/>
                <a:ea typeface="Arial"/>
                <a:cs typeface="Arial"/>
                <a:sym typeface="Arial"/>
              </a:rPr>
              <a:t>different from the default BMCA defined in IEEE 1588v2-2008.</a:t>
            </a:r>
            <a:endParaRPr/>
          </a:p>
          <a:p>
            <a:pPr algn="l" indent="-228600" lvl="0" marL="228600" rtl="0">
              <a:lnSpc>
                <a:spcPct val="70000"/>
              </a:lnSpc>
              <a:spcBef>
                <a:spcPts val="1000"/>
              </a:spcBef>
              <a:spcAft>
                <a:spcPts val="0"/>
              </a:spcAft>
              <a:buClr>
                <a:schemeClr val="dk1"/>
              </a:buClr>
              <a:buSzPts val="1615"/>
              <a:buChar char="•"/>
            </a:pPr>
            <a:r>
              <a:rPr lang="en-US" sz="1615">
                <a:latin typeface="Arial"/>
                <a:ea typeface="Arial"/>
                <a:cs typeface="Arial"/>
                <a:sym typeface="Arial"/>
              </a:rPr>
              <a:t>IEEE 8021.1AS-2011 uses SNMP.  But IEEE 802.1AS-Rev 2020 does not preclude using Netconf/Yang.</a:t>
            </a:r>
            <a:endParaRPr/>
          </a:p>
          <a:p>
            <a:pPr algn="l" indent="-228600" lvl="0" marL="228600" rtl="0">
              <a:lnSpc>
                <a:spcPct val="70000"/>
              </a:lnSpc>
              <a:spcBef>
                <a:spcPts val="1000"/>
              </a:spcBef>
              <a:spcAft>
                <a:spcPts val="0"/>
              </a:spcAft>
              <a:buClr>
                <a:schemeClr val="dk1"/>
              </a:buClr>
              <a:buSzPts val="1615"/>
              <a:buChar char="•"/>
            </a:pPr>
            <a:r>
              <a:rPr lang="en-US" sz="1615">
                <a:latin typeface="Arial"/>
                <a:ea typeface="Arial"/>
                <a:cs typeface="Arial"/>
                <a:sym typeface="Arial"/>
              </a:rPr>
              <a:t>IEEE 802.1AS uses Peer Delay Mechanism as the Path Delay Mechanism.</a:t>
            </a:r>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A time-aware system is a PTP ordinary clock or boundary clock, depending on whether it has one or more than one gPTP</a:t>
            </a:r>
            <a:r>
              <a:rPr lang="en-US" sz="1615">
                <a:latin typeface="Arial"/>
                <a:ea typeface="Arial"/>
                <a:cs typeface="Arial"/>
                <a:sym typeface="Arial"/>
              </a:rPr>
              <a:t> </a:t>
            </a:r>
            <a:r>
              <a:rPr b="0" i="0" lang="en-US" strike="noStrike" sz="1615" u="none">
                <a:latin typeface="Arial"/>
                <a:ea typeface="Arial"/>
                <a:cs typeface="Arial"/>
                <a:sym typeface="Arial"/>
              </a:rPr>
              <a:t>ports, respectively. </a:t>
            </a:r>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All time-aware systems in IEEE 802.1AS-2011 are two-step clocks (as defined in IEEE 1588-2008). IEEE 802.1AS-Rev 2020 allows one step.</a:t>
            </a:r>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Each gPTP port of a time-aware system measures the frequency offset of its neighbor at the other end of the attached link relative to itself. The frequency offset, relative to the grandmaster, is accumulated in a standard organization TLV that is attached to the </a:t>
            </a:r>
            <a:r>
              <a:rPr lang="en-US" sz="1615">
                <a:latin typeface="Arial"/>
                <a:ea typeface="Arial"/>
                <a:cs typeface="Arial"/>
                <a:sym typeface="Arial"/>
              </a:rPr>
              <a:t>Follow_Up </a:t>
            </a:r>
            <a:r>
              <a:rPr b="0" i="0" lang="en-US" strike="noStrike" sz="1615" u="none">
                <a:latin typeface="Arial"/>
                <a:ea typeface="Arial"/>
                <a:cs typeface="Arial"/>
                <a:sym typeface="Arial"/>
              </a:rPr>
              <a:t>message.</a:t>
            </a:r>
            <a:endParaRPr sz="1615">
              <a:latin typeface="Arial"/>
              <a:ea typeface="Arial"/>
              <a:cs typeface="Arial"/>
              <a:sym typeface="Arial"/>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A standard organization TLV is defined that allows a port of a time-aware system to request that its neighbor slow down or speed up the rate at which it sends Sync/Follw_up, Peer Delay, and/or Announce messages.</a:t>
            </a:r>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IEEE 802.1AS includes formal interface definitions for the time-aware applications. IEEE Std 1588-2008 does not define how an application provides or obtains time information.</a:t>
            </a:r>
            <a:endParaRPr/>
          </a:p>
          <a:p>
            <a:pPr algn="l" indent="-228600" lvl="0" marL="228600" rtl="0">
              <a:lnSpc>
                <a:spcPct val="70000"/>
              </a:lnSpc>
              <a:spcBef>
                <a:spcPts val="1000"/>
              </a:spcBef>
              <a:spcAft>
                <a:spcPts val="0"/>
              </a:spcAft>
              <a:buClr>
                <a:schemeClr val="dk1"/>
              </a:buClr>
              <a:buSzPts val="1615"/>
              <a:buChar char="•"/>
            </a:pPr>
            <a:r>
              <a:rPr b="0" i="0" lang="en-US" strike="noStrike" sz="1615" u="none">
                <a:latin typeface="Arial"/>
                <a:ea typeface="Arial"/>
                <a:cs typeface="Arial"/>
                <a:sym typeface="Arial"/>
              </a:rPr>
              <a:t>gPTP defines a mandatory process whereby all time-aware systems in a gPTP domain are logically syntonized (i.e.  they all measure time intervals using the same frequency). Syntonization in IEEE 1588v2 is optional, and the method used is not as direct and takes longer to converge. The syntonization method used by gPTP is supported as an option in IEEE Std 1588-2019, but uses a TLV standardized as part of IEEE Std 1588-2019 (this feature is new for IEEE Std 1588-2019), while gPTP uses the ORGANIZATION_EXTENSION TLV.</a:t>
            </a:r>
            <a:endParaRPr sz="1615">
              <a:latin typeface="Arial"/>
              <a:ea typeface="Arial"/>
              <a:cs typeface="Arial"/>
              <a:sym typeface="Arial"/>
            </a:endParaRPr>
          </a:p>
          <a:p>
            <a:pPr algn="l" indent="-126047" lvl="0" marL="228600" rtl="0">
              <a:lnSpc>
                <a:spcPct val="70000"/>
              </a:lnSpc>
              <a:spcBef>
                <a:spcPts val="1000"/>
              </a:spcBef>
              <a:spcAft>
                <a:spcPts val="0"/>
              </a:spcAft>
              <a:buClr>
                <a:schemeClr val="dk1"/>
              </a:buClr>
              <a:buSzPts val="1615"/>
              <a:buNone/>
            </a:pPr>
            <a:r>
              <a:t/>
            </a:r>
            <a:endParaRPr sz="1615">
              <a:latin typeface="Arial"/>
              <a:ea typeface="Arial"/>
              <a:cs typeface="Arial"/>
              <a:sym typeface="Arial"/>
            </a:endParaRPr>
          </a:p>
          <a:p>
            <a:pPr algn="l" indent="-144145" lvl="0" marL="228600" rtl="0">
              <a:lnSpc>
                <a:spcPct val="70000"/>
              </a:lnSpc>
              <a:spcBef>
                <a:spcPts val="1000"/>
              </a:spcBef>
              <a:spcAft>
                <a:spcPts val="0"/>
              </a:spcAft>
              <a:buClr>
                <a:schemeClr val="dk1"/>
              </a:buClr>
              <a:buSzPts val="1330"/>
              <a:buNone/>
            </a:pPr>
            <a:r>
              <a:t/>
            </a:r>
            <a:endParaRPr sz="1330"/>
          </a:p>
        </p:txBody>
      </p:sp>
      <p:sp>
        <p:nvSpPr>
          <p:cNvPr id="229" name="Google Shape;229;p14"/>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30" name="Google Shape;230;p14"/>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IEEE 802.1AS Performance Requirements</a:t>
            </a:r>
            <a:endParaRPr/>
          </a:p>
        </p:txBody>
      </p:sp>
      <p:sp>
        <p:nvSpPr>
          <p:cNvPr id="236" name="Google Shape;236;p15"/>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1800"/>
              <a:buChar char="•"/>
            </a:pPr>
            <a:r>
              <a:rPr b="0" i="0" lang="en-US" strike="noStrike" sz="1800" u="none">
                <a:latin typeface="Arial"/>
                <a:ea typeface="Arial"/>
                <a:cs typeface="Arial"/>
                <a:sym typeface="Arial"/>
              </a:rPr>
              <a:t>All Performance specifications are in Annex B. </a:t>
            </a:r>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There are no holdover specifications in IEEE 802.1AS.</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local clock frequency shall be 25 MHz or greater (i.e., the time measurement granularity is no worse than 40 ns).</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residence time (i.e., the time interval between the sending of a Sync message on a master port and receipt of the most recent Sync message on the slave port) shall not exceed 10 ms.</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Pdelay turnaround time (i.e., the time interval between the receipt of a Pdelay_Req message and the sending of the corresponding Pdelay_Resp message shall not exceed 10 ms.</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error inherent in any scheme used to measure neighbor rate ratio shall not exceed 0.1 ppm.</a:t>
            </a:r>
            <a:endParaRPr/>
          </a:p>
        </p:txBody>
      </p:sp>
      <p:sp>
        <p:nvSpPr>
          <p:cNvPr id="237" name="Google Shape;237;p15"/>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38" name="Google Shape;238;p15"/>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838200" y="33929"/>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IEEE 802.1AS Synchronization Hierarchy</a:t>
            </a:r>
            <a:endParaRPr/>
          </a:p>
        </p:txBody>
      </p:sp>
      <p:sp>
        <p:nvSpPr>
          <p:cNvPr id="244" name="Google Shape;244;p16"/>
          <p:cNvSpPr txBox="1"/>
          <p:nvPr>
            <p:ph idx="1" type="body"/>
          </p:nvPr>
        </p:nvSpPr>
        <p:spPr>
          <a:xfrm>
            <a:off x="913638" y="3222720"/>
            <a:ext cx="10515600" cy="3723815"/>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1600"/>
              <a:buNone/>
            </a:pPr>
            <a:r>
              <a:rPr lang="en-US" sz="1600">
                <a:latin typeface="Arial"/>
                <a:ea typeface="Arial"/>
                <a:cs typeface="Arial"/>
                <a:sym typeface="Arial"/>
              </a:rPr>
              <a:t>   </a:t>
            </a:r>
            <a:endParaRPr/>
          </a:p>
          <a:p>
            <a:pPr algn="l" indent="0" lvl="0" marL="0" rtl="0">
              <a:lnSpc>
                <a:spcPct val="90000"/>
              </a:lnSpc>
              <a:spcBef>
                <a:spcPts val="1000"/>
              </a:spcBef>
              <a:spcAft>
                <a:spcPts val="0"/>
              </a:spcAft>
              <a:buClr>
                <a:schemeClr val="dk1"/>
              </a:buClr>
              <a:buSzPts val="1600"/>
              <a:buNone/>
            </a:pPr>
            <a:r>
              <a:t/>
            </a:r>
            <a:endParaRPr sz="1600">
              <a:latin typeface="Arial"/>
              <a:ea typeface="Arial"/>
              <a:cs typeface="Arial"/>
              <a:sym typeface="Arial"/>
            </a:endParaRPr>
          </a:p>
        </p:txBody>
      </p:sp>
      <p:sp>
        <p:nvSpPr>
          <p:cNvPr id="245" name="Google Shape;245;p16"/>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46" name="Google Shape;246;p16"/>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247" name="Google Shape;247;p16"/>
          <p:cNvSpPr/>
          <p:nvPr/>
        </p:nvSpPr>
        <p:spPr>
          <a:xfrm>
            <a:off x="3882882" y="1297463"/>
            <a:ext cx="2740444" cy="1019175"/>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6"/>
          <p:cNvSpPr/>
          <p:nvPr/>
        </p:nvSpPr>
        <p:spPr>
          <a:xfrm>
            <a:off x="9129019" y="1378874"/>
            <a:ext cx="2077375" cy="762648"/>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6"/>
          <p:cNvSpPr/>
          <p:nvPr/>
        </p:nvSpPr>
        <p:spPr>
          <a:xfrm>
            <a:off x="5723600" y="3218030"/>
            <a:ext cx="2141276" cy="1862000"/>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6"/>
          <p:cNvSpPr/>
          <p:nvPr/>
        </p:nvSpPr>
        <p:spPr>
          <a:xfrm>
            <a:off x="8979021" y="2715253"/>
            <a:ext cx="1622812" cy="1421907"/>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6"/>
          <p:cNvSpPr/>
          <p:nvPr/>
        </p:nvSpPr>
        <p:spPr>
          <a:xfrm>
            <a:off x="9615256" y="5011321"/>
            <a:ext cx="1738544" cy="762648"/>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6"/>
          <p:cNvSpPr/>
          <p:nvPr/>
        </p:nvSpPr>
        <p:spPr>
          <a:xfrm>
            <a:off x="7287827" y="6035069"/>
            <a:ext cx="1841192" cy="762648"/>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6"/>
          <p:cNvSpPr/>
          <p:nvPr/>
        </p:nvSpPr>
        <p:spPr>
          <a:xfrm>
            <a:off x="2897004" y="4121623"/>
            <a:ext cx="1386765" cy="762648"/>
          </a:xfrm>
          <a:prstGeom prst="roundRect">
            <a:avLst>
              <a:gd fmla="val 16667" name="adj"/>
            </a:avLst>
          </a:prstGeom>
          <a:gradFill>
            <a:gsLst>
              <a:gs pos="0">
                <a:srgbClr val="70A5DA"/>
              </a:gs>
              <a:gs pos="50000">
                <a:srgbClr val="539BDB"/>
              </a:gs>
              <a:gs pos="100000">
                <a:srgbClr val="4288C8"/>
              </a:gs>
            </a:gsLst>
            <a:lin ang="5400000" scaled="0"/>
          </a:gradFill>
          <a:ln cap="flat" cmpd="sng" w="9525">
            <a:solidFill>
              <a:schemeClr val="accent5"/>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4" name="Google Shape;254;p16"/>
          <p:cNvCxnSpPr/>
          <p:nvPr/>
        </p:nvCxnSpPr>
        <p:spPr>
          <a:xfrm flipH="1" rot="10800000">
            <a:off x="7869312" y="3393102"/>
            <a:ext cx="1109700" cy="630300"/>
          </a:xfrm>
          <a:prstGeom prst="bentConnector3">
            <a:avLst>
              <a:gd fmla="val 50000" name="adj1"/>
            </a:avLst>
          </a:prstGeom>
          <a:noFill/>
          <a:ln cap="flat" cmpd="sng" w="57150">
            <a:solidFill>
              <a:srgbClr val="7F7F7F"/>
            </a:solidFill>
            <a:prstDash val="solid"/>
            <a:miter lim="800000"/>
            <a:headEnd len="sm" type="none" w="sm"/>
            <a:tailEnd len="med" type="triangle" w="med"/>
          </a:ln>
        </p:spPr>
      </p:cxnSp>
      <p:cxnSp>
        <p:nvCxnSpPr>
          <p:cNvPr id="255" name="Google Shape;255;p16"/>
          <p:cNvCxnSpPr/>
          <p:nvPr/>
        </p:nvCxnSpPr>
        <p:spPr>
          <a:xfrm rot="-5400000">
            <a:off x="10257434" y="2516872"/>
            <a:ext cx="961500" cy="272700"/>
          </a:xfrm>
          <a:prstGeom prst="bentConnector3">
            <a:avLst>
              <a:gd fmla="val -2634" name="adj1"/>
            </a:avLst>
          </a:prstGeom>
          <a:noFill/>
          <a:ln cap="flat" cmpd="sng" w="57150">
            <a:solidFill>
              <a:srgbClr val="7F7F7F"/>
            </a:solidFill>
            <a:prstDash val="solid"/>
            <a:miter lim="800000"/>
            <a:headEnd len="sm" type="none" w="sm"/>
            <a:tailEnd len="med" type="triangle" w="med"/>
          </a:ln>
        </p:spPr>
      </p:cxnSp>
      <p:cxnSp>
        <p:nvCxnSpPr>
          <p:cNvPr id="256" name="Google Shape;256;p16"/>
          <p:cNvCxnSpPr/>
          <p:nvPr/>
        </p:nvCxnSpPr>
        <p:spPr>
          <a:xfrm flipH="1" rot="-5400000">
            <a:off x="10127983" y="4233605"/>
            <a:ext cx="1220400" cy="272700"/>
          </a:xfrm>
          <a:prstGeom prst="bentConnector2">
            <a:avLst/>
          </a:prstGeom>
          <a:noFill/>
          <a:ln cap="flat" cmpd="sng" w="57150">
            <a:solidFill>
              <a:srgbClr val="7F7F7F"/>
            </a:solidFill>
            <a:prstDash val="solid"/>
            <a:miter lim="800000"/>
            <a:headEnd len="sm" type="none" w="sm"/>
            <a:tailEnd len="med" type="triangle" w="med"/>
          </a:ln>
        </p:spPr>
      </p:cxnSp>
      <p:cxnSp>
        <p:nvCxnSpPr>
          <p:cNvPr id="257" name="Google Shape;257;p16"/>
          <p:cNvCxnSpPr/>
          <p:nvPr/>
        </p:nvCxnSpPr>
        <p:spPr>
          <a:xfrm flipH="1">
            <a:off x="4284866" y="4057756"/>
            <a:ext cx="1434300" cy="470700"/>
          </a:xfrm>
          <a:prstGeom prst="bentConnector3">
            <a:avLst>
              <a:gd fmla="val 50000" name="adj1"/>
            </a:avLst>
          </a:prstGeom>
          <a:noFill/>
          <a:ln cap="flat" cmpd="sng" w="57150">
            <a:solidFill>
              <a:srgbClr val="7F7F7F"/>
            </a:solidFill>
            <a:prstDash val="solid"/>
            <a:miter lim="800000"/>
            <a:headEnd len="sm" type="none" w="sm"/>
            <a:tailEnd len="med" type="triangle" w="med"/>
          </a:ln>
        </p:spPr>
      </p:cxnSp>
      <p:pic>
        <p:nvPicPr>
          <p:cNvPr id="258" name="Google Shape;258;p16"/>
          <p:cNvPicPr preferRelativeResize="0"/>
          <p:nvPr/>
        </p:nvPicPr>
        <p:blipFill rotWithShape="1">
          <a:blip r:embed="rId3">
            <a:alphaModFix/>
          </a:blip>
          <a:srcRect b="0" l="0" r="0" t="0"/>
          <a:stretch/>
        </p:blipFill>
        <p:spPr>
          <a:xfrm>
            <a:off x="6816586" y="5080030"/>
            <a:ext cx="1670449" cy="1109568"/>
          </a:xfrm>
          <a:prstGeom prst="rect">
            <a:avLst/>
          </a:prstGeom>
          <a:noFill/>
          <a:ln>
            <a:noFill/>
          </a:ln>
        </p:spPr>
      </p:pic>
      <p:pic>
        <p:nvPicPr>
          <p:cNvPr id="259" name="Google Shape;259;p16"/>
          <p:cNvPicPr preferRelativeResize="0"/>
          <p:nvPr/>
        </p:nvPicPr>
        <p:blipFill rotWithShape="1">
          <a:blip r:embed="rId3">
            <a:alphaModFix/>
          </a:blip>
          <a:srcRect b="0" l="0" r="0" t="0"/>
          <a:stretch/>
        </p:blipFill>
        <p:spPr>
          <a:xfrm>
            <a:off x="5338238" y="2316638"/>
            <a:ext cx="1670449" cy="1109568"/>
          </a:xfrm>
          <a:prstGeom prst="rect">
            <a:avLst/>
          </a:prstGeom>
          <a:noFill/>
          <a:ln>
            <a:noFill/>
          </a:ln>
        </p:spPr>
      </p:pic>
      <p:sp>
        <p:nvSpPr>
          <p:cNvPr id="260" name="Google Shape;260;p16"/>
          <p:cNvSpPr/>
          <p:nvPr/>
        </p:nvSpPr>
        <p:spPr>
          <a:xfrm>
            <a:off x="5195822" y="1960850"/>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61" name="Google Shape;261;p16"/>
          <p:cNvSpPr/>
          <p:nvPr/>
        </p:nvSpPr>
        <p:spPr>
          <a:xfrm>
            <a:off x="6623325" y="3235387"/>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62" name="Google Shape;262;p16"/>
          <p:cNvSpPr/>
          <p:nvPr/>
        </p:nvSpPr>
        <p:spPr>
          <a:xfrm rot="-5400000">
            <a:off x="7438745" y="3861621"/>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63" name="Google Shape;263;p16"/>
          <p:cNvSpPr/>
          <p:nvPr/>
        </p:nvSpPr>
        <p:spPr>
          <a:xfrm>
            <a:off x="6623325" y="4723931"/>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64" name="Google Shape;264;p16"/>
          <p:cNvSpPr/>
          <p:nvPr/>
        </p:nvSpPr>
        <p:spPr>
          <a:xfrm rot="-5400000">
            <a:off x="5747332" y="3906992"/>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cxnSp>
        <p:nvCxnSpPr>
          <p:cNvPr id="265" name="Google Shape;265;p16"/>
          <p:cNvCxnSpPr/>
          <p:nvPr/>
        </p:nvCxnSpPr>
        <p:spPr>
          <a:xfrm>
            <a:off x="6836390" y="3581512"/>
            <a:ext cx="0" cy="1142419"/>
          </a:xfrm>
          <a:prstGeom prst="straightConnector1">
            <a:avLst/>
          </a:prstGeom>
          <a:noFill/>
          <a:ln cap="flat" cmpd="sng" w="57150">
            <a:solidFill>
              <a:srgbClr val="D0CECE"/>
            </a:solidFill>
            <a:prstDash val="solid"/>
            <a:miter lim="800000"/>
            <a:headEnd len="sm" type="none" w="sm"/>
            <a:tailEnd len="med" type="triangle" w="med"/>
          </a:ln>
        </p:spPr>
      </p:cxnSp>
      <p:cxnSp>
        <p:nvCxnSpPr>
          <p:cNvPr id="266" name="Google Shape;266;p16"/>
          <p:cNvCxnSpPr/>
          <p:nvPr/>
        </p:nvCxnSpPr>
        <p:spPr>
          <a:xfrm flipH="1">
            <a:off x="6133460" y="4057756"/>
            <a:ext cx="1335024" cy="1"/>
          </a:xfrm>
          <a:prstGeom prst="straightConnector1">
            <a:avLst/>
          </a:prstGeom>
          <a:noFill/>
          <a:ln cap="flat" cmpd="sng" w="57150">
            <a:solidFill>
              <a:srgbClr val="D0CECE"/>
            </a:solidFill>
            <a:prstDash val="solid"/>
            <a:miter lim="800000"/>
            <a:headEnd len="med" type="triangle" w="med"/>
            <a:tailEnd len="med" type="triangle" w="med"/>
          </a:ln>
        </p:spPr>
      </p:cxnSp>
      <p:sp>
        <p:nvSpPr>
          <p:cNvPr id="267" name="Google Shape;267;p16"/>
          <p:cNvSpPr/>
          <p:nvPr/>
        </p:nvSpPr>
        <p:spPr>
          <a:xfrm>
            <a:off x="10661341" y="1787787"/>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68" name="Google Shape;268;p16"/>
          <p:cNvSpPr/>
          <p:nvPr/>
        </p:nvSpPr>
        <p:spPr>
          <a:xfrm rot="-5400000">
            <a:off x="10189398" y="2984022"/>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69" name="Google Shape;269;p16"/>
          <p:cNvSpPr/>
          <p:nvPr/>
        </p:nvSpPr>
        <p:spPr>
          <a:xfrm rot="-5400000">
            <a:off x="10175703" y="3618655"/>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70" name="Google Shape;270;p16"/>
          <p:cNvSpPr/>
          <p:nvPr/>
        </p:nvSpPr>
        <p:spPr>
          <a:xfrm rot="-5400000">
            <a:off x="3883028" y="4329885"/>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71" name="Google Shape;271;p16"/>
          <p:cNvSpPr/>
          <p:nvPr/>
        </p:nvSpPr>
        <p:spPr>
          <a:xfrm rot="-5400000">
            <a:off x="8966521" y="3220024"/>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72" name="Google Shape;272;p16"/>
          <p:cNvSpPr/>
          <p:nvPr/>
        </p:nvSpPr>
        <p:spPr>
          <a:xfrm>
            <a:off x="10694631" y="5033330"/>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73" name="Google Shape;273;p16"/>
          <p:cNvSpPr/>
          <p:nvPr/>
        </p:nvSpPr>
        <p:spPr>
          <a:xfrm>
            <a:off x="8142198" y="6065956"/>
            <a:ext cx="426130" cy="346125"/>
          </a:xfrm>
          <a:prstGeom prst="rect">
            <a:avLst/>
          </a:prstGeom>
          <a:solidFill>
            <a:schemeClr val="lt1"/>
          </a:solidFill>
          <a:ln>
            <a:noFill/>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cxnSp>
        <p:nvCxnSpPr>
          <p:cNvPr id="274" name="Google Shape;274;p16"/>
          <p:cNvCxnSpPr/>
          <p:nvPr/>
        </p:nvCxnSpPr>
        <p:spPr>
          <a:xfrm>
            <a:off x="9871229" y="3106761"/>
            <a:ext cx="358171" cy="0"/>
          </a:xfrm>
          <a:prstGeom prst="straightConnector1">
            <a:avLst/>
          </a:prstGeom>
          <a:noFill/>
          <a:ln cap="flat" cmpd="sng" w="57150">
            <a:solidFill>
              <a:srgbClr val="D0CECE"/>
            </a:solidFill>
            <a:prstDash val="solid"/>
            <a:miter lim="800000"/>
            <a:headEnd len="sm" type="none" w="sm"/>
            <a:tailEnd len="med" type="triangle" w="med"/>
          </a:ln>
        </p:spPr>
      </p:cxnSp>
      <p:cxnSp>
        <p:nvCxnSpPr>
          <p:cNvPr id="275" name="Google Shape;275;p16"/>
          <p:cNvCxnSpPr/>
          <p:nvPr/>
        </p:nvCxnSpPr>
        <p:spPr>
          <a:xfrm>
            <a:off x="9862351" y="3759755"/>
            <a:ext cx="358171" cy="0"/>
          </a:xfrm>
          <a:prstGeom prst="straightConnector1">
            <a:avLst/>
          </a:prstGeom>
          <a:noFill/>
          <a:ln cap="flat" cmpd="sng" w="57150">
            <a:solidFill>
              <a:srgbClr val="D0CECE"/>
            </a:solidFill>
            <a:prstDash val="solid"/>
            <a:miter lim="800000"/>
            <a:headEnd len="sm" type="none" w="sm"/>
            <a:tailEnd len="med" type="triangle" w="med"/>
          </a:ln>
        </p:spPr>
      </p:cxnSp>
      <p:cxnSp>
        <p:nvCxnSpPr>
          <p:cNvPr id="276" name="Google Shape;276;p16"/>
          <p:cNvCxnSpPr/>
          <p:nvPr/>
        </p:nvCxnSpPr>
        <p:spPr>
          <a:xfrm>
            <a:off x="9871229" y="3080127"/>
            <a:ext cx="0" cy="704088"/>
          </a:xfrm>
          <a:prstGeom prst="straightConnector1">
            <a:avLst/>
          </a:prstGeom>
          <a:noFill/>
          <a:ln cap="flat" cmpd="sng" w="57150">
            <a:solidFill>
              <a:srgbClr val="D0CECE"/>
            </a:solidFill>
            <a:prstDash val="solid"/>
            <a:miter lim="800000"/>
            <a:headEnd len="sm" type="none" w="sm"/>
            <a:tailEnd len="sm" type="none" w="sm"/>
          </a:ln>
        </p:spPr>
      </p:cxnSp>
      <p:cxnSp>
        <p:nvCxnSpPr>
          <p:cNvPr id="277" name="Google Shape;277;p16"/>
          <p:cNvCxnSpPr/>
          <p:nvPr/>
        </p:nvCxnSpPr>
        <p:spPr>
          <a:xfrm rot="10800000">
            <a:off x="9352649" y="3389076"/>
            <a:ext cx="518580" cy="4010"/>
          </a:xfrm>
          <a:prstGeom prst="straightConnector1">
            <a:avLst/>
          </a:prstGeom>
          <a:noFill/>
          <a:ln cap="flat" cmpd="sng" w="57150">
            <a:solidFill>
              <a:srgbClr val="D0CECE"/>
            </a:solidFill>
            <a:prstDash val="solid"/>
            <a:miter lim="800000"/>
            <a:headEnd len="sm" type="none" w="sm"/>
            <a:tailEnd len="sm" type="none" w="sm"/>
          </a:ln>
        </p:spPr>
      </p:cxnSp>
      <p:sp>
        <p:nvSpPr>
          <p:cNvPr id="278" name="Google Shape;278;p16"/>
          <p:cNvSpPr txBox="1"/>
          <p:nvPr/>
        </p:nvSpPr>
        <p:spPr>
          <a:xfrm>
            <a:off x="4225839" y="1353559"/>
            <a:ext cx="2224797" cy="369332"/>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800">
                <a:solidFill>
                  <a:schemeClr val="lt1"/>
                </a:solidFill>
                <a:latin typeface="Arial"/>
                <a:ea typeface="Arial"/>
                <a:cs typeface="Arial"/>
                <a:sym typeface="Arial"/>
              </a:rPr>
              <a:t>802.1AS endpoint</a:t>
            </a:r>
            <a:endParaRPr/>
          </a:p>
        </p:txBody>
      </p:sp>
      <p:sp>
        <p:nvSpPr>
          <p:cNvPr id="279" name="Google Shape;279;p16"/>
          <p:cNvSpPr txBox="1"/>
          <p:nvPr/>
        </p:nvSpPr>
        <p:spPr>
          <a:xfrm>
            <a:off x="4225838" y="1617748"/>
            <a:ext cx="2224797" cy="369332"/>
          </a:xfrm>
          <a:prstGeom prst="rect">
            <a:avLst/>
          </a:prstGeom>
          <a:noFill/>
          <a:ln>
            <a:noFill/>
          </a:ln>
        </p:spPr>
        <p:txBody>
          <a:bodyPr anchor="t" anchorCtr="0" bIns="45700" lIns="91425" numCol="1" rIns="91425" spcFirstLastPara="1" tIns="45700" wrap="square">
            <a:spAutoFit/>
          </a:bodyPr>
          <a:lstStyle/>
          <a:p>
            <a:pPr algn="ctr" indent="0" lvl="0" marL="0" marR="0" rtl="0">
              <a:spcBef>
                <a:spcPts val="0"/>
              </a:spcBef>
              <a:spcAft>
                <a:spcPts val="0"/>
              </a:spcAft>
              <a:buNone/>
            </a:pPr>
            <a:r>
              <a:rPr i="1" lang="en-US" sz="1800">
                <a:solidFill>
                  <a:schemeClr val="lt1"/>
                </a:solidFill>
                <a:latin typeface="Arial"/>
                <a:ea typeface="Arial"/>
                <a:cs typeface="Arial"/>
                <a:sym typeface="Arial"/>
              </a:rPr>
              <a:t>Grand Master</a:t>
            </a:r>
            <a:endParaRPr/>
          </a:p>
        </p:txBody>
      </p:sp>
      <p:sp>
        <p:nvSpPr>
          <p:cNvPr id="280" name="Google Shape;280;p16"/>
          <p:cNvSpPr txBox="1"/>
          <p:nvPr/>
        </p:nvSpPr>
        <p:spPr>
          <a:xfrm>
            <a:off x="9196526" y="1436343"/>
            <a:ext cx="1924235" cy="307777"/>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 end station</a:t>
            </a:r>
            <a:endParaRPr/>
          </a:p>
        </p:txBody>
      </p:sp>
      <p:sp>
        <p:nvSpPr>
          <p:cNvPr id="281" name="Google Shape;281;p16"/>
          <p:cNvSpPr txBox="1"/>
          <p:nvPr/>
        </p:nvSpPr>
        <p:spPr>
          <a:xfrm>
            <a:off x="9019791" y="2759695"/>
            <a:ext cx="937036" cy="307777"/>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a:t>
            </a:r>
            <a:endParaRPr/>
          </a:p>
        </p:txBody>
      </p:sp>
      <p:sp>
        <p:nvSpPr>
          <p:cNvPr id="282" name="Google Shape;282;p16"/>
          <p:cNvSpPr txBox="1"/>
          <p:nvPr/>
        </p:nvSpPr>
        <p:spPr>
          <a:xfrm>
            <a:off x="9089440" y="3868754"/>
            <a:ext cx="853691" cy="307777"/>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bridge</a:t>
            </a:r>
            <a:endParaRPr/>
          </a:p>
        </p:txBody>
      </p:sp>
      <p:sp>
        <p:nvSpPr>
          <p:cNvPr id="283" name="Google Shape;283;p16"/>
          <p:cNvSpPr txBox="1"/>
          <p:nvPr/>
        </p:nvSpPr>
        <p:spPr>
          <a:xfrm>
            <a:off x="9648863" y="5080030"/>
            <a:ext cx="1671329" cy="52322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 </a:t>
            </a:r>
            <a:endParaRPr/>
          </a:p>
          <a:p>
            <a:pPr algn="l" indent="0" lvl="0" marL="0" marR="0" rtl="0">
              <a:spcBef>
                <a:spcPts val="0"/>
              </a:spcBef>
              <a:spcAft>
                <a:spcPts val="0"/>
              </a:spcAft>
              <a:buNone/>
            </a:pPr>
            <a:r>
              <a:rPr b="1" lang="en-US" sz="1400">
                <a:solidFill>
                  <a:schemeClr val="lt1"/>
                </a:solidFill>
                <a:latin typeface="Arial"/>
                <a:ea typeface="Arial"/>
                <a:cs typeface="Arial"/>
                <a:sym typeface="Arial"/>
              </a:rPr>
              <a:t>end station</a:t>
            </a:r>
            <a:endParaRPr/>
          </a:p>
        </p:txBody>
      </p:sp>
      <p:sp>
        <p:nvSpPr>
          <p:cNvPr id="284" name="Google Shape;284;p16"/>
          <p:cNvSpPr txBox="1"/>
          <p:nvPr/>
        </p:nvSpPr>
        <p:spPr>
          <a:xfrm>
            <a:off x="7287827" y="6181358"/>
            <a:ext cx="1671329" cy="52322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 </a:t>
            </a:r>
            <a:endParaRPr/>
          </a:p>
          <a:p>
            <a:pPr algn="l" indent="0" lvl="0" marL="0" marR="0" rtl="0">
              <a:spcBef>
                <a:spcPts val="0"/>
              </a:spcBef>
              <a:spcAft>
                <a:spcPts val="0"/>
              </a:spcAft>
              <a:buNone/>
            </a:pPr>
            <a:r>
              <a:rPr b="1" lang="en-US" sz="1400">
                <a:solidFill>
                  <a:schemeClr val="lt1"/>
                </a:solidFill>
                <a:latin typeface="Arial"/>
                <a:ea typeface="Arial"/>
                <a:cs typeface="Arial"/>
                <a:sym typeface="Arial"/>
              </a:rPr>
              <a:t>end station</a:t>
            </a:r>
            <a:endParaRPr/>
          </a:p>
        </p:txBody>
      </p:sp>
      <p:sp>
        <p:nvSpPr>
          <p:cNvPr id="285" name="Google Shape;285;p16"/>
          <p:cNvSpPr txBox="1"/>
          <p:nvPr/>
        </p:nvSpPr>
        <p:spPr>
          <a:xfrm>
            <a:off x="2857001" y="4132906"/>
            <a:ext cx="1181728" cy="52322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 </a:t>
            </a:r>
            <a:endParaRPr/>
          </a:p>
          <a:p>
            <a:pPr algn="l" indent="0" lvl="0" marL="0" marR="0" rtl="0">
              <a:spcBef>
                <a:spcPts val="0"/>
              </a:spcBef>
              <a:spcAft>
                <a:spcPts val="0"/>
              </a:spcAft>
              <a:buNone/>
            </a:pPr>
            <a:r>
              <a:rPr b="1" lang="en-US" sz="1400">
                <a:solidFill>
                  <a:schemeClr val="lt1"/>
                </a:solidFill>
                <a:latin typeface="Arial"/>
                <a:ea typeface="Arial"/>
                <a:cs typeface="Arial"/>
                <a:sym typeface="Arial"/>
              </a:rPr>
              <a:t>end station</a:t>
            </a:r>
            <a:endParaRPr/>
          </a:p>
        </p:txBody>
      </p:sp>
      <p:sp>
        <p:nvSpPr>
          <p:cNvPr id="286" name="Google Shape;286;p16"/>
          <p:cNvSpPr txBox="1"/>
          <p:nvPr/>
        </p:nvSpPr>
        <p:spPr>
          <a:xfrm>
            <a:off x="834436" y="2678865"/>
            <a:ext cx="4148980" cy="1015663"/>
          </a:xfrm>
          <a:prstGeom prst="rect">
            <a:avLst/>
          </a:prstGeom>
          <a:solidFill>
            <a:srgbClr val="EDEDED"/>
          </a:solidFill>
          <a:ln cap="flat" cmpd="sng" w="9525">
            <a:solidFill>
              <a:schemeClr val="accent2"/>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200">
                <a:solidFill>
                  <a:schemeClr val="dk1"/>
                </a:solidFill>
                <a:latin typeface="Arial"/>
                <a:ea typeface="Arial"/>
                <a:cs typeface="Arial"/>
                <a:sym typeface="Arial"/>
              </a:rPr>
              <a:t>E</a:t>
            </a:r>
            <a:r>
              <a:rPr b="1" i="0" lang="en-US" strike="noStrike" sz="1200" u="none">
                <a:solidFill>
                  <a:schemeClr val="dk1"/>
                </a:solidFill>
                <a:latin typeface="Arial"/>
                <a:ea typeface="Arial"/>
                <a:cs typeface="Arial"/>
                <a:sym typeface="Arial"/>
              </a:rPr>
              <a:t>ach time-aware system except the grandmaster uses incoming synchronization information on its slave port to synchronize to the grandmaster. Each time-aware system transmits synchronization information on any master port.</a:t>
            </a:r>
            <a:r>
              <a:rPr b="0" i="0" lang="en-US" strike="noStrike" sz="1200" u="none">
                <a:solidFill>
                  <a:schemeClr val="dk1"/>
                </a:solidFill>
                <a:latin typeface="Arial"/>
                <a:ea typeface="Arial"/>
                <a:cs typeface="Arial"/>
                <a:sym typeface="Arial"/>
              </a:rPr>
              <a:t>.</a:t>
            </a:r>
            <a:endParaRPr b="1" sz="1200">
              <a:solidFill>
                <a:schemeClr val="dk1"/>
              </a:solidFill>
              <a:latin typeface="Arial"/>
              <a:ea typeface="Arial"/>
              <a:cs typeface="Arial"/>
              <a:sym typeface="Arial"/>
            </a:endParaRPr>
          </a:p>
        </p:txBody>
      </p:sp>
      <p:sp>
        <p:nvSpPr>
          <p:cNvPr id="287" name="Google Shape;287;p16"/>
          <p:cNvSpPr txBox="1"/>
          <p:nvPr/>
        </p:nvSpPr>
        <p:spPr>
          <a:xfrm>
            <a:off x="1878760" y="5028816"/>
            <a:ext cx="3910356" cy="646331"/>
          </a:xfrm>
          <a:prstGeom prst="rect">
            <a:avLst/>
          </a:prstGeom>
          <a:solidFill>
            <a:srgbClr val="EDEDED"/>
          </a:solidFill>
          <a:ln cap="flat" cmpd="sng" w="9525">
            <a:solidFill>
              <a:schemeClr val="accent2"/>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200">
                <a:solidFill>
                  <a:schemeClr val="dk1"/>
                </a:solidFill>
                <a:latin typeface="Arial"/>
                <a:ea typeface="Arial"/>
                <a:cs typeface="Arial"/>
                <a:sym typeface="Arial"/>
              </a:rPr>
              <a:t>IEEE 802.1AS bridges provide timing correction information based on the delay through the link and the bridge itself.</a:t>
            </a:r>
            <a:endParaRPr/>
          </a:p>
        </p:txBody>
      </p:sp>
      <p:sp>
        <p:nvSpPr>
          <p:cNvPr id="288" name="Google Shape;288;p16"/>
          <p:cNvSpPr txBox="1"/>
          <p:nvPr/>
        </p:nvSpPr>
        <p:spPr>
          <a:xfrm>
            <a:off x="5774678" y="3277305"/>
            <a:ext cx="937036" cy="523220"/>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400">
                <a:solidFill>
                  <a:schemeClr val="lt1"/>
                </a:solidFill>
                <a:latin typeface="Arial"/>
                <a:ea typeface="Arial"/>
                <a:cs typeface="Arial"/>
                <a:sym typeface="Arial"/>
              </a:rPr>
              <a:t>802.1AS</a:t>
            </a:r>
            <a:endParaRPr/>
          </a:p>
          <a:p>
            <a:pPr algn="l" indent="0" lvl="0" marL="0" marR="0" rtl="0">
              <a:spcBef>
                <a:spcPts val="0"/>
              </a:spcBef>
              <a:spcAft>
                <a:spcPts val="0"/>
              </a:spcAft>
              <a:buNone/>
            </a:pPr>
            <a:r>
              <a:rPr b="1" lang="en-US" sz="1400">
                <a:solidFill>
                  <a:schemeClr val="lt1"/>
                </a:solidFill>
                <a:latin typeface="Arial"/>
                <a:ea typeface="Arial"/>
                <a:cs typeface="Arial"/>
                <a:sym typeface="Arial"/>
              </a:rPr>
              <a:t>bridge</a:t>
            </a:r>
            <a:endParaRPr/>
          </a:p>
        </p:txBody>
      </p:sp>
      <p:sp>
        <p:nvSpPr>
          <p:cNvPr id="289" name="Google Shape;289;p16"/>
          <p:cNvSpPr/>
          <p:nvPr/>
        </p:nvSpPr>
        <p:spPr>
          <a:xfrm>
            <a:off x="1246310" y="4004783"/>
            <a:ext cx="426130" cy="346125"/>
          </a:xfrm>
          <a:prstGeom prst="rect">
            <a:avLst/>
          </a:prstGeom>
          <a:solidFill>
            <a:schemeClr val="lt1"/>
          </a:solidFill>
          <a:ln cap="flat" cmpd="sng" w="12700">
            <a:solidFill>
              <a:schemeClr val="dk1"/>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CM</a:t>
            </a:r>
            <a:endParaRPr b="1" sz="800">
              <a:solidFill>
                <a:schemeClr val="dk1"/>
              </a:solidFill>
              <a:latin typeface="Arial"/>
              <a:ea typeface="Arial"/>
              <a:cs typeface="Arial"/>
              <a:sym typeface="Arial"/>
            </a:endParaRPr>
          </a:p>
        </p:txBody>
      </p:sp>
      <p:sp>
        <p:nvSpPr>
          <p:cNvPr id="290" name="Google Shape;290;p16"/>
          <p:cNvSpPr/>
          <p:nvPr/>
        </p:nvSpPr>
        <p:spPr>
          <a:xfrm>
            <a:off x="1246310" y="4405116"/>
            <a:ext cx="426130" cy="346125"/>
          </a:xfrm>
          <a:prstGeom prst="rect">
            <a:avLst/>
          </a:prstGeom>
          <a:solidFill>
            <a:schemeClr val="lt1"/>
          </a:solidFill>
          <a:ln cap="flat" cmpd="sng" w="12700">
            <a:solidFill>
              <a:schemeClr val="dk1"/>
            </a:solidFill>
            <a:prstDash val="solid"/>
            <a:miter lim="800000"/>
            <a:headEnd len="sm" type="none" w="sm"/>
            <a:tailEnd len="sm" type="none" w="sm"/>
          </a:ln>
        </p:spPr>
        <p:txBody>
          <a:bodyPr anchor="ctr" anchorCtr="0" bIns="45700" lIns="91425" numCol="1" rIns="91425" spcFirstLastPara="1" tIns="45700" wrap="square">
            <a:noAutofit/>
          </a:bodyPr>
          <a:lstStyle/>
          <a:p>
            <a:pPr algn="ctr" indent="0" lvl="0" marL="0" marR="0" rtl="0">
              <a:spcBef>
                <a:spcPts val="0"/>
              </a:spcBef>
              <a:spcAft>
                <a:spcPts val="0"/>
              </a:spcAft>
              <a:buNone/>
            </a:pPr>
            <a:r>
              <a:rPr b="1" lang="en-US" sz="1200">
                <a:solidFill>
                  <a:schemeClr val="dk1"/>
                </a:solidFill>
                <a:latin typeface="Arial"/>
                <a:ea typeface="Arial"/>
                <a:cs typeface="Arial"/>
                <a:sym typeface="Arial"/>
              </a:rPr>
              <a:t>CS</a:t>
            </a:r>
            <a:endParaRPr b="1" sz="800">
              <a:solidFill>
                <a:schemeClr val="dk1"/>
              </a:solidFill>
              <a:latin typeface="Arial"/>
              <a:ea typeface="Arial"/>
              <a:cs typeface="Arial"/>
              <a:sym typeface="Arial"/>
            </a:endParaRPr>
          </a:p>
        </p:txBody>
      </p:sp>
      <p:sp>
        <p:nvSpPr>
          <p:cNvPr id="291" name="Google Shape;291;p16"/>
          <p:cNvSpPr txBox="1"/>
          <p:nvPr/>
        </p:nvSpPr>
        <p:spPr>
          <a:xfrm>
            <a:off x="1749749" y="4057756"/>
            <a:ext cx="1181728" cy="230832"/>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900">
                <a:solidFill>
                  <a:schemeClr val="dk1"/>
                </a:solidFill>
                <a:latin typeface="Arial"/>
                <a:ea typeface="Arial"/>
                <a:cs typeface="Arial"/>
                <a:sym typeface="Arial"/>
              </a:rPr>
              <a:t>clock master port</a:t>
            </a:r>
            <a:endParaRPr/>
          </a:p>
        </p:txBody>
      </p:sp>
      <p:sp>
        <p:nvSpPr>
          <p:cNvPr id="292" name="Google Shape;292;p16"/>
          <p:cNvSpPr txBox="1"/>
          <p:nvPr/>
        </p:nvSpPr>
        <p:spPr>
          <a:xfrm>
            <a:off x="1748551" y="4457458"/>
            <a:ext cx="1181728" cy="230832"/>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900">
                <a:solidFill>
                  <a:schemeClr val="dk1"/>
                </a:solidFill>
                <a:latin typeface="Arial"/>
                <a:ea typeface="Arial"/>
                <a:cs typeface="Arial"/>
                <a:sym typeface="Arial"/>
              </a:rPr>
              <a:t>clock slave port</a:t>
            </a:r>
            <a:endParaRPr/>
          </a:p>
        </p:txBody>
      </p:sp>
      <p:sp>
        <p:nvSpPr>
          <p:cNvPr id="293" name="Google Shape;293;p16"/>
          <p:cNvSpPr txBox="1"/>
          <p:nvPr/>
        </p:nvSpPr>
        <p:spPr>
          <a:xfrm>
            <a:off x="6944708" y="1780447"/>
            <a:ext cx="1789721" cy="646331"/>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200">
                <a:solidFill>
                  <a:schemeClr val="dk1"/>
                </a:solidFill>
                <a:latin typeface="Arial"/>
                <a:ea typeface="Arial"/>
                <a:cs typeface="Arial"/>
                <a:sym typeface="Arial"/>
              </a:rPr>
              <a:t>Time Aware Bridge </a:t>
            </a:r>
            <a:endParaRPr/>
          </a:p>
          <a:p>
            <a:pPr algn="l" indent="0" lvl="0" marL="0" marR="0" rtl="0">
              <a:spcBef>
                <a:spcPts val="0"/>
              </a:spcBef>
              <a:spcAft>
                <a:spcPts val="0"/>
              </a:spcAft>
              <a:buNone/>
            </a:pPr>
            <a:r>
              <a:rPr b="1" lang="en-US" sz="1200">
                <a:solidFill>
                  <a:schemeClr val="dk1"/>
                </a:solidFill>
                <a:latin typeface="Arial"/>
                <a:ea typeface="Arial"/>
                <a:cs typeface="Arial"/>
                <a:sym typeface="Arial"/>
              </a:rPr>
              <a:t>acts as PTP boundary</a:t>
            </a:r>
            <a:endParaRPr/>
          </a:p>
          <a:p>
            <a:pPr algn="l" indent="0" lvl="0" marL="0" marR="0" rtl="0">
              <a:spcBef>
                <a:spcPts val="0"/>
              </a:spcBef>
              <a:spcAft>
                <a:spcPts val="0"/>
              </a:spcAft>
              <a:buNone/>
            </a:pPr>
            <a:r>
              <a:rPr b="1" lang="en-US" sz="1200">
                <a:solidFill>
                  <a:schemeClr val="dk1"/>
                </a:solidFill>
                <a:latin typeface="Arial"/>
                <a:ea typeface="Arial"/>
                <a:cs typeface="Arial"/>
                <a:sym typeface="Arial"/>
              </a:rPr>
              <a:t>clock</a:t>
            </a:r>
            <a:endParaRPr/>
          </a:p>
        </p:txBody>
      </p:sp>
      <p:sp>
        <p:nvSpPr>
          <p:cNvPr id="294" name="Google Shape;294;p16"/>
          <p:cNvSpPr txBox="1"/>
          <p:nvPr/>
        </p:nvSpPr>
        <p:spPr>
          <a:xfrm>
            <a:off x="5043412" y="6216255"/>
            <a:ext cx="1927579" cy="461665"/>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1200">
                <a:solidFill>
                  <a:schemeClr val="dk1"/>
                </a:solidFill>
                <a:latin typeface="Arial"/>
                <a:ea typeface="Arial"/>
                <a:cs typeface="Arial"/>
                <a:sym typeface="Arial"/>
              </a:rPr>
              <a:t>Time aware end station </a:t>
            </a:r>
            <a:endParaRPr/>
          </a:p>
          <a:p>
            <a:pPr algn="l" indent="0" lvl="0" marL="0" marR="0" rtl="0">
              <a:spcBef>
                <a:spcPts val="0"/>
              </a:spcBef>
              <a:spcAft>
                <a:spcPts val="0"/>
              </a:spcAft>
              <a:buNone/>
            </a:pPr>
            <a:r>
              <a:rPr b="1" lang="en-US" sz="1200">
                <a:solidFill>
                  <a:schemeClr val="dk1"/>
                </a:solidFill>
                <a:latin typeface="Arial"/>
                <a:ea typeface="Arial"/>
                <a:cs typeface="Arial"/>
                <a:sym typeface="Arial"/>
              </a:rPr>
              <a:t>acts as ordinary clock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Best Master Clock Algorithm (BMCA)</a:t>
            </a:r>
            <a:endParaRPr/>
          </a:p>
        </p:txBody>
      </p:sp>
      <p:sp>
        <p:nvSpPr>
          <p:cNvPr id="300" name="Google Shape;300;p17"/>
          <p:cNvSpPr txBox="1"/>
          <p:nvPr>
            <p:ph idx="1" type="body"/>
          </p:nvPr>
        </p:nvSpPr>
        <p:spPr>
          <a:xfrm>
            <a:off x="606491" y="1825625"/>
            <a:ext cx="11019452" cy="4351338"/>
          </a:xfrm>
          <a:prstGeom prst="rect">
            <a:avLst/>
          </a:prstGeom>
          <a:noFill/>
          <a:ln>
            <a:noFill/>
          </a:ln>
        </p:spPr>
        <p:txBody>
          <a:bodyPr anchor="t" anchorCtr="0" bIns="45700" lIns="91425" numCol="1" rIns="91425" spcFirstLastPara="1" tIns="45700" wrap="square">
            <a:noAutofit/>
          </a:bodyPr>
          <a:lstStyle/>
          <a:p>
            <a:pPr algn="l" indent="-228600" lvl="0" marL="228600" rtl="0">
              <a:lnSpc>
                <a:spcPct val="90000"/>
              </a:lnSpc>
              <a:spcBef>
                <a:spcPts val="0"/>
              </a:spcBef>
              <a:spcAft>
                <a:spcPts val="0"/>
              </a:spcAft>
              <a:buClr>
                <a:schemeClr val="dk1"/>
              </a:buClr>
              <a:buSzPts val="1800"/>
              <a:buChar char="•"/>
            </a:pPr>
            <a:r>
              <a:rPr b="0" i="0" lang="en-US" strike="noStrike" sz="1800" u="none">
                <a:latin typeface="Arial"/>
                <a:ea typeface="Arial"/>
                <a:cs typeface="Arial"/>
                <a:sym typeface="Arial"/>
              </a:rPr>
              <a:t>The BMCA determines the grandmaster for a gPTP domain and constructs a time-synchronization spanning tree with the grandmaster as the root. </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Synchronized time is transported from the grandmaster to other time-aware</a:t>
            </a:r>
            <a:r>
              <a:rPr lang="en-US" sz="1800">
                <a:latin typeface="Arial"/>
                <a:ea typeface="Arial"/>
                <a:cs typeface="Arial"/>
                <a:sym typeface="Arial"/>
              </a:rPr>
              <a:t> </a:t>
            </a:r>
            <a:r>
              <a:rPr b="0" i="0" lang="en-US" strike="noStrike" sz="1800" u="none">
                <a:latin typeface="Arial"/>
                <a:ea typeface="Arial"/>
                <a:cs typeface="Arial"/>
                <a:sym typeface="Arial"/>
              </a:rPr>
              <a:t>systems via the time-synchronization spanning tree. </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Best master selection information is exchanged between time-aware systems via </a:t>
            </a:r>
            <a:r>
              <a:rPr b="1" i="0" lang="en-US" strike="noStrike" sz="1800" u="none">
                <a:latin typeface="Arial"/>
                <a:ea typeface="Arial"/>
                <a:cs typeface="Arial"/>
                <a:sym typeface="Arial"/>
              </a:rPr>
              <a:t>Announce messages</a:t>
            </a:r>
            <a:r>
              <a:rPr b="0" i="0" lang="en-US" strike="noStrike" sz="1800" u="none">
                <a:latin typeface="Arial"/>
                <a:ea typeface="Arial"/>
                <a:cs typeface="Arial"/>
                <a:sym typeface="Arial"/>
              </a:rPr>
              <a:t>. This information includes Priority, clock class, clock accuracy, and clock identity.</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Each time-aware system in turn uses the information contained in the Announce messages it receives, along with its knowledge of itself, to compute which of the time-aware systems that it has knowledge of should be the root and, if grandmaster-capable (priority is &lt; 255), the grandmaster.</a:t>
            </a:r>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Initially every time-aware system sends Announce messages, eventually the selected GM is the only one which sends Announce message.</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As part of constructing the time-synchronization spanning tree, each port of each time-aware system is assigned a port role (Master, Slave, Passive, Disabled) by the state machines associated with the ports and with the time-aware system as a whole. Port is placed in Passive state to break the loop.</a:t>
            </a:r>
            <a:endParaRPr/>
          </a:p>
        </p:txBody>
      </p:sp>
      <p:sp>
        <p:nvSpPr>
          <p:cNvPr id="301" name="Google Shape;301;p17"/>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02" name="Google Shape;302;p17"/>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gPTP vs IEEE 1588v2 Best Master Clock Algorithm (BMCA)</a:t>
            </a:r>
            <a:endParaRPr/>
          </a:p>
        </p:txBody>
      </p:sp>
      <p:sp>
        <p:nvSpPr>
          <p:cNvPr id="308" name="Google Shape;308;p18"/>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1800"/>
              <a:buChar char="•"/>
            </a:pPr>
            <a:r>
              <a:rPr b="0" i="0" lang="en-US" strike="noStrike" sz="1800" u="none">
                <a:latin typeface="Arial"/>
                <a:ea typeface="Arial"/>
                <a:cs typeface="Arial"/>
                <a:sym typeface="Arial"/>
              </a:rPr>
              <a:t>The BMCA described in this standard is equivalent to a subset of the BMCA described in IEEE Std 1588-2008. It is also equivalent to a subset of the Rapid Spanning Tree Protocol (RSTP) described in IEEE Std 802.1D-2004 (RSTP may not be optimal for the transportation of time synchronization messages).</a:t>
            </a:r>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gPTP BCMA is media-independent protocol.</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BMCA used in gPTP is the same as that used in IEEE 1588 with the following exceptions: </a:t>
            </a:r>
            <a:endParaRPr/>
          </a:p>
          <a:p>
            <a:pPr algn="l" indent="-342900" lvl="1" marL="800100" rtl="0">
              <a:lnSpc>
                <a:spcPct val="90000"/>
              </a:lnSpc>
              <a:spcBef>
                <a:spcPts val="500"/>
              </a:spcBef>
              <a:spcAft>
                <a:spcPts val="0"/>
              </a:spcAft>
              <a:buClr>
                <a:schemeClr val="dk1"/>
              </a:buClr>
              <a:buSzPts val="1600"/>
              <a:buFont typeface="Calibri"/>
              <a:buAutoNum type="arabicPeriod"/>
            </a:pPr>
            <a:r>
              <a:rPr b="0" i="0" lang="en-US" strike="noStrike" sz="1600" u="none">
                <a:latin typeface="Arial"/>
                <a:ea typeface="Arial"/>
                <a:cs typeface="Arial"/>
                <a:sym typeface="Arial"/>
              </a:rPr>
              <a:t>Announce messages received on a slave port that were not sent by the receiving time-aware system are used immediately, i.e., there is no </a:t>
            </a:r>
            <a:r>
              <a:rPr b="1" i="0" lang="en-US" strike="noStrike" sz="1600" u="none">
                <a:latin typeface="Arial"/>
                <a:ea typeface="Arial"/>
                <a:cs typeface="Arial"/>
                <a:sym typeface="Arial"/>
              </a:rPr>
              <a:t>foreign-master qualification</a:t>
            </a:r>
            <a:r>
              <a:rPr b="0" i="0" lang="en-US" strike="noStrike" sz="1600" u="none">
                <a:latin typeface="Arial"/>
                <a:ea typeface="Arial"/>
                <a:cs typeface="Arial"/>
                <a:sym typeface="Arial"/>
              </a:rPr>
              <a:t>, </a:t>
            </a:r>
            <a:endParaRPr/>
          </a:p>
          <a:p>
            <a:pPr algn="l" indent="-342900" lvl="1" marL="800100" rtl="0">
              <a:lnSpc>
                <a:spcPct val="90000"/>
              </a:lnSpc>
              <a:spcBef>
                <a:spcPts val="500"/>
              </a:spcBef>
              <a:spcAft>
                <a:spcPts val="0"/>
              </a:spcAft>
              <a:buClr>
                <a:schemeClr val="dk1"/>
              </a:buClr>
              <a:buSzPts val="1600"/>
              <a:buFont typeface="Calibri"/>
              <a:buAutoNum type="arabicPeriod"/>
            </a:pPr>
            <a:r>
              <a:rPr lang="en-US" sz="1600">
                <a:latin typeface="Arial"/>
                <a:ea typeface="Arial"/>
                <a:cs typeface="Arial"/>
                <a:sym typeface="Arial"/>
              </a:rPr>
              <a:t>A </a:t>
            </a:r>
            <a:r>
              <a:rPr b="0" i="0" lang="en-US" strike="noStrike" sz="1600" u="none">
                <a:latin typeface="Arial"/>
                <a:ea typeface="Arial"/>
                <a:cs typeface="Arial"/>
                <a:sym typeface="Arial"/>
              </a:rPr>
              <a:t>port that the BMCA determines should be a master port enters the master state immediately, i.e., there is no </a:t>
            </a:r>
            <a:r>
              <a:rPr b="1" i="0" lang="en-US" strike="noStrike" sz="1600" u="none">
                <a:latin typeface="Arial"/>
                <a:ea typeface="Arial"/>
                <a:cs typeface="Arial"/>
                <a:sym typeface="Arial"/>
              </a:rPr>
              <a:t>pre_master </a:t>
            </a:r>
            <a:r>
              <a:rPr b="0" i="0" lang="en-US" strike="noStrike" sz="1600" u="none">
                <a:latin typeface="Arial"/>
                <a:ea typeface="Arial"/>
                <a:cs typeface="Arial"/>
                <a:sym typeface="Arial"/>
              </a:rPr>
              <a:t>state, </a:t>
            </a:r>
            <a:endParaRPr/>
          </a:p>
          <a:p>
            <a:pPr algn="l" indent="-342900" lvl="1" marL="800100" rtl="0">
              <a:lnSpc>
                <a:spcPct val="90000"/>
              </a:lnSpc>
              <a:spcBef>
                <a:spcPts val="500"/>
              </a:spcBef>
              <a:spcAft>
                <a:spcPts val="0"/>
              </a:spcAft>
              <a:buClr>
                <a:schemeClr val="dk1"/>
              </a:buClr>
              <a:buSzPts val="1600"/>
              <a:buFont typeface="Calibri"/>
              <a:buAutoNum type="arabicPeriod"/>
            </a:pPr>
            <a:r>
              <a:rPr lang="en-US" sz="1600">
                <a:latin typeface="Arial"/>
                <a:ea typeface="Arial"/>
                <a:cs typeface="Arial"/>
                <a:sym typeface="Arial"/>
              </a:rPr>
              <a:t>T</a:t>
            </a:r>
            <a:r>
              <a:rPr b="0" i="0" lang="en-US" strike="noStrike" sz="1600" u="none">
                <a:latin typeface="Arial"/>
                <a:ea typeface="Arial"/>
                <a:cs typeface="Arial"/>
                <a:sym typeface="Arial"/>
              </a:rPr>
              <a:t>he </a:t>
            </a:r>
            <a:r>
              <a:rPr b="1" i="0" lang="en-US" strike="noStrike" sz="1600" u="none">
                <a:latin typeface="Arial"/>
                <a:ea typeface="Arial"/>
                <a:cs typeface="Arial"/>
                <a:sym typeface="Arial"/>
              </a:rPr>
              <a:t>uncalibrated state </a:t>
            </a:r>
            <a:r>
              <a:rPr b="0" i="0" lang="en-US" strike="noStrike" sz="1600" u="none">
                <a:latin typeface="Arial"/>
                <a:ea typeface="Arial"/>
                <a:cs typeface="Arial"/>
                <a:sym typeface="Arial"/>
              </a:rPr>
              <a:t>is not needed and, therefore, not used, and </a:t>
            </a:r>
            <a:endParaRPr/>
          </a:p>
          <a:p>
            <a:pPr algn="l" indent="-342900" lvl="1" marL="800100" rtl="0">
              <a:lnSpc>
                <a:spcPct val="90000"/>
              </a:lnSpc>
              <a:spcBef>
                <a:spcPts val="500"/>
              </a:spcBef>
              <a:spcAft>
                <a:spcPts val="0"/>
              </a:spcAft>
              <a:buClr>
                <a:schemeClr val="dk1"/>
              </a:buClr>
              <a:buSzPts val="1600"/>
              <a:buFont typeface="Calibri"/>
              <a:buAutoNum type="arabicPeriod"/>
            </a:pPr>
            <a:r>
              <a:rPr lang="en-US" sz="1600">
                <a:latin typeface="Arial"/>
                <a:ea typeface="Arial"/>
                <a:cs typeface="Arial"/>
                <a:sym typeface="Arial"/>
              </a:rPr>
              <a:t>A</a:t>
            </a:r>
            <a:r>
              <a:rPr b="0" i="0" lang="en-US" strike="noStrike" sz="1600" u="none">
                <a:latin typeface="Arial"/>
                <a:ea typeface="Arial"/>
                <a:cs typeface="Arial"/>
                <a:sym typeface="Arial"/>
              </a:rPr>
              <a:t>ll time-aware systems are required to participate in best master selection (even if it is not grandmaster capable) for fast reconfiguration whe</a:t>
            </a:r>
            <a:r>
              <a:rPr lang="en-US" sz="1600">
                <a:latin typeface="Arial"/>
                <a:ea typeface="Arial"/>
                <a:cs typeface="Arial"/>
                <a:sym typeface="Arial"/>
              </a:rPr>
              <a:t>n GM changes.</a:t>
            </a:r>
            <a:endParaRPr/>
          </a:p>
          <a:p>
            <a:pPr algn="l" indent="0" lvl="1" marL="457200" rtl="0">
              <a:lnSpc>
                <a:spcPct val="90000"/>
              </a:lnSpc>
              <a:spcBef>
                <a:spcPts val="500"/>
              </a:spcBef>
              <a:spcAft>
                <a:spcPts val="0"/>
              </a:spcAft>
              <a:buClr>
                <a:schemeClr val="dk1"/>
              </a:buClr>
              <a:buSzPts val="1600"/>
              <a:buNone/>
            </a:pPr>
            <a:r>
              <a:rPr b="1" lang="en-US" sz="1600">
                <a:latin typeface="Arial"/>
                <a:ea typeface="Arial"/>
                <a:cs typeface="Arial"/>
                <a:sym typeface="Arial"/>
              </a:rPr>
              <a:t>For description of these states r</a:t>
            </a:r>
            <a:r>
              <a:rPr b="1" i="0" lang="en-US" strike="noStrike" sz="1600" u="none">
                <a:latin typeface="Arial"/>
                <a:ea typeface="Arial"/>
                <a:cs typeface="Arial"/>
                <a:sym typeface="Arial"/>
              </a:rPr>
              <a:t>efer to </a:t>
            </a:r>
            <a:r>
              <a:rPr b="1" lang="en-US" sz="1600">
                <a:latin typeface="Arial"/>
                <a:ea typeface="Arial"/>
                <a:cs typeface="Arial"/>
                <a:sym typeface="Arial"/>
              </a:rPr>
              <a:t>Table 10 in clause 9.2.5 of IEEE 1588v2 or Table 27 of the same clause in IEEE 1588-2019</a:t>
            </a:r>
            <a:r>
              <a:rPr lang="en-US" sz="1600">
                <a:latin typeface="Arial"/>
                <a:ea typeface="Arial"/>
                <a:cs typeface="Arial"/>
                <a:sym typeface="Arial"/>
              </a:rPr>
              <a:t>.</a:t>
            </a:r>
            <a:endParaRPr b="0" i="0" strike="noStrike" sz="1400" u="none">
              <a:latin typeface="Arial"/>
              <a:ea typeface="Arial"/>
              <a:cs typeface="Arial"/>
              <a:sym typeface="Arial"/>
            </a:endParaRPr>
          </a:p>
        </p:txBody>
      </p:sp>
      <p:sp>
        <p:nvSpPr>
          <p:cNvPr id="309" name="Google Shape;309;p18"/>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10" name="Google Shape;310;p18"/>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i="0" lang="en-US" strike="noStrike" u="none">
                <a:solidFill>
                  <a:srgbClr val="C00000"/>
                </a:solidFill>
              </a:rPr>
              <a:t>Propagation delay measurement using peer-to-peer delay mechanism</a:t>
            </a:r>
            <a:endParaRPr>
              <a:solidFill>
                <a:srgbClr val="C00000"/>
              </a:solidFill>
            </a:endParaRPr>
          </a:p>
        </p:txBody>
      </p:sp>
      <p:sp>
        <p:nvSpPr>
          <p:cNvPr id="316" name="Google Shape;316;p19"/>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800"/>
              <a:buNone/>
            </a:pPr>
            <a:r>
              <a:rPr lang="en-US"/>
              <a:t>  </a:t>
            </a:r>
            <a:endParaRPr/>
          </a:p>
        </p:txBody>
      </p:sp>
      <p:sp>
        <p:nvSpPr>
          <p:cNvPr id="317" name="Google Shape;317;p19"/>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18" name="Google Shape;318;p19"/>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pic>
        <p:nvPicPr>
          <p:cNvPr id="319" name="Google Shape;319;p19"/>
          <p:cNvPicPr preferRelativeResize="0"/>
          <p:nvPr/>
        </p:nvPicPr>
        <p:blipFill rotWithShape="1">
          <a:blip r:embed="rId3">
            <a:alphaModFix/>
          </a:blip>
          <a:srcRect b="0" l="0" r="0" t="0"/>
          <a:stretch/>
        </p:blipFill>
        <p:spPr>
          <a:xfrm>
            <a:off x="911291" y="1762098"/>
            <a:ext cx="10442509" cy="4351338"/>
          </a:xfrm>
          <a:prstGeom prst="rect">
            <a:avLst/>
          </a:prstGeom>
          <a:noFill/>
          <a:ln>
            <a:noFill/>
          </a:ln>
        </p:spPr>
      </p:pic>
      <p:sp>
        <p:nvSpPr>
          <p:cNvPr id="320" name="Google Shape;320;p19"/>
          <p:cNvSpPr txBox="1"/>
          <p:nvPr/>
        </p:nvSpPr>
        <p:spPr>
          <a:xfrm>
            <a:off x="1026367" y="5915608"/>
            <a:ext cx="3266151" cy="369332"/>
          </a:xfrm>
          <a:prstGeom prst="rect">
            <a:avLst/>
          </a:prstGeom>
          <a:solidFill>
            <a:schemeClr val="dk1"/>
          </a:solidFill>
          <a:ln cap="flat" cmpd="sng" w="12700">
            <a:solidFill>
              <a:schemeClr val="dk1"/>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800">
                <a:solidFill>
                  <a:schemeClr val="lt1"/>
                </a:solidFill>
                <a:latin typeface="Calibri"/>
                <a:ea typeface="Calibri"/>
                <a:cs typeface="Calibri"/>
                <a:sym typeface="Calibri"/>
              </a:rPr>
              <a:t>Link Delay = [(T4-T1) – (T3-T2)]/2</a:t>
            </a:r>
            <a:endParaRPr/>
          </a:p>
        </p:txBody>
      </p:sp>
      <p:sp>
        <p:nvSpPr>
          <p:cNvPr id="321" name="Google Shape;321;p19"/>
          <p:cNvSpPr txBox="1"/>
          <p:nvPr/>
        </p:nvSpPr>
        <p:spPr>
          <a:xfrm>
            <a:off x="606490" y="2183363"/>
            <a:ext cx="184731" cy="369332"/>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AGENDA</a:t>
            </a:r>
            <a:endParaRPr/>
          </a:p>
        </p:txBody>
      </p:sp>
      <p:sp>
        <p:nvSpPr>
          <p:cNvPr id="97" name="Google Shape;97;p2"/>
          <p:cNvSpPr txBox="1"/>
          <p:nvPr>
            <p:ph idx="1" type="body"/>
          </p:nvPr>
        </p:nvSpPr>
        <p:spPr>
          <a:xfrm>
            <a:off x="977538" y="1758428"/>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70000"/>
              </a:lnSpc>
              <a:spcBef>
                <a:spcPts val="0"/>
              </a:spcBef>
              <a:spcAft>
                <a:spcPts val="0"/>
              </a:spcAft>
              <a:buClr>
                <a:schemeClr val="dk1"/>
              </a:buClr>
              <a:buSzPts val="2590"/>
              <a:buChar char="•"/>
            </a:pPr>
            <a:r>
              <a:rPr b="1" lang="en-US" sz="2590"/>
              <a:t>TSN Introduction</a:t>
            </a:r>
            <a:endParaRPr/>
          </a:p>
          <a:p>
            <a:pPr algn="l" indent="-228600" lvl="1" marL="685800" rtl="0">
              <a:lnSpc>
                <a:spcPct val="70000"/>
              </a:lnSpc>
              <a:spcBef>
                <a:spcPts val="500"/>
              </a:spcBef>
              <a:spcAft>
                <a:spcPts val="0"/>
              </a:spcAft>
              <a:buClr>
                <a:schemeClr val="dk1"/>
              </a:buClr>
              <a:buSzPts val="2220"/>
              <a:buChar char="•"/>
            </a:pPr>
            <a:r>
              <a:rPr lang="en-US" sz="2220"/>
              <a:t>Brief History of TSN</a:t>
            </a:r>
            <a:endParaRPr/>
          </a:p>
          <a:p>
            <a:pPr algn="l" indent="-228600" lvl="1" marL="685800" rtl="0">
              <a:lnSpc>
                <a:spcPct val="70000"/>
              </a:lnSpc>
              <a:spcBef>
                <a:spcPts val="500"/>
              </a:spcBef>
              <a:spcAft>
                <a:spcPts val="0"/>
              </a:spcAft>
              <a:buClr>
                <a:schemeClr val="dk1"/>
              </a:buClr>
              <a:buSzPts val="2220"/>
              <a:buChar char="•"/>
            </a:pPr>
            <a:r>
              <a:rPr lang="en-US" sz="2220"/>
              <a:t>TSN Tools and Profiles</a:t>
            </a:r>
            <a:endParaRPr/>
          </a:p>
          <a:p>
            <a:pPr algn="l" indent="-228600" lvl="1" marL="685800" rtl="0">
              <a:lnSpc>
                <a:spcPct val="70000"/>
              </a:lnSpc>
              <a:spcBef>
                <a:spcPts val="500"/>
              </a:spcBef>
              <a:spcAft>
                <a:spcPts val="0"/>
              </a:spcAft>
              <a:buClr>
                <a:schemeClr val="dk1"/>
              </a:buClr>
              <a:buSzPts val="2220"/>
              <a:buChar char="•"/>
            </a:pPr>
            <a:r>
              <a:rPr lang="en-US" sz="2220"/>
              <a:t>TSN Basic Components</a:t>
            </a:r>
            <a:endParaRPr/>
          </a:p>
          <a:p>
            <a:pPr algn="l" indent="-228600" lvl="1" marL="685800" rtl="0">
              <a:lnSpc>
                <a:spcPct val="70000"/>
              </a:lnSpc>
              <a:spcBef>
                <a:spcPts val="500"/>
              </a:spcBef>
              <a:spcAft>
                <a:spcPts val="0"/>
              </a:spcAft>
              <a:buClr>
                <a:schemeClr val="dk1"/>
              </a:buClr>
              <a:buSzPts val="2220"/>
              <a:buChar char="•"/>
            </a:pPr>
            <a:r>
              <a:rPr lang="en-US" sz="2220"/>
              <a:t>TSN Management Models</a:t>
            </a:r>
            <a:endParaRPr/>
          </a:p>
          <a:p>
            <a:pPr algn="l" indent="-228600" lvl="1" marL="685800" rtl="0">
              <a:lnSpc>
                <a:spcPct val="70000"/>
              </a:lnSpc>
              <a:spcBef>
                <a:spcPts val="500"/>
              </a:spcBef>
              <a:spcAft>
                <a:spcPts val="0"/>
              </a:spcAft>
              <a:buClr>
                <a:schemeClr val="dk1"/>
              </a:buClr>
              <a:buSzPts val="2220"/>
              <a:buChar char="•"/>
            </a:pPr>
            <a:r>
              <a:rPr lang="en-US" sz="2220"/>
              <a:t>Deterministic Data Center</a:t>
            </a:r>
            <a:endParaRPr/>
          </a:p>
          <a:p>
            <a:pPr algn="l" indent="-228600" lvl="1" marL="685800" rtl="0">
              <a:lnSpc>
                <a:spcPct val="70000"/>
              </a:lnSpc>
              <a:spcBef>
                <a:spcPts val="500"/>
              </a:spcBef>
              <a:spcAft>
                <a:spcPts val="0"/>
              </a:spcAft>
              <a:buClr>
                <a:schemeClr val="dk1"/>
              </a:buClr>
              <a:buSzPts val="2220"/>
              <a:buChar char="•"/>
            </a:pPr>
            <a:r>
              <a:rPr lang="en-US" sz="2220"/>
              <a:t>TSN IEEE 802.1Qbv (Time Aware Shaper)</a:t>
            </a:r>
            <a:endParaRPr/>
          </a:p>
          <a:p>
            <a:pPr algn="l" indent="-228600" lvl="2" marL="1143000" rtl="0">
              <a:lnSpc>
                <a:spcPct val="70000"/>
              </a:lnSpc>
              <a:spcBef>
                <a:spcPts val="500"/>
              </a:spcBef>
              <a:spcAft>
                <a:spcPts val="0"/>
              </a:spcAft>
              <a:buClr>
                <a:schemeClr val="dk1"/>
              </a:buClr>
              <a:buSzPts val="1850"/>
              <a:buChar char="•"/>
            </a:pPr>
            <a:r>
              <a:rPr lang="en-US" sz="1850"/>
              <a:t>Schedule Computation using TSN fully centralized management model</a:t>
            </a:r>
            <a:endParaRPr/>
          </a:p>
          <a:p>
            <a:pPr algn="l" indent="-228600" lvl="2" marL="1143000" rtl="0">
              <a:lnSpc>
                <a:spcPct val="70000"/>
              </a:lnSpc>
              <a:spcBef>
                <a:spcPts val="500"/>
              </a:spcBef>
              <a:spcAft>
                <a:spcPts val="0"/>
              </a:spcAft>
              <a:buClr>
                <a:schemeClr val="dk1"/>
              </a:buClr>
              <a:buSzPts val="1850"/>
              <a:buChar char="•"/>
            </a:pPr>
            <a:r>
              <a:rPr lang="en-US" sz="1850"/>
              <a:t>IEEE 802.1Qbv in action</a:t>
            </a:r>
            <a:endParaRPr/>
          </a:p>
          <a:p>
            <a:pPr algn="l" indent="-228600" lvl="0" marL="228600" rtl="0">
              <a:lnSpc>
                <a:spcPct val="70000"/>
              </a:lnSpc>
              <a:spcBef>
                <a:spcPts val="1000"/>
              </a:spcBef>
              <a:spcAft>
                <a:spcPts val="0"/>
              </a:spcAft>
              <a:buClr>
                <a:schemeClr val="dk1"/>
              </a:buClr>
              <a:buSzPts val="2590"/>
              <a:buChar char="•"/>
            </a:pPr>
            <a:r>
              <a:rPr b="1" lang="en-US" sz="2590"/>
              <a:t>IEEE 802.1AS (gPTP) Overview</a:t>
            </a:r>
            <a:endParaRPr/>
          </a:p>
          <a:p>
            <a:pPr algn="l" indent="-228600" lvl="1" marL="685800" rtl="0">
              <a:lnSpc>
                <a:spcPct val="70000"/>
              </a:lnSpc>
              <a:spcBef>
                <a:spcPts val="500"/>
              </a:spcBef>
              <a:spcAft>
                <a:spcPts val="0"/>
              </a:spcAft>
              <a:buClr>
                <a:schemeClr val="dk1"/>
              </a:buClr>
              <a:buSzPts val="2220"/>
              <a:buChar char="•"/>
            </a:pPr>
            <a:r>
              <a:rPr lang="en-US" sz="2220"/>
              <a:t>IEEE 802.1AS (IEEE 1588 Profile for TSN)</a:t>
            </a:r>
            <a:endParaRPr/>
          </a:p>
          <a:p>
            <a:pPr algn="l" indent="-228600" lvl="2" marL="1143000" rtl="0">
              <a:lnSpc>
                <a:spcPct val="70000"/>
              </a:lnSpc>
              <a:spcBef>
                <a:spcPts val="500"/>
              </a:spcBef>
              <a:spcAft>
                <a:spcPts val="0"/>
              </a:spcAft>
              <a:buClr>
                <a:schemeClr val="dk1"/>
              </a:buClr>
              <a:buSzPts val="1850"/>
              <a:buChar char="•"/>
            </a:pPr>
            <a:r>
              <a:rPr lang="en-US" sz="1850"/>
              <a:t>Best Master Clock Algorithm (BMCA)</a:t>
            </a:r>
            <a:endParaRPr/>
          </a:p>
          <a:p>
            <a:pPr algn="l" indent="-228600" lvl="2" marL="1143000" rtl="0">
              <a:lnSpc>
                <a:spcPct val="70000"/>
              </a:lnSpc>
              <a:spcBef>
                <a:spcPts val="500"/>
              </a:spcBef>
              <a:spcAft>
                <a:spcPts val="0"/>
              </a:spcAft>
              <a:buClr>
                <a:schemeClr val="dk1"/>
              </a:buClr>
              <a:buSzPts val="1850"/>
              <a:buChar char="•"/>
            </a:pPr>
            <a:r>
              <a:rPr lang="en-US" sz="1850"/>
              <a:t>Time Synchronization Protocols and Mechanisms</a:t>
            </a:r>
            <a:endParaRPr/>
          </a:p>
          <a:p>
            <a:pPr algn="l" indent="-228600" lvl="2" marL="1143000" rtl="0">
              <a:lnSpc>
                <a:spcPct val="70000"/>
              </a:lnSpc>
              <a:spcBef>
                <a:spcPts val="500"/>
              </a:spcBef>
              <a:spcAft>
                <a:spcPts val="0"/>
              </a:spcAft>
              <a:buClr>
                <a:schemeClr val="dk1"/>
              </a:buClr>
              <a:buSzPts val="1850"/>
              <a:buChar char="•"/>
            </a:pPr>
            <a:r>
              <a:rPr lang="en-US" sz="1850"/>
              <a:t>Multi-domain support in IEEE 802.1AS-Rev 2020.</a:t>
            </a:r>
            <a:endParaRPr/>
          </a:p>
        </p:txBody>
      </p:sp>
      <p:sp>
        <p:nvSpPr>
          <p:cNvPr id="98" name="Google Shape;98;p2"/>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Link Propagation Delay Asymmetry</a:t>
            </a:r>
            <a:endParaRPr/>
          </a:p>
        </p:txBody>
      </p:sp>
      <p:sp>
        <p:nvSpPr>
          <p:cNvPr id="327" name="Google Shape;327;p20"/>
          <p:cNvSpPr txBox="1"/>
          <p:nvPr>
            <p:ph idx="1" type="body"/>
          </p:nvPr>
        </p:nvSpPr>
        <p:spPr>
          <a:xfrm>
            <a:off x="838199" y="1825625"/>
            <a:ext cx="10787743"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1800"/>
              <a:buChar char="•"/>
            </a:pPr>
            <a:r>
              <a:rPr lang="en-US" sz="1800">
                <a:latin typeface="Arial"/>
                <a:ea typeface="Arial"/>
                <a:cs typeface="Arial"/>
                <a:sym typeface="Arial"/>
              </a:rPr>
              <a:t>The previous equation provides </a:t>
            </a:r>
            <a:r>
              <a:rPr b="0" i="0" lang="en-US" strike="noStrike" sz="1800" u="none">
                <a:latin typeface="Arial"/>
                <a:ea typeface="Arial"/>
                <a:cs typeface="Arial"/>
                <a:sym typeface="Arial"/>
              </a:rPr>
              <a:t>mean </a:t>
            </a:r>
            <a:r>
              <a:rPr lang="en-US" sz="1800">
                <a:latin typeface="Arial"/>
                <a:ea typeface="Arial"/>
                <a:cs typeface="Arial"/>
                <a:sym typeface="Arial"/>
              </a:rPr>
              <a:t>Link </a:t>
            </a:r>
            <a:r>
              <a:rPr b="0" i="0" lang="en-US" strike="noStrike" sz="1800" u="none">
                <a:latin typeface="Arial"/>
                <a:ea typeface="Arial"/>
                <a:cs typeface="Arial"/>
                <a:sym typeface="Arial"/>
              </a:rPr>
              <a:t>delay measurements, i.e., </a:t>
            </a:r>
            <a:r>
              <a:rPr b="1" i="0" lang="en-US" strike="noStrike" sz="1800" u="none">
                <a:latin typeface="Arial"/>
                <a:ea typeface="Arial"/>
                <a:cs typeface="Arial"/>
                <a:sym typeface="Arial"/>
              </a:rPr>
              <a:t>meanLinkDelay</a:t>
            </a:r>
            <a:r>
              <a:rPr b="0" i="0" lang="en-US" strike="noStrike" sz="1800" u="none">
                <a:latin typeface="Arial"/>
                <a:ea typeface="Arial"/>
                <a:cs typeface="Arial"/>
                <a:sym typeface="Arial"/>
              </a:rPr>
              <a:t> = (</a:t>
            </a:r>
            <a:r>
              <a:rPr b="0" i="1" lang="en-US" strike="noStrike" sz="1800" u="none">
                <a:latin typeface="Arial"/>
                <a:ea typeface="Arial"/>
                <a:cs typeface="Arial"/>
                <a:sym typeface="Arial"/>
              </a:rPr>
              <a:t>tir </a:t>
            </a:r>
            <a:r>
              <a:rPr b="0" i="0" lang="en-US" strike="noStrike" sz="1800" u="none">
                <a:latin typeface="Arial"/>
                <a:ea typeface="Arial"/>
                <a:cs typeface="Arial"/>
                <a:sym typeface="Arial"/>
              </a:rPr>
              <a:t>+ </a:t>
            </a:r>
            <a:r>
              <a:rPr b="0" i="1" lang="en-US" strike="noStrike" sz="1800" u="none">
                <a:latin typeface="Arial"/>
                <a:ea typeface="Arial"/>
                <a:cs typeface="Arial"/>
                <a:sym typeface="Arial"/>
              </a:rPr>
              <a:t>tri</a:t>
            </a:r>
            <a:r>
              <a:rPr b="0" i="0" lang="en-US" strike="noStrike" sz="1800" u="none">
                <a:latin typeface="Arial"/>
                <a:ea typeface="Arial"/>
                <a:cs typeface="Arial"/>
                <a:sym typeface="Arial"/>
              </a:rPr>
              <a:t>) / 2</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Any asymmetry that is not corrected for introduces an error in the transported synchronized time value.</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accuracy of the mean </a:t>
            </a:r>
            <a:r>
              <a:rPr lang="en-US" sz="1800">
                <a:latin typeface="Arial"/>
                <a:ea typeface="Arial"/>
                <a:cs typeface="Arial"/>
                <a:sym typeface="Arial"/>
              </a:rPr>
              <a:t>Link</a:t>
            </a:r>
            <a:r>
              <a:rPr b="0" i="0" lang="en-US" strike="noStrike" sz="1800" u="none">
                <a:latin typeface="Arial"/>
                <a:ea typeface="Arial"/>
                <a:cs typeface="Arial"/>
                <a:sym typeface="Arial"/>
              </a:rPr>
              <a:t> delay measurement depends on how accurately the times </a:t>
            </a:r>
            <a:r>
              <a:rPr b="0" i="1" lang="en-US" strike="noStrike" sz="1800" u="none">
                <a:latin typeface="Arial"/>
                <a:ea typeface="Arial"/>
                <a:cs typeface="Arial"/>
                <a:sym typeface="Arial"/>
              </a:rPr>
              <a:t>t</a:t>
            </a:r>
            <a:r>
              <a:rPr b="0" i="0" lang="en-US" strike="noStrike" sz="1800" u="none">
                <a:latin typeface="Arial"/>
                <a:ea typeface="Arial"/>
                <a:cs typeface="Arial"/>
                <a:sym typeface="Arial"/>
              </a:rPr>
              <a:t>1, </a:t>
            </a:r>
            <a:r>
              <a:rPr b="0" i="1" lang="en-US" strike="noStrike" sz="1800" u="none">
                <a:latin typeface="Arial"/>
                <a:ea typeface="Arial"/>
                <a:cs typeface="Arial"/>
                <a:sym typeface="Arial"/>
              </a:rPr>
              <a:t>t</a:t>
            </a:r>
            <a:r>
              <a:rPr b="0" i="0" lang="en-US" strike="noStrike" sz="1800" u="none">
                <a:latin typeface="Arial"/>
                <a:ea typeface="Arial"/>
                <a:cs typeface="Arial"/>
                <a:sym typeface="Arial"/>
              </a:rPr>
              <a:t>2, </a:t>
            </a:r>
            <a:r>
              <a:rPr b="0" i="1" lang="en-US" strike="noStrike" sz="1800" u="none">
                <a:latin typeface="Arial"/>
                <a:ea typeface="Arial"/>
                <a:cs typeface="Arial"/>
                <a:sym typeface="Arial"/>
              </a:rPr>
              <a:t>t</a:t>
            </a:r>
            <a:r>
              <a:rPr b="0" i="0" lang="en-US" strike="noStrike" sz="1800" u="none">
                <a:latin typeface="Arial"/>
                <a:ea typeface="Arial"/>
                <a:cs typeface="Arial"/>
                <a:sym typeface="Arial"/>
              </a:rPr>
              <a:t>3, and </a:t>
            </a:r>
            <a:r>
              <a:rPr b="0" i="1" lang="en-US" strike="noStrike" sz="1800" u="none">
                <a:latin typeface="Arial"/>
                <a:ea typeface="Arial"/>
                <a:cs typeface="Arial"/>
                <a:sym typeface="Arial"/>
              </a:rPr>
              <a:t>t</a:t>
            </a:r>
            <a:r>
              <a:rPr b="0" i="0" lang="en-US" strike="noStrike" sz="1800" u="none">
                <a:latin typeface="Arial"/>
                <a:ea typeface="Arial"/>
                <a:cs typeface="Arial"/>
                <a:sym typeface="Arial"/>
              </a:rPr>
              <a:t>4 are measured.  </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a:t>
            </a:r>
            <a:r>
              <a:rPr lang="en-US" sz="1800">
                <a:latin typeface="Arial"/>
                <a:ea typeface="Arial"/>
                <a:cs typeface="Arial"/>
                <a:sym typeface="Arial"/>
              </a:rPr>
              <a:t> </a:t>
            </a:r>
            <a:r>
              <a:rPr b="1" i="0" lang="en-US" strike="noStrike" sz="1800" u="none">
                <a:latin typeface="Arial"/>
                <a:ea typeface="Arial"/>
                <a:cs typeface="Arial"/>
                <a:sym typeface="Arial"/>
              </a:rPr>
              <a:t>delayAsymmetry </a:t>
            </a:r>
            <a:r>
              <a:rPr b="0" i="0" lang="en-US" strike="noStrike" sz="1800" u="none">
                <a:latin typeface="Arial"/>
                <a:ea typeface="Arial"/>
                <a:cs typeface="Arial"/>
                <a:sym typeface="Arial"/>
              </a:rPr>
              <a:t>is defined as:</a:t>
            </a:r>
            <a:endParaRPr/>
          </a:p>
          <a:p>
            <a:pPr algn="l" indent="-228600" lvl="1" marL="685800" rtl="0">
              <a:lnSpc>
                <a:spcPct val="90000"/>
              </a:lnSpc>
              <a:spcBef>
                <a:spcPts val="500"/>
              </a:spcBef>
              <a:spcAft>
                <a:spcPts val="0"/>
              </a:spcAft>
              <a:buClr>
                <a:schemeClr val="dk1"/>
              </a:buClr>
              <a:buSzPts val="1800"/>
              <a:buChar char="•"/>
            </a:pPr>
            <a:r>
              <a:rPr b="0" i="1" lang="en-US" strike="noStrike" sz="1800" u="none">
                <a:latin typeface="Arial"/>
                <a:ea typeface="Arial"/>
                <a:cs typeface="Arial"/>
                <a:sym typeface="Arial"/>
              </a:rPr>
              <a:t>tir </a:t>
            </a:r>
            <a:r>
              <a:rPr b="0" i="0" lang="en-US" strike="noStrike" sz="1800" u="none">
                <a:latin typeface="Arial"/>
                <a:ea typeface="Arial"/>
                <a:cs typeface="Arial"/>
                <a:sym typeface="Arial"/>
              </a:rPr>
              <a:t>= meanLinkDelay – delayAsymmetry</a:t>
            </a:r>
            <a:endParaRPr b="0" i="0" strike="noStrike" sz="1800" u="none">
              <a:latin typeface="Arial"/>
              <a:ea typeface="Arial"/>
              <a:cs typeface="Arial"/>
              <a:sym typeface="Arial"/>
            </a:endParaRPr>
          </a:p>
          <a:p>
            <a:pPr algn="l" indent="-228600" lvl="1" marL="685800" rtl="0">
              <a:lnSpc>
                <a:spcPct val="90000"/>
              </a:lnSpc>
              <a:spcBef>
                <a:spcPts val="500"/>
              </a:spcBef>
              <a:spcAft>
                <a:spcPts val="0"/>
              </a:spcAft>
              <a:buClr>
                <a:schemeClr val="dk1"/>
              </a:buClr>
              <a:buSzPts val="1800"/>
              <a:buChar char="•"/>
            </a:pPr>
            <a:r>
              <a:rPr b="0" i="1" lang="en-US" strike="noStrike" sz="1800" u="none">
                <a:latin typeface="Arial"/>
                <a:ea typeface="Arial"/>
                <a:cs typeface="Arial"/>
                <a:sym typeface="Arial"/>
              </a:rPr>
              <a:t>tri </a:t>
            </a:r>
            <a:r>
              <a:rPr b="0" i="0" lang="en-US" strike="noStrike" sz="1800" u="none">
                <a:latin typeface="Arial"/>
                <a:ea typeface="Arial"/>
                <a:cs typeface="Arial"/>
                <a:sym typeface="Arial"/>
              </a:rPr>
              <a:t>= meanLinkDelay + delayAsymmetry</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The measurement of delay Asymmetry is out of scope of this standard</a:t>
            </a:r>
            <a:endParaRPr/>
          </a:p>
          <a:p>
            <a:pPr algn="l" indent="-228600" lvl="0" marL="228600" rtl="0">
              <a:lnSpc>
                <a:spcPct val="90000"/>
              </a:lnSpc>
              <a:spcBef>
                <a:spcPts val="1000"/>
              </a:spcBef>
              <a:spcAft>
                <a:spcPts val="0"/>
              </a:spcAft>
              <a:buClr>
                <a:schemeClr val="dk1"/>
              </a:buClr>
              <a:buSzPts val="1800"/>
              <a:buChar char="•"/>
            </a:pPr>
            <a:r>
              <a:rPr b="0" i="0" lang="en-US" strike="noStrike" sz="1800" u="none">
                <a:latin typeface="Arial"/>
                <a:ea typeface="Arial"/>
                <a:cs typeface="Arial"/>
                <a:sym typeface="Arial"/>
              </a:rPr>
              <a:t>This standard does not explicitly require the measurement of delayAsymmetry</a:t>
            </a:r>
            <a:endParaRPr b="0" i="0" strike="noStrike" sz="18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1800"/>
              <a:buChar char="•"/>
            </a:pPr>
            <a:r>
              <a:rPr lang="en-US" sz="1800">
                <a:latin typeface="Arial"/>
                <a:ea typeface="Arial"/>
                <a:cs typeface="Arial"/>
                <a:sym typeface="Arial"/>
              </a:rPr>
              <a:t>DelayAsymmetry </a:t>
            </a:r>
            <a:r>
              <a:rPr b="0" i="0" lang="en-US" strike="noStrike" sz="1800" u="none">
                <a:latin typeface="Arial"/>
                <a:ea typeface="Arial"/>
                <a:cs typeface="Arial"/>
                <a:sym typeface="Arial"/>
              </a:rPr>
              <a:t>can be added to the system configuration to improve the accuracy of time synchronization.</a:t>
            </a:r>
            <a:endParaRPr/>
          </a:p>
          <a:p>
            <a:pPr algn="l" indent="-228600" lvl="0" marL="228600" rtl="0">
              <a:lnSpc>
                <a:spcPct val="90000"/>
              </a:lnSpc>
              <a:spcBef>
                <a:spcPts val="1000"/>
              </a:spcBef>
              <a:spcAft>
                <a:spcPts val="0"/>
              </a:spcAft>
              <a:buClr>
                <a:schemeClr val="dk1"/>
              </a:buClr>
              <a:buSzPts val="1800"/>
              <a:buChar char="•"/>
            </a:pPr>
            <a:r>
              <a:rPr b="1" i="0" lang="en-US" strike="noStrike" sz="1800" u="none">
                <a:latin typeface="Arial"/>
                <a:ea typeface="Arial"/>
                <a:cs typeface="Arial"/>
                <a:sym typeface="Arial"/>
              </a:rPr>
              <a:t>In the case </a:t>
            </a:r>
            <a:r>
              <a:rPr b="1" lang="en-US" sz="1800">
                <a:latin typeface="Arial"/>
                <a:ea typeface="Arial"/>
                <a:cs typeface="Arial"/>
                <a:sym typeface="Arial"/>
              </a:rPr>
              <a:t>of IEEE 802.3 </a:t>
            </a:r>
            <a:r>
              <a:rPr b="1" i="0" lang="en-US" strike="noStrike" sz="1800" u="none">
                <a:latin typeface="Arial"/>
                <a:ea typeface="Arial"/>
                <a:cs typeface="Arial"/>
                <a:sym typeface="Arial"/>
              </a:rPr>
              <a:t>where the communication path is a full-duplex, point-to-point link</a:t>
            </a:r>
            <a:r>
              <a:rPr b="1" lang="en-US" sz="1800">
                <a:latin typeface="Arial"/>
                <a:ea typeface="Arial"/>
                <a:cs typeface="Arial"/>
                <a:sym typeface="Arial"/>
              </a:rPr>
              <a:t> Asymmetry correction is not needed</a:t>
            </a:r>
            <a:r>
              <a:rPr lang="en-US" sz="1800">
                <a:latin typeface="Arial"/>
                <a:ea typeface="Arial"/>
                <a:cs typeface="Arial"/>
                <a:sym typeface="Arial"/>
              </a:rPr>
              <a:t>.</a:t>
            </a:r>
            <a:endParaRPr b="0" i="0" strike="noStrike" sz="1800" u="none">
              <a:latin typeface="Arial"/>
              <a:ea typeface="Arial"/>
              <a:cs typeface="Arial"/>
              <a:sym typeface="Arial"/>
            </a:endParaRPr>
          </a:p>
        </p:txBody>
      </p:sp>
      <p:sp>
        <p:nvSpPr>
          <p:cNvPr id="328" name="Google Shape;328;p20"/>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29" name="Google Shape;329;p20"/>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Link Delay Error Due to Local Clock Frequency Synchronization</a:t>
            </a:r>
            <a:endParaRPr/>
          </a:p>
        </p:txBody>
      </p:sp>
      <p:sp>
        <p:nvSpPr>
          <p:cNvPr id="335" name="Google Shape;335;p21"/>
          <p:cNvSpPr txBox="1"/>
          <p:nvPr>
            <p:ph idx="1" type="body"/>
          </p:nvPr>
        </p:nvSpPr>
        <p:spPr>
          <a:xfrm>
            <a:off x="838199" y="1825625"/>
            <a:ext cx="11123645"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2035"/>
              <a:buChar char="•"/>
            </a:pPr>
            <a:r>
              <a:rPr lang="en-US" sz="2035">
                <a:latin typeface="Arial"/>
                <a:ea typeface="Arial"/>
                <a:cs typeface="Arial"/>
                <a:sym typeface="Arial"/>
              </a:rPr>
              <a:t>The Link Delay measurements </a:t>
            </a:r>
            <a:r>
              <a:rPr b="0" i="0" lang="en-US" strike="noStrike" sz="2035" u="none">
                <a:latin typeface="Arial"/>
                <a:ea typeface="Arial"/>
                <a:cs typeface="Arial"/>
                <a:sym typeface="Arial"/>
              </a:rPr>
              <a:t>assumes that the initiator and responder timestamps are taken relative to clocks that have the same frequency. In practice,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1 and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4 are measured relative to the LocalClock</a:t>
            </a:r>
            <a:r>
              <a:rPr lang="en-US" sz="2035">
                <a:latin typeface="Arial"/>
                <a:ea typeface="Arial"/>
                <a:cs typeface="Arial"/>
                <a:sym typeface="Arial"/>
              </a:rPr>
              <a:t> </a:t>
            </a:r>
            <a:r>
              <a:rPr b="0" i="0" lang="en-US" strike="noStrike" sz="2035" u="none">
                <a:latin typeface="Arial"/>
                <a:ea typeface="Arial"/>
                <a:cs typeface="Arial"/>
                <a:sym typeface="Arial"/>
              </a:rPr>
              <a:t>entity of the initiator time-aware system, and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2 and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3 are measured relative to the LocalClock entity of the responder time-aware system.</a:t>
            </a:r>
            <a:endParaRPr sz="2035">
              <a:latin typeface="Arial"/>
              <a:ea typeface="Arial"/>
              <a:cs typeface="Arial"/>
              <a:sym typeface="Arial"/>
            </a:endParaRPr>
          </a:p>
          <a:p>
            <a:pPr algn="l" indent="-228600" lvl="0" marL="228600" rtl="0">
              <a:lnSpc>
                <a:spcPct val="90000"/>
              </a:lnSpc>
              <a:spcBef>
                <a:spcPts val="1000"/>
              </a:spcBef>
              <a:spcAft>
                <a:spcPts val="0"/>
              </a:spcAft>
              <a:buClr>
                <a:schemeClr val="dk1"/>
              </a:buClr>
              <a:buSzPts val="2035"/>
              <a:buChar char="•"/>
            </a:pPr>
            <a:r>
              <a:rPr b="0" i="0" lang="en-US" strike="noStrike" sz="2035" u="none">
                <a:latin typeface="Arial"/>
                <a:ea typeface="Arial"/>
                <a:cs typeface="Arial"/>
                <a:sym typeface="Arial"/>
              </a:rPr>
              <a:t>If the propagation delay measurement is desired relative to the responder time</a:t>
            </a:r>
            <a:r>
              <a:rPr lang="en-US" sz="2035">
                <a:latin typeface="Arial"/>
                <a:ea typeface="Arial"/>
                <a:cs typeface="Arial"/>
                <a:sym typeface="Arial"/>
              </a:rPr>
              <a:t> </a:t>
            </a:r>
            <a:r>
              <a:rPr b="0" i="0" lang="en-US" strike="noStrike" sz="2035" u="none">
                <a:latin typeface="Arial"/>
                <a:ea typeface="Arial"/>
                <a:cs typeface="Arial"/>
                <a:sym typeface="Arial"/>
              </a:rPr>
              <a:t>base, the term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4 –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1) must be multiplied by the rate ratio of the responder relative to the initiator, otherwise there will be an error equal to 0.5</a:t>
            </a:r>
            <a:r>
              <a:rPr b="0" i="1" lang="en-US" strike="noStrike" sz="2035" u="none">
                <a:latin typeface="Arial"/>
                <a:ea typeface="Arial"/>
                <a:cs typeface="Arial"/>
                <a:sym typeface="Arial"/>
              </a:rPr>
              <a:t> y</a:t>
            </a:r>
            <a:r>
              <a:rPr b="0" i="0" lang="en-US" strike="noStrike" sz="2035" u="none">
                <a:latin typeface="Arial"/>
                <a:ea typeface="Arial"/>
                <a:cs typeface="Arial"/>
                <a:sym typeface="Arial"/>
              </a:rPr>
              <a:t>, where </a:t>
            </a:r>
            <a:r>
              <a:rPr b="0" i="1" lang="en-US" strike="noStrike" sz="2035" u="none">
                <a:latin typeface="Arial"/>
                <a:ea typeface="Arial"/>
                <a:cs typeface="Arial"/>
                <a:sym typeface="Arial"/>
              </a:rPr>
              <a:t>y </a:t>
            </a:r>
            <a:r>
              <a:rPr b="0" i="0" lang="en-US" strike="noStrike" sz="2035" u="none">
                <a:latin typeface="Arial"/>
                <a:ea typeface="Arial"/>
                <a:cs typeface="Arial"/>
                <a:sym typeface="Arial"/>
              </a:rPr>
              <a:t>is the frequency offset of the responder relative to the initiator. </a:t>
            </a:r>
            <a:endParaRPr/>
          </a:p>
          <a:p>
            <a:pPr algn="l" indent="-228600" lvl="0" marL="228600" rtl="0">
              <a:lnSpc>
                <a:spcPct val="90000"/>
              </a:lnSpc>
              <a:spcBef>
                <a:spcPts val="1000"/>
              </a:spcBef>
              <a:spcAft>
                <a:spcPts val="0"/>
              </a:spcAft>
              <a:buClr>
                <a:schemeClr val="dk1"/>
              </a:buClr>
              <a:buSzPts val="2035"/>
              <a:buChar char="•"/>
            </a:pPr>
            <a:r>
              <a:rPr b="0" i="0" lang="en-US" strike="noStrike" sz="2035" u="none">
                <a:latin typeface="Arial"/>
                <a:ea typeface="Arial"/>
                <a:cs typeface="Arial"/>
                <a:sym typeface="Arial"/>
              </a:rPr>
              <a:t>Likewise, if the propagation delay measurement is desired relative to the initiator time base, the term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3 – </a:t>
            </a:r>
            <a:r>
              <a:rPr b="0" i="1" lang="en-US" strike="noStrike" sz="2035" u="none">
                <a:latin typeface="Arial"/>
                <a:ea typeface="Arial"/>
                <a:cs typeface="Arial"/>
                <a:sym typeface="Arial"/>
              </a:rPr>
              <a:t>t</a:t>
            </a:r>
            <a:r>
              <a:rPr b="0" i="0" lang="en-US" strike="noStrike" sz="2035" u="none">
                <a:latin typeface="Arial"/>
                <a:ea typeface="Arial"/>
                <a:cs typeface="Arial"/>
                <a:sym typeface="Arial"/>
              </a:rPr>
              <a:t>2) must be multiplied by the rate ratio of the initiator relative to the responder, otherwise there will be an error equal to 0.5</a:t>
            </a:r>
            <a:r>
              <a:rPr b="0" i="1" lang="en-US" strike="noStrike" sz="2035" u="none">
                <a:latin typeface="Arial"/>
                <a:ea typeface="Arial"/>
                <a:cs typeface="Arial"/>
                <a:sym typeface="Arial"/>
              </a:rPr>
              <a:t> y</a:t>
            </a:r>
            <a:r>
              <a:rPr b="0" i="0" lang="en-US" strike="noStrike" sz="2035" u="none">
                <a:latin typeface="Arial"/>
                <a:ea typeface="Arial"/>
                <a:cs typeface="Arial"/>
                <a:sym typeface="Arial"/>
              </a:rPr>
              <a:t>, where </a:t>
            </a:r>
            <a:r>
              <a:rPr b="0" i="1" lang="en-US" strike="noStrike" sz="2035" u="none">
                <a:latin typeface="Arial"/>
                <a:ea typeface="Arial"/>
                <a:cs typeface="Arial"/>
                <a:sym typeface="Arial"/>
              </a:rPr>
              <a:t>y </a:t>
            </a:r>
            <a:r>
              <a:rPr b="0" i="0" lang="en-US" strike="noStrike" sz="2035" u="none">
                <a:latin typeface="Arial"/>
                <a:ea typeface="Arial"/>
                <a:cs typeface="Arial"/>
                <a:sym typeface="Arial"/>
              </a:rPr>
              <a:t>is the frequency offset of the initiator relative to the responder. </a:t>
            </a:r>
            <a:endParaRPr/>
          </a:p>
          <a:p>
            <a:pPr algn="l" indent="-228600" lvl="0" marL="228600" rtl="0">
              <a:lnSpc>
                <a:spcPct val="90000"/>
              </a:lnSpc>
              <a:spcBef>
                <a:spcPts val="1000"/>
              </a:spcBef>
              <a:spcAft>
                <a:spcPts val="0"/>
              </a:spcAft>
              <a:buClr>
                <a:schemeClr val="dk1"/>
              </a:buClr>
              <a:buSzPts val="2035"/>
              <a:buChar char="•"/>
            </a:pPr>
            <a:r>
              <a:rPr b="0" i="0" lang="en-US" strike="noStrike" sz="2035" u="none">
                <a:latin typeface="Arial"/>
                <a:ea typeface="Arial"/>
                <a:cs typeface="Arial"/>
                <a:sym typeface="Arial"/>
              </a:rPr>
              <a:t>Finally, if the propagation delay measurement is desired relative to the Grandmaster clock time base, each term must be multiplied by the rate ratio of the Grandmaster Clock relative to the time base in which the term is expressed.</a:t>
            </a:r>
            <a:endParaRPr sz="2035">
              <a:latin typeface="Arial"/>
              <a:ea typeface="Arial"/>
              <a:cs typeface="Arial"/>
              <a:sym typeface="Arial"/>
            </a:endParaRPr>
          </a:p>
          <a:p>
            <a:pPr algn="l" indent="0" lvl="0" marL="0" rtl="0">
              <a:lnSpc>
                <a:spcPct val="90000"/>
              </a:lnSpc>
              <a:spcBef>
                <a:spcPts val="1000"/>
              </a:spcBef>
              <a:spcAft>
                <a:spcPts val="0"/>
              </a:spcAft>
              <a:buClr>
                <a:schemeClr val="dk1"/>
              </a:buClr>
              <a:buSzPts val="2590"/>
              <a:buNone/>
            </a:pPr>
            <a:r>
              <a:t/>
            </a:r>
            <a:endParaRPr sz="2590"/>
          </a:p>
        </p:txBody>
      </p:sp>
      <p:sp>
        <p:nvSpPr>
          <p:cNvPr id="336" name="Google Shape;336;p21"/>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37" name="Google Shape;337;p21"/>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338" name="Google Shape;338;p21"/>
          <p:cNvSpPr txBox="1"/>
          <p:nvPr/>
        </p:nvSpPr>
        <p:spPr>
          <a:xfrm>
            <a:off x="4807955" y="6204490"/>
            <a:ext cx="1288045" cy="27699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200">
                <a:solidFill>
                  <a:schemeClr val="dk1"/>
                </a:solidFill>
                <a:latin typeface="Calibri"/>
                <a:ea typeface="Calibri"/>
                <a:cs typeface="Calibri"/>
                <a:sym typeface="Calibri"/>
              </a:rPr>
              <a:t>IEEE 802.1AS 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gPTP Syntonization</a:t>
            </a:r>
            <a:endParaRPr b="1">
              <a:solidFill>
                <a:srgbClr val="C00000"/>
              </a:solidFill>
            </a:endParaRPr>
          </a:p>
        </p:txBody>
      </p:sp>
      <p:sp>
        <p:nvSpPr>
          <p:cNvPr id="344" name="Google Shape;344;p22"/>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70000"/>
              </a:lnSpc>
              <a:spcBef>
                <a:spcPts val="0"/>
              </a:spcBef>
              <a:spcAft>
                <a:spcPts val="0"/>
              </a:spcAft>
              <a:buClr>
                <a:schemeClr val="dk1"/>
              </a:buClr>
              <a:buSzPts val="1760"/>
              <a:buChar char="•"/>
            </a:pPr>
            <a:r>
              <a:rPr b="0" i="0" lang="en-US" strike="noStrike" sz="1760" u="none">
                <a:latin typeface="Arial"/>
                <a:ea typeface="Arial"/>
                <a:cs typeface="Arial"/>
                <a:sym typeface="Arial"/>
              </a:rPr>
              <a:t>The physical adjustment of the frequency of the LocalClock entity (i.e., physical syntonization) is allowed but not required.</a:t>
            </a:r>
            <a:endParaRPr/>
          </a:p>
          <a:p>
            <a:pPr algn="l" indent="-228600" lvl="1" marL="685800" rtl="0">
              <a:lnSpc>
                <a:spcPct val="70000"/>
              </a:lnSpc>
              <a:spcBef>
                <a:spcPts val="500"/>
              </a:spcBef>
              <a:spcAft>
                <a:spcPts val="0"/>
              </a:spcAft>
              <a:buClr>
                <a:schemeClr val="dk1"/>
              </a:buClr>
              <a:buSzPts val="1760"/>
              <a:buChar char="•"/>
            </a:pPr>
            <a:r>
              <a:rPr lang="en-US" sz="1760">
                <a:latin typeface="Arial"/>
                <a:ea typeface="Arial"/>
                <a:cs typeface="Arial"/>
                <a:sym typeface="Arial"/>
              </a:rPr>
              <a:t>A</a:t>
            </a:r>
            <a:r>
              <a:rPr b="0" i="0" lang="en-US" strike="noStrike" sz="1760" u="none">
                <a:latin typeface="Arial"/>
                <a:ea typeface="Arial"/>
                <a:cs typeface="Arial"/>
                <a:sym typeface="Arial"/>
              </a:rPr>
              <a:t>djusting the frequency of an oscillator (e.g., using a PLL) is slow and prone to gain peaking effect</a:t>
            </a:r>
            <a:endParaRPr/>
          </a:p>
          <a:p>
            <a:pPr algn="l" indent="-228600" lvl="0" marL="228600" rtl="0">
              <a:lnSpc>
                <a:spcPct val="70000"/>
              </a:lnSpc>
              <a:spcBef>
                <a:spcPts val="1000"/>
              </a:spcBef>
              <a:spcAft>
                <a:spcPts val="0"/>
              </a:spcAft>
              <a:buClr>
                <a:schemeClr val="dk1"/>
              </a:buClr>
              <a:buSzPts val="1760"/>
              <a:buChar char="•"/>
            </a:pPr>
            <a:r>
              <a:rPr b="1" i="0" lang="en-US" strike="noStrike" sz="1760" u="none">
                <a:latin typeface="Arial"/>
                <a:ea typeface="Arial"/>
                <a:cs typeface="Arial"/>
                <a:sym typeface="Arial"/>
              </a:rPr>
              <a:t>Logical Syntonization</a:t>
            </a:r>
            <a:endParaRPr b="1" i="0" strike="noStrike" sz="1760" u="none">
              <a:latin typeface="Arial"/>
              <a:ea typeface="Arial"/>
              <a:cs typeface="Arial"/>
              <a:sym typeface="Arial"/>
            </a:endParaRPr>
          </a:p>
          <a:p>
            <a:pPr algn="l" indent="-228600" lvl="1" marL="685800" rtl="0">
              <a:lnSpc>
                <a:spcPct val="70000"/>
              </a:lnSpc>
              <a:spcBef>
                <a:spcPts val="500"/>
              </a:spcBef>
              <a:spcAft>
                <a:spcPts val="0"/>
              </a:spcAft>
              <a:buClr>
                <a:schemeClr val="dk1"/>
              </a:buClr>
              <a:buSzPts val="1595"/>
              <a:buChar char="•"/>
            </a:pPr>
            <a:r>
              <a:rPr b="0" i="0" lang="en-US" strike="noStrike" sz="1595" u="none">
                <a:latin typeface="Arial"/>
                <a:ea typeface="Arial"/>
                <a:cs typeface="Arial"/>
                <a:sym typeface="Arial"/>
              </a:rPr>
              <a:t>The cumulative rateRatio is set equal to the cumulative rateRatio of the most recently  received Sync and Follow_Up message on the slave port multiplied by the current neighbor rate ratio measured by the slave port</a:t>
            </a:r>
            <a:r>
              <a:rPr lang="en-US" sz="1595">
                <a:latin typeface="Arial"/>
                <a:ea typeface="Arial"/>
                <a:cs typeface="Arial"/>
                <a:sym typeface="Arial"/>
              </a:rPr>
              <a:t>.</a:t>
            </a:r>
            <a:endParaRPr/>
          </a:p>
          <a:p>
            <a:pPr algn="l" indent="-228600" lvl="1" marL="685800" rtl="0">
              <a:lnSpc>
                <a:spcPct val="70000"/>
              </a:lnSpc>
              <a:spcBef>
                <a:spcPts val="500"/>
              </a:spcBef>
              <a:spcAft>
                <a:spcPts val="0"/>
              </a:spcAft>
              <a:buClr>
                <a:schemeClr val="dk1"/>
              </a:buClr>
              <a:buSzPts val="1595"/>
              <a:buChar char="•"/>
            </a:pPr>
            <a:r>
              <a:rPr b="0" i="0" lang="en-US" strike="noStrike" sz="1595" u="none">
                <a:latin typeface="Arial"/>
                <a:ea typeface="Arial"/>
                <a:cs typeface="Arial"/>
                <a:sym typeface="Arial"/>
              </a:rPr>
              <a:t>The frequency ratio R of the Grandmaster Clock relative to the local clock is used in computing synchronized time GM (T) where T is the local time using the following equation:</a:t>
            </a:r>
            <a:endParaRPr/>
          </a:p>
          <a:p>
            <a:pPr algn="l" indent="0" lvl="1" marL="457200" rtl="0">
              <a:lnSpc>
                <a:spcPct val="70000"/>
              </a:lnSpc>
              <a:spcBef>
                <a:spcPts val="500"/>
              </a:spcBef>
              <a:spcAft>
                <a:spcPts val="0"/>
              </a:spcAft>
              <a:buClr>
                <a:schemeClr val="dk1"/>
              </a:buClr>
              <a:buSzPts val="1430"/>
              <a:buNone/>
            </a:pPr>
            <a:r>
              <a:t/>
            </a:r>
            <a:endParaRPr b="0" i="0" strike="noStrike" sz="1430" u="none">
              <a:latin typeface="Arial"/>
              <a:ea typeface="Arial"/>
              <a:cs typeface="Arial"/>
              <a:sym typeface="Arial"/>
            </a:endParaRPr>
          </a:p>
          <a:p>
            <a:pPr algn="l" indent="0" lvl="1" marL="457200" rtl="0">
              <a:lnSpc>
                <a:spcPct val="70000"/>
              </a:lnSpc>
              <a:spcBef>
                <a:spcPts val="500"/>
              </a:spcBef>
              <a:spcAft>
                <a:spcPts val="0"/>
              </a:spcAft>
              <a:buClr>
                <a:srgbClr val="1E4E79"/>
              </a:buClr>
              <a:buSzPts val="1430"/>
              <a:buNone/>
            </a:pPr>
            <a:r>
              <a:rPr b="0" i="1" lang="en-US" strike="noStrike" sz="1430" u="none">
                <a:solidFill>
                  <a:srgbClr val="1E4E79"/>
                </a:solidFill>
                <a:latin typeface="Arial"/>
                <a:ea typeface="Arial"/>
                <a:cs typeface="Arial"/>
                <a:sym typeface="Arial"/>
              </a:rPr>
              <a:t>GM(T) = preciseOriginTimestamp of the most recently received Sync/Follow_Up message on the slave port  +</a:t>
            </a:r>
            <a:endParaRPr/>
          </a:p>
          <a:p>
            <a:pPr algn="l" indent="0" lvl="0" marL="0" rtl="0">
              <a:lnSpc>
                <a:spcPct val="70000"/>
              </a:lnSpc>
              <a:spcBef>
                <a:spcPts val="1000"/>
              </a:spcBef>
              <a:spcAft>
                <a:spcPts val="0"/>
              </a:spcAft>
              <a:buClr>
                <a:srgbClr val="1E4E79"/>
              </a:buClr>
              <a:buSzPts val="1430"/>
              <a:buNone/>
            </a:pPr>
            <a:r>
              <a:rPr b="0" i="1" lang="en-US" strike="noStrike" sz="1430" u="none">
                <a:solidFill>
                  <a:srgbClr val="1E4E79"/>
                </a:solidFill>
                <a:latin typeface="Arial"/>
                <a:ea typeface="Arial"/>
                <a:cs typeface="Arial"/>
                <a:sym typeface="Arial"/>
              </a:rPr>
              <a:t>                          The CorrectionField of the the most recently received Sync/Follow_Up message  +</a:t>
            </a:r>
            <a:endParaRPr/>
          </a:p>
          <a:p>
            <a:pPr algn="l" indent="0" lvl="0" marL="0" rtl="0">
              <a:lnSpc>
                <a:spcPct val="70000"/>
              </a:lnSpc>
              <a:spcBef>
                <a:spcPts val="1000"/>
              </a:spcBef>
              <a:spcAft>
                <a:spcPts val="0"/>
              </a:spcAft>
              <a:buClr>
                <a:srgbClr val="1E4E79"/>
              </a:buClr>
              <a:buSzPts val="1430"/>
              <a:buNone/>
            </a:pPr>
            <a:r>
              <a:rPr i="1" lang="en-US" sz="1430">
                <a:solidFill>
                  <a:srgbClr val="1E4E79"/>
                </a:solidFill>
                <a:latin typeface="Arial"/>
                <a:ea typeface="Arial"/>
                <a:cs typeface="Arial"/>
                <a:sym typeface="Arial"/>
              </a:rPr>
              <a:t>                          Propagation Delay measured by the slave port  +</a:t>
            </a:r>
            <a:endParaRPr/>
          </a:p>
          <a:p>
            <a:pPr algn="l" indent="0" lvl="0" marL="0" rtl="0">
              <a:lnSpc>
                <a:spcPct val="70000"/>
              </a:lnSpc>
              <a:spcBef>
                <a:spcPts val="1000"/>
              </a:spcBef>
              <a:spcAft>
                <a:spcPts val="0"/>
              </a:spcAft>
              <a:buClr>
                <a:srgbClr val="1E4E79"/>
              </a:buClr>
              <a:buSzPts val="1430"/>
              <a:buNone/>
            </a:pPr>
            <a:r>
              <a:rPr b="0" i="1" lang="en-US" strike="noStrike" sz="1430" u="none">
                <a:solidFill>
                  <a:srgbClr val="1E4E79"/>
                </a:solidFill>
                <a:latin typeface="Arial"/>
                <a:ea typeface="Arial"/>
                <a:cs typeface="Arial"/>
                <a:sym typeface="Arial"/>
              </a:rPr>
              <a:t>                         R (T –  local timestamp of the most recently received Sync/</a:t>
            </a:r>
            <a:r>
              <a:rPr i="1" lang="en-US" sz="1430">
                <a:solidFill>
                  <a:srgbClr val="1E4E79"/>
                </a:solidFill>
                <a:latin typeface="Arial"/>
                <a:ea typeface="Arial"/>
                <a:cs typeface="Arial"/>
                <a:sym typeface="Arial"/>
              </a:rPr>
              <a:t>F</a:t>
            </a:r>
            <a:r>
              <a:rPr b="0" i="1" lang="en-US" strike="noStrike" sz="1430" u="none">
                <a:solidFill>
                  <a:srgbClr val="1E4E79"/>
                </a:solidFill>
                <a:latin typeface="Arial"/>
                <a:ea typeface="Arial"/>
                <a:cs typeface="Arial"/>
                <a:sym typeface="Arial"/>
              </a:rPr>
              <a:t>ollow_up message).</a:t>
            </a:r>
            <a:endParaRPr b="0" i="0" strike="noStrike" sz="1155" u="none">
              <a:latin typeface="Arial"/>
              <a:ea typeface="Arial"/>
              <a:cs typeface="Arial"/>
              <a:sym typeface="Arial"/>
            </a:endParaRPr>
          </a:p>
          <a:p>
            <a:pPr algn="l" indent="-228600" lvl="0" marL="228600" rtl="0">
              <a:lnSpc>
                <a:spcPct val="70000"/>
              </a:lnSpc>
              <a:spcBef>
                <a:spcPts val="1000"/>
              </a:spcBef>
              <a:spcAft>
                <a:spcPts val="0"/>
              </a:spcAft>
              <a:buClr>
                <a:schemeClr val="dk1"/>
              </a:buClr>
              <a:buSzPts val="1815"/>
              <a:buChar char="•"/>
            </a:pPr>
            <a:r>
              <a:rPr b="0" i="0" lang="en-US" strike="noStrike" sz="1815" u="none">
                <a:latin typeface="Arial"/>
                <a:ea typeface="Arial"/>
                <a:cs typeface="Arial"/>
                <a:sym typeface="Arial"/>
              </a:rPr>
              <a:t>Advantages of Logical Syntonization</a:t>
            </a:r>
            <a:endParaRPr b="0" i="0" strike="noStrike" sz="1815" u="none">
              <a:latin typeface="Arial"/>
              <a:ea typeface="Arial"/>
              <a:cs typeface="Arial"/>
              <a:sym typeface="Arial"/>
            </a:endParaRPr>
          </a:p>
          <a:p>
            <a:pPr algn="l" indent="-228600" lvl="2" marL="1143000" rtl="0">
              <a:lnSpc>
                <a:spcPct val="70000"/>
              </a:lnSpc>
              <a:spcBef>
                <a:spcPts val="500"/>
              </a:spcBef>
              <a:spcAft>
                <a:spcPts val="0"/>
              </a:spcAft>
              <a:buClr>
                <a:schemeClr val="dk1"/>
              </a:buClr>
              <a:buSzPts val="1595"/>
              <a:buChar char="•"/>
            </a:pPr>
            <a:r>
              <a:rPr b="0" i="0" lang="en-US" strike="noStrike" sz="1595" u="none">
                <a:latin typeface="Arial"/>
                <a:ea typeface="Arial"/>
                <a:cs typeface="Arial"/>
                <a:sym typeface="Arial"/>
              </a:rPr>
              <a:t>Fast convergence when GM changes, because neighbor rate ratios are measured persistently</a:t>
            </a:r>
            <a:endParaRPr/>
          </a:p>
          <a:p>
            <a:pPr algn="l" indent="-228600" lvl="2" marL="1143000" rtl="0">
              <a:lnSpc>
                <a:spcPct val="70000"/>
              </a:lnSpc>
              <a:spcBef>
                <a:spcPts val="500"/>
              </a:spcBef>
              <a:spcAft>
                <a:spcPts val="0"/>
              </a:spcAft>
              <a:buClr>
                <a:schemeClr val="dk1"/>
              </a:buClr>
              <a:buSzPts val="1595"/>
              <a:buChar char="•"/>
            </a:pPr>
            <a:r>
              <a:rPr lang="en-US" sz="1595">
                <a:latin typeface="Arial"/>
                <a:ea typeface="Arial"/>
                <a:cs typeface="Arial"/>
                <a:sym typeface="Arial"/>
              </a:rPr>
              <a:t>There are no </a:t>
            </a:r>
            <a:r>
              <a:rPr b="0" i="0" lang="en-US" strike="noStrike" sz="1595" u="none">
                <a:latin typeface="Arial"/>
                <a:ea typeface="Arial"/>
                <a:cs typeface="Arial"/>
                <a:sym typeface="Arial"/>
              </a:rPr>
              <a:t>gain peaking effect, because an error in one neighbor rate ratio measurement does not affect another neighbor rate ratio measurement</a:t>
            </a:r>
            <a:endParaRPr sz="1595">
              <a:latin typeface="Arial"/>
              <a:ea typeface="Arial"/>
              <a:cs typeface="Arial"/>
              <a:sym typeface="Arial"/>
            </a:endParaRPr>
          </a:p>
        </p:txBody>
      </p:sp>
      <p:sp>
        <p:nvSpPr>
          <p:cNvPr id="345" name="Google Shape;345;p22"/>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46" name="Google Shape;346;p22"/>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Transport of Time Synchronization Info over Full-Duplex Ethernet (IEEE 802.3)</a:t>
            </a:r>
            <a:endParaRPr/>
          </a:p>
        </p:txBody>
      </p:sp>
      <p:sp>
        <p:nvSpPr>
          <p:cNvPr id="352" name="Google Shape;352;p23"/>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800"/>
              <a:buNone/>
            </a:pPr>
            <a:r>
              <a:rPr lang="en-US"/>
              <a:t> </a:t>
            </a:r>
            <a:endParaRPr/>
          </a:p>
        </p:txBody>
      </p:sp>
      <p:sp>
        <p:nvSpPr>
          <p:cNvPr id="353" name="Google Shape;353;p23"/>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54" name="Google Shape;354;p23"/>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pic>
        <p:nvPicPr>
          <p:cNvPr id="355" name="Google Shape;355;p23"/>
          <p:cNvPicPr preferRelativeResize="0"/>
          <p:nvPr/>
        </p:nvPicPr>
        <p:blipFill rotWithShape="1">
          <a:blip r:embed="rId3">
            <a:alphaModFix/>
          </a:blip>
          <a:srcRect b="0" l="0" r="0" t="0"/>
          <a:stretch/>
        </p:blipFill>
        <p:spPr>
          <a:xfrm>
            <a:off x="1763486" y="1617869"/>
            <a:ext cx="8565501" cy="5077838"/>
          </a:xfrm>
          <a:prstGeom prst="rect">
            <a:avLst/>
          </a:prstGeom>
          <a:noFill/>
          <a:ln>
            <a:noFill/>
          </a:ln>
        </p:spPr>
      </p:pic>
      <p:sp>
        <p:nvSpPr>
          <p:cNvPr id="356" name="Google Shape;356;p23"/>
          <p:cNvSpPr txBox="1"/>
          <p:nvPr/>
        </p:nvSpPr>
        <p:spPr>
          <a:xfrm>
            <a:off x="3498980" y="2358657"/>
            <a:ext cx="3937518" cy="584775"/>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b="1" i="0" lang="en-US" strike="noStrike" sz="1600" u="none">
                <a:solidFill>
                  <a:srgbClr val="000000"/>
                </a:solidFill>
                <a:latin typeface="Arial"/>
                <a:ea typeface="Arial"/>
                <a:cs typeface="Arial"/>
                <a:sym typeface="Arial"/>
              </a:rPr>
              <a:t>If link delay is fixed &amp; symmetric:</a:t>
            </a:r>
            <a:endParaRPr b="0" i="0" strike="noStrike" sz="1600" u="none">
              <a:solidFill>
                <a:srgbClr val="000000"/>
              </a:solidFill>
              <a:latin typeface="Arial"/>
              <a:ea typeface="Arial"/>
              <a:cs typeface="Arial"/>
              <a:sym typeface="Arial"/>
            </a:endParaRPr>
          </a:p>
          <a:p>
            <a:pPr algn="l" indent="0" lvl="0" marL="0" marR="0" rtl="0">
              <a:spcBef>
                <a:spcPts val="0"/>
              </a:spcBef>
              <a:spcAft>
                <a:spcPts val="0"/>
              </a:spcAft>
              <a:buNone/>
            </a:pPr>
            <a:r>
              <a:rPr b="1" i="0" lang="en-US" strike="noStrike" sz="1600" u="none">
                <a:solidFill>
                  <a:srgbClr val="000000"/>
                </a:solidFill>
                <a:latin typeface="Arial"/>
                <a:ea typeface="Arial"/>
                <a:cs typeface="Arial"/>
                <a:sym typeface="Arial"/>
              </a:rPr>
              <a:t>Slave’s clock offset= t2 –t1 –link_delay</a:t>
            </a: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gPTP Domain</a:t>
            </a:r>
            <a:endParaRPr/>
          </a:p>
        </p:txBody>
      </p:sp>
      <p:sp>
        <p:nvSpPr>
          <p:cNvPr id="362" name="Google Shape;362;p24"/>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2000"/>
              <a:buChar char="•"/>
            </a:pPr>
            <a:r>
              <a:rPr b="0" i="0" lang="en-US" strike="noStrike" sz="2000" u="none">
                <a:latin typeface="Arial"/>
                <a:ea typeface="Arial"/>
                <a:cs typeface="Arial"/>
                <a:sym typeface="Arial"/>
              </a:rPr>
              <a:t>A gPTP domain</a:t>
            </a:r>
            <a:r>
              <a:rPr lang="en-US" sz="2000">
                <a:latin typeface="Arial"/>
                <a:ea typeface="Arial"/>
                <a:cs typeface="Arial"/>
                <a:sym typeface="Arial"/>
              </a:rPr>
              <a:t> </a:t>
            </a:r>
            <a:r>
              <a:rPr b="0" i="0" lang="en-US" strike="noStrike" sz="2000" u="none">
                <a:latin typeface="Arial"/>
                <a:ea typeface="Arial"/>
                <a:cs typeface="Arial"/>
                <a:sym typeface="Arial"/>
              </a:rPr>
              <a:t>consists of one or more time-aware systems and links that meet the requirements of </a:t>
            </a:r>
            <a:r>
              <a:rPr lang="en-US" sz="2000">
                <a:latin typeface="Arial"/>
                <a:ea typeface="Arial"/>
                <a:cs typeface="Arial"/>
                <a:sym typeface="Arial"/>
              </a:rPr>
              <a:t>IEEE 802.1AS </a:t>
            </a:r>
            <a:r>
              <a:rPr b="0" i="0" lang="en-US" strike="noStrike" sz="2000" u="none">
                <a:latin typeface="Arial"/>
                <a:ea typeface="Arial"/>
                <a:cs typeface="Arial"/>
                <a:sym typeface="Arial"/>
              </a:rPr>
              <a:t>standard and communicate with each other as defined by the IEEE 802.1AS protocol. </a:t>
            </a:r>
            <a:endParaRPr/>
          </a:p>
          <a:p>
            <a:pPr algn="l" indent="-228600" lvl="0" marL="228600" rtl="0">
              <a:lnSpc>
                <a:spcPct val="90000"/>
              </a:lnSpc>
              <a:spcBef>
                <a:spcPts val="1000"/>
              </a:spcBef>
              <a:spcAft>
                <a:spcPts val="0"/>
              </a:spcAft>
              <a:buClr>
                <a:schemeClr val="dk1"/>
              </a:buClr>
              <a:buSzPts val="2000"/>
              <a:buChar char="•"/>
            </a:pPr>
            <a:r>
              <a:rPr b="0" i="0" lang="en-US" strike="noStrike" sz="2000" u="none">
                <a:latin typeface="Arial"/>
                <a:ea typeface="Arial"/>
                <a:cs typeface="Arial"/>
                <a:sym typeface="Arial"/>
              </a:rPr>
              <a:t>A gPTP domain defines the scope of gPTP message communication, state, operations, data sets, and timescale.</a:t>
            </a:r>
            <a:endParaRPr/>
          </a:p>
          <a:p>
            <a:pPr algn="l" indent="-228600" lvl="0" marL="228600" rtl="0">
              <a:lnSpc>
                <a:spcPct val="90000"/>
              </a:lnSpc>
              <a:spcBef>
                <a:spcPts val="1000"/>
              </a:spcBef>
              <a:spcAft>
                <a:spcPts val="0"/>
              </a:spcAft>
              <a:buClr>
                <a:schemeClr val="dk1"/>
              </a:buClr>
              <a:buSzPts val="2000"/>
              <a:buChar char="•"/>
            </a:pPr>
            <a:r>
              <a:rPr lang="en-US" sz="2000">
                <a:latin typeface="Arial"/>
                <a:ea typeface="Arial"/>
                <a:cs typeface="Arial"/>
                <a:sym typeface="Arial"/>
              </a:rPr>
              <a:t>IEEE </a:t>
            </a:r>
            <a:r>
              <a:rPr b="0" i="0" lang="en-US" strike="noStrike" sz="2000" u="none">
                <a:latin typeface="Arial"/>
                <a:ea typeface="Arial"/>
                <a:cs typeface="Arial"/>
                <a:sym typeface="Arial"/>
              </a:rPr>
              <a:t>802.1AS-2011 allows for only one gPTP domain, namely domain 0 </a:t>
            </a:r>
            <a:endParaRPr/>
          </a:p>
          <a:p>
            <a:pPr algn="l" indent="-228600" lvl="1" marL="685800" rtl="0">
              <a:lnSpc>
                <a:spcPct val="90000"/>
              </a:lnSpc>
              <a:spcBef>
                <a:spcPts val="500"/>
              </a:spcBef>
              <a:spcAft>
                <a:spcPts val="0"/>
              </a:spcAft>
              <a:buClr>
                <a:schemeClr val="dk1"/>
              </a:buClr>
              <a:buSzPts val="1800"/>
              <a:buChar char="•"/>
            </a:pPr>
            <a:r>
              <a:rPr b="0" i="0" lang="en-US" strike="noStrike" sz="1800" u="none">
                <a:latin typeface="Arial"/>
                <a:ea typeface="Arial"/>
                <a:cs typeface="Arial"/>
                <a:sym typeface="Arial"/>
              </a:rPr>
              <a:t>A time-aware system compliant with 802.1AS-2011 ignores gPTP messages that carry a domain number other than 0.</a:t>
            </a:r>
            <a:endParaRPr/>
          </a:p>
          <a:p>
            <a:pPr algn="l" indent="-228600" lvl="0" marL="228600" rtl="0">
              <a:lnSpc>
                <a:spcPct val="90000"/>
              </a:lnSpc>
              <a:spcBef>
                <a:spcPts val="1000"/>
              </a:spcBef>
              <a:spcAft>
                <a:spcPts val="0"/>
              </a:spcAft>
              <a:buClr>
                <a:schemeClr val="dk1"/>
              </a:buClr>
              <a:buSzPts val="2000"/>
              <a:buChar char="•"/>
            </a:pPr>
            <a:r>
              <a:rPr lang="en-US" sz="2000">
                <a:latin typeface="Arial"/>
                <a:ea typeface="Arial"/>
                <a:cs typeface="Arial"/>
                <a:sym typeface="Arial"/>
              </a:rPr>
              <a:t>IEEE 802.1AS-Rev 2020 adds support for multiple domains.</a:t>
            </a:r>
            <a:endParaRPr b="0" i="0" strike="noStrike" sz="2000" u="none">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b="0" i="0" lang="en-US" strike="noStrike" sz="2000" u="none">
                <a:latin typeface="Arial"/>
                <a:ea typeface="Arial"/>
                <a:cs typeface="Arial"/>
                <a:sym typeface="Arial"/>
              </a:rPr>
              <a:t>In steady state, all time-aware systems in a gPTP domain are traceable to a single grandmaster.</a:t>
            </a:r>
            <a:endParaRPr b="0" i="0" strike="noStrike" sz="2000" u="none">
              <a:latin typeface="Times New Roman"/>
              <a:ea typeface="Times New Roman"/>
              <a:cs typeface="Times New Roman"/>
              <a:sym typeface="Times New Roman"/>
            </a:endParaRPr>
          </a:p>
        </p:txBody>
      </p:sp>
      <p:sp>
        <p:nvSpPr>
          <p:cNvPr id="363" name="Google Shape;363;p24"/>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64" name="Google Shape;364;p24"/>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IEEE 802.1AS-Rev 2020 Multiple Domain Support</a:t>
            </a:r>
            <a:endParaRPr/>
          </a:p>
        </p:txBody>
      </p:sp>
      <p:pic>
        <p:nvPicPr>
          <p:cNvPr id="370" name="Google Shape;370;p25"/>
          <p:cNvPicPr preferRelativeResize="0"/>
          <p:nvPr>
            <p:ph idx="1" type="body"/>
          </p:nvPr>
        </p:nvPicPr>
        <p:blipFill rotWithShape="1">
          <a:blip r:embed="rId3">
            <a:alphaModFix/>
          </a:blip>
          <a:srcRect b="0" l="0" r="0" t="0"/>
          <a:stretch/>
        </p:blipFill>
        <p:spPr>
          <a:xfrm>
            <a:off x="858417" y="1827214"/>
            <a:ext cx="6923313" cy="4665661"/>
          </a:xfrm>
          <a:prstGeom prst="rect">
            <a:avLst/>
          </a:prstGeom>
          <a:noFill/>
          <a:ln>
            <a:noFill/>
          </a:ln>
        </p:spPr>
      </p:pic>
      <p:sp>
        <p:nvSpPr>
          <p:cNvPr id="371" name="Google Shape;371;p25"/>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72" name="Google Shape;372;p25"/>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373" name="Google Shape;373;p25"/>
          <p:cNvSpPr txBox="1"/>
          <p:nvPr/>
        </p:nvSpPr>
        <p:spPr>
          <a:xfrm>
            <a:off x="7464488" y="3032363"/>
            <a:ext cx="4478695" cy="3323987"/>
          </a:xfrm>
          <a:prstGeom prst="rect">
            <a:avLst/>
          </a:prstGeom>
          <a:solidFill>
            <a:srgbClr val="FFFF00"/>
          </a:solidFill>
          <a:ln cap="flat" cmpd="sng" w="9525">
            <a:solidFill>
              <a:schemeClr val="accent3"/>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400">
                <a:solidFill>
                  <a:schemeClr val="dk1"/>
                </a:solidFill>
                <a:latin typeface="Arial"/>
                <a:ea typeface="Arial"/>
                <a:cs typeface="Arial"/>
                <a:sym typeface="Arial"/>
              </a:rPr>
              <a:t>IEEE 802.1AS-REV supports the option of having more than one domain, where domain number ranges from 0 to 127. </a:t>
            </a:r>
            <a:endParaRPr/>
          </a:p>
          <a:p>
            <a:pPr algn="l" indent="0" lvl="0" marL="0" marR="0" rtl="0">
              <a:spcBef>
                <a:spcPts val="0"/>
              </a:spcBef>
              <a:spcAft>
                <a:spcPts val="0"/>
              </a:spcAft>
              <a:buNone/>
            </a:pPr>
            <a:r>
              <a:t/>
            </a:r>
            <a:endParaRPr sz="1400">
              <a:solidFill>
                <a:schemeClr val="dk1"/>
              </a:solidFill>
              <a:latin typeface="Arial"/>
              <a:ea typeface="Arial"/>
              <a:cs typeface="Arial"/>
              <a:sym typeface="Arial"/>
            </a:endParaRPr>
          </a:p>
          <a:p>
            <a:pPr algn="l" indent="0" lvl="0" marL="0" marR="0" rtl="0">
              <a:spcBef>
                <a:spcPts val="0"/>
              </a:spcBef>
              <a:spcAft>
                <a:spcPts val="0"/>
              </a:spcAft>
              <a:buNone/>
            </a:pPr>
            <a:r>
              <a:rPr b="0" i="0" lang="en-US" strike="noStrike" sz="1400" u="none">
                <a:solidFill>
                  <a:srgbClr val="000000"/>
                </a:solidFill>
                <a:latin typeface="Arial"/>
                <a:ea typeface="Arial"/>
                <a:cs typeface="Arial"/>
                <a:sym typeface="Arial"/>
              </a:rPr>
              <a:t>Multiple domains are </a:t>
            </a:r>
            <a:r>
              <a:rPr lang="en-US" sz="1400">
                <a:solidFill>
                  <a:srgbClr val="000000"/>
                </a:solidFill>
                <a:latin typeface="Arial"/>
                <a:ea typeface="Arial"/>
                <a:cs typeface="Arial"/>
                <a:sym typeface="Arial"/>
              </a:rPr>
              <a:t>supported for the following reasons:</a:t>
            </a:r>
            <a:endParaRPr b="0" i="0" strike="noStrike" sz="1400" u="none">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400"/>
              <a:buFont typeface="Noto Sans Symbols"/>
              <a:buChar char="✔"/>
            </a:pPr>
            <a:r>
              <a:rPr b="0" i="0" lang="en-US" strike="noStrike" sz="1400" u="none">
                <a:solidFill>
                  <a:schemeClr val="dk1"/>
                </a:solidFill>
                <a:latin typeface="Arial"/>
                <a:ea typeface="Arial"/>
                <a:cs typeface="Arial"/>
                <a:sym typeface="Arial"/>
              </a:rPr>
              <a:t>Some applications require more than one domain (e.g., industrial networks need a universal time domain for an entire factory and a working clock domain for a group of machines that work together</a:t>
            </a:r>
            <a:endParaRPr/>
          </a:p>
          <a:p>
            <a:pPr algn="l" indent="-285750" lvl="0" marL="285750" marR="0" rtl="0">
              <a:spcBef>
                <a:spcPts val="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Take advantages of redundant paths and GMs in IEEE 1588v2.1 with each redundant spanning tree is in a different domain to support new TSN applications which require redundancy and fault tolerance.</a:t>
            </a:r>
            <a:r>
              <a:rPr b="0" i="0" lang="en-US" strike="noStrike" sz="1400" u="none">
                <a:solidFill>
                  <a:schemeClr val="dk1"/>
                </a:solidFill>
                <a:latin typeface="Arial"/>
                <a:ea typeface="Arial"/>
                <a:cs typeface="Arial"/>
                <a:sym typeface="Arial"/>
              </a:rPr>
              <a:t> </a:t>
            </a:r>
            <a:endParaRPr/>
          </a:p>
        </p:txBody>
      </p:sp>
      <p:sp>
        <p:nvSpPr>
          <p:cNvPr id="374" name="Google Shape;374;p25"/>
          <p:cNvSpPr txBox="1"/>
          <p:nvPr/>
        </p:nvSpPr>
        <p:spPr>
          <a:xfrm>
            <a:off x="7383625" y="1189910"/>
            <a:ext cx="4559558" cy="1477328"/>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i="0" lang="en-US" strike="noStrike" sz="1000" u="none">
                <a:solidFill>
                  <a:srgbClr val="000000"/>
                </a:solidFill>
                <a:latin typeface="Arial"/>
                <a:ea typeface="Arial"/>
                <a:cs typeface="Arial"/>
                <a:sym typeface="Arial"/>
              </a:rPr>
              <a:t>The timescale PTP: </a:t>
            </a:r>
            <a:r>
              <a:rPr b="0" i="0" lang="en-US" strike="noStrike" sz="1000" u="none">
                <a:solidFill>
                  <a:srgbClr val="000000"/>
                </a:solidFill>
                <a:latin typeface="Arial"/>
                <a:ea typeface="Arial"/>
                <a:cs typeface="Arial"/>
                <a:sym typeface="Arial"/>
              </a:rPr>
              <a:t>This is the elapsed time since the PTP epoch (</a:t>
            </a:r>
            <a:r>
              <a:rPr b="0" i="0" lang="en-US" strike="noStrike" sz="1000" u="none">
                <a:solidFill>
                  <a:schemeClr val="dk1"/>
                </a:solidFill>
                <a:latin typeface="Arial"/>
                <a:ea typeface="Arial"/>
                <a:cs typeface="Arial"/>
                <a:sym typeface="Arial"/>
              </a:rPr>
              <a:t>1 January 1970 00:00:00 TAI ) </a:t>
            </a:r>
            <a:r>
              <a:rPr b="0" i="0" lang="en-US" strike="noStrike" sz="1000" u="none">
                <a:solidFill>
                  <a:srgbClr val="000000"/>
                </a:solidFill>
                <a:latin typeface="Arial"/>
                <a:ea typeface="Arial"/>
                <a:cs typeface="Arial"/>
                <a:sym typeface="Arial"/>
              </a:rPr>
              <a:t>measured using the second defined by International Atomic Time (TAI) </a:t>
            </a:r>
            <a:endParaRPr/>
          </a:p>
          <a:p>
            <a:pPr algn="l" indent="0" lvl="0" marL="0" marR="0" rtl="0">
              <a:spcBef>
                <a:spcPts val="0"/>
              </a:spcBef>
              <a:spcAft>
                <a:spcPts val="0"/>
              </a:spcAft>
              <a:buNone/>
            </a:pPr>
            <a:r>
              <a:rPr b="1" i="0" lang="en-US" strike="noStrike" sz="1000" u="none">
                <a:solidFill>
                  <a:srgbClr val="000000"/>
                </a:solidFill>
                <a:latin typeface="Arial"/>
                <a:ea typeface="Arial"/>
                <a:cs typeface="Arial"/>
                <a:sym typeface="Arial"/>
              </a:rPr>
              <a:t>The timescale ARB: </a:t>
            </a:r>
            <a:r>
              <a:rPr b="0" i="0" lang="en-US" strike="noStrike" sz="1000" u="none">
                <a:solidFill>
                  <a:srgbClr val="000000"/>
                </a:solidFill>
                <a:latin typeface="Arial"/>
                <a:ea typeface="Arial"/>
                <a:cs typeface="Arial"/>
                <a:sym typeface="Arial"/>
              </a:rPr>
              <a:t>In normal operation, the epoch is set by an administrative procedure. The epoch is permitted to be reset during normal operation. Between invocations of the administrative procedure, the timescale is continuous.. The unit of measure of time is determined by the Grandmaster Clock. The second used in the operation of the protocol may differ from the SI second</a:t>
            </a:r>
            <a:r>
              <a:rPr b="0" i="0" lang="en-US" strike="noStrike" sz="1000" u="non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6"/>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380" name="Google Shape;380;p26"/>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381" name="Google Shape;381;p26"/>
          <p:cNvSpPr txBox="1"/>
          <p:nvPr/>
        </p:nvSpPr>
        <p:spPr>
          <a:xfrm>
            <a:off x="3509555" y="2930498"/>
            <a:ext cx="4575996" cy="132343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lang="en-US" sz="8000">
                <a:solidFill>
                  <a:srgbClr val="C00000"/>
                </a:solidFill>
                <a:latin typeface="Calibri"/>
                <a:ea typeface="Calibri"/>
                <a:cs typeface="Calibri"/>
                <a:sym typeface="Calibri"/>
              </a:rPr>
              <a:t>Thank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IEEE 802.1AS Benefits</a:t>
            </a:r>
            <a:endParaRPr/>
          </a:p>
        </p:txBody>
      </p:sp>
      <p:sp>
        <p:nvSpPr>
          <p:cNvPr id="220" name="Google Shape;220;p13"/>
          <p:cNvSpPr txBox="1"/>
          <p:nvPr>
            <p:ph idx="1" type="body"/>
          </p:nvPr>
        </p:nvSpPr>
        <p:spPr>
          <a:xfrm>
            <a:off x="838200" y="1575594"/>
            <a:ext cx="10515600" cy="4895851"/>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0"/>
              </a:spcBef>
              <a:spcAft>
                <a:spcPts val="0"/>
              </a:spcAft>
              <a:buClr>
                <a:schemeClr val="dk1"/>
              </a:buClr>
              <a:buSzPts val="2000"/>
              <a:buChar char="•"/>
            </a:pPr>
            <a:r>
              <a:rPr lang="en-US" sz="2000">
                <a:latin typeface="Arial"/>
                <a:ea typeface="Arial"/>
                <a:cs typeface="Arial"/>
                <a:sym typeface="Arial"/>
              </a:rPr>
              <a:t>IEEE 802.1AS -2011 focused on the following two aspects that are important for LAN applications:</a:t>
            </a:r>
            <a:endParaRPr/>
          </a:p>
          <a:p>
            <a:pPr algn="l" indent="-514350" lvl="1" marL="971550" rtl="0">
              <a:lnSpc>
                <a:spcPct val="90000"/>
              </a:lnSpc>
              <a:spcBef>
                <a:spcPts val="500"/>
              </a:spcBef>
              <a:spcAft>
                <a:spcPts val="0"/>
              </a:spcAft>
              <a:buClr>
                <a:schemeClr val="dk1"/>
              </a:buClr>
              <a:buSzPts val="1800"/>
              <a:buFont typeface="Calibri"/>
              <a:buAutoNum type="arabicPeriod"/>
            </a:pPr>
            <a:r>
              <a:rPr b="1" lang="en-US" sz="1800">
                <a:latin typeface="Arial"/>
                <a:ea typeface="Arial"/>
                <a:cs typeface="Arial"/>
                <a:sym typeface="Arial"/>
              </a:rPr>
              <a:t>Increased Cost Savings</a:t>
            </a:r>
            <a:r>
              <a:rPr lang="en-US" sz="1800">
                <a:latin typeface="Arial"/>
                <a:ea typeface="Arial"/>
                <a:cs typeface="Arial"/>
                <a:sym typeface="Arial"/>
              </a:rPr>
              <a:t>: Use of free-running clock allows for use of low cost oscillators which are commonly used in industrial automation and in-vehicle automotive applications.</a:t>
            </a:r>
            <a:endParaRPr/>
          </a:p>
          <a:p>
            <a:pPr algn="l" indent="-514350" lvl="1" marL="971550" rtl="0">
              <a:lnSpc>
                <a:spcPct val="90000"/>
              </a:lnSpc>
              <a:spcBef>
                <a:spcPts val="500"/>
              </a:spcBef>
              <a:spcAft>
                <a:spcPts val="0"/>
              </a:spcAft>
              <a:buClr>
                <a:schemeClr val="dk1"/>
              </a:buClr>
              <a:buSzPts val="1800"/>
              <a:buFont typeface="Calibri"/>
              <a:buAutoNum type="arabicPeriod"/>
            </a:pPr>
            <a:r>
              <a:rPr b="1" i="0" lang="en-US" strike="noStrike" sz="1800" u="none">
                <a:latin typeface="Arial"/>
                <a:ea typeface="Arial"/>
                <a:cs typeface="Arial"/>
                <a:sym typeface="Arial"/>
              </a:rPr>
              <a:t>Improved Reliability</a:t>
            </a:r>
            <a:r>
              <a:rPr i="0" lang="en-US" strike="noStrike" sz="1800" u="none">
                <a:latin typeface="Arial"/>
                <a:ea typeface="Arial"/>
                <a:cs typeface="Arial"/>
                <a:sym typeface="Arial"/>
              </a:rPr>
              <a:t>: IEEE 802.1AS requires that all bridges and end stations in the network can operate the protocol. </a:t>
            </a:r>
            <a:r>
              <a:rPr b="0" i="0" lang="en-US" sz="1800">
                <a:solidFill>
                  <a:srgbClr val="000000"/>
                </a:solidFill>
                <a:latin typeface="Arial"/>
                <a:ea typeface="Arial"/>
                <a:cs typeface="Arial"/>
                <a:sym typeface="Arial"/>
              </a:rPr>
              <a:t>This provides consistent performance, which is essential to many local area network applications</a:t>
            </a:r>
            <a:r>
              <a:rPr b="0" lang="en-US" sz="1800">
                <a:solidFill>
                  <a:srgbClr val="000000"/>
                </a:solidFill>
                <a:latin typeface="Arial"/>
                <a:ea typeface="Arial"/>
                <a:cs typeface="Arial"/>
                <a:sym typeface="Arial"/>
              </a:rPr>
              <a:t>. </a:t>
            </a:r>
            <a:r>
              <a:rPr i="0" lang="en-US" strike="noStrike" sz="1800" u="none">
                <a:latin typeface="Arial"/>
                <a:ea typeface="Arial"/>
                <a:cs typeface="Arial"/>
                <a:sym typeface="Arial"/>
              </a:rPr>
              <a:t>This requirement is enforced using a media-dependent mechanism.</a:t>
            </a:r>
            <a:endParaRPr/>
          </a:p>
          <a:p>
            <a:pPr algn="l" indent="-228600" lvl="2" marL="1143000" rtl="0">
              <a:lnSpc>
                <a:spcPct val="90000"/>
              </a:lnSpc>
              <a:spcBef>
                <a:spcPts val="500"/>
              </a:spcBef>
              <a:spcAft>
                <a:spcPts val="0"/>
              </a:spcAft>
              <a:buClr>
                <a:schemeClr val="dk1"/>
              </a:buClr>
              <a:buSzPts val="1800"/>
              <a:buFont typeface="Noto Sans Symbols"/>
              <a:buChar char="✔"/>
            </a:pPr>
            <a:r>
              <a:rPr i="0" lang="en-US" strike="noStrike" sz="1800" u="none">
                <a:latin typeface="Arial"/>
                <a:ea typeface="Arial"/>
                <a:cs typeface="Arial"/>
                <a:sym typeface="Arial"/>
              </a:rPr>
              <a:t>For example,  a full-duplex Ethernet port uses the IEEE 1588 peer delay mechanism to determine whether the system at the other end of the link can respond to peer delay messages. </a:t>
            </a:r>
            <a:endParaRPr/>
          </a:p>
          <a:p>
            <a:pPr algn="l" indent="-228600" lvl="2" marL="1143000" rtl="0">
              <a:lnSpc>
                <a:spcPct val="90000"/>
              </a:lnSpc>
              <a:spcBef>
                <a:spcPts val="500"/>
              </a:spcBef>
              <a:spcAft>
                <a:spcPts val="0"/>
              </a:spcAft>
              <a:buClr>
                <a:schemeClr val="dk1"/>
              </a:buClr>
              <a:buSzPts val="1800"/>
              <a:buFont typeface="Noto Sans Symbols"/>
              <a:buChar char="✔"/>
            </a:pPr>
            <a:r>
              <a:rPr lang="en-US" sz="1800">
                <a:latin typeface="Arial"/>
                <a:ea typeface="Arial"/>
                <a:cs typeface="Arial"/>
                <a:sym typeface="Arial"/>
              </a:rPr>
              <a:t>If a switch does not support IEEE 802.1AS, it is excluded from transporting time</a:t>
            </a:r>
            <a:r>
              <a:rPr b="1" lang="en-US" sz="1800">
                <a:latin typeface="Arial"/>
                <a:ea typeface="Arial"/>
                <a:cs typeface="Arial"/>
                <a:sym typeface="Arial"/>
              </a:rPr>
              <a:t>. </a:t>
            </a:r>
            <a:endParaRPr/>
          </a:p>
          <a:p>
            <a:pPr algn="l" indent="-228600" lvl="3" marL="1600200" rtl="0">
              <a:lnSpc>
                <a:spcPct val="90000"/>
              </a:lnSpc>
              <a:spcBef>
                <a:spcPts val="500"/>
              </a:spcBef>
              <a:spcAft>
                <a:spcPts val="0"/>
              </a:spcAft>
              <a:buClr>
                <a:schemeClr val="dk1"/>
              </a:buClr>
              <a:buSzPts val="1800"/>
              <a:buFont typeface="Noto Sans Symbols"/>
              <a:buChar char="❑"/>
            </a:pPr>
            <a:r>
              <a:rPr b="0" i="0" lang="en-US" strike="noStrike" u="none">
                <a:latin typeface="Arial"/>
                <a:ea typeface="Arial"/>
                <a:cs typeface="Arial"/>
                <a:sym typeface="Arial"/>
              </a:rPr>
              <a:t>In IEEE 1588 it is possible to use non-IEEE-1588-aware Bridges in an IEEE 1588 domain, although this slows timing convergence and introduce extra jitter and wander that must be filtered by any IEEE 1588 clock.</a:t>
            </a:r>
            <a:endParaRPr b="1">
              <a:latin typeface="Arial"/>
              <a:ea typeface="Arial"/>
              <a:cs typeface="Arial"/>
              <a:sym typeface="Arial"/>
            </a:endParaRPr>
          </a:p>
        </p:txBody>
      </p:sp>
      <p:sp>
        <p:nvSpPr>
          <p:cNvPr id="221" name="Google Shape;221;p13"/>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222" name="Google Shape;222;p13"/>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05" name="Google Shape;105;p3"/>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106" name="Google Shape;106;p3"/>
          <p:cNvSpPr txBox="1"/>
          <p:nvPr/>
        </p:nvSpPr>
        <p:spPr>
          <a:xfrm>
            <a:off x="3178629" y="3048000"/>
            <a:ext cx="5595378" cy="1015663"/>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b="1" cap="none" i="0" lang="en-US" strike="noStrike" sz="6000" u="none">
                <a:solidFill>
                  <a:srgbClr val="C00000"/>
                </a:solidFill>
                <a:latin typeface="Calibri"/>
                <a:ea typeface="Calibri"/>
                <a:cs typeface="Calibri"/>
                <a:sym typeface="Calibri"/>
              </a:rPr>
              <a:t>TSN 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Brief History of TSN</a:t>
            </a:r>
            <a:endParaRPr/>
          </a:p>
        </p:txBody>
      </p:sp>
      <p:sp>
        <p:nvSpPr>
          <p:cNvPr id="112" name="Google Shape;112;p4"/>
          <p:cNvSpPr txBox="1"/>
          <p:nvPr>
            <p:ph idx="1" type="body"/>
          </p:nvPr>
        </p:nvSpPr>
        <p:spPr>
          <a:xfrm>
            <a:off x="838199" y="1825625"/>
            <a:ext cx="10703767" cy="4351338"/>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70000"/>
              </a:lnSpc>
              <a:spcBef>
                <a:spcPts val="0"/>
              </a:spcBef>
              <a:spcAft>
                <a:spcPts val="0"/>
              </a:spcAft>
              <a:buClr>
                <a:schemeClr val="dk1"/>
              </a:buClr>
              <a:buSzPts val="1785"/>
              <a:buChar char="•"/>
            </a:pPr>
            <a:r>
              <a:rPr lang="en-US" sz="1785">
                <a:latin typeface="Arial"/>
                <a:ea typeface="Arial"/>
                <a:cs typeface="Arial"/>
                <a:sym typeface="Arial"/>
              </a:rPr>
              <a:t>Initially Ethernet provides best effort service but does not support </a:t>
            </a:r>
            <a:r>
              <a:rPr b="0" i="0" lang="en-US" strike="noStrike" sz="1785" u="none">
                <a:latin typeface="Arial"/>
                <a:ea typeface="Arial"/>
                <a:cs typeface="Arial"/>
                <a:sym typeface="Arial"/>
              </a:rPr>
              <a:t>the transport of traffic that has stringent timing requirements (e.g. deterministic low latency)</a:t>
            </a:r>
            <a:endParaRPr sz="1785">
              <a:latin typeface="Arial"/>
              <a:ea typeface="Arial"/>
              <a:cs typeface="Arial"/>
              <a:sym typeface="Arial"/>
            </a:endParaRPr>
          </a:p>
          <a:p>
            <a:pPr algn="l" indent="-228600" lvl="1" marL="685800" rtl="0">
              <a:lnSpc>
                <a:spcPct val="70000"/>
              </a:lnSpc>
              <a:spcBef>
                <a:spcPts val="500"/>
              </a:spcBef>
              <a:spcAft>
                <a:spcPts val="0"/>
              </a:spcAft>
              <a:buClr>
                <a:schemeClr val="dk1"/>
              </a:buClr>
              <a:buSzPts val="1615"/>
              <a:buChar char="•"/>
            </a:pPr>
            <a:r>
              <a:rPr lang="en-US" sz="1615">
                <a:latin typeface="Arial"/>
                <a:ea typeface="Arial"/>
                <a:cs typeface="Arial"/>
                <a:sym typeface="Arial"/>
              </a:rPr>
              <a:t>Deterministic latency means that all frames of a given application trafﬁc ﬂow (connection) must not exceed a prescribed bound.</a:t>
            </a:r>
            <a:endParaRPr/>
          </a:p>
          <a:p>
            <a:pPr algn="l" indent="-228600" lvl="0" marL="228600" rtl="0">
              <a:lnSpc>
                <a:spcPct val="70000"/>
              </a:lnSpc>
              <a:spcBef>
                <a:spcPts val="1000"/>
              </a:spcBef>
              <a:spcAft>
                <a:spcPts val="0"/>
              </a:spcAft>
              <a:buClr>
                <a:schemeClr val="dk1"/>
              </a:buClr>
              <a:buSzPts val="1785"/>
              <a:buChar char="•"/>
            </a:pPr>
            <a:r>
              <a:rPr lang="en-US" sz="1785">
                <a:latin typeface="Arial"/>
                <a:ea typeface="Arial"/>
                <a:cs typeface="Arial"/>
                <a:sym typeface="Arial"/>
              </a:rPr>
              <a:t>In general, despite the enormous successes and wide-spread adoption of Ethernet the Ethernet deﬁnitions lack the following aspects for supporting applications that require Low and deterministic latency:</a:t>
            </a:r>
            <a:endParaRPr/>
          </a:p>
          <a:p>
            <a:pPr algn="l" indent="-228600" lvl="1" marL="685800" rtl="0">
              <a:lnSpc>
                <a:spcPct val="70000"/>
              </a:lnSpc>
              <a:spcBef>
                <a:spcPts val="500"/>
              </a:spcBef>
              <a:spcAft>
                <a:spcPts val="0"/>
              </a:spcAft>
              <a:buClr>
                <a:schemeClr val="dk1"/>
              </a:buClr>
              <a:buSzPts val="1615"/>
              <a:buChar char="•"/>
            </a:pPr>
            <a:r>
              <a:rPr lang="en-US" sz="1615">
                <a:latin typeface="Arial"/>
                <a:ea typeface="Arial"/>
                <a:cs typeface="Arial"/>
                <a:sym typeface="Arial"/>
              </a:rPr>
              <a:t>Lack of QoS mechanisms to deliver packets in real time for demanding applications, such as real time audio and video delivery.</a:t>
            </a:r>
            <a:endParaRPr/>
          </a:p>
          <a:p>
            <a:pPr algn="l" indent="-228600" lvl="1" marL="685800" rtl="0">
              <a:lnSpc>
                <a:spcPct val="70000"/>
              </a:lnSpc>
              <a:spcBef>
                <a:spcPts val="500"/>
              </a:spcBef>
              <a:spcAft>
                <a:spcPts val="0"/>
              </a:spcAft>
              <a:buClr>
                <a:schemeClr val="dk1"/>
              </a:buClr>
              <a:buSzPts val="1615"/>
              <a:buChar char="•"/>
            </a:pPr>
            <a:r>
              <a:rPr lang="en-US" sz="1615">
                <a:latin typeface="Arial"/>
                <a:ea typeface="Arial"/>
                <a:cs typeface="Arial"/>
                <a:sym typeface="Arial"/>
              </a:rPr>
              <a:t>Lack of QoS mechanisms to support applications that require deterministic latency such as factory automation.</a:t>
            </a:r>
            <a:endParaRPr/>
          </a:p>
          <a:p>
            <a:pPr algn="l" indent="-228600" lvl="1" marL="685800" rtl="0">
              <a:lnSpc>
                <a:spcPct val="70000"/>
              </a:lnSpc>
              <a:spcBef>
                <a:spcPts val="500"/>
              </a:spcBef>
              <a:spcAft>
                <a:spcPts val="0"/>
              </a:spcAft>
              <a:buClr>
                <a:schemeClr val="dk1"/>
              </a:buClr>
              <a:buSzPts val="1615"/>
              <a:buChar char="•"/>
            </a:pPr>
            <a:r>
              <a:rPr b="1" lang="en-US" sz="1615">
                <a:latin typeface="Arial"/>
                <a:ea typeface="Arial"/>
                <a:cs typeface="Arial"/>
                <a:sym typeface="Arial"/>
              </a:rPr>
              <a:t>Lack of global timing information and synchronization in network elements</a:t>
            </a:r>
            <a:r>
              <a:rPr lang="en-US" sz="1615">
                <a:latin typeface="Arial"/>
                <a:ea typeface="Arial"/>
                <a:cs typeface="Arial"/>
                <a:sym typeface="Arial"/>
              </a:rPr>
              <a:t>.</a:t>
            </a:r>
            <a:endParaRPr/>
          </a:p>
          <a:p>
            <a:pPr algn="l" indent="-228600" lvl="1" marL="685800" rtl="0">
              <a:lnSpc>
                <a:spcPct val="70000"/>
              </a:lnSpc>
              <a:spcBef>
                <a:spcPts val="500"/>
              </a:spcBef>
              <a:spcAft>
                <a:spcPts val="0"/>
              </a:spcAft>
              <a:buClr>
                <a:schemeClr val="dk1"/>
              </a:buClr>
              <a:buSzPts val="1615"/>
              <a:buChar char="•"/>
            </a:pPr>
            <a:r>
              <a:rPr lang="en-US" sz="1615">
                <a:latin typeface="Arial"/>
                <a:ea typeface="Arial"/>
                <a:cs typeface="Arial"/>
                <a:sym typeface="Arial"/>
              </a:rPr>
              <a:t>Lack of network management mechanisms, such as bandwidth reservation mechanisms. </a:t>
            </a:r>
            <a:endParaRPr/>
          </a:p>
          <a:p>
            <a:pPr algn="l" indent="-228600" lvl="1" marL="685800" rtl="0">
              <a:lnSpc>
                <a:spcPct val="70000"/>
              </a:lnSpc>
              <a:spcBef>
                <a:spcPts val="500"/>
              </a:spcBef>
              <a:spcAft>
                <a:spcPts val="0"/>
              </a:spcAft>
              <a:buClr>
                <a:schemeClr val="dk1"/>
              </a:buClr>
              <a:buSzPts val="1615"/>
              <a:buChar char="•"/>
            </a:pPr>
            <a:r>
              <a:rPr lang="en-US" sz="1615">
                <a:latin typeface="Arial"/>
                <a:ea typeface="Arial"/>
                <a:cs typeface="Arial"/>
                <a:sym typeface="Arial"/>
              </a:rPr>
              <a:t>Lack of policy enforcement mechanisms, such as packet ﬁltering to ensure a guaranteed QoS level for an end-user.</a:t>
            </a:r>
            <a:endParaRPr/>
          </a:p>
          <a:p>
            <a:pPr algn="l" indent="-228600" lvl="0" marL="228600" rtl="0">
              <a:lnSpc>
                <a:spcPct val="70000"/>
              </a:lnSpc>
              <a:spcBef>
                <a:spcPts val="1000"/>
              </a:spcBef>
              <a:spcAft>
                <a:spcPts val="0"/>
              </a:spcAft>
              <a:buClr>
                <a:schemeClr val="dk1"/>
              </a:buClr>
              <a:buSzPts val="1785"/>
              <a:buChar char="•"/>
            </a:pPr>
            <a:r>
              <a:rPr lang="en-US" sz="1785">
                <a:latin typeface="Arial"/>
                <a:ea typeface="Arial"/>
                <a:cs typeface="Arial"/>
                <a:sym typeface="Arial"/>
              </a:rPr>
              <a:t>Motivated by these Ethernet shortcomings, IEEE 802.1 WG has created the AV TG in 2005 which was renamed to be the TSN Task Group (TG) in 2012. </a:t>
            </a:r>
            <a:endParaRPr/>
          </a:p>
          <a:p>
            <a:pPr algn="l" indent="-228600" lvl="0" marL="228600" rtl="0">
              <a:lnSpc>
                <a:spcPct val="70000"/>
              </a:lnSpc>
              <a:spcBef>
                <a:spcPts val="1000"/>
              </a:spcBef>
              <a:spcAft>
                <a:spcPts val="0"/>
              </a:spcAft>
              <a:buClr>
                <a:schemeClr val="dk1"/>
              </a:buClr>
              <a:buSzPts val="1785"/>
              <a:buChar char="•"/>
            </a:pPr>
            <a:r>
              <a:rPr lang="en-US" sz="1785">
                <a:latin typeface="Arial"/>
                <a:ea typeface="Arial"/>
                <a:cs typeface="Arial"/>
                <a:sym typeface="Arial"/>
              </a:rPr>
              <a:t>TSN is working on the standardization of the protocols and mechanisms to support low and deterministic latency with zero congestion loss.</a:t>
            </a:r>
            <a:endParaRPr/>
          </a:p>
          <a:p>
            <a:pPr algn="l" indent="-228600" lvl="1" marL="685800" rtl="0">
              <a:lnSpc>
                <a:spcPct val="70000"/>
              </a:lnSpc>
              <a:spcBef>
                <a:spcPts val="500"/>
              </a:spcBef>
              <a:spcAft>
                <a:spcPts val="0"/>
              </a:spcAft>
              <a:buClr>
                <a:schemeClr val="dk1"/>
              </a:buClr>
              <a:buSzPts val="1615"/>
              <a:buChar char="•"/>
            </a:pPr>
            <a:r>
              <a:rPr b="0" i="0" lang="en-US" strike="noStrike" sz="1615" u="none">
                <a:latin typeface="Arial"/>
                <a:ea typeface="Arial"/>
                <a:cs typeface="Arial"/>
                <a:sym typeface="Arial"/>
              </a:rPr>
              <a:t>If congestion is eliminated by pacing the delivery of packets and allocating sufficient buffer space for TSN flows, TSN can provide a given TSN flow </a:t>
            </a:r>
            <a:r>
              <a:rPr lang="en-US" sz="1615">
                <a:latin typeface="Arial"/>
                <a:ea typeface="Arial"/>
                <a:cs typeface="Arial"/>
                <a:sym typeface="Arial"/>
              </a:rPr>
              <a:t>a </a:t>
            </a:r>
            <a:r>
              <a:rPr b="0" i="0" lang="en-US" strike="noStrike" sz="1615" u="none">
                <a:latin typeface="Arial"/>
                <a:ea typeface="Arial"/>
                <a:cs typeface="Arial"/>
                <a:sym typeface="Arial"/>
              </a:rPr>
              <a:t>worst case latency for delivering its packets end-to-end.</a:t>
            </a:r>
            <a:endParaRPr sz="1615">
              <a:latin typeface="Arial"/>
              <a:ea typeface="Arial"/>
              <a:cs typeface="Arial"/>
              <a:sym typeface="Arial"/>
            </a:endParaRPr>
          </a:p>
          <a:p>
            <a:pPr algn="l" indent="-126047" lvl="1" marL="685800" rtl="0">
              <a:lnSpc>
                <a:spcPct val="70000"/>
              </a:lnSpc>
              <a:spcBef>
                <a:spcPts val="500"/>
              </a:spcBef>
              <a:spcAft>
                <a:spcPts val="0"/>
              </a:spcAft>
              <a:buClr>
                <a:schemeClr val="dk1"/>
              </a:buClr>
              <a:buSzPts val="1615"/>
              <a:buNone/>
            </a:pPr>
            <a:r>
              <a:t/>
            </a:r>
            <a:endParaRPr sz="1615">
              <a:latin typeface="Arial"/>
              <a:ea typeface="Arial"/>
              <a:cs typeface="Arial"/>
              <a:sym typeface="Arial"/>
            </a:endParaRPr>
          </a:p>
        </p:txBody>
      </p:sp>
      <p:sp>
        <p:nvSpPr>
          <p:cNvPr id="113" name="Google Shape;113;p4"/>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4371185c2c64f903_0"/>
          <p:cNvSpPr txBox="1"/>
          <p:nvPr>
            <p:ph type="title"/>
          </p:nvPr>
        </p:nvSpPr>
        <p:spPr>
          <a:xfrm>
            <a:off x="838200" y="365125"/>
            <a:ext cx="10515600" cy="1325700"/>
          </a:xfrm>
          <a:prstGeom prst="rect">
            <a:avLst/>
          </a:prstGeom>
        </p:spPr>
        <p:txBody>
          <a:bodyPr anchor="ctr"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21" name="Google Shape;121;g4371185c2c64f903_0"/>
          <p:cNvSpPr txBox="1"/>
          <p:nvPr>
            <p:ph idx="12" type="sldNum"/>
          </p:nvPr>
        </p:nvSpPr>
        <p:spPr>
          <a:xfrm>
            <a:off x="8292000" y="5679577"/>
            <a:ext cx="3061800" cy="1663200"/>
          </a:xfrm>
          <a:prstGeom prst="rect">
            <a:avLst/>
          </a:prstGeom>
        </p:spPr>
        <p:txBody>
          <a:bodyPr anchor="ctr"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38200" y="1365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TSN Tools and Profiles</a:t>
            </a:r>
            <a:endParaRPr/>
          </a:p>
        </p:txBody>
      </p:sp>
      <p:sp>
        <p:nvSpPr>
          <p:cNvPr id="127" name="Google Shape;127;p5"/>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800"/>
              <a:buNone/>
            </a:pPr>
            <a:r>
              <a:rPr lang="en-US"/>
              <a:t> </a:t>
            </a:r>
            <a:endParaRPr/>
          </a:p>
          <a:p>
            <a:pPr algn="l" indent="0" lvl="0" marL="0" rtl="0">
              <a:lnSpc>
                <a:spcPct val="90000"/>
              </a:lnSpc>
              <a:spcBef>
                <a:spcPts val="1000"/>
              </a:spcBef>
              <a:spcAft>
                <a:spcPts val="0"/>
              </a:spcAft>
              <a:buClr>
                <a:schemeClr val="dk1"/>
              </a:buClr>
              <a:buSzPts val="2800"/>
              <a:buNone/>
            </a:pPr>
            <a:r>
              <a:t/>
            </a:r>
            <a:endParaRPr/>
          </a:p>
        </p:txBody>
      </p:sp>
      <p:sp>
        <p:nvSpPr>
          <p:cNvPr id="128" name="Google Shape;128;p5"/>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29" name="Google Shape;129;p5"/>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pic>
        <p:nvPicPr>
          <p:cNvPr id="130" name="Google Shape;130;p5"/>
          <p:cNvPicPr preferRelativeResize="0"/>
          <p:nvPr/>
        </p:nvPicPr>
        <p:blipFill rotWithShape="1">
          <a:blip r:embed="rId3">
            <a:alphaModFix/>
          </a:blip>
          <a:srcRect b="0" l="0" r="0" t="0"/>
          <a:stretch/>
        </p:blipFill>
        <p:spPr>
          <a:xfrm>
            <a:off x="772885" y="1385234"/>
            <a:ext cx="10283889" cy="4591455"/>
          </a:xfrm>
          <a:prstGeom prst="rect">
            <a:avLst/>
          </a:prstGeom>
          <a:noFill/>
          <a:ln>
            <a:noFill/>
          </a:ln>
        </p:spPr>
      </p:pic>
      <p:sp>
        <p:nvSpPr>
          <p:cNvPr id="131" name="Google Shape;131;p5"/>
          <p:cNvSpPr txBox="1"/>
          <p:nvPr/>
        </p:nvSpPr>
        <p:spPr>
          <a:xfrm>
            <a:off x="7184572" y="799306"/>
            <a:ext cx="4031104" cy="369332"/>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600">
                <a:solidFill>
                  <a:schemeClr val="dk1"/>
                </a:solidFill>
                <a:latin typeface="Calibri"/>
                <a:ea typeface="Calibri"/>
                <a:cs typeface="Calibri"/>
                <a:sym typeface="Calibri"/>
              </a:rPr>
              <a:t>TSN Introduction, Janos Farkes, July 16</a:t>
            </a:r>
            <a:r>
              <a:rPr baseline="30000" lang="en-US" sz="1600">
                <a:solidFill>
                  <a:schemeClr val="dk1"/>
                </a:solidFill>
                <a:latin typeface="Calibri"/>
                <a:ea typeface="Calibri"/>
                <a:cs typeface="Calibri"/>
                <a:sym typeface="Calibri"/>
              </a:rPr>
              <a:t>th</a:t>
            </a:r>
            <a:r>
              <a:rPr lang="en-US" sz="1600">
                <a:solidFill>
                  <a:schemeClr val="dk1"/>
                </a:solidFill>
                <a:latin typeface="Calibri"/>
                <a:ea typeface="Calibri"/>
                <a:cs typeface="Calibri"/>
                <a:sym typeface="Calibri"/>
              </a:rPr>
              <a:t> 2019</a:t>
            </a:r>
            <a:r>
              <a:rPr lang="en-US" sz="1800">
                <a:solidFill>
                  <a:schemeClr val="dk1"/>
                </a:solidFill>
                <a:latin typeface="Calibri"/>
                <a:ea typeface="Calibri"/>
                <a:cs typeface="Calibri"/>
                <a:sym typeface="Calibri"/>
              </a:rPr>
              <a:t>.</a:t>
            </a:r>
            <a:endParaRPr/>
          </a:p>
        </p:txBody>
      </p:sp>
      <p:cxnSp>
        <p:nvCxnSpPr>
          <p:cNvPr id="132" name="Google Shape;132;p5"/>
          <p:cNvCxnSpPr/>
          <p:nvPr/>
        </p:nvCxnSpPr>
        <p:spPr>
          <a:xfrm flipH="1">
            <a:off x="6766530" y="919837"/>
            <a:ext cx="418042" cy="438360"/>
          </a:xfrm>
          <a:prstGeom prst="straightConnector1">
            <a:avLst/>
          </a:prstGeom>
          <a:noFill/>
          <a:ln cap="flat" cmpd="sng" w="9525">
            <a:solidFill>
              <a:schemeClr val="accent1"/>
            </a:solidFill>
            <a:prstDash val="solid"/>
            <a:miter lim="800000"/>
            <a:headEnd len="sm" type="none" w="sm"/>
            <a:tailEnd len="med" type="triangle" w="med"/>
          </a:ln>
        </p:spPr>
      </p:cxnSp>
      <p:sp>
        <p:nvSpPr>
          <p:cNvPr id="133" name="Google Shape;133;p5"/>
          <p:cNvSpPr txBox="1"/>
          <p:nvPr/>
        </p:nvSpPr>
        <p:spPr>
          <a:xfrm>
            <a:off x="1990425" y="6153122"/>
            <a:ext cx="6745436" cy="659283"/>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200" u="sng">
                <a:solidFill>
                  <a:schemeClr val="dk1"/>
                </a:solidFill>
                <a:latin typeface="Calibri"/>
                <a:ea typeface="Calibri"/>
                <a:cs typeface="Calibri"/>
                <a:sym typeface="Calibri"/>
              </a:rPr>
              <a:t>Ultra-Low Latency (ULL) Networks: The IEEE TSN and IETF DetNet Standards and Related 5G ULL Research</a:t>
            </a:r>
            <a:endParaRPr/>
          </a:p>
          <a:p>
            <a:pPr algn="l" indent="0" lvl="1" marL="457200" marR="0" rtl="0">
              <a:lnSpc>
                <a:spcPct val="107000"/>
              </a:lnSpc>
              <a:spcBef>
                <a:spcPts val="0"/>
              </a:spcBef>
              <a:spcAft>
                <a:spcPts val="0"/>
              </a:spcAft>
              <a:buClr>
                <a:schemeClr val="dk1"/>
              </a:buClr>
              <a:buSzPts val="1200"/>
              <a:buFont typeface="Calibri"/>
              <a:buNone/>
            </a:pPr>
            <a:r>
              <a:rPr b="0" cap="none" i="0" lang="en-US" strike="noStrike" sz="1200" u="sng">
                <a:solidFill>
                  <a:schemeClr val="dk1"/>
                </a:solidFill>
                <a:latin typeface="Calibri"/>
                <a:ea typeface="Calibri"/>
                <a:cs typeface="Calibri"/>
                <a:sym typeface="Calibri"/>
                <a:hlinkClick r:id="rId4">
                  <a:extLst>
                    <a:ext uri="{A12FA001-AC4F-418D-AE19-62706E023703}">
                      <ahyp:hlinkClr val="tx"/>
                    </a:ext>
                  </a:extLst>
                </a:hlinkClick>
              </a:rPr>
              <a:t>IEEE Communications Surveys &amp; Tutorials</a:t>
            </a:r>
            <a:endParaRPr b="0" cap="none" i="0" strike="noStrike" sz="1200" u="none">
              <a:solidFill>
                <a:schemeClr val="dk1"/>
              </a:solidFill>
              <a:latin typeface="Calibri"/>
              <a:ea typeface="Calibri"/>
              <a:cs typeface="Calibri"/>
              <a:sym typeface="Calibri"/>
            </a:endParaRPr>
          </a:p>
          <a:p>
            <a:pPr algn="l" indent="0" lvl="1" marL="457200" marR="0" rtl="0">
              <a:spcBef>
                <a:spcPts val="0"/>
              </a:spcBef>
              <a:spcAft>
                <a:spcPts val="0"/>
              </a:spcAft>
              <a:buClr>
                <a:schemeClr val="dk1"/>
              </a:buClr>
              <a:buSzPts val="1200"/>
              <a:buFont typeface="Calibri"/>
              <a:buNone/>
            </a:pPr>
            <a:r>
              <a:rPr b="0" cap="none" i="0" lang="en-US" strike="noStrike" sz="1200" u="none">
                <a:solidFill>
                  <a:schemeClr val="dk1"/>
                </a:solidFill>
                <a:latin typeface="Calibri"/>
                <a:ea typeface="Calibri"/>
                <a:cs typeface="Calibri"/>
                <a:sym typeface="Calibri"/>
              </a:rPr>
              <a:t>Year: 2019 | Volume: 21, </a:t>
            </a:r>
            <a:r>
              <a:rPr b="0" cap="none" i="0" lang="en-US" strike="noStrike" sz="1200" u="sng">
                <a:solidFill>
                  <a:schemeClr val="dk1"/>
                </a:solidFill>
                <a:latin typeface="Calibri"/>
                <a:ea typeface="Calibri"/>
                <a:cs typeface="Calibri"/>
                <a:sym typeface="Calibri"/>
                <a:hlinkClick r:id="rId5">
                  <a:extLst>
                    <a:ext uri="{A12FA001-AC4F-418D-AE19-62706E023703}">
                      <ahyp:hlinkClr val="tx"/>
                    </a:ext>
                  </a:extLst>
                </a:hlinkClick>
              </a:rPr>
              <a:t>Issue: 1 </a:t>
            </a:r>
            <a:r>
              <a:rPr b="0" cap="none" i="0" lang="en-US" strike="noStrike" sz="1200" u="none">
                <a:solidFill>
                  <a:schemeClr val="dk1"/>
                </a:solidFill>
                <a:latin typeface="Calibri"/>
                <a:ea typeface="Calibri"/>
                <a:cs typeface="Calibri"/>
                <a:sym typeface="Calibri"/>
              </a:rPr>
              <a:t>| Journal Article </a:t>
            </a:r>
            <a:endParaRPr b="0" cap="none" i="0" strike="noStrike" sz="1200" u="none">
              <a:solidFill>
                <a:schemeClr val="dk1"/>
              </a:solidFill>
              <a:latin typeface="Calibri"/>
              <a:ea typeface="Calibri"/>
              <a:cs typeface="Calibri"/>
              <a:sym typeface="Calibri"/>
            </a:endParaRPr>
          </a:p>
        </p:txBody>
      </p:sp>
      <p:sp>
        <p:nvSpPr>
          <p:cNvPr id="134" name="Google Shape;134;p5"/>
          <p:cNvSpPr txBox="1"/>
          <p:nvPr/>
        </p:nvSpPr>
        <p:spPr>
          <a:xfrm>
            <a:off x="11173836" y="2988463"/>
            <a:ext cx="1002134" cy="1384995"/>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200">
                <a:solidFill>
                  <a:schemeClr val="dk1"/>
                </a:solidFill>
                <a:latin typeface="Calibri"/>
                <a:ea typeface="Calibri"/>
                <a:cs typeface="Calibri"/>
                <a:sym typeface="Calibri"/>
              </a:rPr>
              <a:t>IEEE 802.1</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TSN TG is</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Working on</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A new PAR</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to create</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a new profile</a:t>
            </a:r>
            <a:endParaRPr/>
          </a:p>
          <a:p>
            <a:pPr algn="l" indent="0" lvl="0" marL="0" marR="0" rtl="0">
              <a:spcBef>
                <a:spcPts val="0"/>
              </a:spcBef>
              <a:spcAft>
                <a:spcPts val="0"/>
              </a:spcAft>
              <a:buNone/>
            </a:pPr>
            <a:r>
              <a:rPr lang="en-US" sz="1200">
                <a:solidFill>
                  <a:schemeClr val="dk1"/>
                </a:solidFill>
                <a:latin typeface="Calibri"/>
                <a:ea typeface="Calibri"/>
                <a:cs typeface="Calibri"/>
                <a:sym typeface="Calibri"/>
              </a:rPr>
              <a:t>for avionics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TSN Basic Entities</a:t>
            </a:r>
            <a:endParaRPr/>
          </a:p>
        </p:txBody>
      </p:sp>
      <p:sp>
        <p:nvSpPr>
          <p:cNvPr id="140" name="Google Shape;140;p6"/>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800"/>
              <a:buNone/>
            </a:pPr>
            <a:r>
              <a:rPr lang="en-US"/>
              <a:t> </a:t>
            </a:r>
            <a:endParaRPr/>
          </a:p>
          <a:p>
            <a:pPr algn="l" indent="0" lvl="0" marL="0" rtl="0">
              <a:lnSpc>
                <a:spcPct val="90000"/>
              </a:lnSpc>
              <a:spcBef>
                <a:spcPts val="1000"/>
              </a:spcBef>
              <a:spcAft>
                <a:spcPts val="0"/>
              </a:spcAft>
              <a:buClr>
                <a:schemeClr val="dk1"/>
              </a:buClr>
              <a:buSzPts val="2800"/>
              <a:buNone/>
            </a:pPr>
            <a:r>
              <a:t/>
            </a:r>
            <a:endParaRPr/>
          </a:p>
        </p:txBody>
      </p:sp>
      <p:sp>
        <p:nvSpPr>
          <p:cNvPr id="141" name="Google Shape;141;p6"/>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42" name="Google Shape;142;p6"/>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pic>
        <p:nvPicPr>
          <p:cNvPr id="143" name="Google Shape;143;p6"/>
          <p:cNvPicPr preferRelativeResize="0"/>
          <p:nvPr/>
        </p:nvPicPr>
        <p:blipFill rotWithShape="1">
          <a:blip r:embed="rId3">
            <a:alphaModFix/>
          </a:blip>
          <a:srcRect b="0" l="0" r="0" t="0"/>
          <a:stretch/>
        </p:blipFill>
        <p:spPr>
          <a:xfrm>
            <a:off x="1711390" y="1701891"/>
            <a:ext cx="9088016" cy="4127501"/>
          </a:xfrm>
          <a:prstGeom prst="rect">
            <a:avLst/>
          </a:prstGeom>
          <a:noFill/>
          <a:ln>
            <a:noFill/>
          </a:ln>
        </p:spPr>
      </p:pic>
      <p:sp>
        <p:nvSpPr>
          <p:cNvPr id="144" name="Google Shape;144;p6"/>
          <p:cNvSpPr txBox="1"/>
          <p:nvPr/>
        </p:nvSpPr>
        <p:spPr>
          <a:xfrm>
            <a:off x="2017785" y="5397412"/>
            <a:ext cx="8462825" cy="120032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t/>
            </a:r>
            <a:endParaRPr b="0" i="0" strike="noStrike" sz="1800" u="none">
              <a:solidFill>
                <a:srgbClr val="000000"/>
              </a:solidFill>
              <a:latin typeface="Times New Roman"/>
              <a:ea typeface="Times New Roman"/>
              <a:cs typeface="Times New Roman"/>
              <a:sym typeface="Times New Roman"/>
            </a:endParaRPr>
          </a:p>
          <a:p>
            <a:pPr algn="l" indent="0" lvl="0" marL="0" marR="0" rtl="0">
              <a:spcBef>
                <a:spcPts val="0"/>
              </a:spcBef>
              <a:spcAft>
                <a:spcPts val="0"/>
              </a:spcAft>
              <a:buNone/>
            </a:pPr>
            <a:r>
              <a:t/>
            </a:r>
            <a:endParaRPr b="0" i="0" strike="noStrike" sz="1800" u="none">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b="1" i="0" lang="en-US" strike="noStrike" sz="1800" u="none">
                <a:solidFill>
                  <a:srgbClr val="FF0000"/>
                </a:solidFill>
                <a:latin typeface="Arial"/>
                <a:ea typeface="Arial"/>
                <a:cs typeface="Arial"/>
                <a:sym typeface="Arial"/>
              </a:rPr>
              <a:t>Stream: A unidirectional flow of data from a Talker to one or more Listeners</a:t>
            </a:r>
            <a:endParaRPr b="0" i="0" strike="noStrike" sz="1800" u="none">
              <a:solidFill>
                <a:srgbClr val="FF0000"/>
              </a:solidFill>
              <a:latin typeface="Arial"/>
              <a:ea typeface="Arial"/>
              <a:cs typeface="Arial"/>
              <a:sym typeface="Arial"/>
            </a:endParaRP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1365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TSN Management Models</a:t>
            </a:r>
            <a:endParaRPr/>
          </a:p>
        </p:txBody>
      </p:sp>
      <p:sp>
        <p:nvSpPr>
          <p:cNvPr id="150" name="Google Shape;150;p7"/>
          <p:cNvSpPr txBox="1"/>
          <p:nvPr>
            <p:ph idx="1" type="body"/>
          </p:nvPr>
        </p:nvSpPr>
        <p:spPr>
          <a:xfrm>
            <a:off x="838200" y="1825625"/>
            <a:ext cx="10515600" cy="4351338"/>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800"/>
              <a:buNone/>
            </a:pPr>
            <a:r>
              <a:rPr lang="en-US"/>
              <a:t> </a:t>
            </a:r>
            <a:endParaRPr/>
          </a:p>
        </p:txBody>
      </p:sp>
      <p:sp>
        <p:nvSpPr>
          <p:cNvPr id="151" name="Google Shape;151;p7"/>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52" name="Google Shape;152;p7"/>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pic>
        <p:nvPicPr>
          <p:cNvPr id="153" name="Google Shape;153;p7"/>
          <p:cNvPicPr preferRelativeResize="0"/>
          <p:nvPr/>
        </p:nvPicPr>
        <p:blipFill rotWithShape="1">
          <a:blip r:embed="rId3">
            <a:alphaModFix/>
          </a:blip>
          <a:srcRect b="0" l="0" r="0" t="0"/>
          <a:stretch/>
        </p:blipFill>
        <p:spPr>
          <a:xfrm>
            <a:off x="2047986" y="1225420"/>
            <a:ext cx="8096027" cy="4951543"/>
          </a:xfrm>
          <a:prstGeom prst="rect">
            <a:avLst/>
          </a:prstGeom>
          <a:noFill/>
          <a:ln>
            <a:noFill/>
          </a:ln>
        </p:spPr>
      </p:pic>
      <p:sp>
        <p:nvSpPr>
          <p:cNvPr id="154" name="Google Shape;154;p7"/>
          <p:cNvSpPr txBox="1"/>
          <p:nvPr/>
        </p:nvSpPr>
        <p:spPr>
          <a:xfrm>
            <a:off x="7375726" y="1284453"/>
            <a:ext cx="4582967" cy="1384995"/>
          </a:xfrm>
          <a:prstGeom prst="rect">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b="1" i="0" lang="en-US" strike="noStrike" sz="1200" u="none">
                <a:solidFill>
                  <a:schemeClr val="dk1"/>
                </a:solidFill>
                <a:latin typeface="Arial"/>
                <a:ea typeface="Arial"/>
                <a:cs typeface="Arial"/>
                <a:sym typeface="Arial"/>
              </a:rPr>
              <a:t>Centralized User Configuration (CUC): </a:t>
            </a:r>
            <a:r>
              <a:rPr b="0" i="0" lang="en-US" strike="noStrike" sz="1200" u="none">
                <a:solidFill>
                  <a:schemeClr val="dk1"/>
                </a:solidFill>
                <a:latin typeface="Arial"/>
                <a:ea typeface="Arial"/>
                <a:cs typeface="Arial"/>
                <a:sym typeface="Arial"/>
              </a:rPr>
              <a:t>A centralized entity that discovers end stations, retrieves end station capabilities and user requirements, and configures TSN features in end stations. The protocols that the CUC uses for communication with end stations are specific to the user application, not specified in the IEEE 802.Qcc standard. A CUC exchanges information with a CNC in order to configure TSN features on behalf of </a:t>
            </a:r>
            <a:r>
              <a:rPr lang="en-US" sz="1200">
                <a:solidFill>
                  <a:schemeClr val="dk1"/>
                </a:solidFill>
                <a:latin typeface="Arial"/>
                <a:ea typeface="Arial"/>
                <a:cs typeface="Arial"/>
                <a:sym typeface="Arial"/>
              </a:rPr>
              <a:t>the end stations.</a:t>
            </a:r>
            <a:endParaRPr b="0" i="0" strike="noStrike" sz="1200" u="none">
              <a:solidFill>
                <a:schemeClr val="dk1"/>
              </a:solidFill>
              <a:latin typeface="Arial"/>
              <a:ea typeface="Arial"/>
              <a:cs typeface="Arial"/>
              <a:sym typeface="Arial"/>
            </a:endParaRPr>
          </a:p>
        </p:txBody>
      </p:sp>
      <p:sp>
        <p:nvSpPr>
          <p:cNvPr id="155" name="Google Shape;155;p7"/>
          <p:cNvSpPr txBox="1"/>
          <p:nvPr/>
        </p:nvSpPr>
        <p:spPr>
          <a:xfrm>
            <a:off x="1084228" y="1284453"/>
            <a:ext cx="2418419" cy="1200329"/>
          </a:xfrm>
          <a:prstGeom prst="rect">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type="none" w="sm"/>
            <a:tailEnd len="sm" type="none" w="sm"/>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800">
                <a:solidFill>
                  <a:schemeClr val="dk1"/>
                </a:solidFill>
                <a:latin typeface="Calibri"/>
                <a:ea typeface="Calibri"/>
                <a:cs typeface="Calibri"/>
                <a:sym typeface="Calibri"/>
              </a:rPr>
              <a:t>There are 3 models:</a:t>
            </a:r>
            <a:endParaRPr/>
          </a:p>
          <a:p>
            <a:pPr algn="l" indent="-285750" lvl="0" marL="285750" marR="0"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Fully distributed, </a:t>
            </a:r>
            <a:endParaRPr/>
          </a:p>
          <a:p>
            <a:pPr algn="l" indent="-285750" lvl="0" marL="285750" marR="0"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fully centralized, and</a:t>
            </a:r>
            <a:endParaRPr/>
          </a:p>
          <a:p>
            <a:pPr algn="l" indent="-285750" lvl="0" marL="285750" marR="0"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Hybrid,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563"/>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rgbClr val="C00000"/>
              </a:buClr>
              <a:buSzPts val="4400"/>
              <a:buFont typeface="Calibri"/>
              <a:buNone/>
            </a:pPr>
            <a:r>
              <a:rPr b="1" lang="en-US">
                <a:solidFill>
                  <a:srgbClr val="C00000"/>
                </a:solidFill>
              </a:rPr>
              <a:t>Steps to Compute IEEE 802.1Qbv Schedule</a:t>
            </a:r>
            <a:endParaRPr/>
          </a:p>
        </p:txBody>
      </p:sp>
      <p:sp>
        <p:nvSpPr>
          <p:cNvPr id="161" name="Google Shape;161;p8"/>
          <p:cNvSpPr txBox="1"/>
          <p:nvPr>
            <p:ph idx="1" type="body"/>
          </p:nvPr>
        </p:nvSpPr>
        <p:spPr>
          <a:xfrm>
            <a:off x="838200" y="1545706"/>
            <a:ext cx="10515600" cy="4810643"/>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80000"/>
              </a:lnSpc>
              <a:spcBef>
                <a:spcPts val="0"/>
              </a:spcBef>
              <a:spcAft>
                <a:spcPts val="0"/>
              </a:spcAft>
              <a:buClr>
                <a:schemeClr val="dk1"/>
              </a:buClr>
              <a:buSzPts val="2035"/>
              <a:buChar char="•"/>
            </a:pPr>
            <a:r>
              <a:rPr lang="en-US" sz="2035">
                <a:latin typeface="Arial"/>
                <a:ea typeface="Arial"/>
                <a:cs typeface="Arial"/>
                <a:sym typeface="Arial"/>
              </a:rPr>
              <a:t>CNC Uses LLDP to discover the physical topology of the network.</a:t>
            </a:r>
            <a:endParaRPr/>
          </a:p>
          <a:p>
            <a:pPr algn="l" indent="-228600" lvl="0" marL="228600" rtl="0">
              <a:lnSpc>
                <a:spcPct val="80000"/>
              </a:lnSpc>
              <a:spcBef>
                <a:spcPts val="1000"/>
              </a:spcBef>
              <a:spcAft>
                <a:spcPts val="0"/>
              </a:spcAft>
              <a:buClr>
                <a:schemeClr val="dk1"/>
              </a:buClr>
              <a:buSzPts val="2035"/>
              <a:buChar char="•"/>
            </a:pPr>
            <a:r>
              <a:rPr lang="en-US" sz="2035">
                <a:latin typeface="Arial"/>
                <a:ea typeface="Arial"/>
                <a:cs typeface="Arial"/>
                <a:sym typeface="Arial"/>
              </a:rPr>
              <a:t>CUC obtains the discovered topology from CNC.</a:t>
            </a:r>
            <a:endParaRPr/>
          </a:p>
          <a:p>
            <a:pPr algn="l" indent="-228600" lvl="0" marL="228600" rtl="0">
              <a:lnSpc>
                <a:spcPct val="80000"/>
              </a:lnSpc>
              <a:spcBef>
                <a:spcPts val="1000"/>
              </a:spcBef>
              <a:spcAft>
                <a:spcPts val="0"/>
              </a:spcAft>
              <a:buClr>
                <a:schemeClr val="dk1"/>
              </a:buClr>
              <a:buSzPts val="2035"/>
              <a:buChar char="•"/>
            </a:pPr>
            <a:r>
              <a:rPr lang="en-US" sz="2035">
                <a:latin typeface="Arial"/>
                <a:ea typeface="Arial"/>
                <a:cs typeface="Arial"/>
                <a:sym typeface="Arial"/>
              </a:rPr>
              <a:t>Engineer uses this topology to identify all flow requests and the talker and listeners of each flow. </a:t>
            </a:r>
            <a:endParaRPr/>
          </a:p>
          <a:p>
            <a:pPr algn="l" indent="-228600" lvl="1" marL="685800" rtl="0">
              <a:lnSpc>
                <a:spcPct val="80000"/>
              </a:lnSpc>
              <a:spcBef>
                <a:spcPts val="500"/>
              </a:spcBef>
              <a:spcAft>
                <a:spcPts val="0"/>
              </a:spcAft>
              <a:buClr>
                <a:srgbClr val="000000"/>
              </a:buClr>
              <a:buSzPts val="1757"/>
              <a:buChar char="•"/>
            </a:pPr>
            <a:r>
              <a:rPr b="0" i="0" lang="en-US" strike="noStrike" sz="1757" u="none">
                <a:solidFill>
                  <a:srgbClr val="000000"/>
                </a:solidFill>
                <a:latin typeface="Arial"/>
                <a:ea typeface="Arial"/>
                <a:cs typeface="Arial"/>
                <a:sym typeface="Arial"/>
              </a:rPr>
              <a:t>The engineer can also define the latency requirements for the communications  (for example, the listeners must receive within 500μs from start of transmission), the maximum size of the Ethernet packet that will be sent, and other dependencies (e.g.  whether there is a sequence order to the TSN flows). </a:t>
            </a:r>
            <a:endParaRPr/>
          </a:p>
          <a:p>
            <a:pPr algn="l" indent="-228600" lvl="1" marL="685800" rtl="0">
              <a:lnSpc>
                <a:spcPct val="80000"/>
              </a:lnSpc>
              <a:spcBef>
                <a:spcPts val="500"/>
              </a:spcBef>
              <a:spcAft>
                <a:spcPts val="0"/>
              </a:spcAft>
              <a:buClr>
                <a:srgbClr val="000000"/>
              </a:buClr>
              <a:buSzPts val="1757"/>
              <a:buChar char="•"/>
            </a:pPr>
            <a:r>
              <a:rPr b="0" i="0" lang="en-US" strike="noStrike" sz="1757" u="none">
                <a:solidFill>
                  <a:srgbClr val="000000"/>
                </a:solidFill>
                <a:latin typeface="Arial"/>
                <a:ea typeface="Arial"/>
                <a:cs typeface="Arial"/>
                <a:sym typeface="Arial"/>
              </a:rPr>
              <a:t>The CUC will gather this information for all TSN flow requests and submit to the CNC using an API</a:t>
            </a:r>
            <a:r>
              <a:rPr b="0" i="0" lang="en-US" strike="noStrike" sz="1850" u="none">
                <a:solidFill>
                  <a:srgbClr val="000000"/>
                </a:solidFill>
                <a:latin typeface="Arial"/>
                <a:ea typeface="Arial"/>
                <a:cs typeface="Arial"/>
                <a:sym typeface="Arial"/>
              </a:rPr>
              <a:t>.</a:t>
            </a:r>
            <a:endParaRPr/>
          </a:p>
          <a:p>
            <a:pPr algn="l" indent="-228600" lvl="0" marL="228600" rtl="0">
              <a:lnSpc>
                <a:spcPct val="80000"/>
              </a:lnSpc>
              <a:spcBef>
                <a:spcPts val="1000"/>
              </a:spcBef>
              <a:spcAft>
                <a:spcPts val="0"/>
              </a:spcAft>
              <a:buClr>
                <a:srgbClr val="000000"/>
              </a:buClr>
              <a:buSzPts val="1850"/>
              <a:buChar char="•"/>
            </a:pPr>
            <a:r>
              <a:rPr lang="en-US" sz="1850">
                <a:solidFill>
                  <a:srgbClr val="000000"/>
                </a:solidFill>
                <a:latin typeface="Arial"/>
                <a:ea typeface="Arial"/>
                <a:cs typeface="Arial"/>
                <a:sym typeface="Arial"/>
              </a:rPr>
              <a:t>CNC uses this information along with link delays for each flow to compute the schedule which includes the start and end of the transmit window on each hop.</a:t>
            </a:r>
            <a:endParaRPr/>
          </a:p>
          <a:p>
            <a:pPr algn="l" indent="-228600" lvl="1" marL="685800" rtl="0">
              <a:lnSpc>
                <a:spcPct val="80000"/>
              </a:lnSpc>
              <a:spcBef>
                <a:spcPts val="500"/>
              </a:spcBef>
              <a:spcAft>
                <a:spcPts val="0"/>
              </a:spcAft>
              <a:buClr>
                <a:srgbClr val="000000"/>
              </a:buClr>
              <a:buSzPts val="1757"/>
              <a:buChar char="•"/>
            </a:pPr>
            <a:r>
              <a:rPr b="1" i="0" lang="en-US" strike="noStrike" sz="1757" u="none">
                <a:solidFill>
                  <a:srgbClr val="000000"/>
                </a:solidFill>
                <a:latin typeface="Arial"/>
                <a:ea typeface="Arial"/>
                <a:cs typeface="Arial"/>
                <a:sym typeface="Arial"/>
              </a:rPr>
              <a:t>IEEE 802.1AS or other alternative method can be used to compute the link delay</a:t>
            </a:r>
            <a:r>
              <a:rPr b="0" i="0" lang="en-US" strike="noStrike" sz="1757" u="none">
                <a:solidFill>
                  <a:srgbClr val="000000"/>
                </a:solidFill>
                <a:latin typeface="Arial"/>
                <a:ea typeface="Arial"/>
                <a:cs typeface="Arial"/>
                <a:sym typeface="Arial"/>
              </a:rPr>
              <a:t>.</a:t>
            </a:r>
            <a:endParaRPr/>
          </a:p>
          <a:p>
            <a:pPr algn="l" indent="-228600" lvl="1" marL="685800" rtl="0">
              <a:lnSpc>
                <a:spcPct val="80000"/>
              </a:lnSpc>
              <a:spcBef>
                <a:spcPts val="500"/>
              </a:spcBef>
              <a:spcAft>
                <a:spcPts val="0"/>
              </a:spcAft>
              <a:buClr>
                <a:srgbClr val="000000"/>
              </a:buClr>
              <a:buSzPts val="1757"/>
              <a:buChar char="•"/>
            </a:pPr>
            <a:r>
              <a:rPr lang="en-US" sz="1757">
                <a:solidFill>
                  <a:srgbClr val="000000"/>
                </a:solidFill>
                <a:latin typeface="Arial"/>
                <a:ea typeface="Arial"/>
                <a:cs typeface="Arial"/>
                <a:sym typeface="Arial"/>
              </a:rPr>
              <a:t>IEEE 802.1Qcc provides API that allows CNC to query the link delay.</a:t>
            </a:r>
            <a:endParaRPr b="0" i="0" strike="noStrike" sz="1757" u="none">
              <a:solidFill>
                <a:srgbClr val="000000"/>
              </a:solidFill>
              <a:latin typeface="Arial"/>
              <a:ea typeface="Arial"/>
              <a:cs typeface="Arial"/>
              <a:sym typeface="Arial"/>
            </a:endParaRPr>
          </a:p>
          <a:p>
            <a:pPr algn="l" indent="-228600" lvl="0" marL="228600" rtl="0">
              <a:lnSpc>
                <a:spcPct val="80000"/>
              </a:lnSpc>
              <a:spcBef>
                <a:spcPts val="1000"/>
              </a:spcBef>
              <a:spcAft>
                <a:spcPts val="0"/>
              </a:spcAft>
              <a:buClr>
                <a:srgbClr val="000000"/>
              </a:buClr>
              <a:buSzPts val="1850"/>
              <a:buChar char="•"/>
            </a:pPr>
            <a:r>
              <a:rPr lang="en-US" sz="1850">
                <a:solidFill>
                  <a:srgbClr val="000000"/>
                </a:solidFill>
                <a:latin typeface="Arial"/>
                <a:ea typeface="Arial"/>
                <a:cs typeface="Arial"/>
                <a:sym typeface="Arial"/>
              </a:rPr>
              <a:t>CUC obtains the schedule to be verified by the engineer.</a:t>
            </a:r>
            <a:endParaRPr/>
          </a:p>
          <a:p>
            <a:pPr algn="l" indent="-228600" lvl="0" marL="228600" rtl="0">
              <a:lnSpc>
                <a:spcPct val="80000"/>
              </a:lnSpc>
              <a:spcBef>
                <a:spcPts val="1000"/>
              </a:spcBef>
              <a:spcAft>
                <a:spcPts val="0"/>
              </a:spcAft>
              <a:buClr>
                <a:srgbClr val="000000"/>
              </a:buClr>
              <a:buSzPts val="1850"/>
              <a:buChar char="•"/>
            </a:pPr>
            <a:r>
              <a:rPr b="0" i="0" lang="en-US" strike="noStrike" sz="1850" u="none">
                <a:solidFill>
                  <a:srgbClr val="000000"/>
                </a:solidFill>
                <a:latin typeface="Arial"/>
                <a:ea typeface="Arial"/>
                <a:cs typeface="Arial"/>
                <a:sym typeface="Arial"/>
              </a:rPr>
              <a:t>CUC issues a request to the CNC to distribute the computed schedule to the TSN bridges. </a:t>
            </a:r>
            <a:endParaRPr/>
          </a:p>
          <a:p>
            <a:pPr algn="l" indent="-228600" lvl="0" marL="228600" rtl="0">
              <a:lnSpc>
                <a:spcPct val="80000"/>
              </a:lnSpc>
              <a:spcBef>
                <a:spcPts val="1000"/>
              </a:spcBef>
              <a:spcAft>
                <a:spcPts val="0"/>
              </a:spcAft>
              <a:buClr>
                <a:srgbClr val="000000"/>
              </a:buClr>
              <a:buSzPts val="1850"/>
              <a:buChar char="•"/>
            </a:pPr>
            <a:r>
              <a:rPr b="0" i="0" lang="en-US" strike="noStrike" sz="1850" u="none">
                <a:solidFill>
                  <a:srgbClr val="000000"/>
                </a:solidFill>
                <a:latin typeface="Arial"/>
                <a:ea typeface="Arial"/>
                <a:cs typeface="Arial"/>
                <a:sym typeface="Arial"/>
              </a:rPr>
              <a:t>The CUC will also program the talkers and listeners for the TSN flows so that the talkers can transmit every TSN flow according to a schedule</a:t>
            </a:r>
            <a:r>
              <a:rPr b="0" i="0" lang="en-US" strike="noStrike" sz="1665" u="none">
                <a:solidFill>
                  <a:srgbClr val="000000"/>
                </a:solidFill>
                <a:latin typeface="Arial"/>
                <a:ea typeface="Arial"/>
                <a:cs typeface="Arial"/>
                <a:sym typeface="Arial"/>
              </a:rPr>
              <a:t> </a:t>
            </a:r>
            <a:endParaRPr sz="2220">
              <a:solidFill>
                <a:srgbClr val="000000"/>
              </a:solidFill>
              <a:latin typeface="Arial"/>
              <a:ea typeface="Arial"/>
              <a:cs typeface="Arial"/>
              <a:sym typeface="Arial"/>
            </a:endParaRPr>
          </a:p>
          <a:p>
            <a:pPr algn="l" indent="-87629" lvl="0" marL="228600" rtl="0">
              <a:lnSpc>
                <a:spcPct val="80000"/>
              </a:lnSpc>
              <a:spcBef>
                <a:spcPts val="1000"/>
              </a:spcBef>
              <a:spcAft>
                <a:spcPts val="0"/>
              </a:spcAft>
              <a:buClr>
                <a:schemeClr val="dk1"/>
              </a:buClr>
              <a:buSzPts val="2220"/>
              <a:buNone/>
            </a:pPr>
            <a:r>
              <a:t/>
            </a:r>
            <a:endParaRPr sz="2220">
              <a:solidFill>
                <a:srgbClr val="000000"/>
              </a:solidFill>
              <a:latin typeface="Arial"/>
              <a:ea typeface="Arial"/>
              <a:cs typeface="Arial"/>
              <a:sym typeface="Arial"/>
            </a:endParaRPr>
          </a:p>
          <a:p>
            <a:pPr algn="l" indent="-87629" lvl="0" marL="228600" rtl="0">
              <a:lnSpc>
                <a:spcPct val="80000"/>
              </a:lnSpc>
              <a:spcBef>
                <a:spcPts val="1000"/>
              </a:spcBef>
              <a:spcAft>
                <a:spcPts val="0"/>
              </a:spcAft>
              <a:buClr>
                <a:schemeClr val="dk1"/>
              </a:buClr>
              <a:buSzPts val="2220"/>
              <a:buNone/>
            </a:pPr>
            <a:r>
              <a:t/>
            </a:r>
            <a:endParaRPr sz="2220">
              <a:latin typeface="Arial"/>
              <a:ea typeface="Arial"/>
              <a:cs typeface="Arial"/>
              <a:sym typeface="Arial"/>
            </a:endParaRPr>
          </a:p>
        </p:txBody>
      </p:sp>
      <p:sp>
        <p:nvSpPr>
          <p:cNvPr id="162" name="Google Shape;162;p8"/>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Autofit/>
          </a:bodyPr>
          <a:lstStyle/>
          <a:p>
            <a:pPr algn="l" indent="0" lvl="0" marL="0" rtl="0">
              <a:spcBef>
                <a:spcPts val="0"/>
              </a:spcBef>
              <a:spcAft>
                <a:spcPts val="0"/>
              </a:spcAft>
              <a:buNone/>
            </a:pPr>
            <a:r>
              <a:rPr lang="en-US"/>
              <a:t>11/4/2020</a:t>
            </a:r>
            <a:endParaRPr/>
          </a:p>
        </p:txBody>
      </p:sp>
      <p:sp>
        <p:nvSpPr>
          <p:cNvPr id="163" name="Google Shape;163;p8"/>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
        <p:nvSpPr>
          <p:cNvPr id="164" name="Google Shape;164;p8"/>
          <p:cNvSpPr txBox="1"/>
          <p:nvPr/>
        </p:nvSpPr>
        <p:spPr>
          <a:xfrm>
            <a:off x="4366726" y="6444476"/>
            <a:ext cx="2631233" cy="276999"/>
          </a:xfrm>
          <a:prstGeom prst="rect">
            <a:avLst/>
          </a:prstGeom>
          <a:noFill/>
          <a:ln>
            <a:noFill/>
          </a:ln>
        </p:spPr>
        <p:txBody>
          <a:bodyPr anchor="t" anchorCtr="0" bIns="45700" lIns="91425" numCol="1" rIns="91425" spcFirstLastPara="1" tIns="45700" wrap="square">
            <a:spAutoFit/>
          </a:bodyPr>
          <a:lstStyle/>
          <a:p>
            <a:pPr algn="l" indent="0" lvl="0" marL="0" marR="0" rtl="0">
              <a:spcBef>
                <a:spcPts val="0"/>
              </a:spcBef>
              <a:spcAft>
                <a:spcPts val="0"/>
              </a:spcAft>
              <a:buNone/>
            </a:pPr>
            <a:r>
              <a:rPr lang="en-US" sz="1200">
                <a:solidFill>
                  <a:schemeClr val="dk1"/>
                </a:solidFill>
                <a:latin typeface="Calibri"/>
                <a:ea typeface="Calibri"/>
                <a:cs typeface="Calibri"/>
                <a:sym typeface="Calibri"/>
              </a:rPr>
              <a:t>TSN Technical Introduction, Cisco, 2017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2020-11-01T02:48:23Z</dcterms:created>
  <dc:creator>Hesham Elbakoury</dc:creator>
</cp:coreProperties>
</file>