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7" r:id="rId4"/>
    <p:sldId id="258" r:id="rId5"/>
    <p:sldId id="268" r:id="rId6"/>
    <p:sldId id="261" r:id="rId7"/>
    <p:sldId id="259" r:id="rId8"/>
    <p:sldId id="269" r:id="rId9"/>
    <p:sldId id="260" r:id="rId10"/>
    <p:sldId id="262" r:id="rId11"/>
    <p:sldId id="270" r:id="rId12"/>
    <p:sldId id="263" r:id="rId13"/>
    <p:sldId id="264" r:id="rId14"/>
    <p:sldId id="271" r:id="rId15"/>
    <p:sldId id="265" r:id="rId16"/>
    <p:sldId id="26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81" autoAdjust="0"/>
  </p:normalViewPr>
  <p:slideViewPr>
    <p:cSldViewPr snapToGrid="0">
      <p:cViewPr>
        <p:scale>
          <a:sx n="50" d="100"/>
          <a:sy n="50" d="100"/>
        </p:scale>
        <p:origin x="29" y="5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3245"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3CD28-BE4A-4779-AC9A-B6D6E522ABBA}" type="datetimeFigureOut">
              <a:rPr lang="en-CA" smtClean="0"/>
              <a:t>2024-07-26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85A90-FF7A-442B-8B94-7AE48E08F7C1}" type="slidenum">
              <a:rPr lang="en-CA" smtClean="0"/>
              <a:t>‹#›</a:t>
            </a:fld>
            <a:endParaRPr lang="en-CA"/>
          </a:p>
        </p:txBody>
      </p:sp>
    </p:spTree>
    <p:extLst>
      <p:ext uri="{BB962C8B-B14F-4D97-AF65-F5344CB8AC3E}">
        <p14:creationId xmlns:p14="http://schemas.microsoft.com/office/powerpoint/2010/main" val="193521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F85A90-FF7A-442B-8B94-7AE48E08F7C1}" type="slidenum">
              <a:rPr lang="en-CA" smtClean="0"/>
              <a:t>1</a:t>
            </a:fld>
            <a:endParaRPr lang="en-CA"/>
          </a:p>
        </p:txBody>
      </p:sp>
    </p:spTree>
    <p:extLst>
      <p:ext uri="{BB962C8B-B14F-4D97-AF65-F5344CB8AC3E}">
        <p14:creationId xmlns:p14="http://schemas.microsoft.com/office/powerpoint/2010/main" val="2757386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341217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D4FE50-496D-4A80-AA5B-39486C62FD1F}" type="datetimeFigureOut">
              <a:rPr lang="en-CA" smtClean="0"/>
              <a:t>2024-07-26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68388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647033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1418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3056605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338663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2826400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65498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120088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222622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131074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E50-496D-4A80-AA5B-39486C62FD1F}" type="datetimeFigureOut">
              <a:rPr lang="en-CA" smtClean="0"/>
              <a:t>2024-07-26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403570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D4FE50-496D-4A80-AA5B-39486C62FD1F}" type="datetimeFigureOut">
              <a:rPr lang="en-CA" smtClean="0"/>
              <a:t>2024-07-26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94368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54714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305345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D4FE50-496D-4A80-AA5B-39486C62FD1F}" type="datetimeFigureOut">
              <a:rPr lang="en-CA" smtClean="0"/>
              <a:t>2024-07-26</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256077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D4FE50-496D-4A80-AA5B-39486C62FD1F}" type="datetimeFigureOut">
              <a:rPr lang="en-CA" smtClean="0"/>
              <a:t>2024-07-26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81069F-2033-4FD0-BC21-B71C7A90720C}" type="slidenum">
              <a:rPr lang="en-CA" smtClean="0"/>
              <a:t>‹#›</a:t>
            </a:fld>
            <a:endParaRPr lang="en-CA"/>
          </a:p>
        </p:txBody>
      </p:sp>
    </p:spTree>
    <p:extLst>
      <p:ext uri="{BB962C8B-B14F-4D97-AF65-F5344CB8AC3E}">
        <p14:creationId xmlns:p14="http://schemas.microsoft.com/office/powerpoint/2010/main" val="116151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D4FE50-496D-4A80-AA5B-39486C62FD1F}" type="datetimeFigureOut">
              <a:rPr lang="en-CA" smtClean="0"/>
              <a:t>2024-07-26</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81069F-2033-4FD0-BC21-B71C7A90720C}" type="slidenum">
              <a:rPr lang="en-CA" smtClean="0"/>
              <a:t>‹#›</a:t>
            </a:fld>
            <a:endParaRPr lang="en-CA"/>
          </a:p>
        </p:txBody>
      </p:sp>
    </p:spTree>
    <p:extLst>
      <p:ext uri="{BB962C8B-B14F-4D97-AF65-F5344CB8AC3E}">
        <p14:creationId xmlns:p14="http://schemas.microsoft.com/office/powerpoint/2010/main" val="1654877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615774-60AC-AC46-6774-77A8FDCE94C0}"/>
              </a:ext>
            </a:extLst>
          </p:cNvPr>
          <p:cNvSpPr txBox="1"/>
          <p:nvPr/>
        </p:nvSpPr>
        <p:spPr>
          <a:xfrm>
            <a:off x="565265" y="432261"/>
            <a:ext cx="9709266" cy="584775"/>
          </a:xfrm>
          <a:prstGeom prst="rect">
            <a:avLst/>
          </a:prstGeom>
          <a:noFill/>
        </p:spPr>
        <p:txBody>
          <a:bodyPr wrap="square" rtlCol="0">
            <a:spAutoFit/>
          </a:bodyPr>
          <a:lstStyle/>
          <a:p>
            <a:pPr algn="ctr"/>
            <a:r>
              <a:rPr lang="en-CA" sz="3200" b="1" dirty="0">
                <a:latin typeface="Times New Roman" panose="02020603050405020304" pitchFamily="18" charset="0"/>
                <a:cs typeface="Times New Roman" panose="02020603050405020304" pitchFamily="18" charset="0"/>
              </a:rPr>
              <a:t>SQL Code</a:t>
            </a:r>
          </a:p>
        </p:txBody>
      </p:sp>
      <p:sp>
        <p:nvSpPr>
          <p:cNvPr id="5" name="TextBox 4">
            <a:extLst>
              <a:ext uri="{FF2B5EF4-FFF2-40B4-BE49-F238E27FC236}">
                <a16:creationId xmlns:a16="http://schemas.microsoft.com/office/drawing/2014/main" id="{32D9F357-2BDB-6502-FCD4-299C4B2C7EDB}"/>
              </a:ext>
            </a:extLst>
          </p:cNvPr>
          <p:cNvSpPr txBox="1"/>
          <p:nvPr/>
        </p:nvSpPr>
        <p:spPr>
          <a:xfrm>
            <a:off x="548639" y="1529542"/>
            <a:ext cx="774746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date_format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rental_date,'%m</a:t>
            </a:r>
            <a:r>
              <a:rPr lang="en-US" dirty="0">
                <a:latin typeface="Times New Roman" panose="02020603050405020304" pitchFamily="18" charset="0"/>
                <a:cs typeface="Times New Roman" panose="02020603050405020304" pitchFamily="18" charset="0"/>
              </a:rPr>
              <a:t>-%Y') as </a:t>
            </a:r>
            <a:r>
              <a:rPr lang="en-US" dirty="0" err="1">
                <a:latin typeface="Times New Roman" panose="02020603050405020304" pitchFamily="18" charset="0"/>
                <a:cs typeface="Times New Roman" panose="02020603050405020304" pitchFamily="18" charset="0"/>
              </a:rPr>
              <a:t>monthly_rental_date</a:t>
            </a:r>
            <a:r>
              <a:rPr lang="en-US" dirty="0">
                <a:latin typeface="Times New Roman" panose="02020603050405020304" pitchFamily="18" charset="0"/>
                <a:cs typeface="Times New Roman" panose="02020603050405020304" pitchFamily="18" charset="0"/>
              </a:rPr>
              <a:t>, count(</a:t>
            </a:r>
            <a:r>
              <a:rPr lang="en-US" dirty="0" err="1">
                <a:latin typeface="Times New Roman" panose="02020603050405020304" pitchFamily="18" charset="0"/>
                <a:cs typeface="Times New Roman" panose="02020603050405020304" pitchFamily="18" charset="0"/>
              </a:rPr>
              <a:t>rental_id</a:t>
            </a:r>
            <a:r>
              <a:rPr lang="en-US" dirty="0">
                <a:latin typeface="Times New Roman" panose="02020603050405020304" pitchFamily="18" charset="0"/>
                <a:cs typeface="Times New Roman" panose="02020603050405020304" pitchFamily="18" charset="0"/>
              </a:rPr>
              <a:t>) as rental_count from rental group by </a:t>
            </a:r>
            <a:r>
              <a:rPr lang="en-US" dirty="0" err="1">
                <a:latin typeface="Times New Roman" panose="02020603050405020304" pitchFamily="18" charset="0"/>
                <a:cs typeface="Times New Roman" panose="02020603050405020304" pitchFamily="18" charset="0"/>
              </a:rPr>
              <a:t>monthly_rental_date</a:t>
            </a:r>
            <a:r>
              <a:rPr lang="en-US" dirty="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75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B47B-7B00-740D-FA23-BB52D47D70CC}"/>
              </a:ext>
            </a:extLst>
          </p:cNvPr>
          <p:cNvSpPr>
            <a:spLocks noGrp="1"/>
          </p:cNvSpPr>
          <p:nvPr>
            <p:ph type="title"/>
          </p:nvPr>
        </p:nvSpPr>
        <p:spPr/>
        <p:txBody>
          <a:bodyPr/>
          <a:lstStyle/>
          <a:p>
            <a:r>
              <a:rPr lang="en-CA" dirty="0"/>
              <a:t>Excel data (Most rented category)</a:t>
            </a:r>
          </a:p>
        </p:txBody>
      </p:sp>
      <p:pic>
        <p:nvPicPr>
          <p:cNvPr id="7" name="Content Placeholder 6">
            <a:extLst>
              <a:ext uri="{FF2B5EF4-FFF2-40B4-BE49-F238E27FC236}">
                <a16:creationId xmlns:a16="http://schemas.microsoft.com/office/drawing/2014/main" id="{C30E5DCB-4422-58FA-1E71-05A6F61E37DE}"/>
              </a:ext>
            </a:extLst>
          </p:cNvPr>
          <p:cNvPicPr>
            <a:picLocks noGrp="1" noChangeAspect="1"/>
          </p:cNvPicPr>
          <p:nvPr>
            <p:ph idx="1"/>
          </p:nvPr>
        </p:nvPicPr>
        <p:blipFill>
          <a:blip r:embed="rId2"/>
          <a:stretch>
            <a:fillRect/>
          </a:stretch>
        </p:blipFill>
        <p:spPr>
          <a:xfrm>
            <a:off x="1103313" y="2342529"/>
            <a:ext cx="8947150" cy="3615979"/>
          </a:xfrm>
        </p:spPr>
      </p:pic>
    </p:spTree>
    <p:extLst>
      <p:ext uri="{BB962C8B-B14F-4D97-AF65-F5344CB8AC3E}">
        <p14:creationId xmlns:p14="http://schemas.microsoft.com/office/powerpoint/2010/main" val="40907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67CB-8C3E-27C1-4C2F-7EFABBF90D09}"/>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Report</a:t>
            </a:r>
          </a:p>
        </p:txBody>
      </p:sp>
      <p:sp>
        <p:nvSpPr>
          <p:cNvPr id="3" name="Content Placeholder 2">
            <a:extLst>
              <a:ext uri="{FF2B5EF4-FFF2-40B4-BE49-F238E27FC236}">
                <a16:creationId xmlns:a16="http://schemas.microsoft.com/office/drawing/2014/main" id="{4F0FAE3F-0679-6F6B-8DD6-EE92EA95AD5B}"/>
              </a:ext>
            </a:extLst>
          </p:cNvPr>
          <p:cNvSpPr>
            <a:spLocks noGrp="1"/>
          </p:cNvSpPr>
          <p:nvPr>
            <p:ph idx="1"/>
          </p:nvPr>
        </p:nvSpPr>
        <p:spPr/>
        <p:txBody>
          <a:bodyPr/>
          <a:lstStyle/>
          <a:p>
            <a:r>
              <a:rPr lang="en-CA" dirty="0"/>
              <a:t>From the following visualization, we can observe that the most rented category is ‘Sports’ with a total count of 1179. Other rental counts of rest of the categories 837 to 1166.</a:t>
            </a:r>
          </a:p>
        </p:txBody>
      </p:sp>
    </p:spTree>
    <p:extLst>
      <p:ext uri="{BB962C8B-B14F-4D97-AF65-F5344CB8AC3E}">
        <p14:creationId xmlns:p14="http://schemas.microsoft.com/office/powerpoint/2010/main" val="170959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921E-6EA2-219B-A743-6D7F577A0806}"/>
              </a:ext>
            </a:extLst>
          </p:cNvPr>
          <p:cNvSpPr>
            <a:spLocks noGrp="1"/>
          </p:cNvSpPr>
          <p:nvPr>
            <p:ph type="title"/>
          </p:nvPr>
        </p:nvSpPr>
        <p:spPr/>
        <p:txBody>
          <a:bodyPr/>
          <a:lstStyle/>
          <a:p>
            <a:r>
              <a:rPr lang="en-CA" dirty="0"/>
              <a:t>SQL code to retrieve total incomes of stores</a:t>
            </a:r>
          </a:p>
        </p:txBody>
      </p:sp>
      <p:sp>
        <p:nvSpPr>
          <p:cNvPr id="3" name="Content Placeholder 2">
            <a:extLst>
              <a:ext uri="{FF2B5EF4-FFF2-40B4-BE49-F238E27FC236}">
                <a16:creationId xmlns:a16="http://schemas.microsoft.com/office/drawing/2014/main" id="{23EFA8C9-0A31-36BA-48B4-A8E47F61E657}"/>
              </a:ext>
            </a:extLst>
          </p:cNvPr>
          <p:cNvSpPr>
            <a:spLocks noGrp="1"/>
          </p:cNvSpPr>
          <p:nvPr>
            <p:ph idx="1"/>
          </p:nvPr>
        </p:nvSpPr>
        <p:spPr/>
        <p:txBody>
          <a:bodyPr/>
          <a:lstStyle/>
          <a:p>
            <a:pPr marL="0" indent="0">
              <a:buNone/>
            </a:pPr>
            <a:r>
              <a:rPr lang="en-CA" dirty="0"/>
              <a:t>select </a:t>
            </a:r>
            <a:r>
              <a:rPr lang="en-CA" dirty="0" err="1"/>
              <a:t>store.store_id,sum</a:t>
            </a:r>
            <a:r>
              <a:rPr lang="en-CA" dirty="0"/>
              <a:t>(amount) from store</a:t>
            </a:r>
          </a:p>
          <a:p>
            <a:pPr marL="0" indent="0">
              <a:buNone/>
            </a:pPr>
            <a:r>
              <a:rPr lang="en-CA" dirty="0"/>
              <a:t>inner join inventory</a:t>
            </a:r>
          </a:p>
          <a:p>
            <a:pPr marL="0" indent="0">
              <a:buNone/>
            </a:pPr>
            <a:r>
              <a:rPr lang="en-CA" dirty="0"/>
              <a:t>on </a:t>
            </a:r>
            <a:r>
              <a:rPr lang="en-CA" dirty="0" err="1"/>
              <a:t>store.store_id</a:t>
            </a:r>
            <a:r>
              <a:rPr lang="en-CA" dirty="0"/>
              <a:t>=</a:t>
            </a:r>
            <a:r>
              <a:rPr lang="en-CA" dirty="0" err="1"/>
              <a:t>inventory.store_id</a:t>
            </a:r>
            <a:endParaRPr lang="en-CA" dirty="0"/>
          </a:p>
          <a:p>
            <a:pPr marL="0" indent="0">
              <a:buNone/>
            </a:pPr>
            <a:r>
              <a:rPr lang="en-CA" dirty="0"/>
              <a:t>inner join rental</a:t>
            </a:r>
          </a:p>
          <a:p>
            <a:pPr marL="0" indent="0">
              <a:buNone/>
            </a:pPr>
            <a:r>
              <a:rPr lang="en-CA" dirty="0"/>
              <a:t>on </a:t>
            </a:r>
            <a:r>
              <a:rPr lang="en-CA" dirty="0" err="1"/>
              <a:t>inventory.inventory_id</a:t>
            </a:r>
            <a:r>
              <a:rPr lang="en-CA" dirty="0"/>
              <a:t>=</a:t>
            </a:r>
            <a:r>
              <a:rPr lang="en-CA" dirty="0" err="1"/>
              <a:t>rental.inventory_id</a:t>
            </a:r>
            <a:endParaRPr lang="en-CA" dirty="0"/>
          </a:p>
          <a:p>
            <a:pPr marL="0" indent="0">
              <a:buNone/>
            </a:pPr>
            <a:r>
              <a:rPr lang="en-CA" dirty="0"/>
              <a:t>inner join payment</a:t>
            </a:r>
          </a:p>
          <a:p>
            <a:pPr marL="0" indent="0">
              <a:buNone/>
            </a:pPr>
            <a:r>
              <a:rPr lang="en-CA" dirty="0"/>
              <a:t>on </a:t>
            </a:r>
            <a:r>
              <a:rPr lang="en-CA" dirty="0" err="1"/>
              <a:t>rental.rental_id</a:t>
            </a:r>
            <a:r>
              <a:rPr lang="en-CA" dirty="0"/>
              <a:t>=</a:t>
            </a:r>
            <a:r>
              <a:rPr lang="en-CA" dirty="0" err="1"/>
              <a:t>payment.rental_id</a:t>
            </a:r>
            <a:endParaRPr lang="en-CA" dirty="0"/>
          </a:p>
          <a:p>
            <a:pPr marL="0" indent="0">
              <a:buNone/>
            </a:pPr>
            <a:r>
              <a:rPr lang="en-CA" dirty="0"/>
              <a:t>group by </a:t>
            </a:r>
            <a:r>
              <a:rPr lang="en-CA" dirty="0" err="1"/>
              <a:t>store_id</a:t>
            </a:r>
            <a:endParaRPr lang="en-CA" dirty="0"/>
          </a:p>
        </p:txBody>
      </p:sp>
    </p:spTree>
    <p:extLst>
      <p:ext uri="{BB962C8B-B14F-4D97-AF65-F5344CB8AC3E}">
        <p14:creationId xmlns:p14="http://schemas.microsoft.com/office/powerpoint/2010/main" val="322820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9250-8EA5-7C85-F14D-089AA27A29EB}"/>
              </a:ext>
            </a:extLst>
          </p:cNvPr>
          <p:cNvSpPr>
            <a:spLocks noGrp="1"/>
          </p:cNvSpPr>
          <p:nvPr>
            <p:ph type="title"/>
          </p:nvPr>
        </p:nvSpPr>
        <p:spPr/>
        <p:txBody>
          <a:bodyPr/>
          <a:lstStyle/>
          <a:p>
            <a:r>
              <a:rPr lang="en-CA" dirty="0"/>
              <a:t>Excel Data(Highest store income)</a:t>
            </a:r>
          </a:p>
        </p:txBody>
      </p:sp>
      <p:pic>
        <p:nvPicPr>
          <p:cNvPr id="5" name="Content Placeholder 4">
            <a:extLst>
              <a:ext uri="{FF2B5EF4-FFF2-40B4-BE49-F238E27FC236}">
                <a16:creationId xmlns:a16="http://schemas.microsoft.com/office/drawing/2014/main" id="{55ACA155-5F13-6187-F240-63AC8AE817AF}"/>
              </a:ext>
            </a:extLst>
          </p:cNvPr>
          <p:cNvPicPr>
            <a:picLocks noGrp="1" noChangeAspect="1"/>
          </p:cNvPicPr>
          <p:nvPr>
            <p:ph idx="1"/>
          </p:nvPr>
        </p:nvPicPr>
        <p:blipFill>
          <a:blip r:embed="rId2"/>
          <a:stretch>
            <a:fillRect/>
          </a:stretch>
        </p:blipFill>
        <p:spPr>
          <a:xfrm>
            <a:off x="1351961" y="2373858"/>
            <a:ext cx="8449854" cy="3553321"/>
          </a:xfrm>
        </p:spPr>
      </p:pic>
    </p:spTree>
    <p:extLst>
      <p:ext uri="{BB962C8B-B14F-4D97-AF65-F5344CB8AC3E}">
        <p14:creationId xmlns:p14="http://schemas.microsoft.com/office/powerpoint/2010/main" val="374420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648E-D854-3398-4134-B653830FFD90}"/>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Report</a:t>
            </a:r>
          </a:p>
        </p:txBody>
      </p:sp>
      <p:sp>
        <p:nvSpPr>
          <p:cNvPr id="3" name="Content Placeholder 2">
            <a:extLst>
              <a:ext uri="{FF2B5EF4-FFF2-40B4-BE49-F238E27FC236}">
                <a16:creationId xmlns:a16="http://schemas.microsoft.com/office/drawing/2014/main" id="{64AFF80C-9A16-EEB9-682F-5434A94737E4}"/>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From the following graph, store-2 sales are 33679.79 ranking top where as store-1 sales are 33726.77</a:t>
            </a:r>
          </a:p>
        </p:txBody>
      </p:sp>
    </p:spTree>
    <p:extLst>
      <p:ext uri="{BB962C8B-B14F-4D97-AF65-F5344CB8AC3E}">
        <p14:creationId xmlns:p14="http://schemas.microsoft.com/office/powerpoint/2010/main" val="5255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5BE9-488C-0E8A-341F-DA285A194FCF}"/>
              </a:ext>
            </a:extLst>
          </p:cNvPr>
          <p:cNvSpPr>
            <a:spLocks noGrp="1"/>
          </p:cNvSpPr>
          <p:nvPr>
            <p:ph type="title"/>
          </p:nvPr>
        </p:nvSpPr>
        <p:spPr/>
        <p:txBody>
          <a:bodyPr/>
          <a:lstStyle/>
          <a:p>
            <a:r>
              <a:rPr lang="en-CA" dirty="0"/>
              <a:t>SQL Code for retrieving staff rental distribution</a:t>
            </a:r>
          </a:p>
        </p:txBody>
      </p:sp>
      <p:sp>
        <p:nvSpPr>
          <p:cNvPr id="3" name="Content Placeholder 2">
            <a:extLst>
              <a:ext uri="{FF2B5EF4-FFF2-40B4-BE49-F238E27FC236}">
                <a16:creationId xmlns:a16="http://schemas.microsoft.com/office/drawing/2014/main" id="{77B8822A-F6A4-B9DC-5633-2C1A529974F8}"/>
              </a:ext>
            </a:extLst>
          </p:cNvPr>
          <p:cNvSpPr>
            <a:spLocks noGrp="1"/>
          </p:cNvSpPr>
          <p:nvPr>
            <p:ph idx="1"/>
          </p:nvPr>
        </p:nvSpPr>
        <p:spPr/>
        <p:txBody>
          <a:bodyPr/>
          <a:lstStyle/>
          <a:p>
            <a:pPr marL="0" indent="0">
              <a:buNone/>
            </a:pPr>
            <a:r>
              <a:rPr lang="en-US" dirty="0"/>
              <a:t>select </a:t>
            </a:r>
            <a:r>
              <a:rPr lang="en-US" dirty="0" err="1"/>
              <a:t>rental.staff_id,count</a:t>
            </a:r>
            <a:r>
              <a:rPr lang="en-US" dirty="0"/>
              <a:t>(</a:t>
            </a:r>
            <a:r>
              <a:rPr lang="en-US" dirty="0" err="1"/>
              <a:t>rental.rental_id</a:t>
            </a:r>
            <a:r>
              <a:rPr lang="en-US" dirty="0"/>
              <a:t>) from rental</a:t>
            </a:r>
          </a:p>
          <a:p>
            <a:pPr marL="0" indent="0">
              <a:buNone/>
            </a:pPr>
            <a:r>
              <a:rPr lang="en-US" dirty="0"/>
              <a:t>inner join payment</a:t>
            </a:r>
          </a:p>
          <a:p>
            <a:pPr marL="0" indent="0">
              <a:buNone/>
            </a:pPr>
            <a:r>
              <a:rPr lang="en-US" dirty="0"/>
              <a:t>on </a:t>
            </a:r>
            <a:r>
              <a:rPr lang="en-US" dirty="0" err="1"/>
              <a:t>rental.rental_id</a:t>
            </a:r>
            <a:r>
              <a:rPr lang="en-US" dirty="0"/>
              <a:t>=</a:t>
            </a:r>
            <a:r>
              <a:rPr lang="en-US" dirty="0" err="1"/>
              <a:t>payment.rental_id</a:t>
            </a:r>
            <a:endParaRPr lang="en-US" dirty="0"/>
          </a:p>
          <a:p>
            <a:pPr marL="0" indent="0">
              <a:buNone/>
            </a:pPr>
            <a:r>
              <a:rPr lang="en-US" dirty="0"/>
              <a:t>group by </a:t>
            </a:r>
            <a:r>
              <a:rPr lang="en-US" dirty="0" err="1"/>
              <a:t>staff_id</a:t>
            </a:r>
            <a:endParaRPr lang="en-CA" dirty="0"/>
          </a:p>
        </p:txBody>
      </p:sp>
    </p:spTree>
    <p:extLst>
      <p:ext uri="{BB962C8B-B14F-4D97-AF65-F5344CB8AC3E}">
        <p14:creationId xmlns:p14="http://schemas.microsoft.com/office/powerpoint/2010/main" val="61031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F379-7C79-3505-82E4-3D1C45FA6A2F}"/>
              </a:ext>
            </a:extLst>
          </p:cNvPr>
          <p:cNvSpPr>
            <a:spLocks noGrp="1"/>
          </p:cNvSpPr>
          <p:nvPr>
            <p:ph type="title"/>
          </p:nvPr>
        </p:nvSpPr>
        <p:spPr/>
        <p:txBody>
          <a:bodyPr/>
          <a:lstStyle/>
          <a:p>
            <a:r>
              <a:rPr lang="en-CA" dirty="0"/>
              <a:t>Excel data (staff rental distribution)</a:t>
            </a:r>
          </a:p>
        </p:txBody>
      </p:sp>
      <p:pic>
        <p:nvPicPr>
          <p:cNvPr id="5" name="Content Placeholder 4">
            <a:extLst>
              <a:ext uri="{FF2B5EF4-FFF2-40B4-BE49-F238E27FC236}">
                <a16:creationId xmlns:a16="http://schemas.microsoft.com/office/drawing/2014/main" id="{BD5935F1-C722-C433-5FB4-5AAFFA9DBB44}"/>
              </a:ext>
            </a:extLst>
          </p:cNvPr>
          <p:cNvPicPr>
            <a:picLocks noGrp="1" noChangeAspect="1"/>
          </p:cNvPicPr>
          <p:nvPr>
            <p:ph idx="1"/>
          </p:nvPr>
        </p:nvPicPr>
        <p:blipFill>
          <a:blip r:embed="rId2"/>
          <a:stretch>
            <a:fillRect/>
          </a:stretch>
        </p:blipFill>
        <p:spPr>
          <a:xfrm>
            <a:off x="1103313" y="2149183"/>
            <a:ext cx="8947150" cy="4002672"/>
          </a:xfrm>
        </p:spPr>
      </p:pic>
    </p:spTree>
    <p:extLst>
      <p:ext uri="{BB962C8B-B14F-4D97-AF65-F5344CB8AC3E}">
        <p14:creationId xmlns:p14="http://schemas.microsoft.com/office/powerpoint/2010/main" val="391386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F8E8-5AB9-3BEF-908F-AB8F6445D772}"/>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Report</a:t>
            </a:r>
          </a:p>
        </p:txBody>
      </p:sp>
      <p:sp>
        <p:nvSpPr>
          <p:cNvPr id="3" name="Content Placeholder 2">
            <a:extLst>
              <a:ext uri="{FF2B5EF4-FFF2-40B4-BE49-F238E27FC236}">
                <a16:creationId xmlns:a16="http://schemas.microsoft.com/office/drawing/2014/main" id="{71280934-63F1-556E-A8DB-FB3234CE38F4}"/>
              </a:ext>
            </a:extLst>
          </p:cNvPr>
          <p:cNvSpPr>
            <a:spLocks noGrp="1"/>
          </p:cNvSpPr>
          <p:nvPr>
            <p:ph idx="1"/>
          </p:nvPr>
        </p:nvSpPr>
        <p:spPr/>
        <p:txBody>
          <a:bodyPr/>
          <a:lstStyle/>
          <a:p>
            <a:r>
              <a:rPr lang="en-CA" dirty="0"/>
              <a:t>8040 rentals has been done by </a:t>
            </a:r>
            <a:r>
              <a:rPr lang="en-CA" dirty="0" err="1"/>
              <a:t>staff_id</a:t>
            </a:r>
            <a:r>
              <a:rPr lang="en-CA" dirty="0"/>
              <a:t> 1, where as 8004 rentals are done by </a:t>
            </a:r>
            <a:r>
              <a:rPr lang="en-CA" dirty="0" err="1"/>
              <a:t>staff_id</a:t>
            </a:r>
            <a:r>
              <a:rPr lang="en-CA" dirty="0"/>
              <a:t> 2 </a:t>
            </a:r>
          </a:p>
        </p:txBody>
      </p:sp>
    </p:spTree>
    <p:extLst>
      <p:ext uri="{BB962C8B-B14F-4D97-AF65-F5344CB8AC3E}">
        <p14:creationId xmlns:p14="http://schemas.microsoft.com/office/powerpoint/2010/main" val="410743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D688-A6DA-F54C-C805-ACD7CDA38C09}"/>
              </a:ext>
            </a:extLst>
          </p:cNvPr>
          <p:cNvSpPr>
            <a:spLocks noGrp="1"/>
          </p:cNvSpPr>
          <p:nvPr>
            <p:ph type="title"/>
          </p:nvPr>
        </p:nvSpPr>
        <p:spPr/>
        <p:txBody>
          <a:bodyPr/>
          <a:lstStyle/>
          <a:p>
            <a:r>
              <a:rPr lang="en-CA" dirty="0"/>
              <a:t>Monthly Trend</a:t>
            </a:r>
          </a:p>
        </p:txBody>
      </p:sp>
      <p:pic>
        <p:nvPicPr>
          <p:cNvPr id="5" name="Content Placeholder 4">
            <a:extLst>
              <a:ext uri="{FF2B5EF4-FFF2-40B4-BE49-F238E27FC236}">
                <a16:creationId xmlns:a16="http://schemas.microsoft.com/office/drawing/2014/main" id="{076CF69F-0B90-B3C7-4F62-A9091511E71D}"/>
              </a:ext>
            </a:extLst>
          </p:cNvPr>
          <p:cNvPicPr>
            <a:picLocks noGrp="1" noChangeAspect="1"/>
          </p:cNvPicPr>
          <p:nvPr>
            <p:ph idx="1"/>
          </p:nvPr>
        </p:nvPicPr>
        <p:blipFill rotWithShape="1">
          <a:blip r:embed="rId2"/>
          <a:srcRect r="35328" b="29080"/>
          <a:stretch/>
        </p:blipFill>
        <p:spPr>
          <a:xfrm>
            <a:off x="838201" y="1523666"/>
            <a:ext cx="8961782" cy="4740649"/>
          </a:xfrm>
        </p:spPr>
      </p:pic>
    </p:spTree>
    <p:extLst>
      <p:ext uri="{BB962C8B-B14F-4D97-AF65-F5344CB8AC3E}">
        <p14:creationId xmlns:p14="http://schemas.microsoft.com/office/powerpoint/2010/main" val="104446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75EA-87F4-0DA8-5C49-9C8B98D667C7}"/>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Report</a:t>
            </a:r>
          </a:p>
        </p:txBody>
      </p:sp>
      <p:sp>
        <p:nvSpPr>
          <p:cNvPr id="3" name="Content Placeholder 2">
            <a:extLst>
              <a:ext uri="{FF2B5EF4-FFF2-40B4-BE49-F238E27FC236}">
                <a16:creationId xmlns:a16="http://schemas.microsoft.com/office/drawing/2014/main" id="{106CD01D-88B5-B19D-5059-5924C25F59F8}"/>
              </a:ext>
            </a:extLst>
          </p:cNvPr>
          <p:cNvSpPr>
            <a:spLocks noGrp="1"/>
          </p:cNvSpPr>
          <p:nvPr>
            <p:ph idx="1"/>
          </p:nvPr>
        </p:nvSpPr>
        <p:spPr/>
        <p:txBody>
          <a:bodyPr/>
          <a:lstStyle/>
          <a:p>
            <a:r>
              <a:rPr lang="en-CA" dirty="0"/>
              <a:t>From the line chart, we can understand that the rental payments are increasing from May,2005 to July, 2005 and there is a decrease in the count from December</a:t>
            </a:r>
          </a:p>
        </p:txBody>
      </p:sp>
    </p:spTree>
    <p:extLst>
      <p:ext uri="{BB962C8B-B14F-4D97-AF65-F5344CB8AC3E}">
        <p14:creationId xmlns:p14="http://schemas.microsoft.com/office/powerpoint/2010/main" val="308307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1BB7-E9CE-1E11-D773-C6C04F19D179}"/>
              </a:ext>
            </a:extLst>
          </p:cNvPr>
          <p:cNvSpPr>
            <a:spLocks noGrp="1"/>
          </p:cNvSpPr>
          <p:nvPr>
            <p:ph type="title"/>
          </p:nvPr>
        </p:nvSpPr>
        <p:spPr/>
        <p:txBody>
          <a:bodyPr/>
          <a:lstStyle/>
          <a:p>
            <a:r>
              <a:rPr lang="en-CA" dirty="0"/>
              <a:t>Peak rental hours</a:t>
            </a:r>
          </a:p>
        </p:txBody>
      </p:sp>
      <p:pic>
        <p:nvPicPr>
          <p:cNvPr id="5" name="Content Placeholder 4">
            <a:extLst>
              <a:ext uri="{FF2B5EF4-FFF2-40B4-BE49-F238E27FC236}">
                <a16:creationId xmlns:a16="http://schemas.microsoft.com/office/drawing/2014/main" id="{76B201FF-602B-1DE9-4992-C3463C94DD53}"/>
              </a:ext>
            </a:extLst>
          </p:cNvPr>
          <p:cNvPicPr>
            <a:picLocks noGrp="1" noChangeAspect="1"/>
          </p:cNvPicPr>
          <p:nvPr>
            <p:ph idx="1"/>
          </p:nvPr>
        </p:nvPicPr>
        <p:blipFill>
          <a:blip r:embed="rId2"/>
          <a:stretch>
            <a:fillRect/>
          </a:stretch>
        </p:blipFill>
        <p:spPr>
          <a:xfrm>
            <a:off x="838200" y="1467816"/>
            <a:ext cx="8304647" cy="4351338"/>
          </a:xfrm>
        </p:spPr>
      </p:pic>
    </p:spTree>
    <p:extLst>
      <p:ext uri="{BB962C8B-B14F-4D97-AF65-F5344CB8AC3E}">
        <p14:creationId xmlns:p14="http://schemas.microsoft.com/office/powerpoint/2010/main" val="317623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7275-B702-AECD-E8A5-A1C8703AC41F}"/>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Report</a:t>
            </a:r>
          </a:p>
        </p:txBody>
      </p:sp>
      <p:sp>
        <p:nvSpPr>
          <p:cNvPr id="3" name="Content Placeholder 2">
            <a:extLst>
              <a:ext uri="{FF2B5EF4-FFF2-40B4-BE49-F238E27FC236}">
                <a16:creationId xmlns:a16="http://schemas.microsoft.com/office/drawing/2014/main" id="{D6E0F627-7CDB-32C2-F7F0-FD6490550A46}"/>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From the following visualization, we can understand that the count of payments done are almost the same every hour, however at 3 PM the count is at the peak stage.</a:t>
            </a:r>
          </a:p>
        </p:txBody>
      </p:sp>
    </p:spTree>
    <p:extLst>
      <p:ext uri="{BB962C8B-B14F-4D97-AF65-F5344CB8AC3E}">
        <p14:creationId xmlns:p14="http://schemas.microsoft.com/office/powerpoint/2010/main" val="67497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7E2D-9484-A8D6-BD5E-FF09569DCC79}"/>
              </a:ext>
            </a:extLst>
          </p:cNvPr>
          <p:cNvSpPr>
            <a:spLocks noGrp="1"/>
          </p:cNvSpPr>
          <p:nvPr>
            <p:ph type="title"/>
          </p:nvPr>
        </p:nvSpPr>
        <p:spPr/>
        <p:txBody>
          <a:bodyPr/>
          <a:lstStyle/>
          <a:p>
            <a:r>
              <a:rPr lang="en-CA" dirty="0" err="1"/>
              <a:t>Sql</a:t>
            </a:r>
            <a:r>
              <a:rPr lang="en-CA" dirty="0"/>
              <a:t> code to retrieve top 10 films</a:t>
            </a:r>
          </a:p>
        </p:txBody>
      </p:sp>
      <p:sp>
        <p:nvSpPr>
          <p:cNvPr id="3" name="Content Placeholder 2">
            <a:extLst>
              <a:ext uri="{FF2B5EF4-FFF2-40B4-BE49-F238E27FC236}">
                <a16:creationId xmlns:a16="http://schemas.microsoft.com/office/drawing/2014/main" id="{59172325-9A48-25F0-152F-8D8DA3252593}"/>
              </a:ext>
            </a:extLst>
          </p:cNvPr>
          <p:cNvSpPr>
            <a:spLocks noGrp="1"/>
          </p:cNvSpPr>
          <p:nvPr>
            <p:ph idx="1"/>
          </p:nvPr>
        </p:nvSpPr>
        <p:spPr/>
        <p:txBody>
          <a:bodyPr/>
          <a:lstStyle/>
          <a:p>
            <a:pPr marL="0" indent="0">
              <a:buNone/>
            </a:pPr>
            <a:r>
              <a:rPr lang="en-CA" dirty="0"/>
              <a:t>select </a:t>
            </a:r>
            <a:r>
              <a:rPr lang="en-CA" dirty="0" err="1"/>
              <a:t>film.film_id,title,count</a:t>
            </a:r>
            <a:r>
              <a:rPr lang="en-CA" dirty="0"/>
              <a:t>(</a:t>
            </a:r>
            <a:r>
              <a:rPr lang="en-CA" dirty="0" err="1"/>
              <a:t>rental_id</a:t>
            </a:r>
            <a:r>
              <a:rPr lang="en-CA" dirty="0"/>
              <a:t>) as </a:t>
            </a:r>
            <a:r>
              <a:rPr lang="en-CA" dirty="0" err="1"/>
              <a:t>rental_count</a:t>
            </a:r>
            <a:r>
              <a:rPr lang="en-CA" dirty="0"/>
              <a:t> from film</a:t>
            </a:r>
          </a:p>
          <a:p>
            <a:pPr marL="0" indent="0">
              <a:buNone/>
            </a:pPr>
            <a:r>
              <a:rPr lang="en-CA" dirty="0"/>
              <a:t>inner join inventory on </a:t>
            </a:r>
            <a:r>
              <a:rPr lang="en-CA" dirty="0" err="1"/>
              <a:t>film.film_id</a:t>
            </a:r>
            <a:r>
              <a:rPr lang="en-CA" dirty="0"/>
              <a:t>=</a:t>
            </a:r>
            <a:r>
              <a:rPr lang="en-CA" dirty="0" err="1"/>
              <a:t>inventory.film_id</a:t>
            </a:r>
            <a:endParaRPr lang="en-CA" dirty="0"/>
          </a:p>
          <a:p>
            <a:pPr marL="0" indent="0">
              <a:buNone/>
            </a:pPr>
            <a:r>
              <a:rPr lang="en-CA" dirty="0"/>
              <a:t>inner join rental</a:t>
            </a:r>
          </a:p>
          <a:p>
            <a:pPr marL="0" indent="0">
              <a:buNone/>
            </a:pPr>
            <a:r>
              <a:rPr lang="en-CA" dirty="0"/>
              <a:t>on </a:t>
            </a:r>
            <a:r>
              <a:rPr lang="en-CA" dirty="0" err="1"/>
              <a:t>inventory.inventory_id</a:t>
            </a:r>
            <a:r>
              <a:rPr lang="en-CA" dirty="0"/>
              <a:t>=</a:t>
            </a:r>
            <a:r>
              <a:rPr lang="en-CA" dirty="0" err="1"/>
              <a:t>rental.inventory_id</a:t>
            </a:r>
            <a:endParaRPr lang="en-CA" dirty="0"/>
          </a:p>
          <a:p>
            <a:pPr marL="0" indent="0">
              <a:buNone/>
            </a:pPr>
            <a:r>
              <a:rPr lang="en-CA" dirty="0"/>
              <a:t>group by </a:t>
            </a:r>
            <a:r>
              <a:rPr lang="en-CA" dirty="0" err="1"/>
              <a:t>film_id,title</a:t>
            </a:r>
            <a:endParaRPr lang="en-CA" dirty="0"/>
          </a:p>
          <a:p>
            <a:pPr marL="0" indent="0">
              <a:buNone/>
            </a:pPr>
            <a:r>
              <a:rPr lang="en-CA" dirty="0"/>
              <a:t>order by </a:t>
            </a:r>
            <a:r>
              <a:rPr lang="en-CA" dirty="0" err="1"/>
              <a:t>rental_count</a:t>
            </a:r>
            <a:r>
              <a:rPr lang="en-CA" dirty="0"/>
              <a:t> </a:t>
            </a:r>
            <a:r>
              <a:rPr lang="en-CA" dirty="0" err="1"/>
              <a:t>desclimit</a:t>
            </a:r>
            <a:r>
              <a:rPr lang="en-CA" dirty="0"/>
              <a:t> 10;</a:t>
            </a:r>
          </a:p>
        </p:txBody>
      </p:sp>
    </p:spTree>
    <p:extLst>
      <p:ext uri="{BB962C8B-B14F-4D97-AF65-F5344CB8AC3E}">
        <p14:creationId xmlns:p14="http://schemas.microsoft.com/office/powerpoint/2010/main" val="414998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3981-AD24-B692-6ABD-603565C83942}"/>
              </a:ext>
            </a:extLst>
          </p:cNvPr>
          <p:cNvSpPr>
            <a:spLocks noGrp="1"/>
          </p:cNvSpPr>
          <p:nvPr>
            <p:ph type="title"/>
          </p:nvPr>
        </p:nvSpPr>
        <p:spPr/>
        <p:txBody>
          <a:bodyPr/>
          <a:lstStyle/>
          <a:p>
            <a:r>
              <a:rPr lang="en-CA" dirty="0"/>
              <a:t>Excel Data(Top 10 films)</a:t>
            </a:r>
          </a:p>
        </p:txBody>
      </p:sp>
      <p:pic>
        <p:nvPicPr>
          <p:cNvPr id="5" name="Content Placeholder 4">
            <a:extLst>
              <a:ext uri="{FF2B5EF4-FFF2-40B4-BE49-F238E27FC236}">
                <a16:creationId xmlns:a16="http://schemas.microsoft.com/office/drawing/2014/main" id="{4C9D39A3-96EC-1453-235C-2A03DB5FDE8E}"/>
              </a:ext>
            </a:extLst>
          </p:cNvPr>
          <p:cNvPicPr>
            <a:picLocks noGrp="1" noChangeAspect="1"/>
          </p:cNvPicPr>
          <p:nvPr>
            <p:ph idx="1"/>
          </p:nvPr>
        </p:nvPicPr>
        <p:blipFill>
          <a:blip r:embed="rId2"/>
          <a:stretch>
            <a:fillRect/>
          </a:stretch>
        </p:blipFill>
        <p:spPr>
          <a:xfrm>
            <a:off x="1103313" y="2339891"/>
            <a:ext cx="8947150" cy="3621255"/>
          </a:xfrm>
        </p:spPr>
      </p:pic>
    </p:spTree>
    <p:extLst>
      <p:ext uri="{BB962C8B-B14F-4D97-AF65-F5344CB8AC3E}">
        <p14:creationId xmlns:p14="http://schemas.microsoft.com/office/powerpoint/2010/main" val="428874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54FC-5A57-9AAC-6076-096FE73E123E}"/>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32AC1E9-C23D-4B5F-43BE-9CA8217346BF}"/>
              </a:ext>
            </a:extLst>
          </p:cNvPr>
          <p:cNvSpPr>
            <a:spLocks noGrp="1"/>
          </p:cNvSpPr>
          <p:nvPr>
            <p:ph idx="1"/>
          </p:nvPr>
        </p:nvSpPr>
        <p:spPr/>
        <p:txBody>
          <a:bodyPr/>
          <a:lstStyle/>
          <a:p>
            <a:r>
              <a:rPr lang="en-CA" dirty="0"/>
              <a:t>From the following visualization, we can see that the top 10 movies that had been rented are rented more than 30 times. The top most rented movie is ‘Bucket Brotherhood’ with a count of 34</a:t>
            </a:r>
          </a:p>
        </p:txBody>
      </p:sp>
    </p:spTree>
    <p:extLst>
      <p:ext uri="{BB962C8B-B14F-4D97-AF65-F5344CB8AC3E}">
        <p14:creationId xmlns:p14="http://schemas.microsoft.com/office/powerpoint/2010/main" val="316170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01BC-3464-D19D-8970-8119A17D50B7}"/>
              </a:ext>
            </a:extLst>
          </p:cNvPr>
          <p:cNvSpPr>
            <a:spLocks noGrp="1"/>
          </p:cNvSpPr>
          <p:nvPr>
            <p:ph type="title"/>
          </p:nvPr>
        </p:nvSpPr>
        <p:spPr/>
        <p:txBody>
          <a:bodyPr/>
          <a:lstStyle/>
          <a:p>
            <a:r>
              <a:rPr lang="en-CA" dirty="0" err="1"/>
              <a:t>Sql</a:t>
            </a:r>
            <a:r>
              <a:rPr lang="en-CA" dirty="0"/>
              <a:t> code to find most rented category</a:t>
            </a:r>
          </a:p>
        </p:txBody>
      </p:sp>
      <p:sp>
        <p:nvSpPr>
          <p:cNvPr id="3" name="Content Placeholder 2">
            <a:extLst>
              <a:ext uri="{FF2B5EF4-FFF2-40B4-BE49-F238E27FC236}">
                <a16:creationId xmlns:a16="http://schemas.microsoft.com/office/drawing/2014/main" id="{A48921E6-5423-80FA-683A-6C8F355A9866}"/>
              </a:ext>
            </a:extLst>
          </p:cNvPr>
          <p:cNvSpPr>
            <a:spLocks noGrp="1"/>
          </p:cNvSpPr>
          <p:nvPr>
            <p:ph idx="1"/>
          </p:nvPr>
        </p:nvSpPr>
        <p:spPr/>
        <p:txBody>
          <a:bodyPr>
            <a:normAutofit/>
          </a:bodyPr>
          <a:lstStyle/>
          <a:p>
            <a:pPr marL="0" indent="0">
              <a:buNone/>
            </a:pPr>
            <a:r>
              <a:rPr lang="en-CA" dirty="0"/>
              <a:t>select </a:t>
            </a:r>
            <a:r>
              <a:rPr lang="en-CA" dirty="0" err="1"/>
              <a:t>name,count</a:t>
            </a:r>
            <a:r>
              <a:rPr lang="en-CA" dirty="0"/>
              <a:t>(</a:t>
            </a:r>
            <a:r>
              <a:rPr lang="en-CA" dirty="0" err="1"/>
              <a:t>rental_id</a:t>
            </a:r>
            <a:r>
              <a:rPr lang="en-CA" dirty="0"/>
              <a:t>) as </a:t>
            </a:r>
            <a:r>
              <a:rPr lang="en-CA" dirty="0" err="1"/>
              <a:t>rental_count</a:t>
            </a:r>
            <a:r>
              <a:rPr lang="en-CA" dirty="0"/>
              <a:t> from category</a:t>
            </a:r>
          </a:p>
          <a:p>
            <a:pPr marL="0" indent="0">
              <a:buNone/>
            </a:pPr>
            <a:r>
              <a:rPr lang="en-CA" dirty="0"/>
              <a:t>inner join </a:t>
            </a:r>
            <a:r>
              <a:rPr lang="en-CA" dirty="0" err="1"/>
              <a:t>film_category</a:t>
            </a:r>
            <a:endParaRPr lang="en-CA" dirty="0"/>
          </a:p>
          <a:p>
            <a:pPr marL="0" indent="0">
              <a:buNone/>
            </a:pPr>
            <a:r>
              <a:rPr lang="en-CA" dirty="0"/>
              <a:t>on </a:t>
            </a:r>
            <a:r>
              <a:rPr lang="en-CA" dirty="0" err="1"/>
              <a:t>category.category_id</a:t>
            </a:r>
            <a:r>
              <a:rPr lang="en-CA" dirty="0"/>
              <a:t>=</a:t>
            </a:r>
            <a:r>
              <a:rPr lang="en-CA" dirty="0" err="1"/>
              <a:t>film_category.category_id</a:t>
            </a:r>
            <a:endParaRPr lang="en-CA" dirty="0"/>
          </a:p>
          <a:p>
            <a:pPr marL="0" indent="0">
              <a:buNone/>
            </a:pPr>
            <a:r>
              <a:rPr lang="en-CA" dirty="0"/>
              <a:t>inner join inventory</a:t>
            </a:r>
          </a:p>
          <a:p>
            <a:pPr marL="0" indent="0">
              <a:buNone/>
            </a:pPr>
            <a:r>
              <a:rPr lang="en-CA" dirty="0"/>
              <a:t>on </a:t>
            </a:r>
            <a:r>
              <a:rPr lang="en-CA" dirty="0" err="1"/>
              <a:t>film_category.film_id</a:t>
            </a:r>
            <a:r>
              <a:rPr lang="en-CA" dirty="0"/>
              <a:t>=</a:t>
            </a:r>
            <a:r>
              <a:rPr lang="en-CA" dirty="0" err="1"/>
              <a:t>inventory.film_id</a:t>
            </a:r>
            <a:endParaRPr lang="en-CA" dirty="0"/>
          </a:p>
          <a:p>
            <a:pPr marL="0" indent="0">
              <a:buNone/>
            </a:pPr>
            <a:r>
              <a:rPr lang="en-CA" dirty="0"/>
              <a:t>inner join rental</a:t>
            </a:r>
          </a:p>
          <a:p>
            <a:pPr marL="0" indent="0">
              <a:buNone/>
            </a:pPr>
            <a:r>
              <a:rPr lang="en-CA" dirty="0"/>
              <a:t>on </a:t>
            </a:r>
            <a:r>
              <a:rPr lang="en-CA" dirty="0" err="1"/>
              <a:t>inventory.inventory_id</a:t>
            </a:r>
            <a:r>
              <a:rPr lang="en-CA" dirty="0"/>
              <a:t>=</a:t>
            </a:r>
            <a:r>
              <a:rPr lang="en-CA" dirty="0" err="1"/>
              <a:t>rental.inventory_id</a:t>
            </a:r>
            <a:endParaRPr lang="en-CA" dirty="0"/>
          </a:p>
          <a:p>
            <a:pPr marL="0" indent="0">
              <a:buNone/>
            </a:pPr>
            <a:r>
              <a:rPr lang="en-CA" dirty="0"/>
              <a:t>group by name</a:t>
            </a:r>
          </a:p>
          <a:p>
            <a:pPr marL="0" indent="0">
              <a:buNone/>
            </a:pPr>
            <a:r>
              <a:rPr lang="en-CA" dirty="0"/>
              <a:t>order by </a:t>
            </a:r>
            <a:r>
              <a:rPr lang="en-CA" dirty="0" err="1"/>
              <a:t>rental_count</a:t>
            </a:r>
            <a:r>
              <a:rPr lang="en-CA" dirty="0"/>
              <a:t> desc;</a:t>
            </a:r>
          </a:p>
        </p:txBody>
      </p:sp>
    </p:spTree>
    <p:extLst>
      <p:ext uri="{BB962C8B-B14F-4D97-AF65-F5344CB8AC3E}">
        <p14:creationId xmlns:p14="http://schemas.microsoft.com/office/powerpoint/2010/main" val="703183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41</TotalTime>
  <Words>531</Words>
  <Application>Microsoft Office PowerPoint</Application>
  <PresentationFormat>Widescreen</PresentationFormat>
  <Paragraphs>51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Times New Roman</vt:lpstr>
      <vt:lpstr>Wingdings 3</vt:lpstr>
      <vt:lpstr>Ion</vt:lpstr>
      <vt:lpstr>PowerPoint Presentation</vt:lpstr>
      <vt:lpstr>Monthly Trend</vt:lpstr>
      <vt:lpstr>Report</vt:lpstr>
      <vt:lpstr>Peak rental hours</vt:lpstr>
      <vt:lpstr>Report</vt:lpstr>
      <vt:lpstr>Sql code to retrieve top 10 films</vt:lpstr>
      <vt:lpstr>Excel Data(Top 10 films)</vt:lpstr>
      <vt:lpstr>PowerPoint Presentation</vt:lpstr>
      <vt:lpstr>Sql code to find most rented category</vt:lpstr>
      <vt:lpstr>Excel data (Most rented category)</vt:lpstr>
      <vt:lpstr>Report</vt:lpstr>
      <vt:lpstr>SQL code to retrieve total incomes of stores</vt:lpstr>
      <vt:lpstr>Excel Data(Highest store income)</vt:lpstr>
      <vt:lpstr>Report</vt:lpstr>
      <vt:lpstr>SQL Code for retrieving staff rental distribution</vt:lpstr>
      <vt:lpstr>Excel data (staff rental distribution)</vt:lpstr>
      <vt:lpstr>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Srikar Guntuku</dc:creator>
  <cp:lastModifiedBy>Srikar Guntuku</cp:lastModifiedBy>
  <cp:revision>2</cp:revision>
  <dcterms:created xsi:type="dcterms:W3CDTF">2024-07-22T19:03:16Z</dcterms:created>
  <dcterms:modified xsi:type="dcterms:W3CDTF">2024-07-26T18:00:27Z</dcterms:modified>
</cp:coreProperties>
</file>