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8" r:id="rId3"/>
    <p:sldId id="300" r:id="rId4"/>
    <p:sldId id="318" r:id="rId5"/>
    <p:sldId id="257" r:id="rId6"/>
    <p:sldId id="260" r:id="rId7"/>
    <p:sldId id="261" r:id="rId8"/>
    <p:sldId id="275" r:id="rId9"/>
    <p:sldId id="274" r:id="rId10"/>
    <p:sldId id="276" r:id="rId11"/>
    <p:sldId id="293" r:id="rId12"/>
    <p:sldId id="294" r:id="rId13"/>
    <p:sldId id="284" r:id="rId14"/>
    <p:sldId id="312" r:id="rId15"/>
    <p:sldId id="301" r:id="rId16"/>
    <p:sldId id="319" r:id="rId17"/>
    <p:sldId id="315" r:id="rId18"/>
    <p:sldId id="316" r:id="rId19"/>
    <p:sldId id="317" r:id="rId20"/>
    <p:sldId id="321" r:id="rId21"/>
    <p:sldId id="287" r:id="rId22"/>
    <p:sldId id="322" r:id="rId23"/>
    <p:sldId id="323"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3C04E4-7769-4F68-9644-F4AF982CD766}" type="datetimeFigureOut">
              <a:rPr lang="en-US" smtClean="0"/>
              <a:pPr/>
              <a:t>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6A415C-B2CD-4304-99A9-AB259E6A5F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C3E4D92-2F55-4094-A191-A3BD8617612C}" type="datetimeFigureOut">
              <a:rPr lang="en-US" smtClean="0"/>
              <a:pPr/>
              <a:t>1/28/2019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5F2A2C9-B14B-40F1-81B5-427A0C5DCD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3E4D92-2F55-4094-A191-A3BD8617612C}"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2A2C9-B14B-40F1-81B5-427A0C5DCD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3E4D92-2F55-4094-A191-A3BD8617612C}"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2A2C9-B14B-40F1-81B5-427A0C5DCD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3E4D92-2F55-4094-A191-A3BD8617612C}"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2A2C9-B14B-40F1-81B5-427A0C5DCD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3E4D92-2F55-4094-A191-A3BD8617612C}"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2A2C9-B14B-40F1-81B5-427A0C5DCD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3E4D92-2F55-4094-A191-A3BD8617612C}"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2A2C9-B14B-40F1-81B5-427A0C5DCD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C3E4D92-2F55-4094-A191-A3BD8617612C}" type="datetimeFigureOut">
              <a:rPr lang="en-US" smtClean="0"/>
              <a:pPr/>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F2A2C9-B14B-40F1-81B5-427A0C5DCD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3E4D92-2F55-4094-A191-A3BD8617612C}" type="datetimeFigureOut">
              <a:rPr lang="en-US" smtClean="0"/>
              <a:pPr/>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F2A2C9-B14B-40F1-81B5-427A0C5DCD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E4D92-2F55-4094-A191-A3BD8617612C}" type="datetimeFigureOut">
              <a:rPr lang="en-US" smtClean="0"/>
              <a:pPr/>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F2A2C9-B14B-40F1-81B5-427A0C5DCD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3E4D92-2F55-4094-A191-A3BD8617612C}"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2A2C9-B14B-40F1-81B5-427A0C5DCD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3E4D92-2F55-4094-A191-A3BD8617612C}"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5F2A2C9-B14B-40F1-81B5-427A0C5DCD6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C3E4D92-2F55-4094-A191-A3BD8617612C}" type="datetimeFigureOut">
              <a:rPr lang="en-US" smtClean="0"/>
              <a:pPr/>
              <a:t>1/28/2019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5F2A2C9-B14B-40F1-81B5-427A0C5DCD6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microbuzz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House" TargetMode="External"/><Relationship Id="rId2" Type="http://schemas.openxmlformats.org/officeDocument/2006/relationships/hyperlink" Target="http://en.wikipedia.org/wiki/Electric_energy" TargetMode="External"/><Relationship Id="rId1" Type="http://schemas.openxmlformats.org/officeDocument/2006/relationships/slideLayout" Target="../slideLayouts/slideLayout2.xml"/><Relationship Id="rId4" Type="http://schemas.openxmlformats.org/officeDocument/2006/relationships/hyperlink" Target="http://en.wikipedia.org/wiki/Busine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1.bp.blogspot.com/-pZEyGn-KTXM/T4Mp0ca-eDI/AAAAAAAABJg/OgnorCSzq3A/s1600/1.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2439362"/>
          </a:xfrm>
        </p:spPr>
        <p:txBody>
          <a:bodyPr>
            <a:noAutofit/>
          </a:bodyPr>
          <a:lstStyle/>
          <a:p>
            <a:pPr algn="ctr"/>
            <a:r>
              <a:rPr lang="en-US" sz="4000" dirty="0" smtClean="0"/>
              <a:t>Smart energy </a:t>
            </a:r>
            <a:r>
              <a:rPr lang="en-US" sz="4000" dirty="0" err="1" smtClean="0"/>
              <a:t>mointering</a:t>
            </a:r>
            <a:r>
              <a:rPr lang="en-US" sz="4000" dirty="0" smtClean="0"/>
              <a:t> system an </a:t>
            </a:r>
            <a:r>
              <a:rPr lang="en-US" sz="4000" dirty="0" err="1" smtClean="0"/>
              <a:t>iot</a:t>
            </a:r>
            <a:r>
              <a:rPr lang="en-US" sz="4000" dirty="0" smtClean="0"/>
              <a:t> based random electricity consumption </a:t>
            </a:r>
            <a:r>
              <a:rPr lang="en-US" sz="4000" dirty="0" err="1" smtClean="0"/>
              <a:t>monitering</a:t>
            </a:r>
            <a:r>
              <a:rPr lang="en-US" sz="4000" dirty="0" smtClean="0"/>
              <a:t> system</a:t>
            </a:r>
            <a:endParaRPr lang="en-US" sz="4000" dirty="0"/>
          </a:p>
        </p:txBody>
      </p:sp>
      <p:sp>
        <p:nvSpPr>
          <p:cNvPr id="3" name="Subtitle 2"/>
          <p:cNvSpPr>
            <a:spLocks noGrp="1"/>
          </p:cNvSpPr>
          <p:nvPr>
            <p:ph type="subTitle" idx="1"/>
          </p:nvPr>
        </p:nvSpPr>
        <p:spPr>
          <a:xfrm>
            <a:off x="685800" y="4343400"/>
            <a:ext cx="7854696" cy="1752600"/>
          </a:xfrm>
        </p:spPr>
        <p:txBody>
          <a:bodyPr/>
          <a:lstStyle/>
          <a:p>
            <a:endParaRPr lang="en-US" dirty="0" smtClean="0"/>
          </a:p>
          <a:p>
            <a:r>
              <a:rPr lang="en-US" dirty="0" smtClean="0"/>
              <a:t>PROJECT BY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6"/>
          <p:cNvSpPr txBox="1">
            <a:spLocks noChangeArrowheads="1"/>
          </p:cNvSpPr>
          <p:nvPr/>
        </p:nvSpPr>
        <p:spPr bwMode="auto">
          <a:xfrm>
            <a:off x="457200" y="1143000"/>
            <a:ext cx="8305800" cy="5539978"/>
          </a:xfrm>
          <a:prstGeom prst="rect">
            <a:avLst/>
          </a:prstGeom>
          <a:noFill/>
          <a:ln w="9525">
            <a:noFill/>
            <a:miter lim="800000"/>
            <a:headEnd/>
            <a:tailEnd/>
          </a:ln>
        </p:spPr>
        <p:txBody>
          <a:bodyPr>
            <a:spAutoFit/>
          </a:bodyPr>
          <a:lstStyle/>
          <a:p>
            <a:pPr lvl="1">
              <a:buFont typeface="Arial" pitchFamily="34" charset="0"/>
              <a:buChar char="•"/>
            </a:pPr>
            <a:r>
              <a:rPr lang="en-US" sz="2400" dirty="0"/>
              <a:t>Microcontroller: ATmega328</a:t>
            </a:r>
          </a:p>
          <a:p>
            <a:pPr lvl="1">
              <a:buFont typeface="Arial" pitchFamily="34" charset="0"/>
              <a:buChar char="•"/>
            </a:pPr>
            <a:r>
              <a:rPr lang="en-US" sz="2400" dirty="0"/>
              <a:t>Operating Voltage: 5V</a:t>
            </a:r>
          </a:p>
          <a:p>
            <a:pPr lvl="1">
              <a:buFont typeface="Arial" pitchFamily="34" charset="0"/>
              <a:buChar char="•"/>
            </a:pPr>
            <a:r>
              <a:rPr lang="en-US" sz="2400" dirty="0"/>
              <a:t>Input Voltage (recommended): 7-12V</a:t>
            </a:r>
          </a:p>
          <a:p>
            <a:pPr lvl="1">
              <a:buFont typeface="Arial" pitchFamily="34" charset="0"/>
              <a:buChar char="•"/>
            </a:pPr>
            <a:r>
              <a:rPr lang="en-US" sz="2400" dirty="0"/>
              <a:t>Input Voltage (limits): 6-20V</a:t>
            </a:r>
          </a:p>
          <a:p>
            <a:pPr lvl="1">
              <a:buFont typeface="Arial" pitchFamily="34" charset="0"/>
              <a:buChar char="•"/>
            </a:pPr>
            <a:r>
              <a:rPr lang="en-US" sz="2400" dirty="0"/>
              <a:t>Digital I/O Pins: 14 (of which 6 provide PWM output)</a:t>
            </a:r>
          </a:p>
          <a:p>
            <a:pPr lvl="1">
              <a:buFont typeface="Arial" pitchFamily="34" charset="0"/>
              <a:buChar char="•"/>
            </a:pPr>
            <a:r>
              <a:rPr lang="en-US" sz="2400" dirty="0"/>
              <a:t>Analog Input Pins: 6</a:t>
            </a:r>
          </a:p>
          <a:p>
            <a:pPr lvl="1">
              <a:buFont typeface="Arial" pitchFamily="34" charset="0"/>
              <a:buChar char="•"/>
            </a:pPr>
            <a:r>
              <a:rPr lang="en-US" sz="2400" dirty="0"/>
              <a:t>DC Current per I/O Pin: 40 </a:t>
            </a:r>
            <a:r>
              <a:rPr lang="en-US" sz="2400" dirty="0" err="1"/>
              <a:t>mA</a:t>
            </a:r>
            <a:endParaRPr lang="en-US" sz="2400" dirty="0"/>
          </a:p>
          <a:p>
            <a:pPr lvl="1">
              <a:buFont typeface="Arial" pitchFamily="34" charset="0"/>
              <a:buChar char="•"/>
            </a:pPr>
            <a:r>
              <a:rPr lang="en-US" sz="2400" dirty="0"/>
              <a:t>DC Current for 3.3V Pin: 50 </a:t>
            </a:r>
            <a:r>
              <a:rPr lang="en-US" sz="2400" dirty="0" err="1"/>
              <a:t>mA</a:t>
            </a:r>
            <a:endParaRPr lang="en-US" sz="2400" dirty="0"/>
          </a:p>
          <a:p>
            <a:pPr lvl="1">
              <a:buFont typeface="Arial" pitchFamily="34" charset="0"/>
              <a:buChar char="•"/>
            </a:pPr>
            <a:r>
              <a:rPr lang="en-US" sz="2400" dirty="0"/>
              <a:t>Flash Memory: 32 KB of which 0.5 KB used by </a:t>
            </a:r>
            <a:r>
              <a:rPr lang="en-US" sz="2400" dirty="0" err="1"/>
              <a:t>bootloader</a:t>
            </a:r>
            <a:endParaRPr lang="en-US" sz="2400" dirty="0"/>
          </a:p>
          <a:p>
            <a:pPr lvl="1">
              <a:buFont typeface="Arial" pitchFamily="34" charset="0"/>
              <a:buChar char="•"/>
            </a:pPr>
            <a:r>
              <a:rPr lang="en-US" sz="2400" dirty="0"/>
              <a:t>SRAM: 2 KB (ATmega328)</a:t>
            </a:r>
          </a:p>
          <a:p>
            <a:pPr lvl="1">
              <a:buFont typeface="Arial" pitchFamily="34" charset="0"/>
              <a:buChar char="•"/>
            </a:pPr>
            <a:r>
              <a:rPr lang="en-US" sz="2400" dirty="0"/>
              <a:t>EEPROM: 1 KB (ATmega328)</a:t>
            </a:r>
          </a:p>
          <a:p>
            <a:pPr lvl="1">
              <a:buFont typeface="Arial" pitchFamily="34" charset="0"/>
              <a:buChar char="•"/>
            </a:pPr>
            <a:r>
              <a:rPr lang="en-US" sz="2400" dirty="0"/>
              <a:t>Clock Speed: 16 MHz</a:t>
            </a:r>
          </a:p>
          <a:p>
            <a:endParaRPr lang="en-US" dirty="0"/>
          </a:p>
        </p:txBody>
      </p:sp>
      <p:sp>
        <p:nvSpPr>
          <p:cNvPr id="16387" name="TextBox 7"/>
          <p:cNvSpPr txBox="1">
            <a:spLocks noChangeArrowheads="1"/>
          </p:cNvSpPr>
          <p:nvPr/>
        </p:nvSpPr>
        <p:spPr bwMode="auto">
          <a:xfrm>
            <a:off x="685800" y="533400"/>
            <a:ext cx="7696200" cy="708025"/>
          </a:xfrm>
          <a:prstGeom prst="rect">
            <a:avLst/>
          </a:prstGeom>
          <a:noFill/>
          <a:ln w="9525">
            <a:noFill/>
            <a:miter lim="800000"/>
            <a:headEnd/>
            <a:tailEnd/>
          </a:ln>
        </p:spPr>
        <p:txBody>
          <a:bodyPr>
            <a:spAutoFit/>
          </a:bodyPr>
          <a:lstStyle/>
          <a:p>
            <a:r>
              <a:rPr lang="en-US" sz="4000" b="1" dirty="0" smtClean="0">
                <a:solidFill>
                  <a:srgbClr val="00B050"/>
                </a:solidFill>
              </a:rPr>
              <a:t>FEATURES</a:t>
            </a:r>
            <a:endParaRPr lang="en-US" sz="4000" b="1" dirty="0">
              <a:solidFill>
                <a:srgbClr val="00B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ESP8266(</a:t>
            </a:r>
            <a:r>
              <a:rPr lang="en-US" dirty="0" err="1" smtClean="0"/>
              <a:t>wifi</a:t>
            </a:r>
            <a:r>
              <a:rPr lang="en-US" dirty="0" smtClean="0"/>
              <a:t> Module)</a:t>
            </a:r>
            <a:endParaRPr lang="en-US" dirty="0"/>
          </a:p>
        </p:txBody>
      </p:sp>
      <p:sp>
        <p:nvSpPr>
          <p:cNvPr id="3" name="Content Placeholder 2"/>
          <p:cNvSpPr>
            <a:spLocks noGrp="1"/>
          </p:cNvSpPr>
          <p:nvPr>
            <p:ph idx="1"/>
          </p:nvPr>
        </p:nvSpPr>
        <p:spPr/>
        <p:txBody>
          <a:bodyPr/>
          <a:lstStyle/>
          <a:p>
            <a:pPr algn="just"/>
            <a:r>
              <a:rPr lang="en-IN" dirty="0" smtClean="0"/>
              <a:t>ESP8266 offers a complete and self-contained Wi-Fi networking solution, allowing it to either host the application or to offload all Wi-Fi networking functions from another application processor. When ESP8266 hosts the application, and when it is the only application processor in the device, it is able to boot up directly from an external flash. It has integrated cache to improve the performance of the system in such applications, and to minimize the memory requirements.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Esp8266 </a:t>
            </a:r>
            <a:endParaRPr lang="en-US" dirty="0"/>
          </a:p>
        </p:txBody>
      </p:sp>
      <p:pic>
        <p:nvPicPr>
          <p:cNvPr id="4" name="Content Placeholder 3"/>
          <p:cNvPicPr>
            <a:picLocks noGrp="1"/>
          </p:cNvPicPr>
          <p:nvPr>
            <p:ph idx="1"/>
          </p:nvPr>
        </p:nvPicPr>
        <p:blipFill>
          <a:blip r:embed="rId2"/>
          <a:srcRect/>
          <a:stretch>
            <a:fillRect/>
          </a:stretch>
        </p:blipFill>
        <p:spPr bwMode="auto">
          <a:xfrm>
            <a:off x="2359923" y="2911319"/>
            <a:ext cx="4424153" cy="24371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solidFill>
                  <a:srgbClr val="00B050"/>
                </a:solidFill>
              </a:rPr>
              <a:t>LIQUID CRYSTAL DISPLAY</a:t>
            </a:r>
            <a:endParaRPr lang="en-US" sz="3600" dirty="0">
              <a:solidFill>
                <a:srgbClr val="00B050"/>
              </a:solidFill>
            </a:endParaRPr>
          </a:p>
        </p:txBody>
      </p:sp>
      <p:sp>
        <p:nvSpPr>
          <p:cNvPr id="8" name="Content Placeholder 7"/>
          <p:cNvSpPr>
            <a:spLocks noGrp="1"/>
          </p:cNvSpPr>
          <p:nvPr>
            <p:ph idx="1"/>
          </p:nvPr>
        </p:nvSpPr>
        <p:spPr>
          <a:xfrm>
            <a:off x="457200" y="1676400"/>
            <a:ext cx="8229600" cy="4525963"/>
          </a:xfrm>
        </p:spPr>
        <p:txBody>
          <a:bodyPr>
            <a:normAutofit lnSpcReduction="10000"/>
          </a:bodyPr>
          <a:lstStyle/>
          <a:p>
            <a:pPr marL="465138" indent="-465138" algn="just">
              <a:buClr>
                <a:srgbClr val="0000FF"/>
              </a:buClr>
              <a:defRPr/>
            </a:pPr>
            <a:r>
              <a:rPr lang="en-US" sz="2800" dirty="0" smtClean="0">
                <a:latin typeface="Times New Roman" pitchFamily="18" charset="0"/>
              </a:rPr>
              <a:t>A liquid crystal display (LCD) is a thin, flat electronic       visual display that uses the light modulating properties of liquid crystals.</a:t>
            </a:r>
          </a:p>
          <a:p>
            <a:pPr marL="465138" indent="-465138" algn="just">
              <a:spcBef>
                <a:spcPct val="0"/>
              </a:spcBef>
              <a:buClr>
                <a:srgbClr val="0000FF"/>
              </a:buClr>
              <a:defRPr/>
            </a:pPr>
            <a:endParaRPr lang="en-US" sz="2800" dirty="0" smtClean="0">
              <a:latin typeface="Times New Roman" pitchFamily="18" charset="0"/>
            </a:endParaRPr>
          </a:p>
          <a:p>
            <a:pPr marL="465138" indent="-465138" algn="just">
              <a:spcBef>
                <a:spcPct val="0"/>
              </a:spcBef>
              <a:buClr>
                <a:srgbClr val="0000FF"/>
              </a:buClr>
              <a:defRPr/>
            </a:pPr>
            <a:r>
              <a:rPr lang="en-US" sz="2800" dirty="0" smtClean="0">
                <a:latin typeface="Times New Roman" pitchFamily="18" charset="0"/>
              </a:rPr>
              <a:t>Liquid crystal display is very important device in embedded system. It offers high flexibility to user as he can display the required data on it. </a:t>
            </a:r>
          </a:p>
          <a:p>
            <a:pPr marL="465138" indent="-465138" algn="just">
              <a:spcBef>
                <a:spcPct val="0"/>
              </a:spcBef>
              <a:buClr>
                <a:srgbClr val="0000FF"/>
              </a:buClr>
              <a:defRPr/>
            </a:pPr>
            <a:endParaRPr lang="en-US" sz="2800" dirty="0" smtClean="0">
              <a:latin typeface="Times New Roman" pitchFamily="18" charset="0"/>
            </a:endParaRPr>
          </a:p>
          <a:p>
            <a:pPr marL="465138" indent="-465138" algn="just">
              <a:buClr>
                <a:srgbClr val="0000FF"/>
              </a:buClr>
              <a:defRPr/>
            </a:pPr>
            <a:r>
              <a:rPr lang="en-US" sz="2800" dirty="0" smtClean="0">
                <a:latin typeface="Times New Roman" pitchFamily="18" charset="0"/>
              </a:rPr>
              <a:t>These are used in a wide range of applications, including computer monitors, television, instrument panels, aircraft, cockpit displays, signage, etc</a:t>
            </a:r>
          </a:p>
          <a:p>
            <a:endParaRPr lang="en-US" dirty="0" smtClean="0"/>
          </a:p>
        </p:txBody>
      </p:sp>
      <p:pic>
        <p:nvPicPr>
          <p:cNvPr id="6" name="Picture 5" descr="LCD type HD44780 pin diagram"/>
          <p:cNvPicPr/>
          <p:nvPr/>
        </p:nvPicPr>
        <p:blipFill>
          <a:blip r:embed="rId2"/>
          <a:srcRect/>
          <a:stretch>
            <a:fillRect/>
          </a:stretch>
        </p:blipFill>
        <p:spPr bwMode="auto">
          <a:xfrm>
            <a:off x="6705600" y="381000"/>
            <a:ext cx="2228850" cy="116959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US" dirty="0"/>
          </a:p>
        </p:txBody>
      </p:sp>
      <p:sp>
        <p:nvSpPr>
          <p:cNvPr id="3" name="Content Placeholder 2"/>
          <p:cNvSpPr>
            <a:spLocks noGrp="1"/>
          </p:cNvSpPr>
          <p:nvPr>
            <p:ph idx="1"/>
          </p:nvPr>
        </p:nvSpPr>
        <p:spPr/>
        <p:txBody>
          <a:bodyPr/>
          <a:lstStyle/>
          <a:p>
            <a:pPr algn="just">
              <a:buNone/>
            </a:pPr>
            <a:r>
              <a:rPr lang="en-US" dirty="0" smtClean="0"/>
              <a:t>A </a:t>
            </a:r>
            <a:r>
              <a:rPr lang="en-US" dirty="0" smtClean="0">
                <a:hlinkClick r:id="rId2"/>
              </a:rPr>
              <a:t>buzzer</a:t>
            </a:r>
            <a:r>
              <a:rPr lang="en-US" dirty="0" smtClean="0"/>
              <a:t> or beeper is a signaling device, usually electronic, typically used in automobiles, house hold appliances such as a microwave oven, or game shows.</a:t>
            </a:r>
          </a:p>
          <a:p>
            <a:pPr>
              <a:buNone/>
            </a:pPr>
            <a:endParaRPr lang="en-US" dirty="0"/>
          </a:p>
        </p:txBody>
      </p:sp>
      <p:pic>
        <p:nvPicPr>
          <p:cNvPr id="4" name="Picture 3" descr="buzzer.jpg"/>
          <p:cNvPicPr/>
          <p:nvPr/>
        </p:nvPicPr>
        <p:blipFill>
          <a:blip r:embed="rId3"/>
          <a:stretch>
            <a:fillRect/>
          </a:stretch>
        </p:blipFill>
        <p:spPr>
          <a:xfrm>
            <a:off x="2895600" y="3962400"/>
            <a:ext cx="2922932" cy="22682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ENERGY METER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electricity meter or energy meter is a device that measures the amount of </a:t>
            </a:r>
            <a:r>
              <a:rPr lang="en-US" dirty="0" smtClean="0">
                <a:hlinkClick r:id="rId2" tooltip="Electric energy"/>
              </a:rPr>
              <a:t>electric energy</a:t>
            </a:r>
            <a:r>
              <a:rPr lang="en-US" dirty="0" smtClean="0"/>
              <a:t> consumed by a </a:t>
            </a:r>
            <a:r>
              <a:rPr lang="en-US" dirty="0" smtClean="0">
                <a:hlinkClick r:id="rId3" tooltip="House"/>
              </a:rPr>
              <a:t>residence</a:t>
            </a:r>
            <a:r>
              <a:rPr lang="en-US" dirty="0" smtClean="0"/>
              <a:t>, </a:t>
            </a:r>
            <a:r>
              <a:rPr lang="en-US" dirty="0" smtClean="0">
                <a:hlinkClick r:id="rId4" tooltip="Business"/>
              </a:rPr>
              <a:t>business</a:t>
            </a:r>
            <a:r>
              <a:rPr lang="en-US" dirty="0" smtClean="0"/>
              <a:t>, or an electrically powered device. Its reading is highly accurate and electronic measurement is more robust than that of the conventional mechanical meters.</a:t>
            </a:r>
          </a:p>
          <a:p>
            <a:pPr>
              <a:buNone/>
            </a:pPr>
            <a:endParaRPr lang="en-US" dirty="0" smtClean="0"/>
          </a:p>
          <a:p>
            <a:r>
              <a:rPr lang="en-US" dirty="0" smtClean="0"/>
              <a:t>Electronic Energy Meter is a substitute for the mechanical energy meter in use currently for monitoring the  consumption  of  electrical  energy. The  product  is  targeted  at  the  Electricity Boards and mass consumers. </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Features</a:t>
            </a:r>
            <a:endParaRPr lang="en-US" dirty="0"/>
          </a:p>
        </p:txBody>
      </p:sp>
      <p:sp>
        <p:nvSpPr>
          <p:cNvPr id="3" name="Content Placeholder 2"/>
          <p:cNvSpPr>
            <a:spLocks noGrp="1"/>
          </p:cNvSpPr>
          <p:nvPr>
            <p:ph idx="1"/>
          </p:nvPr>
        </p:nvSpPr>
        <p:spPr/>
        <p:txBody>
          <a:bodyPr>
            <a:normAutofit fontScale="92500"/>
          </a:bodyPr>
          <a:lstStyle/>
          <a:p>
            <a:r>
              <a:rPr lang="en-US" dirty="0" smtClean="0"/>
              <a:t>Accurate </a:t>
            </a:r>
            <a:r>
              <a:rPr lang="en-US" dirty="0" smtClean="0"/>
              <a:t>energy measurement even in case of phase reversal and/or the load is earthed. </a:t>
            </a:r>
          </a:p>
          <a:p>
            <a:r>
              <a:rPr lang="en-US" dirty="0" smtClean="0"/>
              <a:t>Reverse current &amp; earth load tampering protection. </a:t>
            </a:r>
          </a:p>
          <a:p>
            <a:r>
              <a:rPr lang="en-US" dirty="0" smtClean="0"/>
              <a:t>True R.M.S. meter to ensure good performance even for distorted waveforms. </a:t>
            </a:r>
          </a:p>
          <a:p>
            <a:r>
              <a:rPr lang="en-US" dirty="0" smtClean="0"/>
              <a:t>Sealed electromagnetic impulse counter for additional security. </a:t>
            </a:r>
          </a:p>
          <a:p>
            <a:r>
              <a:rPr lang="en-US" dirty="0" smtClean="0"/>
              <a:t>Accurate reading even at rapidly fluctuating load current. </a:t>
            </a:r>
          </a:p>
          <a:p>
            <a:r>
              <a:rPr lang="en-US" dirty="0" smtClean="0"/>
              <a:t>No effect of high voltage fluctuations. </a:t>
            </a:r>
          </a:p>
          <a:p>
            <a:r>
              <a:rPr lang="en-US" dirty="0" smtClean="0"/>
              <a:t>Resistant to heat, fire and dust.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endParaRPr lang="en-US" dirty="0"/>
          </a:p>
        </p:txBody>
      </p:sp>
      <p:sp>
        <p:nvSpPr>
          <p:cNvPr id="3" name="Content Placeholder 2"/>
          <p:cNvSpPr>
            <a:spLocks noGrp="1"/>
          </p:cNvSpPr>
          <p:nvPr>
            <p:ph idx="1"/>
          </p:nvPr>
        </p:nvSpPr>
        <p:spPr/>
        <p:txBody>
          <a:bodyPr/>
          <a:lstStyle/>
          <a:p>
            <a:pPr algn="just">
              <a:buNone/>
            </a:pPr>
            <a:r>
              <a:rPr lang="en-US" dirty="0" smtClean="0"/>
              <a:t>A relay is an electromechanical switch, which perform ON and OFF operations without any human interaction. General representation of double contact relay is shown in fig.  Relays are used where it is necessary to control a circuit by a low-power signal (with complete electrical isolation between control and controlled circuits), or where several circuits must be controlled by one signal.</a:t>
            </a:r>
          </a:p>
          <a:p>
            <a:pPr>
              <a:buNone/>
            </a:pPr>
            <a:endParaRPr lang="en-US" dirty="0"/>
          </a:p>
        </p:txBody>
      </p:sp>
      <p:pic>
        <p:nvPicPr>
          <p:cNvPr id="4" name="Picture 3" descr="relay.jpg"/>
          <p:cNvPicPr/>
          <p:nvPr/>
        </p:nvPicPr>
        <p:blipFill>
          <a:blip r:embed="rId2" cstate="print"/>
          <a:stretch>
            <a:fillRect/>
          </a:stretch>
        </p:blipFill>
        <p:spPr>
          <a:xfrm>
            <a:off x="6172200" y="4800600"/>
            <a:ext cx="2971800" cy="2057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endParaRPr lang="en-US"/>
          </a:p>
        </p:txBody>
      </p:sp>
      <p:sp>
        <p:nvSpPr>
          <p:cNvPr id="3" name="Content Placeholder 2"/>
          <p:cNvSpPr>
            <a:spLocks noGrp="1"/>
          </p:cNvSpPr>
          <p:nvPr>
            <p:ph idx="1"/>
          </p:nvPr>
        </p:nvSpPr>
        <p:spPr>
          <a:xfrm>
            <a:off x="533400" y="1524000"/>
            <a:ext cx="8229600" cy="4389120"/>
          </a:xfrm>
        </p:spPr>
        <p:txBody>
          <a:bodyPr/>
          <a:lstStyle/>
          <a:p>
            <a:pPr algn="just">
              <a:buNone/>
            </a:pPr>
            <a:r>
              <a:rPr lang="en-US" dirty="0" smtClean="0"/>
              <a:t>Generally, the relay consists a inductor coil, a spring (not shown in the figure), Swing terminal, and two high power contacts named as normally closed (NC) and normally opened (NO). Relay uses an Electromagnet to move swing terminal between two contacts (NO and NC). When there is no power applied to the inductor coil (Relay is OFF), the spring holds the swing terminal is attached to NC contact.</a:t>
            </a:r>
          </a:p>
          <a:p>
            <a:pPr>
              <a:buNone/>
            </a:pPr>
            <a:endParaRPr lang="en-US" dirty="0"/>
          </a:p>
        </p:txBody>
      </p:sp>
      <p:pic>
        <p:nvPicPr>
          <p:cNvPr id="5" name="Picture 4" descr="http://1.bp.blogspot.com/-pZEyGn-KTXM/T4Mp0ca-eDI/AAAAAAAABJg/OgnorCSzq3A/s400/1.JPG">
            <a:hlinkClick r:id="rId2"/>
          </p:cNvPr>
          <p:cNvPicPr/>
          <p:nvPr/>
        </p:nvPicPr>
        <p:blipFill>
          <a:blip r:embed="rId3" cstate="print"/>
          <a:srcRect/>
          <a:stretch>
            <a:fillRect/>
          </a:stretch>
        </p:blipFill>
        <p:spPr bwMode="auto">
          <a:xfrm>
            <a:off x="6858000" y="4412342"/>
            <a:ext cx="2209800" cy="229325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a:t>
            </a:r>
            <a:endParaRPr lang="en-US" dirty="0"/>
          </a:p>
        </p:txBody>
      </p:sp>
      <p:sp>
        <p:nvSpPr>
          <p:cNvPr id="3" name="Content Placeholder 2"/>
          <p:cNvSpPr>
            <a:spLocks noGrp="1"/>
          </p:cNvSpPr>
          <p:nvPr>
            <p:ph idx="1"/>
          </p:nvPr>
        </p:nvSpPr>
        <p:spPr/>
        <p:txBody>
          <a:bodyPr/>
          <a:lstStyle/>
          <a:p>
            <a:pPr algn="just">
              <a:buNone/>
            </a:pPr>
            <a:r>
              <a:rPr lang="en-US" dirty="0" smtClean="0"/>
              <a:t>A DC motor in simple words is a device that converts direct current(electrical energy) into mechanical energy. It’s of vital importance for the industry today.</a:t>
            </a:r>
          </a:p>
          <a:p>
            <a:pPr>
              <a:buNone/>
            </a:pPr>
            <a:endParaRPr lang="en-US" dirty="0"/>
          </a:p>
        </p:txBody>
      </p:sp>
      <p:pic>
        <p:nvPicPr>
          <p:cNvPr id="4" name="Picture 3" descr="motor.jpg"/>
          <p:cNvPicPr/>
          <p:nvPr/>
        </p:nvPicPr>
        <p:blipFill>
          <a:blip r:embed="rId2"/>
          <a:stretch>
            <a:fillRect/>
          </a:stretch>
        </p:blipFill>
        <p:spPr>
          <a:xfrm>
            <a:off x="3429000" y="3581400"/>
            <a:ext cx="2343150" cy="1952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US" sz="3200" b="1" dirty="0" smtClean="0">
                <a:solidFill>
                  <a:srgbClr val="00B050"/>
                </a:solidFill>
              </a:rPr>
              <a:t>AIM</a:t>
            </a:r>
            <a:r>
              <a:rPr lang="en-US" sz="3200" b="1" dirty="0" smtClean="0">
                <a:solidFill>
                  <a:srgbClr val="00B050"/>
                </a:solidFill>
              </a:rPr>
              <a:t>: </a:t>
            </a:r>
            <a:r>
              <a:rPr lang="en-US" sz="3200" dirty="0" smtClean="0"/>
              <a:t>The goal of this project is to visualize and monitor the power consumption online on a smart phone using mobile application by integrating smart plugs, sensors, Internet of Things (IOT) </a:t>
            </a:r>
            <a:r>
              <a:rPr lang="en-US" sz="3200" dirty="0" smtClean="0"/>
              <a:t>devices.</a:t>
            </a:r>
            <a:r>
              <a:rPr lang="en-US" sz="3200"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z="4000" smtClean="0">
                <a:latin typeface="Times New Roman" pitchFamily="18" charset="0"/>
              </a:rPr>
              <a:t>Advantages of the project</a:t>
            </a:r>
          </a:p>
        </p:txBody>
      </p:sp>
      <p:sp>
        <p:nvSpPr>
          <p:cNvPr id="39939" name="Rectangle 3"/>
          <p:cNvSpPr>
            <a:spLocks noGrp="1" noChangeArrowheads="1"/>
          </p:cNvSpPr>
          <p:nvPr>
            <p:ph type="body" idx="1"/>
          </p:nvPr>
        </p:nvSpPr>
        <p:spPr/>
        <p:txBody>
          <a:bodyPr/>
          <a:lstStyle/>
          <a:p>
            <a:pPr marL="609600" indent="-609600" eaLnBrk="1" hangingPunct="1">
              <a:lnSpc>
                <a:spcPct val="90000"/>
              </a:lnSpc>
            </a:pPr>
            <a:r>
              <a:rPr lang="en-US" altLang="en-US" sz="2800" smtClean="0">
                <a:latin typeface="Times New Roman" pitchFamily="18" charset="0"/>
              </a:rPr>
              <a:t>High sensitivity </a:t>
            </a:r>
          </a:p>
          <a:p>
            <a:pPr marL="609600" indent="-609600" eaLnBrk="1" hangingPunct="1">
              <a:lnSpc>
                <a:spcPct val="90000"/>
              </a:lnSpc>
            </a:pPr>
            <a:r>
              <a:rPr lang="en-US" altLang="en-US" sz="2800" smtClean="0">
                <a:latin typeface="Times New Roman" pitchFamily="18" charset="0"/>
              </a:rPr>
              <a:t>Fast response</a:t>
            </a:r>
          </a:p>
          <a:p>
            <a:pPr marL="609600" indent="-609600" eaLnBrk="1" hangingPunct="1">
              <a:lnSpc>
                <a:spcPct val="90000"/>
              </a:lnSpc>
            </a:pPr>
            <a:r>
              <a:rPr lang="en-US" altLang="en-US" sz="2800" smtClean="0">
                <a:latin typeface="Times New Roman" pitchFamily="18" charset="0"/>
              </a:rPr>
              <a:t>Automatic operation</a:t>
            </a:r>
          </a:p>
          <a:p>
            <a:pPr marL="609600" indent="-609600" eaLnBrk="1" hangingPunct="1">
              <a:lnSpc>
                <a:spcPct val="90000"/>
              </a:lnSpc>
            </a:pPr>
            <a:r>
              <a:rPr lang="en-US" altLang="en-US" sz="2800" smtClean="0">
                <a:latin typeface="Times New Roman" pitchFamily="18" charset="0"/>
              </a:rPr>
              <a:t>Stable performance and long life</a:t>
            </a:r>
          </a:p>
          <a:p>
            <a:pPr marL="609600" indent="-609600" eaLnBrk="1" hangingPunct="1">
              <a:lnSpc>
                <a:spcPct val="90000"/>
              </a:lnSpc>
            </a:pPr>
            <a:r>
              <a:rPr lang="en-US" altLang="en-US" sz="2800" smtClean="0">
                <a:latin typeface="Times New Roman" pitchFamily="18" charset="0"/>
              </a:rPr>
              <a:t>Simple drive circuit</a:t>
            </a:r>
          </a:p>
          <a:p>
            <a:pPr marL="609600" indent="-609600" eaLnBrk="1" hangingPunct="1">
              <a:lnSpc>
                <a:spcPct val="90000"/>
              </a:lnSpc>
            </a:pPr>
            <a:r>
              <a:rPr lang="en-US" altLang="en-US" sz="2800" smtClean="0">
                <a:latin typeface="Times New Roman" pitchFamily="18" charset="0"/>
              </a:rPr>
              <a:t>Efficient vehicle control when sensors detect</a:t>
            </a:r>
          </a:p>
          <a:p>
            <a:pPr marL="609600" indent="-609600" eaLnBrk="1" hangingPunct="1">
              <a:lnSpc>
                <a:spcPct val="90000"/>
              </a:lnSpc>
            </a:pPr>
            <a:r>
              <a:rPr lang="en-US" altLang="en-US" sz="2800" smtClean="0">
                <a:latin typeface="Times New Roman" pitchFamily="18" charset="0"/>
              </a:rPr>
              <a:t>Efficient and low cost design.</a:t>
            </a:r>
          </a:p>
          <a:p>
            <a:pPr marL="609600" indent="-609600" eaLnBrk="1" hangingPunct="1">
              <a:lnSpc>
                <a:spcPct val="90000"/>
              </a:lnSpc>
            </a:pPr>
            <a:r>
              <a:rPr lang="en-US" altLang="en-US" sz="2800" smtClean="0">
                <a:latin typeface="Times New Roman" pitchFamily="18" charset="0"/>
              </a:rPr>
              <a:t>Low power consumption.</a:t>
            </a:r>
          </a:p>
          <a:p>
            <a:pPr marL="609600" indent="-609600" eaLnBrk="1" hangingPunct="1">
              <a:lnSpc>
                <a:spcPct val="90000"/>
              </a:lnSpc>
            </a:pPr>
            <a:r>
              <a:rPr lang="en-US" altLang="en-US" sz="2800" smtClean="0">
                <a:latin typeface="Times New Roman" pitchFamily="18" charset="0"/>
              </a:rPr>
              <a:t>Easily operable.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B050"/>
                </a:solidFill>
              </a:rPr>
              <a:t>APPLICATION</a:t>
            </a:r>
            <a:endParaRPr lang="en-US" dirty="0">
              <a:solidFill>
                <a:srgbClr val="00B050"/>
              </a:solidFill>
            </a:endParaRPr>
          </a:p>
        </p:txBody>
      </p:sp>
      <p:sp>
        <p:nvSpPr>
          <p:cNvPr id="3" name="Content Placeholder 2"/>
          <p:cNvSpPr>
            <a:spLocks noGrp="1"/>
          </p:cNvSpPr>
          <p:nvPr>
            <p:ph idx="1"/>
          </p:nvPr>
        </p:nvSpPr>
        <p:spPr/>
        <p:txBody>
          <a:bodyPr>
            <a:normAutofit/>
          </a:bodyPr>
          <a:lstStyle/>
          <a:p>
            <a:pPr lvl="0"/>
            <a:r>
              <a:rPr lang="en-US" dirty="0" smtClean="0"/>
              <a:t>IOT </a:t>
            </a:r>
            <a:r>
              <a:rPr lang="en-US" dirty="0" smtClean="0"/>
              <a:t>Based solar and wind power monitoring system.</a:t>
            </a:r>
          </a:p>
          <a:p>
            <a:pPr lvl="0"/>
            <a:r>
              <a:rPr lang="en-US" dirty="0" smtClean="0"/>
              <a:t>Ac </a:t>
            </a:r>
            <a:r>
              <a:rPr lang="en-US" dirty="0" smtClean="0"/>
              <a:t>and DC Appliances control system.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t>The complete working model of a smart energy meter was built which uses existing WIFI Module system. The model satisfactorily worked with a Bulb. Automatic meter reading can be explained well using this system. Financial losses of electricity board can be minimized. </a:t>
            </a:r>
            <a:endParaRPr lang="en-US" dirty="0" smtClean="0"/>
          </a:p>
          <a:p>
            <a:pPr algn="just">
              <a:buNone/>
            </a:pPr>
            <a:r>
              <a:rPr lang="en-US" dirty="0" err="1" smtClean="0"/>
              <a:t>Labour</a:t>
            </a:r>
            <a:r>
              <a:rPr lang="en-US" dirty="0" smtClean="0"/>
              <a:t> </a:t>
            </a:r>
            <a:r>
              <a:rPr lang="en-US" dirty="0" smtClean="0"/>
              <a:t>charges and effort can be reduced. The error, time delay that occurs due to manual metering can be avoided to a great extent. Electrical line fault detection has been made easy for the electricity board. Finally but not the least this type of meter supports remote metering which is the future of energy meters. </a:t>
            </a:r>
            <a:endParaRPr lang="en-US" dirty="0" smtClean="0"/>
          </a:p>
          <a:p>
            <a:r>
              <a:rPr lang="en-US" dirty="0" smtClean="0"/>
              <a:t> </a:t>
            </a:r>
            <a:r>
              <a:rPr lang="en-US" dirty="0" smtClean="0"/>
              <a:t>Unique Id for Admin and User. </a:t>
            </a:r>
            <a:endParaRPr lang="en-US" dirty="0" smtClean="0"/>
          </a:p>
          <a:p>
            <a:r>
              <a:rPr lang="en-US" dirty="0" smtClean="0"/>
              <a:t> </a:t>
            </a:r>
            <a:r>
              <a:rPr lang="en-US" dirty="0" smtClean="0"/>
              <a:t>Only Admin can modify any data and add new users. </a:t>
            </a:r>
            <a:endParaRPr lang="en-US" dirty="0" smtClean="0"/>
          </a:p>
          <a:p>
            <a:r>
              <a:rPr lang="en-US" dirty="0" smtClean="0"/>
              <a:t>Power </a:t>
            </a:r>
            <a:r>
              <a:rPr lang="en-US" dirty="0" smtClean="0"/>
              <a:t>used by the users can be monitored hour/daily manner.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err="1" smtClean="0"/>
              <a:t>ChristianBeckel</a:t>
            </a:r>
            <a:r>
              <a:rPr lang="en-US" dirty="0" smtClean="0"/>
              <a:t> and </a:t>
            </a:r>
            <a:r>
              <a:rPr lang="en-US" dirty="0" err="1" smtClean="0"/>
              <a:t>SilviaSantini</a:t>
            </a:r>
            <a:r>
              <a:rPr lang="en-US" dirty="0" smtClean="0"/>
              <a:t>, “Improving device level electricity consumption breakdowns in private households using ON/OFF events,” ACM SIGBED Rev., vol. 9, pp. 32–38, 2012. </a:t>
            </a:r>
          </a:p>
          <a:p>
            <a:pPr algn="just"/>
            <a:r>
              <a:rPr lang="en-US" dirty="0" err="1" smtClean="0"/>
              <a:t>Garrab</a:t>
            </a:r>
            <a:r>
              <a:rPr lang="en-US" dirty="0" smtClean="0"/>
              <a:t>, A.; </a:t>
            </a:r>
            <a:r>
              <a:rPr lang="en-US" dirty="0" err="1" smtClean="0"/>
              <a:t>Bouallegue</a:t>
            </a:r>
            <a:r>
              <a:rPr lang="en-US" dirty="0" smtClean="0"/>
              <a:t>, A.; Ben </a:t>
            </a:r>
            <a:r>
              <a:rPr lang="en-US" dirty="0" err="1" smtClean="0"/>
              <a:t>Abdallah</a:t>
            </a:r>
            <a:r>
              <a:rPr lang="en-US" dirty="0" smtClean="0"/>
              <a:t>, “A new AMR approach for energy saving in Smart Grids using Smart Meter and partial Power Line Communication”, IEEE First International Conference on Renewable Energies and Vehicular Technology (REVET), pp. 263 –269, march </a:t>
            </a:r>
            <a:r>
              <a:rPr lang="en-US" dirty="0" smtClean="0"/>
              <a:t>2012</a:t>
            </a:r>
          </a:p>
          <a:p>
            <a:pPr algn="just"/>
            <a:r>
              <a:rPr lang="en-US" dirty="0" smtClean="0"/>
              <a:t>Marco </a:t>
            </a:r>
            <a:r>
              <a:rPr lang="en-US" dirty="0" err="1" smtClean="0"/>
              <a:t>Casini</a:t>
            </a:r>
            <a:r>
              <a:rPr lang="en-US" dirty="0" smtClean="0"/>
              <a:t> , “Internet of things for Energy efficiency of buildings,” International Scientific Journal Architecture and Engineering. – 2013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rot="21023195">
            <a:off x="457200" y="2362200"/>
            <a:ext cx="8229600" cy="1143000"/>
          </a:xfrm>
        </p:spPr>
        <p:txBody>
          <a:bodyPr/>
          <a:lstStyle/>
          <a:p>
            <a:pPr algn="ctr"/>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Lack of resources established in the present world is initiating everyone towards energy efficient technologies. Among all these resources, power is one which needs to be monitored and controlled as per the need since electricity consumption is increasing day-by day. </a:t>
            </a:r>
            <a:endParaRPr lang="en-US" dirty="0" smtClean="0"/>
          </a:p>
          <a:p>
            <a:pPr algn="just">
              <a:buNone/>
            </a:pPr>
            <a:r>
              <a:rPr lang="en-US" dirty="0" smtClean="0"/>
              <a:t>Power is the soul of world which is related to the electricity and “electricity” is the word which now rules the world. So, proper utilization of these resources is of immense important to us. Though many technological innovations are taking place in this world, existing electricity consumption billing process seems in India to be very old fashioned and does not meet the latest technology </a:t>
            </a:r>
            <a:r>
              <a:rPr lang="en-US" dirty="0" smtClean="0"/>
              <a:t>available.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algn="just"/>
            <a:r>
              <a:rPr lang="en-US" dirty="0" smtClean="0"/>
              <a:t>Thereby,  </a:t>
            </a:r>
            <a:r>
              <a:rPr lang="en-US" dirty="0" smtClean="0"/>
              <a:t>facilitating the user to act accordingly to save power or to provide the reliable power supply by making maximum use of Renewable Energy Sources.</a:t>
            </a:r>
            <a:r>
              <a:rPr lang="en-US" b="1" dirty="0" smtClean="0"/>
              <a:t> </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33400" y="762000"/>
            <a:ext cx="8229600" cy="609600"/>
          </a:xfrm>
        </p:spPr>
        <p:txBody>
          <a:bodyPr/>
          <a:lstStyle/>
          <a:p>
            <a:pPr>
              <a:buNone/>
            </a:pPr>
            <a:r>
              <a:rPr lang="en-US" b="1" dirty="0" smtClean="0"/>
              <a:t>BLOCK DIAGRAM</a:t>
            </a:r>
            <a:endParaRPr lang="en-US" dirty="0" smtClean="0"/>
          </a:p>
        </p:txBody>
      </p:sp>
      <p:sp>
        <p:nvSpPr>
          <p:cNvPr id="16462" name="Rectangle 7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69" name="Rectangle 8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73" name="Rectangle 89"/>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76" name="Rectangle 92"/>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49"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2529" name="Group 1"/>
          <p:cNvGrpSpPr>
            <a:grpSpLocks noChangeAspect="1"/>
          </p:cNvGrpSpPr>
          <p:nvPr/>
        </p:nvGrpSpPr>
        <p:grpSpPr bwMode="auto">
          <a:xfrm>
            <a:off x="1219200" y="1600200"/>
            <a:ext cx="6438900" cy="4044950"/>
            <a:chOff x="2070" y="1649"/>
            <a:chExt cx="10140" cy="6369"/>
          </a:xfrm>
        </p:grpSpPr>
        <p:sp>
          <p:nvSpPr>
            <p:cNvPr id="22548" name="AutoShape 20"/>
            <p:cNvSpPr>
              <a:spLocks noChangeAspect="1" noChangeArrowheads="1" noTextEdit="1"/>
            </p:cNvSpPr>
            <p:nvPr/>
          </p:nvSpPr>
          <p:spPr bwMode="auto">
            <a:xfrm>
              <a:off x="2070" y="1649"/>
              <a:ext cx="10140" cy="636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47" name="Text Box 19"/>
            <p:cNvSpPr txBox="1">
              <a:spLocks noChangeArrowheads="1"/>
            </p:cNvSpPr>
            <p:nvPr/>
          </p:nvSpPr>
          <p:spPr bwMode="auto">
            <a:xfrm>
              <a:off x="5719" y="2020"/>
              <a:ext cx="1395" cy="765"/>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e-IN" sz="1200" b="1" i="0" u="none" strike="noStrike" cap="none" normalizeH="0" baseline="0" smtClean="0">
                  <a:ln>
                    <a:noFill/>
                  </a:ln>
                  <a:solidFill>
                    <a:schemeClr val="tx1"/>
                  </a:solidFill>
                  <a:effectLst/>
                  <a:latin typeface="Book Antiqua" pitchFamily="18" charset="0"/>
                  <a:ea typeface="Times New Roman" pitchFamily="18" charset="0"/>
                  <a:cs typeface="Gautami" pitchFamily="34" charset="0"/>
                </a:rPr>
                <a:t>Power Supply</a:t>
              </a:r>
              <a:endParaRPr kumimoji="0" lang="te-IN" sz="1800" b="0" i="0" u="none" strike="noStrike" cap="none" normalizeH="0" baseline="0" smtClean="0">
                <a:ln>
                  <a:noFill/>
                </a:ln>
                <a:solidFill>
                  <a:schemeClr val="tx1"/>
                </a:solidFill>
                <a:effectLst/>
                <a:latin typeface="Arial" pitchFamily="34" charset="0"/>
                <a:cs typeface="Arial" pitchFamily="34" charset="0"/>
              </a:endParaRPr>
            </a:p>
          </p:txBody>
        </p:sp>
        <p:sp>
          <p:nvSpPr>
            <p:cNvPr id="22546" name="AutoShape 18"/>
            <p:cNvSpPr>
              <a:spLocks noChangeShapeType="1"/>
            </p:cNvSpPr>
            <p:nvPr/>
          </p:nvSpPr>
          <p:spPr bwMode="auto">
            <a:xfrm>
              <a:off x="6421" y="2785"/>
              <a:ext cx="1" cy="57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545" name="Text Box 17"/>
            <p:cNvSpPr txBox="1">
              <a:spLocks noChangeArrowheads="1"/>
            </p:cNvSpPr>
            <p:nvPr/>
          </p:nvSpPr>
          <p:spPr bwMode="auto">
            <a:xfrm>
              <a:off x="8070" y="3492"/>
              <a:ext cx="1470" cy="668"/>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e-IN" sz="1200" b="1" i="0" u="none" strike="noStrike" cap="none" normalizeH="0" baseline="0" smtClean="0">
                  <a:ln>
                    <a:noFill/>
                  </a:ln>
                  <a:solidFill>
                    <a:schemeClr val="tx1"/>
                  </a:solidFill>
                  <a:effectLst/>
                  <a:latin typeface="Book Antiqua" pitchFamily="18" charset="0"/>
                  <a:ea typeface="Times New Roman" pitchFamily="18" charset="0"/>
                  <a:cs typeface="Gautami" pitchFamily="34" charset="0"/>
                </a:rPr>
                <a:t>LCD</a:t>
              </a:r>
              <a:endParaRPr kumimoji="0" lang="te-IN" sz="1800" b="0" i="0" u="none" strike="noStrike" cap="none" normalizeH="0" baseline="0" smtClean="0">
                <a:ln>
                  <a:noFill/>
                </a:ln>
                <a:solidFill>
                  <a:schemeClr val="tx1"/>
                </a:solidFill>
                <a:effectLst/>
                <a:latin typeface="Arial" pitchFamily="34" charset="0"/>
                <a:cs typeface="Arial" pitchFamily="34" charset="0"/>
              </a:endParaRPr>
            </a:p>
          </p:txBody>
        </p:sp>
        <p:sp>
          <p:nvSpPr>
            <p:cNvPr id="22544" name="Text Box 16"/>
            <p:cNvSpPr txBox="1">
              <a:spLocks noChangeArrowheads="1"/>
            </p:cNvSpPr>
            <p:nvPr/>
          </p:nvSpPr>
          <p:spPr bwMode="auto">
            <a:xfrm>
              <a:off x="5646" y="3356"/>
              <a:ext cx="1800" cy="4275"/>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Book Antiqua" pitchFamily="18" charset="0"/>
                <a:ea typeface="Times New Roman" pitchFamily="18" charset="0"/>
                <a:cs typeface="Gautam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200" b="1" dirty="0" smtClean="0">
                <a:latin typeface="Book Antiqua" pitchFamily="18" charset="0"/>
                <a:ea typeface="Times New Roman" pitchFamily="18" charset="0"/>
                <a:cs typeface="Gautam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Book Antiqua" pitchFamily="18" charset="0"/>
                <a:ea typeface="Times New Roman" pitchFamily="18" charset="0"/>
                <a:cs typeface="Gautam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200" b="1" dirty="0" smtClean="0">
                <a:latin typeface="Book Antiqua" pitchFamily="18" charset="0"/>
                <a:ea typeface="Times New Roman" pitchFamily="18" charset="0"/>
                <a:cs typeface="Gautam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Book Antiqua" pitchFamily="18" charset="0"/>
                <a:ea typeface="Times New Roman" pitchFamily="18" charset="0"/>
                <a:cs typeface="Gautam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e-IN" sz="1200" b="1" i="0" u="none" strike="noStrike" cap="none" normalizeH="0" baseline="0" dirty="0" smtClean="0">
                  <a:ln>
                    <a:noFill/>
                  </a:ln>
                  <a:solidFill>
                    <a:schemeClr val="tx1"/>
                  </a:solidFill>
                  <a:effectLst/>
                  <a:latin typeface="Book Antiqua" pitchFamily="18" charset="0"/>
                  <a:ea typeface="Times New Roman" pitchFamily="18" charset="0"/>
                  <a:cs typeface="Gautami" pitchFamily="34" charset="0"/>
                </a:rPr>
                <a:t>Micro  Controller</a:t>
              </a:r>
              <a:endParaRPr kumimoji="0" lang="te-I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43" name="AutoShape 15"/>
            <p:cNvSpPr>
              <a:spLocks noChangeShapeType="1"/>
            </p:cNvSpPr>
            <p:nvPr/>
          </p:nvSpPr>
          <p:spPr bwMode="auto">
            <a:xfrm>
              <a:off x="7446" y="3843"/>
              <a:ext cx="62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542" name="Text Box 14"/>
            <p:cNvSpPr txBox="1">
              <a:spLocks noChangeArrowheads="1"/>
            </p:cNvSpPr>
            <p:nvPr/>
          </p:nvSpPr>
          <p:spPr bwMode="auto">
            <a:xfrm>
              <a:off x="8070" y="4329"/>
              <a:ext cx="1470" cy="644"/>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e-IN" sz="1200" b="1" i="0" u="none" strike="noStrike" cap="none" normalizeH="0" baseline="0" smtClean="0">
                  <a:ln>
                    <a:noFill/>
                  </a:ln>
                  <a:solidFill>
                    <a:schemeClr val="tx1"/>
                  </a:solidFill>
                  <a:effectLst/>
                  <a:latin typeface="Book Antiqua" pitchFamily="18" charset="0"/>
                  <a:ea typeface="Times New Roman" pitchFamily="18" charset="0"/>
                  <a:cs typeface="Gautami" pitchFamily="34" charset="0"/>
                </a:rPr>
                <a:t>IOT</a:t>
              </a:r>
              <a:endParaRPr kumimoji="0" lang="te-IN" sz="1800" b="0" i="0" u="none" strike="noStrike" cap="none" normalizeH="0" baseline="0" smtClean="0">
                <a:ln>
                  <a:noFill/>
                </a:ln>
                <a:solidFill>
                  <a:schemeClr val="tx1"/>
                </a:solidFill>
                <a:effectLst/>
                <a:latin typeface="Arial" pitchFamily="34" charset="0"/>
                <a:cs typeface="Arial" pitchFamily="34" charset="0"/>
              </a:endParaRPr>
            </a:p>
          </p:txBody>
        </p:sp>
        <p:sp>
          <p:nvSpPr>
            <p:cNvPr id="22541" name="AutoShape 13"/>
            <p:cNvSpPr>
              <a:spLocks noChangeShapeType="1"/>
            </p:cNvSpPr>
            <p:nvPr/>
          </p:nvSpPr>
          <p:spPr bwMode="auto">
            <a:xfrm>
              <a:off x="7446" y="4666"/>
              <a:ext cx="62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540" name="Text Box 12"/>
            <p:cNvSpPr txBox="1">
              <a:spLocks noChangeArrowheads="1"/>
            </p:cNvSpPr>
            <p:nvPr/>
          </p:nvSpPr>
          <p:spPr bwMode="auto">
            <a:xfrm>
              <a:off x="3686" y="3492"/>
              <a:ext cx="1453" cy="765"/>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e-IN" sz="900" b="1" i="0" u="none" strike="noStrike" cap="none" normalizeH="0" baseline="0" smtClean="0">
                  <a:ln>
                    <a:noFill/>
                  </a:ln>
                  <a:solidFill>
                    <a:schemeClr val="tx1"/>
                  </a:solidFill>
                  <a:effectLst/>
                  <a:latin typeface="Book Antiqua" pitchFamily="18" charset="0"/>
                  <a:ea typeface="Times New Roman" pitchFamily="18" charset="0"/>
                  <a:cs typeface="Gautami" pitchFamily="34" charset="0"/>
                </a:rPr>
                <a:t>Energy Meter</a:t>
              </a:r>
              <a:endParaRPr kumimoji="0" lang="te-IN" sz="1800" b="0" i="0" u="none" strike="noStrike" cap="none" normalizeH="0" baseline="0" smtClean="0">
                <a:ln>
                  <a:noFill/>
                </a:ln>
                <a:solidFill>
                  <a:schemeClr val="tx1"/>
                </a:solidFill>
                <a:effectLst/>
                <a:latin typeface="Arial" pitchFamily="34" charset="0"/>
                <a:cs typeface="Arial" pitchFamily="34" charset="0"/>
              </a:endParaRPr>
            </a:p>
          </p:txBody>
        </p:sp>
        <p:sp>
          <p:nvSpPr>
            <p:cNvPr id="22539" name="Text Box 11"/>
            <p:cNvSpPr txBox="1">
              <a:spLocks noChangeArrowheads="1"/>
            </p:cNvSpPr>
            <p:nvPr/>
          </p:nvSpPr>
          <p:spPr bwMode="auto">
            <a:xfrm>
              <a:off x="8070" y="6077"/>
              <a:ext cx="1470" cy="611"/>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e-IN" sz="1200" b="1" i="0" u="none" strike="noStrike" cap="none" normalizeH="0" baseline="0" smtClean="0">
                  <a:ln>
                    <a:noFill/>
                  </a:ln>
                  <a:solidFill>
                    <a:schemeClr val="tx1"/>
                  </a:solidFill>
                  <a:effectLst/>
                  <a:latin typeface="Book Antiqua" pitchFamily="18" charset="0"/>
                  <a:ea typeface="Times New Roman" pitchFamily="18" charset="0"/>
                  <a:cs typeface="Gautami" pitchFamily="34" charset="0"/>
                </a:rPr>
                <a:t>Buzzer</a:t>
              </a:r>
              <a:endParaRPr kumimoji="0" lang="te-IN" sz="1800" b="0" i="0" u="none" strike="noStrike" cap="none" normalizeH="0" baseline="0" smtClean="0">
                <a:ln>
                  <a:noFill/>
                </a:ln>
                <a:solidFill>
                  <a:schemeClr val="tx1"/>
                </a:solidFill>
                <a:effectLst/>
                <a:latin typeface="Arial" pitchFamily="34" charset="0"/>
                <a:cs typeface="Arial" pitchFamily="34" charset="0"/>
              </a:endParaRPr>
            </a:p>
          </p:txBody>
        </p:sp>
        <p:sp>
          <p:nvSpPr>
            <p:cNvPr id="22538" name="AutoShape 10"/>
            <p:cNvSpPr>
              <a:spLocks noChangeShapeType="1"/>
            </p:cNvSpPr>
            <p:nvPr/>
          </p:nvSpPr>
          <p:spPr bwMode="auto">
            <a:xfrm>
              <a:off x="7446" y="6442"/>
              <a:ext cx="62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537" name="Text Box 9"/>
            <p:cNvSpPr txBox="1">
              <a:spLocks noChangeArrowheads="1"/>
            </p:cNvSpPr>
            <p:nvPr/>
          </p:nvSpPr>
          <p:spPr bwMode="auto">
            <a:xfrm>
              <a:off x="3686" y="4930"/>
              <a:ext cx="1395" cy="885"/>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e-IN" sz="900" b="1" i="0" u="none" strike="noStrike" cap="none" normalizeH="0" baseline="0" smtClean="0">
                  <a:ln>
                    <a:noFill/>
                  </a:ln>
                  <a:solidFill>
                    <a:schemeClr val="tx1"/>
                  </a:solidFill>
                  <a:effectLst/>
                  <a:latin typeface="Book Antiqua" pitchFamily="18" charset="0"/>
                  <a:ea typeface="Times New Roman" pitchFamily="18" charset="0"/>
                  <a:cs typeface="Gautami" pitchFamily="34" charset="0"/>
                </a:rPr>
                <a:t>                Relay   </a:t>
              </a:r>
              <a:endParaRPr kumimoji="0" lang="te-IN" sz="1800" b="0" i="0" u="none" strike="noStrike" cap="none" normalizeH="0" baseline="0" smtClean="0">
                <a:ln>
                  <a:noFill/>
                </a:ln>
                <a:solidFill>
                  <a:schemeClr val="tx1"/>
                </a:solidFill>
                <a:effectLst/>
                <a:latin typeface="Arial" pitchFamily="34" charset="0"/>
                <a:cs typeface="Arial" pitchFamily="34" charset="0"/>
              </a:endParaRPr>
            </a:p>
          </p:txBody>
        </p:sp>
        <p:sp>
          <p:nvSpPr>
            <p:cNvPr id="22536" name="AutoShape 8"/>
            <p:cNvSpPr>
              <a:spLocks noChangeShapeType="1"/>
            </p:cNvSpPr>
            <p:nvPr/>
          </p:nvSpPr>
          <p:spPr bwMode="auto">
            <a:xfrm flipH="1">
              <a:off x="5058" y="5366"/>
              <a:ext cx="588"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535" name="AutoShape 7"/>
            <p:cNvSpPr>
              <a:spLocks noChangeShapeType="1"/>
            </p:cNvSpPr>
            <p:nvPr/>
          </p:nvSpPr>
          <p:spPr bwMode="auto">
            <a:xfrm flipV="1">
              <a:off x="5139" y="3841"/>
              <a:ext cx="507"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534" name="Text Box 6"/>
            <p:cNvSpPr txBox="1">
              <a:spLocks noChangeArrowheads="1"/>
            </p:cNvSpPr>
            <p:nvPr/>
          </p:nvSpPr>
          <p:spPr bwMode="auto">
            <a:xfrm>
              <a:off x="3963" y="6399"/>
              <a:ext cx="954" cy="885"/>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e-IN" sz="1200" b="1" i="0" u="none" strike="noStrike" cap="none" normalizeH="0" baseline="0" smtClean="0">
                  <a:ln>
                    <a:noFill/>
                  </a:ln>
                  <a:solidFill>
                    <a:schemeClr val="tx1"/>
                  </a:solidFill>
                  <a:effectLst/>
                  <a:latin typeface="Book Antiqua" pitchFamily="18" charset="0"/>
                  <a:ea typeface="Times New Roman" pitchFamily="18" charset="0"/>
                  <a:cs typeface="Gautami" pitchFamily="34" charset="0"/>
                </a:rPr>
                <a:t>Load</a:t>
              </a:r>
              <a:endParaRPr kumimoji="0" lang="te-IN" sz="1800" b="0" i="0" u="none" strike="noStrike" cap="none" normalizeH="0" baseline="0" smtClean="0">
                <a:ln>
                  <a:noFill/>
                </a:ln>
                <a:solidFill>
                  <a:schemeClr val="tx1"/>
                </a:solidFill>
                <a:effectLst/>
                <a:latin typeface="Arial" pitchFamily="34" charset="0"/>
                <a:cs typeface="Arial" pitchFamily="34" charset="0"/>
              </a:endParaRPr>
            </a:p>
          </p:txBody>
        </p:sp>
        <p:sp>
          <p:nvSpPr>
            <p:cNvPr id="22533" name="AutoShape 5"/>
            <p:cNvSpPr>
              <a:spLocks noChangeShapeType="1"/>
            </p:cNvSpPr>
            <p:nvPr/>
          </p:nvSpPr>
          <p:spPr bwMode="auto">
            <a:xfrm>
              <a:off x="4358" y="4257"/>
              <a:ext cx="1" cy="57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532" name="AutoShape 4"/>
            <p:cNvSpPr>
              <a:spLocks noChangeShapeType="1"/>
            </p:cNvSpPr>
            <p:nvPr/>
          </p:nvSpPr>
          <p:spPr bwMode="auto">
            <a:xfrm>
              <a:off x="4440" y="5815"/>
              <a:ext cx="1" cy="57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531" name="Text Box 3"/>
            <p:cNvSpPr txBox="1">
              <a:spLocks noChangeArrowheads="1"/>
            </p:cNvSpPr>
            <p:nvPr/>
          </p:nvSpPr>
          <p:spPr bwMode="auto">
            <a:xfrm>
              <a:off x="8070" y="5204"/>
              <a:ext cx="1470" cy="611"/>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e-IN" sz="1200" b="1" i="0" u="none" strike="noStrike" cap="none" normalizeH="0" baseline="0" smtClean="0">
                  <a:ln>
                    <a:noFill/>
                  </a:ln>
                  <a:solidFill>
                    <a:schemeClr val="tx1"/>
                  </a:solidFill>
                  <a:effectLst/>
                  <a:latin typeface="Book Antiqua" pitchFamily="18" charset="0"/>
                  <a:ea typeface="Times New Roman" pitchFamily="18" charset="0"/>
                  <a:cs typeface="Gautami" pitchFamily="34" charset="0"/>
                </a:rPr>
                <a:t>Switch</a:t>
              </a:r>
              <a:endParaRPr kumimoji="0" lang="te-IN" sz="1800" b="0" i="0" u="none" strike="noStrike" cap="none" normalizeH="0" baseline="0" smtClean="0">
                <a:ln>
                  <a:noFill/>
                </a:ln>
                <a:solidFill>
                  <a:schemeClr val="tx1"/>
                </a:solidFill>
                <a:effectLst/>
                <a:latin typeface="Arial" pitchFamily="34" charset="0"/>
                <a:cs typeface="Arial" pitchFamily="34" charset="0"/>
              </a:endParaRPr>
            </a:p>
          </p:txBody>
        </p:sp>
        <p:sp>
          <p:nvSpPr>
            <p:cNvPr id="22530" name="AutoShape 2"/>
            <p:cNvSpPr>
              <a:spLocks noChangeShapeType="1"/>
            </p:cNvSpPr>
            <p:nvPr/>
          </p:nvSpPr>
          <p:spPr bwMode="auto">
            <a:xfrm flipH="1">
              <a:off x="7446" y="5490"/>
              <a:ext cx="58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09600"/>
            <a:ext cx="8229600" cy="5715000"/>
          </a:xfrm>
        </p:spPr>
        <p:txBody>
          <a:bodyPr>
            <a:normAutofit/>
          </a:bodyPr>
          <a:lstStyle/>
          <a:p>
            <a:pPr>
              <a:buNone/>
            </a:pPr>
            <a:r>
              <a:rPr lang="en-US" dirty="0" smtClean="0"/>
              <a:t>POWER SUPPLY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Converting the available AC supply to dc </a:t>
            </a:r>
          </a:p>
          <a:p>
            <a:r>
              <a:rPr lang="en-US" dirty="0" smtClean="0"/>
              <a:t>Using rectifier for conversion of AC to DC</a:t>
            </a:r>
          </a:p>
          <a:p>
            <a:r>
              <a:rPr lang="en-US" dirty="0" smtClean="0"/>
              <a:t>Regulator To Provide Regulated </a:t>
            </a:r>
            <a:r>
              <a:rPr lang="en-US" smtClean="0"/>
              <a:t>power supply.  </a:t>
            </a:r>
            <a:endParaRPr lang="en-US" dirty="0"/>
          </a:p>
        </p:txBody>
      </p:sp>
      <p:pic>
        <p:nvPicPr>
          <p:cNvPr id="17410" name="Picture 2" descr="http://i.stack.imgur.com/AAWg7.gif"/>
          <p:cNvPicPr>
            <a:picLocks noChangeAspect="1" noChangeArrowheads="1"/>
          </p:cNvPicPr>
          <p:nvPr/>
        </p:nvPicPr>
        <p:blipFill>
          <a:blip r:embed="rId2"/>
          <a:srcRect/>
          <a:stretch>
            <a:fillRect/>
          </a:stretch>
        </p:blipFill>
        <p:spPr bwMode="auto">
          <a:xfrm>
            <a:off x="1447800" y="1676400"/>
            <a:ext cx="5962650" cy="272415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304800"/>
            <a:ext cx="8229600" cy="1143000"/>
          </a:xfrm>
        </p:spPr>
        <p:txBody>
          <a:bodyPr/>
          <a:lstStyle/>
          <a:p>
            <a:r>
              <a:rPr lang="en-US" dirty="0" smtClean="0">
                <a:solidFill>
                  <a:srgbClr val="00B050"/>
                </a:solidFill>
              </a:rPr>
              <a:t>MICROCONTROLLER</a:t>
            </a:r>
            <a:r>
              <a:rPr lang="en-US" dirty="0" smtClean="0">
                <a:solidFill>
                  <a:srgbClr val="FF0000"/>
                </a:solidFill>
              </a:rPr>
              <a:t> </a:t>
            </a:r>
            <a:endParaRPr lang="en-US" dirty="0">
              <a:solidFill>
                <a:srgbClr val="FF0000"/>
              </a:solidFill>
            </a:endParaRPr>
          </a:p>
        </p:txBody>
      </p:sp>
      <p:sp>
        <p:nvSpPr>
          <p:cNvPr id="5" name="TextBox 4"/>
          <p:cNvSpPr txBox="1"/>
          <p:nvPr/>
        </p:nvSpPr>
        <p:spPr>
          <a:xfrm>
            <a:off x="609600" y="1143000"/>
            <a:ext cx="8077200" cy="5293757"/>
          </a:xfrm>
          <a:prstGeom prst="rect">
            <a:avLst/>
          </a:prstGeom>
          <a:noFill/>
        </p:spPr>
        <p:txBody>
          <a:bodyPr wrap="square" rtlCol="0">
            <a:spAutoFit/>
          </a:bodyPr>
          <a:lstStyle/>
          <a:p>
            <a:pPr algn="just"/>
            <a:r>
              <a:rPr lang="en-IN" sz="3200" dirty="0" smtClean="0"/>
              <a:t>	A Microcontroller (or MCU) is a computer-on-a-chip used to control electronic device. It is a type of microprocessor emphasizing self-sufficiency and cost-effectiveness, in contrast to a general-purpose microprocessor (the kind used in a PC). A typical microcontroller contains all the memory and interfaces needed for a simple application.</a:t>
            </a:r>
            <a:endParaRPr lang="en-US" sz="32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457200" y="1189038"/>
            <a:ext cx="8229600" cy="4754562"/>
          </a:xfrm>
        </p:spPr>
        <p:txBody>
          <a:bodyPr>
            <a:normAutofit/>
          </a:bodyPr>
          <a:lstStyle/>
          <a:p>
            <a:pPr algn="just">
              <a:defRPr/>
            </a:pPr>
            <a:r>
              <a:rPr lang="en-IN" sz="2400" dirty="0" err="1" smtClean="0"/>
              <a:t>Arduino</a:t>
            </a:r>
            <a:r>
              <a:rPr lang="en-IN" sz="2400" dirty="0" smtClean="0"/>
              <a:t>/</a:t>
            </a:r>
            <a:r>
              <a:rPr lang="en-IN" sz="2400" dirty="0" err="1" smtClean="0"/>
              <a:t>Genuino</a:t>
            </a:r>
            <a:r>
              <a:rPr lang="en-IN" sz="2400" dirty="0" smtClean="0"/>
              <a:t> Uno is a microcontroller board based on the ATmega328P. It has 14 digital input/output pins (of which 6 can be used as PWM outputs), 6 </a:t>
            </a:r>
            <a:r>
              <a:rPr lang="en-IN" sz="2400" dirty="0" err="1" smtClean="0"/>
              <a:t>analog</a:t>
            </a:r>
            <a:r>
              <a:rPr lang="en-IN" sz="2400" dirty="0" smtClean="0"/>
              <a:t> inputs, a 16 MHz quartz crystal, a USB connection, a power jack, an ICSP header and a reset button. It contains everything needed to support the microcontroller; simply connect it to a computer with a USB cable or power it with a AC-to-DC adapter or battery to get started.. You can tinker with your UNO without </a:t>
            </a:r>
            <a:r>
              <a:rPr lang="en-IN" sz="2400" dirty="0" err="1" smtClean="0"/>
              <a:t>worring</a:t>
            </a:r>
            <a:r>
              <a:rPr lang="en-IN" sz="2400" dirty="0" smtClean="0"/>
              <a:t> too much about doing something wrong, worst case scenario you can replace the chip for a few dollars and start over again.</a:t>
            </a:r>
            <a:endParaRPr lang="en-US" sz="2400" dirty="0" smtClean="0"/>
          </a:p>
          <a:p>
            <a:pPr>
              <a:buFont typeface="Wingdings" pitchFamily="2" charset="2"/>
              <a:buNone/>
              <a:defRPr/>
            </a:pPr>
            <a:endParaRPr lang="en-US" sz="2400" dirty="0" smtClean="0"/>
          </a:p>
          <a:p>
            <a:pPr eaLnBrk="1" hangingPunct="1">
              <a:buFont typeface="Wingdings" pitchFamily="2" charset="2"/>
              <a:buNone/>
              <a:defRPr/>
            </a:pPr>
            <a:endParaRPr lang="en-US" sz="2400" dirty="0" smtClean="0">
              <a:latin typeface="Times New Roman" pitchFamily="18" charset="0"/>
            </a:endParaRPr>
          </a:p>
        </p:txBody>
      </p:sp>
      <p:sp>
        <p:nvSpPr>
          <p:cNvPr id="15363" name="Text Box 3"/>
          <p:cNvSpPr txBox="1">
            <a:spLocks noChangeArrowheads="1"/>
          </p:cNvSpPr>
          <p:nvPr/>
        </p:nvSpPr>
        <p:spPr bwMode="auto">
          <a:xfrm>
            <a:off x="1295400" y="304800"/>
            <a:ext cx="6873875" cy="954087"/>
          </a:xfrm>
          <a:prstGeom prst="rect">
            <a:avLst/>
          </a:prstGeom>
          <a:noFill/>
          <a:ln w="9525">
            <a:noFill/>
            <a:miter lim="800000"/>
            <a:headEnd/>
            <a:tailEnd/>
          </a:ln>
        </p:spPr>
        <p:txBody>
          <a:bodyPr>
            <a:spAutoFit/>
          </a:bodyPr>
          <a:lstStyle/>
          <a:p>
            <a:pPr algn="ctr"/>
            <a:r>
              <a:rPr lang="en-US" sz="2800" b="1" dirty="0" smtClean="0">
                <a:solidFill>
                  <a:srgbClr val="00B050"/>
                </a:solidFill>
                <a:latin typeface="Times New Roman" pitchFamily="18" charset="0"/>
              </a:rPr>
              <a:t>ARDUINO NANO </a:t>
            </a:r>
            <a:r>
              <a:rPr lang="en-US" sz="2800" b="1" dirty="0">
                <a:solidFill>
                  <a:srgbClr val="00B050"/>
                </a:solidFill>
                <a:latin typeface="Times New Roman" pitchFamily="18" charset="0"/>
              </a:rPr>
              <a:t>MICROCONTOLLER ATMEGA 328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smtClean="0">
                <a:solidFill>
                  <a:srgbClr val="00B050"/>
                </a:solidFill>
              </a:rPr>
              <a:t>ARDUINO NANO BOARD</a:t>
            </a:r>
            <a:endParaRPr lang="en-US" sz="4000" dirty="0">
              <a:solidFill>
                <a:srgbClr val="00B050"/>
              </a:solidFill>
            </a:endParaRPr>
          </a:p>
        </p:txBody>
      </p:sp>
      <p:pic>
        <p:nvPicPr>
          <p:cNvPr id="2050" name="Picture 2" descr="C:\Users\DELL\Desktop\nano board.jpg"/>
          <p:cNvPicPr>
            <a:picLocks noChangeAspect="1" noChangeArrowheads="1"/>
          </p:cNvPicPr>
          <p:nvPr/>
        </p:nvPicPr>
        <p:blipFill>
          <a:blip r:embed="rId2"/>
          <a:srcRect/>
          <a:stretch>
            <a:fillRect/>
          </a:stretch>
        </p:blipFill>
        <p:spPr bwMode="auto">
          <a:xfrm>
            <a:off x="533400" y="2438400"/>
            <a:ext cx="7924800" cy="421005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250</TotalTime>
  <Words>1137</Words>
  <Application>Microsoft Office PowerPoint</Application>
  <PresentationFormat>On-screen Show (4:3)</PresentationFormat>
  <Paragraphs>108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Smart energy mointering system an iot based random electricity consumption monitering system</vt:lpstr>
      <vt:lpstr>Slide 2</vt:lpstr>
      <vt:lpstr>Abstract</vt:lpstr>
      <vt:lpstr>Continue..</vt:lpstr>
      <vt:lpstr>Slide 5</vt:lpstr>
      <vt:lpstr>Slide 6</vt:lpstr>
      <vt:lpstr>MICROCONTROLLER </vt:lpstr>
      <vt:lpstr>Slide 8</vt:lpstr>
      <vt:lpstr>ARDUINO NANO BOARD</vt:lpstr>
      <vt:lpstr>Slide 10</vt:lpstr>
      <vt:lpstr>ESP8266(wifi Module)</vt:lpstr>
      <vt:lpstr>Esp8266 </vt:lpstr>
      <vt:lpstr>LIQUID CRYSTAL DISPLAY</vt:lpstr>
      <vt:lpstr>BUZZER</vt:lpstr>
      <vt:lpstr>ENERGY METER</vt:lpstr>
      <vt:lpstr>Features</vt:lpstr>
      <vt:lpstr>RELAY</vt:lpstr>
      <vt:lpstr>Slide 18</vt:lpstr>
      <vt:lpstr>MOTOR</vt:lpstr>
      <vt:lpstr>Advantages of the project</vt:lpstr>
      <vt:lpstr>APPLICATION</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STATION NAME DISPLAY ON LCD</dc:title>
  <cp:lastModifiedBy>Mohammed</cp:lastModifiedBy>
  <cp:revision>39</cp:revision>
  <dcterms:created xsi:type="dcterms:W3CDTF">2013-06-24T11:46:56Z</dcterms:created>
  <dcterms:modified xsi:type="dcterms:W3CDTF">2019-01-28T07:03:04Z</dcterms:modified>
</cp:coreProperties>
</file>