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F6B0-DC7E-169B-90F9-1AFE58B3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56F67-D037-239F-B9C7-660FD46F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5CE1-8F95-AD4A-76B0-E1891F76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FE3B-43C3-F889-9DD0-F50A7E8A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4A36-8729-6C01-F2B5-D01B2827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2E73-D728-0600-3721-CEBC228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BC1DE-6975-62B7-D44E-FAB366454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6FD3-49EB-D09E-BF21-73460854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23B9-1E3C-092A-84D7-20169B1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1547-CE4D-1226-6809-414D163C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D4B15-76E0-7672-11EE-B6FAADB79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0A9A-FA29-7766-E999-845611C0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9411-CFD3-74BE-60EF-C69C2EF1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57AA-362E-7BA6-E08B-3C9761BE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8385-1CFB-57C6-A9F0-52684D6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8148-4B2D-3743-73E7-8C89FCD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C17D-A08B-2F3F-E5F1-74801BA1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A096-E13E-EA5F-B000-976D223C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C7F3-A6F1-63D6-9EA3-59B8137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385F-18BE-C369-8AF3-05441592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40A4-5A96-D85E-6D11-A23F7824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5BFC-8454-5B13-20FB-CD939E75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4C48-CFE7-F63F-03BB-4540BA2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1ABC-85E3-F301-6023-A459F6B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BFF2-F927-D628-0418-6E885082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EBA-46CB-2EE6-4727-1B890D2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5E34-1E52-E74C-9C95-231ABAD0E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074A-FCB6-2540-0AF9-E1847D2B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3C92-7C57-99BC-EB2C-3A8DB0EF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A7C5A-4FE7-3110-FB10-7E989EAB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4325-7F05-F91F-6FF5-F3A8FB51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402B-8F25-F02B-ADF2-979C44AF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C766-7313-15AE-4B15-C74F1549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63D7-FBF1-EBD3-7CE5-EC12B33A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06C5B-732E-431B-AE2D-C2BC3124A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37B01-3355-274C-3270-9654DD03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8D69-B17C-1C4D-5AA7-FE9210D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8052A-7C6F-A5AD-DF25-0715513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C38DD-A096-6E14-BC46-493EA7B8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3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1FEE-D6F9-34C2-D1D8-04390776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799C-13D8-FCF1-62A0-B0EF6D56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3A03-458D-6858-6010-6897E47A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F8B4-61A0-CAAA-B37A-F31813B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C6E87-36E5-500D-6FDE-9DCC091F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54C80-2CF4-831F-EB30-80B1A72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58DDA-7303-F6CC-826D-9E0FE9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5B32-5759-4AFB-AC07-1E0ADCAE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27C9-F54C-EC7F-9A62-11BBB809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FDCF5-1D75-25CE-A7FE-74BF23D9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D203-8448-AF3D-CC3C-84CCC68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5DAF-6D98-7550-FDAB-0C79C81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7372-FC91-8A9C-0D2E-9991FFD5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9BD6-59FF-0098-154B-C4E8408F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25707-9043-6072-5931-2D5B9CDE4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CCC3-3D62-DEB0-1623-F5EBF1F27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C8D2F-8DF9-CA66-81D8-AFEEE6E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141D-7906-DAB9-D55F-50463A8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1768-C7FB-51CC-F6F0-27AB6C0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3650E-253C-3111-96C5-F819179F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6843-CCEE-20B5-AE96-D25AE69C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1F23-F1EE-F396-03DD-7DBBF2A8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5656-FC22-43E8-93B0-DFE99E618C7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F097-C1AA-AEFE-CE08-C97B4232B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FA5E-1D4C-EBC0-645B-B29EC4D5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DF225-FC83-ABA4-B5C6-D05591F0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669"/>
            <a:ext cx="12192000" cy="54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B9D5-B058-38AA-F5F7-F62947C3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C55C28-6A32-87A4-98E4-756ADDF658B1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AF5DB-96AB-332B-7AF8-AC29CEFB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180521"/>
            <a:ext cx="9164329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672354" y="448235"/>
            <a:ext cx="113313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Transactional Scenarios and Decisions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r>
              <a:rPr lang="en-US" sz="1200" b="1" i="1" dirty="0">
                <a:solidFill>
                  <a:srgbClr val="273239"/>
                </a:solidFill>
                <a:effectLst/>
                <a:latin typeface="urw-din"/>
              </a:rPr>
              <a:t>How does Platform coordinate to Theatres Server and get Seat Availability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Our Platform</a:t>
            </a:r>
            <a:r>
              <a:rPr lang="en-US" sz="120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can work along with the theatre to keep updating the seat availability information. Then the ticket will be offered to the users.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Theatre has allocated specific seats inventory which can be booked by platform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Theatres would be onboarded to platform by sending updates or onboarding events via messaging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73239"/>
                </a:solidFill>
                <a:latin typeface="urw-din"/>
              </a:rPr>
              <a:t>Platform will receive events in case seats are reserved/booked by our platform or by theater itself or by some other platforms integrated with that theatre</a:t>
            </a:r>
            <a:endParaRPr lang="en-US" sz="1200" b="1" dirty="0"/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 theatre’s server needs to follow a timeout locking mechanism strategy where a seat will be locked temporarily for a user for a specific time session (for example, 5-10 minutes). If the user is not able to book the seat within that timeframe then release the seat for another user. This should be done on a first come first serve basis. 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73239"/>
                </a:solidFill>
                <a:latin typeface="urw-din"/>
              </a:rPr>
              <a:t>Platform will invoke Theater Server API or send a message using messaging system to reserve/ book a ticket . As the IO requests are high, depend on blocking call timings, can go for Async calls.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If theater/ or other platform, books /reserves any seat from their own system, our platform will receive event updates as that our platform can make the seat unavailable.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8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E1ED74-06C3-A613-847B-A52E872C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99182"/>
            <a:ext cx="8153973" cy="4992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41975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672354" y="448235"/>
            <a:ext cx="113313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Monetize  Platform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Offers during the payment will increase customer base and service charges applied will increase based on tickets booked.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Advertisements over the platform can help in revenue.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Offers in snacks booking along with Ticket can help again by taking commission from Theater vendors.</a:t>
            </a: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Scaling  Platform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Autoscaling enabled for pods to handle peak requests</a:t>
            </a:r>
          </a:p>
          <a:p>
            <a:pPr marL="228600" indent="-228600">
              <a:buAutoNum type="arabicParenR"/>
            </a:pPr>
            <a:r>
              <a:rPr lang="en-US" sz="1200" dirty="0"/>
              <a:t>Multiple Web Servers load balanced</a:t>
            </a:r>
          </a:p>
          <a:p>
            <a:pPr marL="228600" indent="-228600">
              <a:buAutoNum type="arabicParenR"/>
            </a:pPr>
            <a:r>
              <a:rPr lang="en-US" sz="1200" dirty="0"/>
              <a:t>Master Slave RDMS in different availability Zones . Read Replicas maintained for faster response</a:t>
            </a:r>
          </a:p>
          <a:p>
            <a:pPr marL="228600" indent="-228600">
              <a:buAutoNum type="arabicParenR"/>
            </a:pPr>
            <a:r>
              <a:rPr lang="en-US" sz="1200" dirty="0"/>
              <a:t>Redis Caching to hold the DB information for cities/theater/shows to reduce backend traffic to DB</a:t>
            </a:r>
          </a:p>
          <a:p>
            <a:pPr marL="228600" indent="-228600">
              <a:buAutoNum type="arabicParenR"/>
            </a:pPr>
            <a:r>
              <a:rPr lang="en-US" sz="1200" dirty="0" err="1"/>
              <a:t>Aysnc</a:t>
            </a:r>
            <a:r>
              <a:rPr lang="en-US" sz="1200" dirty="0"/>
              <a:t>  process rest calls to Theater API’s</a:t>
            </a:r>
          </a:p>
          <a:p>
            <a:pPr marL="228600" indent="-228600">
              <a:buAutoNum type="arabicParenR"/>
            </a:pPr>
            <a:r>
              <a:rPr lang="en-US" sz="1200" dirty="0"/>
              <a:t>DR can be placed in other region for Disaster recovery</a:t>
            </a:r>
          </a:p>
          <a:p>
            <a:pPr marL="228600" indent="-228600">
              <a:buAutoNum type="arabicParenR"/>
            </a:pPr>
            <a:r>
              <a:rPr lang="en-US" sz="1200" dirty="0"/>
              <a:t>CDN and Webserver caching for static content </a:t>
            </a:r>
            <a:r>
              <a:rPr lang="en-US" sz="1200" dirty="0" err="1"/>
              <a:t>e.g</a:t>
            </a:r>
            <a:r>
              <a:rPr lang="en-US" sz="1200" dirty="0"/>
              <a:t> videos, trailers, images</a:t>
            </a: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Release management  Across Cities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Separate Config project for various environments and various regions and controlled by Spring profiles</a:t>
            </a:r>
          </a:p>
          <a:p>
            <a:pPr marL="228600" indent="-228600">
              <a:buAutoNum type="arabicParenR"/>
            </a:pPr>
            <a:r>
              <a:rPr lang="en-US" sz="1200" dirty="0"/>
              <a:t>I18 internalization applied for Messages for various languages supported on UI</a:t>
            </a:r>
          </a:p>
          <a:p>
            <a:pPr marL="228600" indent="-228600">
              <a:buAutoNum type="arabicParenR"/>
            </a:pPr>
            <a:r>
              <a:rPr lang="en-US" sz="1200" dirty="0"/>
              <a:t>Code Pipelines with actions , to deploy to various regions </a:t>
            </a:r>
          </a:p>
          <a:p>
            <a:pPr marL="228600" indent="-228600">
              <a:buAutoNum type="arabicParenR"/>
            </a:pPr>
            <a:r>
              <a:rPr lang="en-US" sz="1200" dirty="0"/>
              <a:t>CDN for static content</a:t>
            </a:r>
          </a:p>
          <a:p>
            <a:pPr marL="228600" indent="-228600">
              <a:buAutoNum type="arabicParenR"/>
            </a:pPr>
            <a:r>
              <a:rPr lang="en-US" sz="1200" dirty="0"/>
              <a:t>Canary Deployment/Blue Green Deployment Methodology can be used to keep 99.99% availability during the releases</a:t>
            </a:r>
          </a:p>
          <a:p>
            <a:pPr algn="ctr"/>
            <a:endParaRPr lang="en-US" sz="1800" b="1" u="sng" dirty="0"/>
          </a:p>
          <a:p>
            <a:pPr algn="ctr"/>
            <a:r>
              <a:rPr lang="en-US" sz="1200" b="1" u="sng" dirty="0"/>
              <a:t>Monitoring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Cloud Watch Events in AWS generated for servers . Using </a:t>
            </a:r>
            <a:r>
              <a:rPr lang="en-US" sz="1200" dirty="0" err="1"/>
              <a:t>Alarms,Alerts</a:t>
            </a:r>
            <a:r>
              <a:rPr lang="en-US" sz="1200" dirty="0"/>
              <a:t> and CloudTrail , can help in additional monitoring</a:t>
            </a:r>
          </a:p>
          <a:p>
            <a:pPr marL="228600" indent="-228600">
              <a:buAutoNum type="arabicParenR"/>
            </a:pPr>
            <a:r>
              <a:rPr lang="en-US" sz="1200" dirty="0"/>
              <a:t>Prometheus and Grafana can helping in configuring alerts and log aggregation.</a:t>
            </a:r>
          </a:p>
          <a:p>
            <a:pPr marL="228600" indent="-228600">
              <a:buAutoNum type="arabicParenR"/>
            </a:pPr>
            <a:r>
              <a:rPr lang="en-US" sz="1200" dirty="0"/>
              <a:t>AWS distributed tracing Xray can be integrated, can leverage Service </a:t>
            </a:r>
            <a:r>
              <a:rPr lang="en-US" sz="1200"/>
              <a:t>Mesh Observability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7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DFD6-5FD1-5F0D-3214-DC0495ABFE0B}"/>
              </a:ext>
            </a:extLst>
          </p:cNvPr>
          <p:cNvSpPr txBox="1"/>
          <p:nvPr/>
        </p:nvSpPr>
        <p:spPr>
          <a:xfrm>
            <a:off x="430306" y="163860"/>
            <a:ext cx="11331388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Top 10 OWSAP Securities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Broken Access Control</a:t>
            </a:r>
          </a:p>
          <a:p>
            <a:pPr lvl="1">
              <a:buFont typeface="+mj-lt"/>
              <a:buAutoNum type="arabicPeriod"/>
            </a:pPr>
            <a:r>
              <a:rPr lang="en-IN" sz="1050" dirty="0">
                <a:solidFill>
                  <a:srgbClr val="555463"/>
                </a:solidFill>
                <a:latin typeface="Roboto" panose="020B0604020202020204" pitchFamily="2" charset="0"/>
              </a:rPr>
              <a:t>CloudTrail Integration With App</a:t>
            </a:r>
          </a:p>
          <a:p>
            <a:pPr lvl="1">
              <a:buFont typeface="+mj-lt"/>
              <a:buAutoNum type="arabicPeriod"/>
            </a:pPr>
            <a:r>
              <a:rPr lang="en-IN" sz="105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Role based Access for the resources/endpoints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Cryptographic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SSL Integration to protect  data in transit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Integration with KMS keys for encryption and Secrets Manager for confidential information – protecting data at rest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Injection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SQL Injection – use parameterized Queries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Implement Command Query Responsibility Segregation (CQRS)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Insecure Design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All Access controls in place across the network </a:t>
            </a: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e.g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 security groups etc 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Oauth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2 implementation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Security Misconfiguration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No logging with confidential information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Configurations validation before deployment, more usage of templates for various environments for deployment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Vulnerable and Outdated Components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Code Scanning – </a:t>
            </a: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snyk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 vulnerability checks in place from pipelines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Penetration testing implemented by QA or organisation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Identification and Authentication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Multifactor Authentication and Identity/Authentication provider token based Authentication (OAuth2)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Usage of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Presigned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Urls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or temporary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crendentials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with TTL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Software and Data Integrity Failures 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Third party jars used are not vulnerable and use trusted repositories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Proper Access control in place when using CI/CD or while distribution of data to clients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Security Logging and Monitoring Failures</a:t>
            </a:r>
          </a:p>
          <a:p>
            <a:pPr lvl="1">
              <a:buFont typeface="+mj-lt"/>
              <a:buAutoNum type="arabicPeriod"/>
            </a:pPr>
            <a:r>
              <a:rPr lang="en-IN" sz="1200" dirty="0" err="1">
                <a:solidFill>
                  <a:srgbClr val="555463"/>
                </a:solidFill>
                <a:latin typeface="Roboto" panose="020B0604020202020204" pitchFamily="2" charset="0"/>
              </a:rPr>
              <a:t>Cloutrail</a:t>
            </a: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/Cloud Watch integration and Dashboard to display and do analysis of logs. Security Groups are reviewed as per limited usage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No PI information in logs and even in DB . Severs and DB having replication and fault tolerant . 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Server-Side Request Forgery</a:t>
            </a:r>
          </a:p>
          <a:p>
            <a:pPr lvl="1">
              <a:buFont typeface="+mj-lt"/>
              <a:buAutoNum type="arabicPeriod"/>
            </a:pPr>
            <a:r>
              <a:rPr lang="en-IN" sz="1200" dirty="0">
                <a:solidFill>
                  <a:srgbClr val="555463"/>
                </a:solidFill>
                <a:latin typeface="Roboto" panose="020B0604020202020204" pitchFamily="2" charset="0"/>
              </a:rPr>
              <a:t>White listing of input </a:t>
            </a:r>
          </a:p>
          <a:p>
            <a:pPr lvl="1">
              <a:buFont typeface="+mj-lt"/>
              <a:buAutoNum type="arabicPeriod"/>
            </a:pP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Limited </a:t>
            </a:r>
            <a:r>
              <a:rPr lang="en-IN" sz="1200" b="0" i="0" dirty="0" err="1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ip</a:t>
            </a:r>
            <a:r>
              <a:rPr lang="en-IN" sz="1200" b="0" i="0" dirty="0">
                <a:solidFill>
                  <a:srgbClr val="555463"/>
                </a:solidFill>
                <a:effectLst/>
                <a:latin typeface="Roboto" panose="020B0604020202020204" pitchFamily="2" charset="0"/>
              </a:rPr>
              <a:t> address / ports open . Inbound /Outbound Traffic controlled properly and reviewed</a:t>
            </a:r>
          </a:p>
          <a:p>
            <a:pPr algn="ctr"/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424994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729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Gupta</dc:creator>
  <cp:lastModifiedBy>Sushant Gupta professional</cp:lastModifiedBy>
  <cp:revision>71</cp:revision>
  <dcterms:created xsi:type="dcterms:W3CDTF">2022-07-31T06:36:31Z</dcterms:created>
  <dcterms:modified xsi:type="dcterms:W3CDTF">2024-03-07T05:18:01Z</dcterms:modified>
</cp:coreProperties>
</file>