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0" r:id="rId4"/>
    <p:sldId id="261" r:id="rId5"/>
    <p:sldId id="262" r:id="rId6"/>
    <p:sldId id="257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54" autoAdjust="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4F6B0-DC7E-169B-90F9-1AFE58B31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56F67-D037-239F-B9C7-660FD46F5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5CE1-8F95-AD4A-76B0-E1891F763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5656-FC22-43E8-93B0-DFE99E618C70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0FE3B-43C3-F889-9DD0-F50A7E8AD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94A36-8729-6C01-F2B5-D01B2827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5D1-992F-4613-99FD-F5F1477B4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83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62E73-D728-0600-3721-CEBC2286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BC1DE-6975-62B7-D44E-FAB366454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C6FD3-49EB-D09E-BF21-73460854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5656-FC22-43E8-93B0-DFE99E618C70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823B9-1E3C-092A-84D7-20169B14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71547-CE4D-1226-6809-414D163CE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5D1-992F-4613-99FD-F5F1477B4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75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AD4B15-76E0-7672-11EE-B6FAADB790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80A9A-FA29-7766-E999-845611C05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49411-CFD3-74BE-60EF-C69C2EF1B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5656-FC22-43E8-93B0-DFE99E618C70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857AA-362E-7BA6-E08B-3C9761BE3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48385-1CFB-57C6-A9F0-52684D6B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5D1-992F-4613-99FD-F5F1477B4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08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48148-4B2D-3743-73E7-8C89FCDB0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3C17D-A08B-2F3F-E5F1-74801BA1C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1A096-E13E-EA5F-B000-976D223C7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5656-FC22-43E8-93B0-DFE99E618C70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6C7F3-A6F1-63D6-9EA3-59B8137CF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A385F-18BE-C369-8AF3-054415929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5D1-992F-4613-99FD-F5F1477B4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408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F40A4-5A96-D85E-6D11-A23F7824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C5BFC-8454-5B13-20FB-CD939E759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64C48-CFE7-F63F-03BB-4540BA22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5656-FC22-43E8-93B0-DFE99E618C70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A1ABC-85E3-F301-6023-A459F6B2D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BFF2-F927-D628-0418-6E885082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5D1-992F-4613-99FD-F5F1477B4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98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89EBA-46CB-2EE6-4727-1B890D24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5E34-1E52-E74C-9C95-231ABAD0E6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5074A-FCB6-2540-0AF9-E1847D2BB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13C92-7C57-99BC-EB2C-3A8DB0EF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5656-FC22-43E8-93B0-DFE99E618C70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A7C5A-4FE7-3110-FB10-7E989EAB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14325-7F05-F91F-6FF5-F3A8FB515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5D1-992F-4613-99FD-F5F1477B4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23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3402B-8F25-F02B-ADF2-979C44AF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EC766-7313-15AE-4B15-C74F1549D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363D7-FBF1-EBD3-7CE5-EC12B33A1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06C5B-732E-431B-AE2D-C2BC3124A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C37B01-3355-274C-3270-9654DD038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C8D69-B17C-1C4D-5AA7-FE9210D6A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5656-FC22-43E8-93B0-DFE99E618C70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C8052A-7C6F-A5AD-DF25-0715513C5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4C38DD-A096-6E14-BC46-493EA7B8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5D1-992F-4613-99FD-F5F1477B4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135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1FEE-D6F9-34C2-D1D8-04390776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EE799C-13D8-FCF1-62A0-B0EF6D56E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5656-FC22-43E8-93B0-DFE99E618C70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93A03-458D-6858-6010-6897E47AF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D6F8B4-61A0-CAAA-B37A-F31813BB4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5D1-992F-4613-99FD-F5F1477B4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64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BC6E87-36E5-500D-6FDE-9DCC091FD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5656-FC22-43E8-93B0-DFE99E618C70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54C80-2CF4-831F-EB30-80B1A72E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58DDA-7303-F6CC-826D-9E0FE9505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5D1-992F-4613-99FD-F5F1477B4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77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F5B32-5759-4AFB-AC07-1E0ADCAEE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527C9-F54C-EC7F-9A62-11BBB809B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3FDCF5-1D75-25CE-A7FE-74BF23D9D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4D203-8448-AF3D-CC3C-84CCC68AD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5656-FC22-43E8-93B0-DFE99E618C70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A5DAF-6D98-7550-FDAB-0C79C8119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37372-FC91-8A9C-0D2E-9991FFD54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5D1-992F-4613-99FD-F5F1477B4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62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A9BD6-59FF-0098-154B-C4E8408F3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25707-9043-6072-5931-2D5B9CDE4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9CCC3-3D62-DEB0-1623-F5EBF1F27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C8D2F-8DF9-CA66-81D8-AFEEE6E10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5656-FC22-43E8-93B0-DFE99E618C70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E141D-7906-DAB9-D55F-50463A87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E1768-C7FB-51CC-F6F0-27AB6C02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5D1-992F-4613-99FD-F5F1477B4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41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3650E-253C-3111-96C5-F819179F7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A6843-CCEE-20B5-AE96-D25AE69C3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E1F23-F1EE-F396-03DD-7DBBF2A80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F5656-FC22-43E8-93B0-DFE99E618C70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3F097-C1AA-AEFE-CE08-C97B4232BA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2FA5E-1D4C-EBC0-645B-B29EC4D5E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C25D1-992F-4613-99FD-F5F1477B4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22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630824B-7173-014E-511B-B8728A053AB8}"/>
              </a:ext>
            </a:extLst>
          </p:cNvPr>
          <p:cNvSpPr txBox="1"/>
          <p:nvPr/>
        </p:nvSpPr>
        <p:spPr>
          <a:xfrm>
            <a:off x="3614738" y="571500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         Architecture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3DF225-FC83-ABA4-B5C6-D05591F07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669"/>
            <a:ext cx="12192000" cy="546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62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EB9D5-B058-38AA-F5F7-F62947C3B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C55C28-6A32-87A4-98E4-756ADDF658B1}"/>
              </a:ext>
            </a:extLst>
          </p:cNvPr>
          <p:cNvSpPr txBox="1"/>
          <p:nvPr/>
        </p:nvSpPr>
        <p:spPr>
          <a:xfrm>
            <a:off x="3614738" y="571500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         Architecture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1AF5DB-96AB-332B-7AF8-AC29CEFB8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835" y="180521"/>
            <a:ext cx="9164329" cy="64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27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F5DFD6-5FD1-5F0D-3214-DC0495ABFE0B}"/>
              </a:ext>
            </a:extLst>
          </p:cNvPr>
          <p:cNvSpPr txBox="1"/>
          <p:nvPr/>
        </p:nvSpPr>
        <p:spPr>
          <a:xfrm>
            <a:off x="672354" y="448235"/>
            <a:ext cx="113313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r>
              <a:rPr lang="en-US" sz="1200" b="1" dirty="0"/>
              <a:t>Transactional Scenarios and Decisions</a:t>
            </a:r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r>
              <a:rPr lang="en-US" sz="1200" b="1" i="1" dirty="0">
                <a:solidFill>
                  <a:srgbClr val="273239"/>
                </a:solidFill>
                <a:effectLst/>
                <a:latin typeface="urw-din"/>
              </a:rPr>
              <a:t>How does Platform coordinate to Theatres Server and get Seat Availability Information?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Our Platform</a:t>
            </a:r>
            <a:r>
              <a:rPr lang="en-US" sz="120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sz="1200" b="0" i="0" dirty="0">
                <a:solidFill>
                  <a:srgbClr val="273239"/>
                </a:solidFill>
                <a:effectLst/>
                <a:latin typeface="urw-din"/>
              </a:rPr>
              <a:t>can work along with the theatre to keep updating the seat availability information. Then the ticket will be offered to the users.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73239"/>
                </a:solidFill>
                <a:effectLst/>
                <a:latin typeface="urw-din"/>
              </a:rPr>
              <a:t>Theatre has allocated specific seats inventory which can be booked by platform users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73239"/>
                </a:solidFill>
                <a:effectLst/>
                <a:latin typeface="urw-din"/>
              </a:rPr>
              <a:t>Theatres would be onboarded to platform by sending updates or onboarding events via messaging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73239"/>
                </a:solidFill>
                <a:latin typeface="urw-din"/>
              </a:rPr>
              <a:t>Platform will receive events in case seats are reserved/booked by our platform or by theater itself or by some other platforms integrated with that theatre</a:t>
            </a:r>
            <a:endParaRPr lang="en-US" sz="1200" b="1" dirty="0"/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73239"/>
                </a:solidFill>
                <a:effectLst/>
                <a:latin typeface="urw-din"/>
              </a:rPr>
              <a:t>The theatre’s server needs to follow a timeout locking mechanism strategy where a seat will be locked temporarily for a user for a specific time session (for example, 5-10 minutes). If the user is not able to book the seat within that timeframe then release the seat for another user. This should be done on a first come first serve basis. </a:t>
            </a:r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73239"/>
                </a:solidFill>
                <a:latin typeface="urw-din"/>
              </a:rPr>
              <a:t>Platform will invoke Theater Server API or send a message using messaging system to reserve/ book a ticket . As the IO requests are high, depend on blocking call timings, can go for Async calls.</a:t>
            </a:r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73239"/>
                </a:solidFill>
                <a:effectLst/>
                <a:latin typeface="urw-din"/>
              </a:rPr>
              <a:t>If theater/ or other platform, books /reserves any seat from their own system, our platform will receive event updates as that our platform can make the seat unavailable.</a:t>
            </a:r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781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7E1ED74-06C3-A613-847B-A52E872CC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199182"/>
            <a:ext cx="8153973" cy="49924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30824B-7173-014E-511B-B8728A053AB8}"/>
              </a:ext>
            </a:extLst>
          </p:cNvPr>
          <p:cNvSpPr txBox="1"/>
          <p:nvPr/>
        </p:nvSpPr>
        <p:spPr>
          <a:xfrm>
            <a:off x="3614738" y="571500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         Data Modelling</a:t>
            </a:r>
          </a:p>
        </p:txBody>
      </p:sp>
    </p:spTree>
    <p:extLst>
      <p:ext uri="{BB962C8B-B14F-4D97-AF65-F5344CB8AC3E}">
        <p14:creationId xmlns:p14="http://schemas.microsoft.com/office/powerpoint/2010/main" val="241975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F5DFD6-5FD1-5F0D-3214-DC0495ABFE0B}"/>
              </a:ext>
            </a:extLst>
          </p:cNvPr>
          <p:cNvSpPr txBox="1"/>
          <p:nvPr/>
        </p:nvSpPr>
        <p:spPr>
          <a:xfrm>
            <a:off x="672354" y="448235"/>
            <a:ext cx="1133138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Monetize  Platform</a:t>
            </a:r>
          </a:p>
          <a:p>
            <a:pPr>
              <a:buFont typeface="+mj-lt"/>
              <a:buAutoNum type="arabicPeriod"/>
            </a:pPr>
            <a:endParaRPr lang="en-US" sz="1200" dirty="0"/>
          </a:p>
          <a:p>
            <a:pPr>
              <a:buFont typeface="+mj-lt"/>
              <a:buAutoNum type="arabicPeriod"/>
            </a:pPr>
            <a:r>
              <a:rPr lang="en-US" sz="1200" dirty="0"/>
              <a:t>Offers during the payment will increase customer base and service charges applied will increase based on tickets booked.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Advertisements over the platform can help in revenue.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Offers in snacks booking along with Ticket can help again by taking commission from Theater vendors.</a:t>
            </a:r>
          </a:p>
          <a:p>
            <a:pPr algn="ctr"/>
            <a:endParaRPr lang="en-US" sz="1200" b="1" u="sng" dirty="0"/>
          </a:p>
          <a:p>
            <a:pPr algn="ctr"/>
            <a:r>
              <a:rPr lang="en-US" sz="1200" b="1" u="sng" dirty="0"/>
              <a:t>Scaling  Platform </a:t>
            </a:r>
          </a:p>
          <a:p>
            <a:pPr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AutoNum type="arabicParenR"/>
            </a:pPr>
            <a:r>
              <a:rPr lang="en-US" sz="1200" dirty="0"/>
              <a:t>Autoscaling enabled for pods to handle peak requests</a:t>
            </a:r>
          </a:p>
          <a:p>
            <a:pPr marL="228600" indent="-228600">
              <a:buAutoNum type="arabicParenR"/>
            </a:pPr>
            <a:r>
              <a:rPr lang="en-US" sz="1200" dirty="0"/>
              <a:t>Multiple Web Servers load balanced</a:t>
            </a:r>
          </a:p>
          <a:p>
            <a:pPr marL="228600" indent="-228600">
              <a:buAutoNum type="arabicParenR"/>
            </a:pPr>
            <a:r>
              <a:rPr lang="en-US" sz="1200" dirty="0"/>
              <a:t>Master Slave RDMS in different availability Zones . Read Replicas maintained for faster response</a:t>
            </a:r>
          </a:p>
          <a:p>
            <a:pPr marL="228600" indent="-228600">
              <a:buAutoNum type="arabicParenR"/>
            </a:pPr>
            <a:r>
              <a:rPr lang="en-US" sz="1200" dirty="0"/>
              <a:t>Redis Caching to hold the DB information for cities/theater/shows to reduce backend traffic to DB</a:t>
            </a:r>
          </a:p>
          <a:p>
            <a:pPr marL="228600" indent="-228600">
              <a:buAutoNum type="arabicParenR"/>
            </a:pPr>
            <a:r>
              <a:rPr lang="en-US" sz="1200" dirty="0" err="1"/>
              <a:t>Aysnc</a:t>
            </a:r>
            <a:r>
              <a:rPr lang="en-US" sz="1200" dirty="0"/>
              <a:t>  process rest calls to Theater API’s</a:t>
            </a:r>
          </a:p>
          <a:p>
            <a:pPr marL="228600" indent="-228600">
              <a:buAutoNum type="arabicParenR"/>
            </a:pPr>
            <a:r>
              <a:rPr lang="en-US" sz="1200" dirty="0"/>
              <a:t>DR can be placed in other region for Disaster recovery</a:t>
            </a:r>
          </a:p>
          <a:p>
            <a:pPr marL="228600" indent="-228600">
              <a:buAutoNum type="arabicParenR"/>
            </a:pPr>
            <a:r>
              <a:rPr lang="en-US" sz="1200" dirty="0"/>
              <a:t>CDN and Webserver caching for static content </a:t>
            </a:r>
            <a:r>
              <a:rPr lang="en-US" sz="1200" dirty="0" err="1"/>
              <a:t>e.g</a:t>
            </a:r>
            <a:r>
              <a:rPr lang="en-US" sz="1200" dirty="0"/>
              <a:t> videos, trailers, images</a:t>
            </a:r>
          </a:p>
          <a:p>
            <a:pPr algn="ctr"/>
            <a:endParaRPr lang="en-US" sz="1200" b="1" u="sng" dirty="0"/>
          </a:p>
          <a:p>
            <a:pPr algn="ctr"/>
            <a:r>
              <a:rPr lang="en-US" sz="1200" b="1" u="sng" dirty="0"/>
              <a:t>Release management  Across Cities </a:t>
            </a:r>
          </a:p>
          <a:p>
            <a:pPr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AutoNum type="arabicParenR"/>
            </a:pPr>
            <a:r>
              <a:rPr lang="en-US" sz="1200" dirty="0"/>
              <a:t>Separate Config project for various environments and various regions and controlled by Spring profiles</a:t>
            </a:r>
          </a:p>
          <a:p>
            <a:pPr marL="228600" indent="-228600">
              <a:buAutoNum type="arabicParenR"/>
            </a:pPr>
            <a:r>
              <a:rPr lang="en-US" sz="1200" dirty="0"/>
              <a:t>I18 internalization applied for Messages for various languages supported on UI</a:t>
            </a:r>
          </a:p>
          <a:p>
            <a:pPr marL="228600" indent="-228600">
              <a:buAutoNum type="arabicParenR"/>
            </a:pPr>
            <a:r>
              <a:rPr lang="en-US" sz="1200" dirty="0"/>
              <a:t>Code Pipelines with actions , to deploy to various regions </a:t>
            </a:r>
          </a:p>
          <a:p>
            <a:pPr marL="228600" indent="-228600">
              <a:buAutoNum type="arabicParenR"/>
            </a:pPr>
            <a:r>
              <a:rPr lang="en-US" sz="1200" dirty="0"/>
              <a:t>CDN for static content</a:t>
            </a:r>
          </a:p>
          <a:p>
            <a:pPr marL="228600" indent="-228600">
              <a:buAutoNum type="arabicParenR"/>
            </a:pPr>
            <a:r>
              <a:rPr lang="en-US" sz="1200" dirty="0"/>
              <a:t>Canary Deployment/Blue Green Deployment Methodology can be used to keep 99.99% availability during the releases</a:t>
            </a:r>
          </a:p>
          <a:p>
            <a:pPr algn="ctr"/>
            <a:endParaRPr lang="en-US" sz="1800" b="1" u="sng" dirty="0"/>
          </a:p>
          <a:p>
            <a:pPr algn="ctr"/>
            <a:r>
              <a:rPr lang="en-US" sz="1200" b="1" u="sng" dirty="0"/>
              <a:t>Monitoring</a:t>
            </a:r>
          </a:p>
          <a:p>
            <a:pPr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AutoNum type="arabicParenR"/>
            </a:pPr>
            <a:r>
              <a:rPr lang="en-US" sz="1200" dirty="0"/>
              <a:t>Cloud Watch Events in AWS generated for servers . Using </a:t>
            </a:r>
            <a:r>
              <a:rPr lang="en-US" sz="1200" dirty="0" err="1"/>
              <a:t>Alarms,Alerts</a:t>
            </a:r>
            <a:r>
              <a:rPr lang="en-US" sz="1200" dirty="0"/>
              <a:t> and CloudTrail , can help in additional monitoring</a:t>
            </a:r>
          </a:p>
          <a:p>
            <a:pPr marL="228600" indent="-228600">
              <a:buAutoNum type="arabicParenR"/>
            </a:pPr>
            <a:r>
              <a:rPr lang="en-US" sz="1200" dirty="0"/>
              <a:t>Prometheus and Grafana can helping in configuring alerts and log aggregation.</a:t>
            </a:r>
          </a:p>
          <a:p>
            <a:pPr marL="228600" indent="-228600">
              <a:buAutoNum type="arabicParenR"/>
            </a:pPr>
            <a:r>
              <a:rPr lang="en-US" sz="1200" dirty="0"/>
              <a:t>AWS distributed tracing Xray can be integrated</a:t>
            </a:r>
          </a:p>
          <a:p>
            <a:pPr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8877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630824B-7173-014E-511B-B8728A053AB8}"/>
              </a:ext>
            </a:extLst>
          </p:cNvPr>
          <p:cNvSpPr txBox="1"/>
          <p:nvPr/>
        </p:nvSpPr>
        <p:spPr>
          <a:xfrm>
            <a:off x="2537012" y="571500"/>
            <a:ext cx="5764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         Integration with Payment gateway - PAYTM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F00811-E745-575E-3D07-B2F810AB2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553" y="1005261"/>
            <a:ext cx="7443399" cy="4290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E590C7-88CC-E2C1-879F-7FB6D67765C6}"/>
              </a:ext>
            </a:extLst>
          </p:cNvPr>
          <p:cNvSpPr txBox="1"/>
          <p:nvPr/>
        </p:nvSpPr>
        <p:spPr>
          <a:xfrm>
            <a:off x="1210235" y="5405718"/>
            <a:ext cx="9502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IN" dirty="0"/>
              <a:t>Get the API keys from Paytm dashboard and properties to configure in application properties.</a:t>
            </a:r>
          </a:p>
          <a:p>
            <a:pPr marL="342900" indent="-342900">
              <a:buAutoNum type="alphaLcParenR"/>
            </a:pPr>
            <a:r>
              <a:rPr lang="en-IN" dirty="0"/>
              <a:t>Add the </a:t>
            </a:r>
            <a:r>
              <a:rPr lang="en-IN" dirty="0" err="1"/>
              <a:t>paytm</a:t>
            </a:r>
            <a:r>
              <a:rPr lang="en-IN" dirty="0"/>
              <a:t> dependency Jar to pom.xml</a:t>
            </a:r>
          </a:p>
          <a:p>
            <a:pPr marL="342900" indent="-342900">
              <a:buAutoNum type="alphaLcParenR"/>
            </a:pPr>
            <a:r>
              <a:rPr lang="en-IN" dirty="0"/>
              <a:t>Set the controller methods to send the payment request using the checksum and /</a:t>
            </a:r>
            <a:r>
              <a:rPr lang="en-IN" dirty="0" err="1"/>
              <a:t>pgresponse</a:t>
            </a:r>
            <a:r>
              <a:rPr lang="en-IN" dirty="0"/>
              <a:t> controller mapping method and validate the </a:t>
            </a:r>
            <a:r>
              <a:rPr lang="en-IN"/>
              <a:t>checksum again.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6033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982EC26-1BA6-3424-DEF2-17741704D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730" y="520851"/>
            <a:ext cx="7859222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11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F5DFD6-5FD1-5F0D-3214-DC0495ABFE0B}"/>
              </a:ext>
            </a:extLst>
          </p:cNvPr>
          <p:cNvSpPr txBox="1"/>
          <p:nvPr/>
        </p:nvSpPr>
        <p:spPr>
          <a:xfrm>
            <a:off x="430306" y="163860"/>
            <a:ext cx="11331388" cy="6817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/>
              <a:t>Top 10 OSWAP Securities</a:t>
            </a:r>
          </a:p>
          <a:p>
            <a:pPr algn="l">
              <a:buFont typeface="+mj-lt"/>
              <a:buAutoNum type="arabicPeriod"/>
            </a:pPr>
            <a:r>
              <a:rPr lang="en-IN" sz="1600" b="0" i="0" dirty="0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Broken Access Control</a:t>
            </a:r>
          </a:p>
          <a:p>
            <a:pPr lvl="1">
              <a:buFont typeface="+mj-lt"/>
              <a:buAutoNum type="arabicPeriod"/>
            </a:pPr>
            <a:r>
              <a:rPr lang="en-IN" sz="1050" dirty="0">
                <a:solidFill>
                  <a:srgbClr val="555463"/>
                </a:solidFill>
                <a:latin typeface="Roboto" panose="020B0604020202020204" pitchFamily="2" charset="0"/>
              </a:rPr>
              <a:t>CloudTrail Integration With App</a:t>
            </a:r>
          </a:p>
          <a:p>
            <a:pPr lvl="1">
              <a:buFont typeface="+mj-lt"/>
              <a:buAutoNum type="arabicPeriod"/>
            </a:pPr>
            <a:r>
              <a:rPr lang="en-IN" sz="1050" b="0" i="0" dirty="0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Role based Access for the resources/endpoints</a:t>
            </a:r>
          </a:p>
          <a:p>
            <a:pPr algn="l">
              <a:buFont typeface="+mj-lt"/>
              <a:buAutoNum type="arabicPeriod"/>
            </a:pPr>
            <a:r>
              <a:rPr lang="en-IN" sz="1600" b="0" i="0" dirty="0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Cryptographic Failures</a:t>
            </a:r>
          </a:p>
          <a:p>
            <a:pPr lvl="1">
              <a:buFont typeface="+mj-lt"/>
              <a:buAutoNum type="arabicPeriod"/>
            </a:pPr>
            <a:r>
              <a:rPr lang="en-IN" sz="1200" dirty="0">
                <a:solidFill>
                  <a:srgbClr val="555463"/>
                </a:solidFill>
                <a:latin typeface="Roboto" panose="020B0604020202020204" pitchFamily="2" charset="0"/>
              </a:rPr>
              <a:t>SSL Integration to protect  data in transit</a:t>
            </a:r>
          </a:p>
          <a:p>
            <a:pPr lvl="1">
              <a:buFont typeface="+mj-lt"/>
              <a:buAutoNum type="arabicPeriod"/>
            </a:pPr>
            <a:r>
              <a:rPr lang="en-IN" sz="1200" b="0" i="0" dirty="0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Integration with KMS keys for encryption and Secrets Manager for confidential information – protecting data at rest</a:t>
            </a:r>
          </a:p>
          <a:p>
            <a:pPr algn="l">
              <a:buFont typeface="+mj-lt"/>
              <a:buAutoNum type="arabicPeriod"/>
            </a:pPr>
            <a:r>
              <a:rPr lang="en-IN" sz="1600" b="0" i="0" dirty="0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Injection</a:t>
            </a:r>
          </a:p>
          <a:p>
            <a:pPr lvl="1">
              <a:buFont typeface="+mj-lt"/>
              <a:buAutoNum type="arabicPeriod"/>
            </a:pPr>
            <a:r>
              <a:rPr lang="en-IN" sz="1200" dirty="0">
                <a:solidFill>
                  <a:srgbClr val="555463"/>
                </a:solidFill>
                <a:latin typeface="Roboto" panose="020B0604020202020204" pitchFamily="2" charset="0"/>
              </a:rPr>
              <a:t>SQL Injection – use parameterized Queries</a:t>
            </a:r>
          </a:p>
          <a:p>
            <a:pPr lvl="1">
              <a:buFont typeface="+mj-lt"/>
              <a:buAutoNum type="arabicPeriod"/>
            </a:pPr>
            <a:r>
              <a:rPr lang="en-IN" sz="1200" b="0" i="0" dirty="0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Implement Command Query Responsibility Segregation (CQRS)</a:t>
            </a:r>
          </a:p>
          <a:p>
            <a:pPr algn="l">
              <a:buFont typeface="+mj-lt"/>
              <a:buAutoNum type="arabicPeriod"/>
            </a:pPr>
            <a:r>
              <a:rPr lang="en-IN" sz="1600" b="0" i="0" dirty="0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Insecure Design</a:t>
            </a:r>
          </a:p>
          <a:p>
            <a:pPr lvl="1">
              <a:buFont typeface="+mj-lt"/>
              <a:buAutoNum type="arabicPeriod"/>
            </a:pPr>
            <a:r>
              <a:rPr lang="en-IN" sz="1200" dirty="0">
                <a:solidFill>
                  <a:srgbClr val="555463"/>
                </a:solidFill>
                <a:latin typeface="Roboto" panose="020B0604020202020204" pitchFamily="2" charset="0"/>
              </a:rPr>
              <a:t>All Access controls in place across the network </a:t>
            </a:r>
            <a:r>
              <a:rPr lang="en-IN" sz="1200" dirty="0" err="1">
                <a:solidFill>
                  <a:srgbClr val="555463"/>
                </a:solidFill>
                <a:latin typeface="Roboto" panose="020B0604020202020204" pitchFamily="2" charset="0"/>
              </a:rPr>
              <a:t>e.g</a:t>
            </a:r>
            <a:r>
              <a:rPr lang="en-IN" sz="1200" dirty="0">
                <a:solidFill>
                  <a:srgbClr val="555463"/>
                </a:solidFill>
                <a:latin typeface="Roboto" panose="020B0604020202020204" pitchFamily="2" charset="0"/>
              </a:rPr>
              <a:t> security groups etc </a:t>
            </a:r>
          </a:p>
          <a:p>
            <a:pPr lvl="1">
              <a:buFont typeface="+mj-lt"/>
              <a:buAutoNum type="arabicPeriod"/>
            </a:pPr>
            <a:r>
              <a:rPr lang="en-IN" sz="1200" b="0" i="0" dirty="0" err="1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Oauth</a:t>
            </a:r>
            <a:r>
              <a:rPr lang="en-IN" sz="1200" b="0" i="0" dirty="0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 2 implementation</a:t>
            </a:r>
          </a:p>
          <a:p>
            <a:pPr algn="l">
              <a:buFont typeface="+mj-lt"/>
              <a:buAutoNum type="arabicPeriod"/>
            </a:pPr>
            <a:r>
              <a:rPr lang="en-IN" sz="1600" b="0" i="0" dirty="0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Security Misconfiguration</a:t>
            </a:r>
          </a:p>
          <a:p>
            <a:pPr lvl="1">
              <a:buFont typeface="+mj-lt"/>
              <a:buAutoNum type="arabicPeriod"/>
            </a:pPr>
            <a:r>
              <a:rPr lang="en-IN" sz="1200" dirty="0">
                <a:solidFill>
                  <a:srgbClr val="555463"/>
                </a:solidFill>
                <a:latin typeface="Roboto" panose="020B0604020202020204" pitchFamily="2" charset="0"/>
              </a:rPr>
              <a:t>No logging with confidential information</a:t>
            </a:r>
          </a:p>
          <a:p>
            <a:pPr lvl="1">
              <a:buFont typeface="+mj-lt"/>
              <a:buAutoNum type="arabicPeriod"/>
            </a:pPr>
            <a:r>
              <a:rPr lang="en-IN" sz="1200" b="0" i="0" dirty="0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Configurations validation before deployment, more usage of templates for various environments for deployment</a:t>
            </a:r>
          </a:p>
          <a:p>
            <a:pPr algn="l">
              <a:buFont typeface="+mj-lt"/>
              <a:buAutoNum type="arabicPeriod"/>
            </a:pPr>
            <a:r>
              <a:rPr lang="en-IN" sz="1600" b="0" i="0" dirty="0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Vulnerable and Outdated Components</a:t>
            </a:r>
          </a:p>
          <a:p>
            <a:pPr lvl="1">
              <a:buFont typeface="+mj-lt"/>
              <a:buAutoNum type="arabicPeriod"/>
            </a:pPr>
            <a:r>
              <a:rPr lang="en-IN" sz="1200" dirty="0">
                <a:solidFill>
                  <a:srgbClr val="555463"/>
                </a:solidFill>
                <a:latin typeface="Roboto" panose="020B0604020202020204" pitchFamily="2" charset="0"/>
              </a:rPr>
              <a:t>Code Scanning – </a:t>
            </a:r>
            <a:r>
              <a:rPr lang="en-IN" sz="1200" dirty="0" err="1">
                <a:solidFill>
                  <a:srgbClr val="555463"/>
                </a:solidFill>
                <a:latin typeface="Roboto" panose="020B0604020202020204" pitchFamily="2" charset="0"/>
              </a:rPr>
              <a:t>snyk</a:t>
            </a:r>
            <a:r>
              <a:rPr lang="en-IN" sz="1200" dirty="0">
                <a:solidFill>
                  <a:srgbClr val="555463"/>
                </a:solidFill>
                <a:latin typeface="Roboto" panose="020B0604020202020204" pitchFamily="2" charset="0"/>
              </a:rPr>
              <a:t> vulnerability checks in place from pipelines</a:t>
            </a:r>
          </a:p>
          <a:p>
            <a:pPr lvl="1">
              <a:buFont typeface="+mj-lt"/>
              <a:buAutoNum type="arabicPeriod"/>
            </a:pPr>
            <a:r>
              <a:rPr lang="en-IN" sz="1200" b="0" i="0" dirty="0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Penetration testing implemented by QA or organisation</a:t>
            </a:r>
          </a:p>
          <a:p>
            <a:pPr algn="l">
              <a:buFont typeface="+mj-lt"/>
              <a:buAutoNum type="arabicPeriod"/>
            </a:pPr>
            <a:r>
              <a:rPr lang="en-IN" sz="1600" b="0" i="0" dirty="0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Identification and Authentication Failures</a:t>
            </a:r>
          </a:p>
          <a:p>
            <a:pPr lvl="1">
              <a:buFont typeface="+mj-lt"/>
              <a:buAutoNum type="arabicPeriod"/>
            </a:pPr>
            <a:r>
              <a:rPr lang="en-IN" sz="1200" dirty="0">
                <a:solidFill>
                  <a:srgbClr val="555463"/>
                </a:solidFill>
                <a:latin typeface="Roboto" panose="020B0604020202020204" pitchFamily="2" charset="0"/>
              </a:rPr>
              <a:t>Multifactor Authentication and Identity/Authentication provider token based Authentication (OAuth2)</a:t>
            </a:r>
          </a:p>
          <a:p>
            <a:pPr lvl="1">
              <a:buFont typeface="+mj-lt"/>
              <a:buAutoNum type="arabicPeriod"/>
            </a:pPr>
            <a:r>
              <a:rPr lang="en-IN" sz="1200" b="0" i="0" dirty="0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Usage of </a:t>
            </a:r>
            <a:r>
              <a:rPr lang="en-IN" sz="1200" b="0" i="0" dirty="0" err="1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Presigned</a:t>
            </a:r>
            <a:r>
              <a:rPr lang="en-IN" sz="1200" b="0" i="0" dirty="0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IN" sz="1200" b="0" i="0" dirty="0" err="1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Urls</a:t>
            </a:r>
            <a:r>
              <a:rPr lang="en-IN" sz="1200" b="0" i="0" dirty="0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 or temporary </a:t>
            </a:r>
            <a:r>
              <a:rPr lang="en-IN" sz="1200" b="0" i="0" dirty="0" err="1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crendentials</a:t>
            </a:r>
            <a:r>
              <a:rPr lang="en-IN" sz="1200" b="0" i="0" dirty="0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 with TTL</a:t>
            </a:r>
          </a:p>
          <a:p>
            <a:pPr algn="l">
              <a:buFont typeface="+mj-lt"/>
              <a:buAutoNum type="arabicPeriod"/>
            </a:pPr>
            <a:r>
              <a:rPr lang="en-IN" sz="1600" b="0" i="0" dirty="0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Software and Data Integrity Failures </a:t>
            </a:r>
          </a:p>
          <a:p>
            <a:pPr lvl="1">
              <a:buFont typeface="+mj-lt"/>
              <a:buAutoNum type="arabicPeriod"/>
            </a:pPr>
            <a:r>
              <a:rPr lang="en-IN" sz="1200" dirty="0">
                <a:solidFill>
                  <a:srgbClr val="555463"/>
                </a:solidFill>
                <a:latin typeface="Roboto" panose="020B0604020202020204" pitchFamily="2" charset="0"/>
              </a:rPr>
              <a:t>Third party jars used are not vulnerable and use trusted repositories</a:t>
            </a:r>
          </a:p>
          <a:p>
            <a:pPr lvl="1">
              <a:buFont typeface="+mj-lt"/>
              <a:buAutoNum type="arabicPeriod"/>
            </a:pPr>
            <a:r>
              <a:rPr lang="en-IN" sz="1200" b="0" i="0" dirty="0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Proper Access control in place when using CI/CD or while distribution of data to clients</a:t>
            </a:r>
          </a:p>
          <a:p>
            <a:pPr algn="l">
              <a:buFont typeface="+mj-lt"/>
              <a:buAutoNum type="arabicPeriod"/>
            </a:pPr>
            <a:r>
              <a:rPr lang="en-IN" sz="1600" b="0" i="0" dirty="0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Security Logging and Monitoring Failures</a:t>
            </a:r>
          </a:p>
          <a:p>
            <a:pPr lvl="1">
              <a:buFont typeface="+mj-lt"/>
              <a:buAutoNum type="arabicPeriod"/>
            </a:pPr>
            <a:r>
              <a:rPr lang="en-IN" sz="1200" dirty="0" err="1">
                <a:solidFill>
                  <a:srgbClr val="555463"/>
                </a:solidFill>
                <a:latin typeface="Roboto" panose="020B0604020202020204" pitchFamily="2" charset="0"/>
              </a:rPr>
              <a:t>Cloutrail</a:t>
            </a:r>
            <a:r>
              <a:rPr lang="en-IN" sz="1200" dirty="0">
                <a:solidFill>
                  <a:srgbClr val="555463"/>
                </a:solidFill>
                <a:latin typeface="Roboto" panose="020B0604020202020204" pitchFamily="2" charset="0"/>
              </a:rPr>
              <a:t>/Cloud Watch integration and Dashboard to display and do analysis of logs. Security Groups are reviewed as per limited usage</a:t>
            </a:r>
          </a:p>
          <a:p>
            <a:pPr lvl="1">
              <a:buFont typeface="+mj-lt"/>
              <a:buAutoNum type="arabicPeriod"/>
            </a:pPr>
            <a:r>
              <a:rPr lang="en-IN" sz="1200" b="0" i="0" dirty="0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No PI information in logs and even in DB . Severs and DB having replication and fault tolerant . </a:t>
            </a:r>
          </a:p>
          <a:p>
            <a:pPr algn="l">
              <a:buFont typeface="+mj-lt"/>
              <a:buAutoNum type="arabicPeriod"/>
            </a:pPr>
            <a:r>
              <a:rPr lang="en-IN" sz="1600" b="0" i="0" dirty="0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Server-Side Request Forgery</a:t>
            </a:r>
          </a:p>
          <a:p>
            <a:pPr lvl="1">
              <a:buFont typeface="+mj-lt"/>
              <a:buAutoNum type="arabicPeriod"/>
            </a:pPr>
            <a:r>
              <a:rPr lang="en-IN" sz="1200" dirty="0">
                <a:solidFill>
                  <a:srgbClr val="555463"/>
                </a:solidFill>
                <a:latin typeface="Roboto" panose="020B0604020202020204" pitchFamily="2" charset="0"/>
              </a:rPr>
              <a:t>White listing of input </a:t>
            </a:r>
          </a:p>
          <a:p>
            <a:pPr lvl="1">
              <a:buFont typeface="+mj-lt"/>
              <a:buAutoNum type="arabicPeriod"/>
            </a:pPr>
            <a:r>
              <a:rPr lang="en-IN" sz="1200" b="0" i="0" dirty="0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Limited </a:t>
            </a:r>
            <a:r>
              <a:rPr lang="en-IN" sz="1200" b="0" i="0" dirty="0" err="1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ip</a:t>
            </a:r>
            <a:r>
              <a:rPr lang="en-IN" sz="1200" b="0" i="0" dirty="0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 address / ports open . Inbound /Outbound Traffic controlled properly and reviewed</a:t>
            </a:r>
          </a:p>
          <a:p>
            <a:pPr algn="ctr"/>
            <a:endParaRPr lang="en-US" sz="1600" u="sng" dirty="0"/>
          </a:p>
        </p:txBody>
      </p:sp>
    </p:spTree>
    <p:extLst>
      <p:ext uri="{BB962C8B-B14F-4D97-AF65-F5344CB8AC3E}">
        <p14:creationId xmlns:p14="http://schemas.microsoft.com/office/powerpoint/2010/main" val="4249941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5746</TotalTime>
  <Words>778</Words>
  <Application>Microsoft Office PowerPoint</Application>
  <PresentationFormat>Widescreen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urw-din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Sushant Gupta</dc:creator>
  <cp:lastModifiedBy>Sushant Gupta professional</cp:lastModifiedBy>
  <cp:revision>68</cp:revision>
  <dcterms:created xsi:type="dcterms:W3CDTF">2022-07-31T06:36:31Z</dcterms:created>
  <dcterms:modified xsi:type="dcterms:W3CDTF">2024-03-07T05:03:12Z</dcterms:modified>
</cp:coreProperties>
</file>