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90" r:id="rId2"/>
    <p:sldId id="281" r:id="rId3"/>
    <p:sldId id="257" r:id="rId4"/>
    <p:sldId id="356" r:id="rId5"/>
    <p:sldId id="374" r:id="rId6"/>
    <p:sldId id="282" r:id="rId7"/>
    <p:sldId id="366" r:id="rId8"/>
    <p:sldId id="372" r:id="rId9"/>
    <p:sldId id="357" r:id="rId10"/>
    <p:sldId id="365" r:id="rId11"/>
    <p:sldId id="362" r:id="rId12"/>
    <p:sldId id="370" r:id="rId13"/>
    <p:sldId id="360" r:id="rId14"/>
    <p:sldId id="361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BE9"/>
    <a:srgbClr val="005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A0B68-0094-BA74-8F43-7EA324962E3A}" v="44" dt="2023-10-12T16:06:51.760"/>
    <p1510:client id="{26FC8DA9-5DCF-66DA-1CC8-3E20B76F15A7}" v="49" dt="2023-10-12T16:09:51.236"/>
    <p1510:client id="{3F684BE7-C46A-9B5C-2C9C-D823E8A9C189}" v="1" dt="2023-10-13T02:18:12.511"/>
    <p1510:client id="{6D3840B2-1BF9-4834-9BA9-CBACF27EFB59}" v="3" dt="2023-10-13T02:52:04.991"/>
    <p1510:client id="{75965B87-5430-4E27-A696-70E593B68C29}" v="349" dt="2023-10-12T19:44:10.262"/>
    <p1510:client id="{7F5D8454-18CA-41AE-949B-1D29BC960EA2}" v="2" dt="2023-10-13T03:39:14.602"/>
    <p1510:client id="{A982B830-EC0D-A1DB-AF8D-FC55D1D3424F}" v="1" dt="2023-10-12T20:08:17.540"/>
    <p1510:client id="{ADE1EE1A-09A4-E2E6-9635-84719BCF19E1}" v="1" dt="2023-10-13T02:25:19.561"/>
    <p1510:client id="{D8EA7BEA-32B8-FE39-7ECD-8F4180836767}" v="1343" dt="2023-10-13T02:12:17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Product-wise</a:t>
            </a:r>
            <a:r>
              <a:rPr lang="en-US" sz="1600" b="1" baseline="0"/>
              <a:t> % Contribution in Revenue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Combustible Tobacco Products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FY 2019</c:v>
                </c:pt>
                <c:pt idx="1">
                  <c:v>FY 2020</c:v>
                </c:pt>
                <c:pt idx="2">
                  <c:v>FY 2021</c:v>
                </c:pt>
                <c:pt idx="3">
                  <c:v>FY 2022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81.25</c:v>
                </c:pt>
                <c:pt idx="1">
                  <c:v>76.209999999999994</c:v>
                </c:pt>
                <c:pt idx="2">
                  <c:v>70.27</c:v>
                </c:pt>
                <c:pt idx="3">
                  <c:v>67.92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9A-7741-B053-D43F762AD7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Smoke-Free Products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FY 2019</c:v>
                </c:pt>
                <c:pt idx="1">
                  <c:v>FY 2020</c:v>
                </c:pt>
                <c:pt idx="2">
                  <c:v>FY 2021</c:v>
                </c:pt>
                <c:pt idx="3">
                  <c:v>FY 2022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2">
                  <c:v>29.73</c:v>
                </c:pt>
                <c:pt idx="3">
                  <c:v>32.08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9A-7741-B053-D43F762AD7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Reduced-Risk Products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FY 2019</c:v>
                </c:pt>
                <c:pt idx="1">
                  <c:v>FY 2020</c:v>
                </c:pt>
                <c:pt idx="2">
                  <c:v>FY 2021</c:v>
                </c:pt>
                <c:pt idx="3">
                  <c:v>FY 2022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18.75</c:v>
                </c:pt>
                <c:pt idx="1">
                  <c:v>23.79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9A-7741-B053-D43F762AD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68814736"/>
        <c:axId val="108495344"/>
        <c:axId val="0"/>
      </c:bar3DChart>
      <c:catAx>
        <c:axId val="136881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95344"/>
        <c:crosses val="autoZero"/>
        <c:auto val="1"/>
        <c:lblAlgn val="ctr"/>
        <c:lblOffset val="100"/>
        <c:noMultiLvlLbl val="0"/>
      </c:catAx>
      <c:valAx>
        <c:axId val="10849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81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2022 Net Revenues –</a:t>
            </a:r>
            <a:r>
              <a:rPr lang="en-US" sz="1400" b="1" baseline="0"/>
              <a:t> Combustible Tobacco Products</a:t>
            </a:r>
            <a:endParaRPr lang="en-US" sz="1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 Net Revenues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29A-409D-9A83-B7D47AACA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29A-409D-9A83-B7D47AACA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29A-409D-9A83-B7D47AACA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29A-409D-9A83-B7D47AACA2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29A-409D-9A83-B7D47AACA24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F29A-409D-9A83-B7D47AACA24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F29A-409D-9A83-B7D47AACA2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European Union</c:v>
                </c:pt>
                <c:pt idx="1">
                  <c:v>Eastern Europe</c:v>
                </c:pt>
                <c:pt idx="2">
                  <c:v>Middle East &amp; Africa</c:v>
                </c:pt>
                <c:pt idx="3">
                  <c:v>South &amp; Southeast Asia</c:v>
                </c:pt>
                <c:pt idx="4">
                  <c:v>East Asia &amp; Ausstralia</c:v>
                </c:pt>
                <c:pt idx="5">
                  <c:v>Americas</c:v>
                </c:pt>
                <c:pt idx="6">
                  <c:v>Swedish Match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7212</c:v>
                </c:pt>
                <c:pt idx="1">
                  <c:v>2410</c:v>
                </c:pt>
                <c:pt idx="2">
                  <c:v>3567</c:v>
                </c:pt>
                <c:pt idx="3">
                  <c:v>4372</c:v>
                </c:pt>
                <c:pt idx="4">
                  <c:v>2138</c:v>
                </c:pt>
                <c:pt idx="5">
                  <c:v>1804</c:v>
                </c:pt>
                <c:pt idx="6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2D-40E7-B00E-C2CA74E77F0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47048703204958E-2"/>
          <c:y val="0.72351279958170878"/>
          <c:w val="0.89305435095711139"/>
          <c:h val="0.225259629497601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2022 Net Revenues –</a:t>
            </a:r>
            <a:r>
              <a:rPr lang="en-US" sz="1400" b="1" baseline="0"/>
              <a:t> Smoke-Free Products</a:t>
            </a:r>
            <a:endParaRPr lang="en-US" sz="1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 Net Revenues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0BA-406D-AC42-2A1120A442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0BA-406D-AC42-2A1120A442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0BA-406D-AC42-2A1120A442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0BA-406D-AC42-2A1120A442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0BA-406D-AC42-2A1120A442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0BA-406D-AC42-2A1120A442A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0BA-406D-AC42-2A1120A442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European Union</c:v>
                </c:pt>
                <c:pt idx="1">
                  <c:v>Eastern Europe</c:v>
                </c:pt>
                <c:pt idx="2">
                  <c:v>Middle East &amp; Africa</c:v>
                </c:pt>
                <c:pt idx="3">
                  <c:v>South &amp; Southeast Asia</c:v>
                </c:pt>
                <c:pt idx="4">
                  <c:v>East Asia &amp; Ausstralia</c:v>
                </c:pt>
                <c:pt idx="5">
                  <c:v>Americas</c:v>
                </c:pt>
                <c:pt idx="6">
                  <c:v>Swedish Match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4907</c:v>
                </c:pt>
                <c:pt idx="1">
                  <c:v>1315</c:v>
                </c:pt>
                <c:pt idx="2">
                  <c:v>334</c:v>
                </c:pt>
                <c:pt idx="3">
                  <c:v>23</c:v>
                </c:pt>
                <c:pt idx="4">
                  <c:v>2994</c:v>
                </c:pt>
                <c:pt idx="5">
                  <c:v>99</c:v>
                </c:pt>
                <c:pt idx="6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BA-406D-AC42-2A1120A442A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47048703204958E-2"/>
          <c:y val="0.72351279958170878"/>
          <c:w val="0.89305435095711139"/>
          <c:h val="0.225259629497601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E75FD-B540-1546-982E-29722C32E99F}" type="doc">
      <dgm:prSet loTypeId="urn:microsoft.com/office/officeart/2008/layout/VerticalCurvedList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40ED27B4-0280-5F4F-BA00-95EECD55639A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1">
              <a:latin typeface="Calibri" panose="020F0502020204030204"/>
            </a:rPr>
            <a:t>Cigarettes</a:t>
          </a:r>
          <a:endParaRPr lang="en-GB" b="1"/>
        </a:p>
      </dgm:t>
    </dgm:pt>
    <dgm:pt modelId="{0D6CBDF3-A81A-8A45-B9CA-7A198ECB3522}" type="parTrans" cxnId="{4727272E-9014-7E4C-9491-FA23AC6A9889}">
      <dgm:prSet/>
      <dgm:spPr/>
      <dgm:t>
        <a:bodyPr/>
        <a:lstStyle/>
        <a:p>
          <a:endParaRPr lang="en-GB"/>
        </a:p>
      </dgm:t>
    </dgm:pt>
    <dgm:pt modelId="{D70D3D5E-1A9A-044E-B6F9-E0F74E6F44C1}" type="sibTrans" cxnId="{4727272E-9014-7E4C-9491-FA23AC6A9889}">
      <dgm:prSet/>
      <dgm:spPr/>
      <dgm:t>
        <a:bodyPr/>
        <a:lstStyle/>
        <a:p>
          <a:endParaRPr lang="en-GB"/>
        </a:p>
      </dgm:t>
    </dgm:pt>
    <dgm:pt modelId="{065C6791-E311-504C-9854-4721E6164907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1">
              <a:latin typeface="Calibri" panose="020F0502020204030204"/>
            </a:rPr>
            <a:t>Smoke-free Products:</a:t>
          </a:r>
          <a:r>
            <a:rPr lang="en-US">
              <a:latin typeface="Calibri" panose="020F0502020204030204"/>
            </a:rPr>
            <a:t> including heat-not-burn, vapor, and oral nicotine products primarily under the IQOS (“I quit ordinary smoking”) and ZYN brands</a:t>
          </a:r>
          <a:endParaRPr lang="en-GB"/>
        </a:p>
      </dgm:t>
    </dgm:pt>
    <dgm:pt modelId="{41A7F012-EC5B-9640-8C12-4B443FC54AF7}" type="parTrans" cxnId="{7D88862B-9950-284F-AEA6-67734D5BCB2E}">
      <dgm:prSet/>
      <dgm:spPr/>
      <dgm:t>
        <a:bodyPr/>
        <a:lstStyle/>
        <a:p>
          <a:endParaRPr lang="en-GB"/>
        </a:p>
      </dgm:t>
    </dgm:pt>
    <dgm:pt modelId="{3280E4C3-94B2-6448-B1DB-5E53470B7921}" type="sibTrans" cxnId="{7D88862B-9950-284F-AEA6-67734D5BCB2E}">
      <dgm:prSet/>
      <dgm:spPr/>
      <dgm:t>
        <a:bodyPr/>
        <a:lstStyle/>
        <a:p>
          <a:endParaRPr lang="en-GB"/>
        </a:p>
      </dgm:t>
    </dgm:pt>
    <dgm:pt modelId="{BA5A1708-CD4E-EF48-831B-FE97D12083C1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1">
              <a:latin typeface="Calibri" panose="020F0502020204030204"/>
            </a:rPr>
            <a:t>Consumer accessories:</a:t>
          </a:r>
          <a:r>
            <a:rPr lang="en-US">
              <a:latin typeface="Calibri" panose="020F0502020204030204"/>
            </a:rPr>
            <a:t> Lighters and matches. It also offers wellness and healthcare products.</a:t>
          </a:r>
          <a:endParaRPr lang="en-GB"/>
        </a:p>
      </dgm:t>
    </dgm:pt>
    <dgm:pt modelId="{13930D23-F222-DE4C-9760-9C1EA1E9C1F5}" type="parTrans" cxnId="{D29B9206-1A3C-5641-9C9A-8AA7CB9BCD7A}">
      <dgm:prSet/>
      <dgm:spPr/>
      <dgm:t>
        <a:bodyPr/>
        <a:lstStyle/>
        <a:p>
          <a:endParaRPr lang="en-GB"/>
        </a:p>
      </dgm:t>
    </dgm:pt>
    <dgm:pt modelId="{0830A717-8CB8-9D42-9947-72204089CB19}" type="sibTrans" cxnId="{D29B9206-1A3C-5641-9C9A-8AA7CB9BCD7A}">
      <dgm:prSet/>
      <dgm:spPr/>
      <dgm:t>
        <a:bodyPr/>
        <a:lstStyle/>
        <a:p>
          <a:endParaRPr lang="en-GB"/>
        </a:p>
      </dgm:t>
    </dgm:pt>
    <dgm:pt modelId="{80B37D25-9DEC-A745-8A1C-BC1F2B494306}" type="pres">
      <dgm:prSet presAssocID="{7FDE75FD-B540-1546-982E-29722C32E99F}" presName="Name0" presStyleCnt="0">
        <dgm:presLayoutVars>
          <dgm:chMax val="7"/>
          <dgm:chPref val="7"/>
          <dgm:dir/>
        </dgm:presLayoutVars>
      </dgm:prSet>
      <dgm:spPr/>
    </dgm:pt>
    <dgm:pt modelId="{F7B24E0C-5DBD-BF4D-A844-684EE495402C}" type="pres">
      <dgm:prSet presAssocID="{7FDE75FD-B540-1546-982E-29722C32E99F}" presName="Name1" presStyleCnt="0"/>
      <dgm:spPr/>
    </dgm:pt>
    <dgm:pt modelId="{C9D9FA28-B974-A144-8CEF-98933F98D6F1}" type="pres">
      <dgm:prSet presAssocID="{7FDE75FD-B540-1546-982E-29722C32E99F}" presName="cycle" presStyleCnt="0"/>
      <dgm:spPr/>
    </dgm:pt>
    <dgm:pt modelId="{580B64EB-2385-274D-8882-B543382442CC}" type="pres">
      <dgm:prSet presAssocID="{7FDE75FD-B540-1546-982E-29722C32E99F}" presName="srcNode" presStyleLbl="node1" presStyleIdx="0" presStyleCnt="3"/>
      <dgm:spPr/>
    </dgm:pt>
    <dgm:pt modelId="{9761B018-9344-C24E-836A-EB3FF8F81DCA}" type="pres">
      <dgm:prSet presAssocID="{7FDE75FD-B540-1546-982E-29722C32E99F}" presName="conn" presStyleLbl="parChTrans1D2" presStyleIdx="0" presStyleCnt="1"/>
      <dgm:spPr/>
    </dgm:pt>
    <dgm:pt modelId="{A4F5AC32-2F7B-714F-99BC-898D0EB92EF0}" type="pres">
      <dgm:prSet presAssocID="{7FDE75FD-B540-1546-982E-29722C32E99F}" presName="extraNode" presStyleLbl="node1" presStyleIdx="0" presStyleCnt="3"/>
      <dgm:spPr/>
    </dgm:pt>
    <dgm:pt modelId="{55BE1447-BEC7-EB4C-A496-81CC46D656E0}" type="pres">
      <dgm:prSet presAssocID="{7FDE75FD-B540-1546-982E-29722C32E99F}" presName="dstNode" presStyleLbl="node1" presStyleIdx="0" presStyleCnt="3"/>
      <dgm:spPr/>
    </dgm:pt>
    <dgm:pt modelId="{4BA4B076-7161-5E4C-B546-31C4D670C861}" type="pres">
      <dgm:prSet presAssocID="{40ED27B4-0280-5F4F-BA00-95EECD55639A}" presName="text_1" presStyleLbl="node1" presStyleIdx="0" presStyleCnt="3">
        <dgm:presLayoutVars>
          <dgm:bulletEnabled val="1"/>
        </dgm:presLayoutVars>
      </dgm:prSet>
      <dgm:spPr/>
    </dgm:pt>
    <dgm:pt modelId="{AC1D8C33-9A65-5A4F-B76A-05D6E995FA3D}" type="pres">
      <dgm:prSet presAssocID="{40ED27B4-0280-5F4F-BA00-95EECD55639A}" presName="accent_1" presStyleCnt="0"/>
      <dgm:spPr/>
    </dgm:pt>
    <dgm:pt modelId="{B9528F2A-8094-D642-82B1-FB678525CE7A}" type="pres">
      <dgm:prSet presAssocID="{40ED27B4-0280-5F4F-BA00-95EECD55639A}" presName="accentRepeatNode" presStyleLbl="solidFgAcc1" presStyleIdx="0" presStyleCnt="3"/>
      <dgm:spPr/>
    </dgm:pt>
    <dgm:pt modelId="{7EAF732A-347C-3649-BA4F-CBF061853BB7}" type="pres">
      <dgm:prSet presAssocID="{065C6791-E311-504C-9854-4721E6164907}" presName="text_2" presStyleLbl="node1" presStyleIdx="1" presStyleCnt="3" custScaleY="140209">
        <dgm:presLayoutVars>
          <dgm:bulletEnabled val="1"/>
        </dgm:presLayoutVars>
      </dgm:prSet>
      <dgm:spPr/>
    </dgm:pt>
    <dgm:pt modelId="{16505895-1C0F-8B44-86D0-7BB1E817BFB5}" type="pres">
      <dgm:prSet presAssocID="{065C6791-E311-504C-9854-4721E6164907}" presName="accent_2" presStyleCnt="0"/>
      <dgm:spPr/>
    </dgm:pt>
    <dgm:pt modelId="{E110586F-FC15-6F43-BDCC-672C856688D9}" type="pres">
      <dgm:prSet presAssocID="{065C6791-E311-504C-9854-4721E6164907}" presName="accentRepeatNode" presStyleLbl="solidFgAcc1" presStyleIdx="1" presStyleCnt="3"/>
      <dgm:spPr/>
    </dgm:pt>
    <dgm:pt modelId="{606AE579-6A0C-0D46-965C-20A816F86D54}" type="pres">
      <dgm:prSet presAssocID="{BA5A1708-CD4E-EF48-831B-FE97D12083C1}" presName="text_3" presStyleLbl="node1" presStyleIdx="2" presStyleCnt="3">
        <dgm:presLayoutVars>
          <dgm:bulletEnabled val="1"/>
        </dgm:presLayoutVars>
      </dgm:prSet>
      <dgm:spPr/>
    </dgm:pt>
    <dgm:pt modelId="{2C9978F0-EE57-B949-88BA-B7C49CC8475F}" type="pres">
      <dgm:prSet presAssocID="{BA5A1708-CD4E-EF48-831B-FE97D12083C1}" presName="accent_3" presStyleCnt="0"/>
      <dgm:spPr/>
    </dgm:pt>
    <dgm:pt modelId="{D41BE551-E627-1B42-B5D0-2B24BCE17C7E}" type="pres">
      <dgm:prSet presAssocID="{BA5A1708-CD4E-EF48-831B-FE97D12083C1}" presName="accentRepeatNode" presStyleLbl="solidFgAcc1" presStyleIdx="2" presStyleCnt="3"/>
      <dgm:spPr/>
    </dgm:pt>
  </dgm:ptLst>
  <dgm:cxnLst>
    <dgm:cxn modelId="{D29B9206-1A3C-5641-9C9A-8AA7CB9BCD7A}" srcId="{7FDE75FD-B540-1546-982E-29722C32E99F}" destId="{BA5A1708-CD4E-EF48-831B-FE97D12083C1}" srcOrd="2" destOrd="0" parTransId="{13930D23-F222-DE4C-9760-9C1EA1E9C1F5}" sibTransId="{0830A717-8CB8-9D42-9947-72204089CB19}"/>
    <dgm:cxn modelId="{7D88862B-9950-284F-AEA6-67734D5BCB2E}" srcId="{7FDE75FD-B540-1546-982E-29722C32E99F}" destId="{065C6791-E311-504C-9854-4721E6164907}" srcOrd="1" destOrd="0" parTransId="{41A7F012-EC5B-9640-8C12-4B443FC54AF7}" sibTransId="{3280E4C3-94B2-6448-B1DB-5E53470B7921}"/>
    <dgm:cxn modelId="{4727272E-9014-7E4C-9491-FA23AC6A9889}" srcId="{7FDE75FD-B540-1546-982E-29722C32E99F}" destId="{40ED27B4-0280-5F4F-BA00-95EECD55639A}" srcOrd="0" destOrd="0" parTransId="{0D6CBDF3-A81A-8A45-B9CA-7A198ECB3522}" sibTransId="{D70D3D5E-1A9A-044E-B6F9-E0F74E6F44C1}"/>
    <dgm:cxn modelId="{E7C698B7-BEC6-A348-A4E4-05AAB9F1A92F}" type="presOf" srcId="{D70D3D5E-1A9A-044E-B6F9-E0F74E6F44C1}" destId="{9761B018-9344-C24E-836A-EB3FF8F81DCA}" srcOrd="0" destOrd="0" presId="urn:microsoft.com/office/officeart/2008/layout/VerticalCurvedList"/>
    <dgm:cxn modelId="{AE1D22B8-F415-7045-854F-76BB21D51C80}" type="presOf" srcId="{7FDE75FD-B540-1546-982E-29722C32E99F}" destId="{80B37D25-9DEC-A745-8A1C-BC1F2B494306}" srcOrd="0" destOrd="0" presId="urn:microsoft.com/office/officeart/2008/layout/VerticalCurvedList"/>
    <dgm:cxn modelId="{B79855C2-D0F3-5B43-B9D7-5FA1613DFEE4}" type="presOf" srcId="{40ED27B4-0280-5F4F-BA00-95EECD55639A}" destId="{4BA4B076-7161-5E4C-B546-31C4D670C861}" srcOrd="0" destOrd="0" presId="urn:microsoft.com/office/officeart/2008/layout/VerticalCurvedList"/>
    <dgm:cxn modelId="{D4590BDC-5ACE-8D4F-A148-411AFFB8906F}" type="presOf" srcId="{BA5A1708-CD4E-EF48-831B-FE97D12083C1}" destId="{606AE579-6A0C-0D46-965C-20A816F86D54}" srcOrd="0" destOrd="0" presId="urn:microsoft.com/office/officeart/2008/layout/VerticalCurvedList"/>
    <dgm:cxn modelId="{E03DE4F4-F525-CF4A-81F2-58C54445BAC3}" type="presOf" srcId="{065C6791-E311-504C-9854-4721E6164907}" destId="{7EAF732A-347C-3649-BA4F-CBF061853BB7}" srcOrd="0" destOrd="0" presId="urn:microsoft.com/office/officeart/2008/layout/VerticalCurvedList"/>
    <dgm:cxn modelId="{C24EE6B4-E5DA-284D-98BA-0F994CC6DEEB}" type="presParOf" srcId="{80B37D25-9DEC-A745-8A1C-BC1F2B494306}" destId="{F7B24E0C-5DBD-BF4D-A844-684EE495402C}" srcOrd="0" destOrd="0" presId="urn:microsoft.com/office/officeart/2008/layout/VerticalCurvedList"/>
    <dgm:cxn modelId="{5B890EEA-5090-4346-B835-1216399AE9AA}" type="presParOf" srcId="{F7B24E0C-5DBD-BF4D-A844-684EE495402C}" destId="{C9D9FA28-B974-A144-8CEF-98933F98D6F1}" srcOrd="0" destOrd="0" presId="urn:microsoft.com/office/officeart/2008/layout/VerticalCurvedList"/>
    <dgm:cxn modelId="{82DD2B7C-4AEA-F449-80DB-FA5D0B1F1CB2}" type="presParOf" srcId="{C9D9FA28-B974-A144-8CEF-98933F98D6F1}" destId="{580B64EB-2385-274D-8882-B543382442CC}" srcOrd="0" destOrd="0" presId="urn:microsoft.com/office/officeart/2008/layout/VerticalCurvedList"/>
    <dgm:cxn modelId="{07148759-547D-4A46-B964-E66F8851C483}" type="presParOf" srcId="{C9D9FA28-B974-A144-8CEF-98933F98D6F1}" destId="{9761B018-9344-C24E-836A-EB3FF8F81DCA}" srcOrd="1" destOrd="0" presId="urn:microsoft.com/office/officeart/2008/layout/VerticalCurvedList"/>
    <dgm:cxn modelId="{A99B5C79-622C-1B4B-9F36-EBE30D3EA639}" type="presParOf" srcId="{C9D9FA28-B974-A144-8CEF-98933F98D6F1}" destId="{A4F5AC32-2F7B-714F-99BC-898D0EB92EF0}" srcOrd="2" destOrd="0" presId="urn:microsoft.com/office/officeart/2008/layout/VerticalCurvedList"/>
    <dgm:cxn modelId="{F9DA4727-7BE1-5941-AB31-D7B84F394F95}" type="presParOf" srcId="{C9D9FA28-B974-A144-8CEF-98933F98D6F1}" destId="{55BE1447-BEC7-EB4C-A496-81CC46D656E0}" srcOrd="3" destOrd="0" presId="urn:microsoft.com/office/officeart/2008/layout/VerticalCurvedList"/>
    <dgm:cxn modelId="{D54341DF-743B-724F-8111-4AB5AE07FFE9}" type="presParOf" srcId="{F7B24E0C-5DBD-BF4D-A844-684EE495402C}" destId="{4BA4B076-7161-5E4C-B546-31C4D670C861}" srcOrd="1" destOrd="0" presId="urn:microsoft.com/office/officeart/2008/layout/VerticalCurvedList"/>
    <dgm:cxn modelId="{920D5D1F-2A22-F643-A0F2-95E4ACD8C65E}" type="presParOf" srcId="{F7B24E0C-5DBD-BF4D-A844-684EE495402C}" destId="{AC1D8C33-9A65-5A4F-B76A-05D6E995FA3D}" srcOrd="2" destOrd="0" presId="urn:microsoft.com/office/officeart/2008/layout/VerticalCurvedList"/>
    <dgm:cxn modelId="{BB0E13EA-5893-214C-B79A-1CD931821940}" type="presParOf" srcId="{AC1D8C33-9A65-5A4F-B76A-05D6E995FA3D}" destId="{B9528F2A-8094-D642-82B1-FB678525CE7A}" srcOrd="0" destOrd="0" presId="urn:microsoft.com/office/officeart/2008/layout/VerticalCurvedList"/>
    <dgm:cxn modelId="{C0AA3B5E-7449-854A-B307-D52EB322FEC0}" type="presParOf" srcId="{F7B24E0C-5DBD-BF4D-A844-684EE495402C}" destId="{7EAF732A-347C-3649-BA4F-CBF061853BB7}" srcOrd="3" destOrd="0" presId="urn:microsoft.com/office/officeart/2008/layout/VerticalCurvedList"/>
    <dgm:cxn modelId="{5E76A3E7-D120-EA49-9B47-39B4625773AB}" type="presParOf" srcId="{F7B24E0C-5DBD-BF4D-A844-684EE495402C}" destId="{16505895-1C0F-8B44-86D0-7BB1E817BFB5}" srcOrd="4" destOrd="0" presId="urn:microsoft.com/office/officeart/2008/layout/VerticalCurvedList"/>
    <dgm:cxn modelId="{7595EA8D-7CF1-F64B-8A96-CE83664FB0EC}" type="presParOf" srcId="{16505895-1C0F-8B44-86D0-7BB1E817BFB5}" destId="{E110586F-FC15-6F43-BDCC-672C856688D9}" srcOrd="0" destOrd="0" presId="urn:microsoft.com/office/officeart/2008/layout/VerticalCurvedList"/>
    <dgm:cxn modelId="{19431B5D-7C49-B24A-B665-9B545412C0CB}" type="presParOf" srcId="{F7B24E0C-5DBD-BF4D-A844-684EE495402C}" destId="{606AE579-6A0C-0D46-965C-20A816F86D54}" srcOrd="5" destOrd="0" presId="urn:microsoft.com/office/officeart/2008/layout/VerticalCurvedList"/>
    <dgm:cxn modelId="{FCD8084B-F94B-3F43-952A-5ACF67749AC2}" type="presParOf" srcId="{F7B24E0C-5DBD-BF4D-A844-684EE495402C}" destId="{2C9978F0-EE57-B949-88BA-B7C49CC8475F}" srcOrd="6" destOrd="0" presId="urn:microsoft.com/office/officeart/2008/layout/VerticalCurvedList"/>
    <dgm:cxn modelId="{910A60BF-9796-6541-A4EE-E81FE779D78E}" type="presParOf" srcId="{2C9978F0-EE57-B949-88BA-B7C49CC8475F}" destId="{D41BE551-E627-1B42-B5D0-2B24BCE17C7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8528B-93BD-4AF0-A9CE-F2F359F3A387}" type="doc">
      <dgm:prSet loTypeId="urn:microsoft.com/office/officeart/2005/8/layout/matrix3" loCatId="matrix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BF375C0-4D70-4E4B-9F47-EEB1D4B44A19}">
      <dgm:prSet phldrT="[Text]"/>
      <dgm:spPr/>
      <dgm:t>
        <a:bodyPr/>
        <a:lstStyle/>
        <a:p>
          <a:r>
            <a:rPr lang="en-US" b="1" u="sng" baseline="0">
              <a:latin typeface="Calibri"/>
              <a:cs typeface="Calibri"/>
            </a:rPr>
            <a:t>Strengths</a:t>
          </a:r>
          <a:r>
            <a:rPr lang="en-US" b="1" baseline="0">
              <a:latin typeface="Calibri"/>
              <a:cs typeface="Calibri"/>
            </a:rPr>
            <a:t> :</a:t>
          </a:r>
        </a:p>
      </dgm:t>
    </dgm:pt>
    <dgm:pt modelId="{A266D39F-3FB1-4454-BB5B-C8E9525AAAFB}" type="parTrans" cxnId="{ADF6C455-A634-4CA1-A4A3-60B828692E4E}">
      <dgm:prSet/>
      <dgm:spPr/>
      <dgm:t>
        <a:bodyPr/>
        <a:lstStyle/>
        <a:p>
          <a:endParaRPr lang="en-US"/>
        </a:p>
      </dgm:t>
    </dgm:pt>
    <dgm:pt modelId="{9A995C7B-5FC6-4EBD-B165-CCB99710CD92}" type="sibTrans" cxnId="{ADF6C455-A634-4CA1-A4A3-60B828692E4E}">
      <dgm:prSet/>
      <dgm:spPr/>
      <dgm:t>
        <a:bodyPr/>
        <a:lstStyle/>
        <a:p>
          <a:endParaRPr lang="en-US"/>
        </a:p>
      </dgm:t>
    </dgm:pt>
    <dgm:pt modelId="{FAE6D78A-EEA1-41B3-A13E-060D378E6561}">
      <dgm:prSet phldrT="[Text]"/>
      <dgm:spPr/>
      <dgm:t>
        <a:bodyPr/>
        <a:lstStyle/>
        <a:p>
          <a:r>
            <a:rPr lang="en-US" baseline="0">
              <a:latin typeface="Calibri"/>
              <a:ea typeface="Open Sans"/>
              <a:cs typeface="Open Sans"/>
            </a:rPr>
            <a:t>Strong distribution network</a:t>
          </a:r>
          <a:endParaRPr lang="en-US" baseline="0">
            <a:latin typeface="Calibri"/>
            <a:cs typeface="Calibri"/>
          </a:endParaRPr>
        </a:p>
      </dgm:t>
    </dgm:pt>
    <dgm:pt modelId="{641E0310-9706-4F50-AB68-4678E957241E}" type="parTrans" cxnId="{369CA049-1C2F-4096-99B7-A52309613A3F}">
      <dgm:prSet/>
      <dgm:spPr/>
      <dgm:t>
        <a:bodyPr/>
        <a:lstStyle/>
        <a:p>
          <a:endParaRPr lang="en-US"/>
        </a:p>
      </dgm:t>
    </dgm:pt>
    <dgm:pt modelId="{36ABE2EB-44A7-4139-89D8-5DBDBB42AAA6}" type="sibTrans" cxnId="{369CA049-1C2F-4096-99B7-A52309613A3F}">
      <dgm:prSet/>
      <dgm:spPr/>
      <dgm:t>
        <a:bodyPr/>
        <a:lstStyle/>
        <a:p>
          <a:endParaRPr lang="en-US"/>
        </a:p>
      </dgm:t>
    </dgm:pt>
    <dgm:pt modelId="{C9F4035C-E22E-438C-931F-3591F38A691A}">
      <dgm:prSet phldrT="[Text]"/>
      <dgm:spPr/>
      <dgm:t>
        <a:bodyPr/>
        <a:lstStyle/>
        <a:p>
          <a:pPr algn="l"/>
          <a:r>
            <a:rPr lang="en-US" b="1" u="sng" baseline="0">
              <a:latin typeface="Calibri"/>
              <a:cs typeface="Calibri"/>
            </a:rPr>
            <a:t>Weaknesses</a:t>
          </a:r>
          <a:r>
            <a:rPr lang="en-US" b="1" baseline="0">
              <a:latin typeface="Calibri"/>
              <a:cs typeface="Calibri"/>
            </a:rPr>
            <a:t> :</a:t>
          </a:r>
        </a:p>
      </dgm:t>
    </dgm:pt>
    <dgm:pt modelId="{EEE5EC89-E023-4FB9-A510-4691FE58CA8C}" type="parTrans" cxnId="{A87D101D-6864-4578-B73F-455253A72316}">
      <dgm:prSet/>
      <dgm:spPr/>
      <dgm:t>
        <a:bodyPr/>
        <a:lstStyle/>
        <a:p>
          <a:endParaRPr lang="en-US"/>
        </a:p>
      </dgm:t>
    </dgm:pt>
    <dgm:pt modelId="{C1CDBE49-3EF6-4AB9-A37D-6F6D2870EEA1}" type="sibTrans" cxnId="{A87D101D-6864-4578-B73F-455253A72316}">
      <dgm:prSet/>
      <dgm:spPr/>
      <dgm:t>
        <a:bodyPr/>
        <a:lstStyle/>
        <a:p>
          <a:endParaRPr lang="en-US"/>
        </a:p>
      </dgm:t>
    </dgm:pt>
    <dgm:pt modelId="{95CEA75C-2C73-4F36-897C-007F2A678425}">
      <dgm:prSet phldrT="[Text]"/>
      <dgm:spPr/>
      <dgm:t>
        <a:bodyPr/>
        <a:lstStyle/>
        <a:p>
          <a:pPr algn="l"/>
          <a:r>
            <a:rPr lang="en-US" baseline="0">
              <a:latin typeface="Calibri"/>
              <a:ea typeface="Open Sans"/>
              <a:cs typeface="Open Sans"/>
            </a:rPr>
            <a:t>Weak organization structure:</a:t>
          </a:r>
          <a:endParaRPr lang="en-US" baseline="0">
            <a:latin typeface="Calibri"/>
            <a:cs typeface="Calibri"/>
          </a:endParaRPr>
        </a:p>
      </dgm:t>
    </dgm:pt>
    <dgm:pt modelId="{DE509390-4BE4-4A21-BC60-F247A95AA3D4}" type="parTrans" cxnId="{9DB04C62-7685-4EF3-AD46-1C7B7FBE17E9}">
      <dgm:prSet/>
      <dgm:spPr/>
      <dgm:t>
        <a:bodyPr/>
        <a:lstStyle/>
        <a:p>
          <a:endParaRPr lang="en-US"/>
        </a:p>
      </dgm:t>
    </dgm:pt>
    <dgm:pt modelId="{CAF51BC2-46D3-445E-B4FF-2D7CE69042E8}" type="sibTrans" cxnId="{9DB04C62-7685-4EF3-AD46-1C7B7FBE17E9}">
      <dgm:prSet/>
      <dgm:spPr/>
      <dgm:t>
        <a:bodyPr/>
        <a:lstStyle/>
        <a:p>
          <a:endParaRPr lang="en-US"/>
        </a:p>
      </dgm:t>
    </dgm:pt>
    <dgm:pt modelId="{C3225A87-3390-4DEA-82A2-CB9AC0FC32FD}">
      <dgm:prSet phldrT="[Text]"/>
      <dgm:spPr/>
      <dgm:t>
        <a:bodyPr/>
        <a:lstStyle/>
        <a:p>
          <a:pPr algn="l">
            <a:buNone/>
          </a:pPr>
          <a:r>
            <a:rPr lang="en-US" b="1" u="sng" baseline="0">
              <a:latin typeface="Calibri"/>
              <a:cs typeface="Calibri"/>
            </a:rPr>
            <a:t>Threats</a:t>
          </a:r>
          <a:r>
            <a:rPr lang="en-US" baseline="0">
              <a:latin typeface="Calibri"/>
              <a:cs typeface="Calibri"/>
            </a:rPr>
            <a:t> :</a:t>
          </a:r>
        </a:p>
      </dgm:t>
    </dgm:pt>
    <dgm:pt modelId="{38BD5B06-10F7-4D2E-85BA-6A2748218C50}" type="parTrans" cxnId="{FFB6BEE5-8D51-4856-828B-AAB7EFFACDDA}">
      <dgm:prSet/>
      <dgm:spPr/>
      <dgm:t>
        <a:bodyPr/>
        <a:lstStyle/>
        <a:p>
          <a:endParaRPr lang="en-US"/>
        </a:p>
      </dgm:t>
    </dgm:pt>
    <dgm:pt modelId="{768D1E8A-55BB-4FAF-97C5-F1F816D275E2}" type="sibTrans" cxnId="{FFB6BEE5-8D51-4856-828B-AAB7EFFACDDA}">
      <dgm:prSet/>
      <dgm:spPr/>
      <dgm:t>
        <a:bodyPr/>
        <a:lstStyle/>
        <a:p>
          <a:endParaRPr lang="en-US"/>
        </a:p>
      </dgm:t>
    </dgm:pt>
    <dgm:pt modelId="{F60AFAC0-0F88-4DC0-A431-A5B78F01B68B}">
      <dgm:prSet phldrT="[Text]" custT="1"/>
      <dgm:spPr/>
      <dgm:t>
        <a:bodyPr anchor="t"/>
        <a:lstStyle/>
        <a:p>
          <a:pPr algn="l"/>
          <a:r>
            <a:rPr lang="en-US" sz="1700" b="1" u="sng" kern="1200" baseline="0">
              <a:latin typeface="Calibri"/>
              <a:cs typeface="Calibri"/>
            </a:rPr>
            <a:t>Opportunities:</a:t>
          </a:r>
        </a:p>
      </dgm:t>
    </dgm:pt>
    <dgm:pt modelId="{D27C138A-0A59-4865-A3C3-C0620BE8EC26}" type="parTrans" cxnId="{81EF2AB5-37AF-4FD2-A295-CBA4907C4EE5}">
      <dgm:prSet/>
      <dgm:spPr/>
      <dgm:t>
        <a:bodyPr/>
        <a:lstStyle/>
        <a:p>
          <a:endParaRPr lang="en-US"/>
        </a:p>
      </dgm:t>
    </dgm:pt>
    <dgm:pt modelId="{16A0ECD7-D841-4C00-BBEA-83AE4A9C9FBD}" type="sibTrans" cxnId="{81EF2AB5-37AF-4FD2-A295-CBA4907C4EE5}">
      <dgm:prSet/>
      <dgm:spPr/>
      <dgm:t>
        <a:bodyPr/>
        <a:lstStyle/>
        <a:p>
          <a:endParaRPr lang="en-US"/>
        </a:p>
      </dgm:t>
    </dgm:pt>
    <dgm:pt modelId="{61E02AC2-5EE4-4366-BD7B-5D11285BB847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aseline="0">
              <a:latin typeface="Calibri"/>
              <a:ea typeface="Open Sans"/>
              <a:cs typeface="Open Sans"/>
            </a:rPr>
            <a:t>Imitation of the counterfeit and low-quality product</a:t>
          </a:r>
          <a:endParaRPr lang="en-US" baseline="0">
            <a:latin typeface="Calibri"/>
            <a:cs typeface="Calibri"/>
          </a:endParaRPr>
        </a:p>
      </dgm:t>
    </dgm:pt>
    <dgm:pt modelId="{EED10D7F-2ABC-4870-AD68-08595BD44C66}" type="parTrans" cxnId="{BAEEE583-87E8-4C70-BEA3-E5E33E379783}">
      <dgm:prSet/>
      <dgm:spPr/>
      <dgm:t>
        <a:bodyPr/>
        <a:lstStyle/>
        <a:p>
          <a:endParaRPr lang="en-US"/>
        </a:p>
      </dgm:t>
    </dgm:pt>
    <dgm:pt modelId="{6838AC08-6DDE-4757-B8E4-A5BC8E9E6196}" type="sibTrans" cxnId="{BAEEE583-87E8-4C70-BEA3-E5E33E379783}">
      <dgm:prSet/>
      <dgm:spPr/>
      <dgm:t>
        <a:bodyPr/>
        <a:lstStyle/>
        <a:p>
          <a:endParaRPr lang="en-US"/>
        </a:p>
      </dgm:t>
    </dgm:pt>
    <dgm:pt modelId="{012E1681-BCAC-8340-8C00-6771CE53890D}">
      <dgm:prSet/>
      <dgm:spPr/>
      <dgm:t>
        <a:bodyPr/>
        <a:lstStyle/>
        <a:p>
          <a:r>
            <a:rPr lang="en-US" baseline="0">
              <a:latin typeface="Calibri"/>
              <a:ea typeface="Open Sans"/>
              <a:cs typeface="Open Sans"/>
            </a:rPr>
            <a:t>Good Returns on Capital Expenditure</a:t>
          </a:r>
        </a:p>
      </dgm:t>
    </dgm:pt>
    <dgm:pt modelId="{86A9DA95-50AB-7C49-ADE6-C0C8584D548F}" type="parTrans" cxnId="{755A8C75-063E-D047-BEC6-312597854FB9}">
      <dgm:prSet/>
      <dgm:spPr/>
      <dgm:t>
        <a:bodyPr/>
        <a:lstStyle/>
        <a:p>
          <a:endParaRPr lang="en-GB"/>
        </a:p>
      </dgm:t>
    </dgm:pt>
    <dgm:pt modelId="{DD8E1021-D4C8-D044-A538-EA2B43E8567C}" type="sibTrans" cxnId="{755A8C75-063E-D047-BEC6-312597854FB9}">
      <dgm:prSet/>
      <dgm:spPr/>
      <dgm:t>
        <a:bodyPr/>
        <a:lstStyle/>
        <a:p>
          <a:endParaRPr lang="en-GB"/>
        </a:p>
      </dgm:t>
    </dgm:pt>
    <dgm:pt modelId="{1162F54B-92A2-0C4E-B804-005B39A40704}">
      <dgm:prSet/>
      <dgm:spPr/>
      <dgm:t>
        <a:bodyPr/>
        <a:lstStyle/>
        <a:p>
          <a:pPr algn="l"/>
          <a:r>
            <a:rPr lang="en-US" baseline="0">
              <a:latin typeface="Calibri"/>
              <a:ea typeface="Open Sans"/>
              <a:cs typeface="Open Sans"/>
            </a:rPr>
            <a:t>Need of Technology Investment</a:t>
          </a:r>
        </a:p>
      </dgm:t>
    </dgm:pt>
    <dgm:pt modelId="{2C2A8650-AC89-534F-BC46-5AE1AAA5B214}" type="parTrans" cxnId="{C16C89E3-9A19-AB4A-B80B-35FCCDCC672D}">
      <dgm:prSet/>
      <dgm:spPr/>
      <dgm:t>
        <a:bodyPr/>
        <a:lstStyle/>
        <a:p>
          <a:endParaRPr lang="en-GB"/>
        </a:p>
      </dgm:t>
    </dgm:pt>
    <dgm:pt modelId="{E5F9EF26-07D1-F044-A3DF-424E4C50F9B6}" type="sibTrans" cxnId="{C16C89E3-9A19-AB4A-B80B-35FCCDCC672D}">
      <dgm:prSet/>
      <dgm:spPr/>
      <dgm:t>
        <a:bodyPr/>
        <a:lstStyle/>
        <a:p>
          <a:endParaRPr lang="en-GB"/>
        </a:p>
      </dgm:t>
    </dgm:pt>
    <dgm:pt modelId="{4AFE4C1F-D071-F947-ACF3-9701E3AAB419}">
      <dgm:prSet phldrT="[Text]" custT="1"/>
      <dgm:spPr/>
      <dgm:t>
        <a:bodyPr/>
        <a:lstStyle/>
        <a:p>
          <a:pPr algn="l"/>
          <a:r>
            <a:rPr lang="en-US" sz="1400" kern="1200" baseline="0">
              <a:latin typeface="Calibri"/>
              <a:ea typeface="Open Sans"/>
              <a:cs typeface="Open Sans"/>
            </a:rPr>
            <a:t>New customers from online channel</a:t>
          </a:r>
          <a:endParaRPr lang="en-US" sz="1400" b="1" u="sng" kern="1200" baseline="0">
            <a:latin typeface="Calibri"/>
            <a:cs typeface="Calibri"/>
          </a:endParaRPr>
        </a:p>
      </dgm:t>
    </dgm:pt>
    <dgm:pt modelId="{E3DEDBC4-9A9C-5B42-AB9D-B1F924F6083E}" type="parTrans" cxnId="{B8A8D03B-D9F2-BC40-8D5E-3EA5EBFDB5C7}">
      <dgm:prSet/>
      <dgm:spPr/>
      <dgm:t>
        <a:bodyPr/>
        <a:lstStyle/>
        <a:p>
          <a:endParaRPr lang="en-GB"/>
        </a:p>
      </dgm:t>
    </dgm:pt>
    <dgm:pt modelId="{7A2BB960-0AED-784D-ABC3-995AC8E1DFA4}" type="sibTrans" cxnId="{B8A8D03B-D9F2-BC40-8D5E-3EA5EBFDB5C7}">
      <dgm:prSet/>
      <dgm:spPr/>
      <dgm:t>
        <a:bodyPr/>
        <a:lstStyle/>
        <a:p>
          <a:endParaRPr lang="en-GB"/>
        </a:p>
      </dgm:t>
    </dgm:pt>
    <dgm:pt modelId="{F01AB7EB-0588-3E43-BB98-02A53D031333}">
      <dgm:prSet custT="1"/>
      <dgm:spPr/>
      <dgm:t>
        <a:bodyPr/>
        <a:lstStyle/>
        <a:p>
          <a:pPr algn="l"/>
          <a:r>
            <a:rPr lang="en-US" sz="1400" kern="1200" baseline="0">
              <a:latin typeface="Calibri"/>
              <a:ea typeface="Open Sans"/>
              <a:cs typeface="Open Sans"/>
            </a:rPr>
            <a:t>New environmental policies</a:t>
          </a:r>
        </a:p>
      </dgm:t>
    </dgm:pt>
    <dgm:pt modelId="{2DB0D31B-3E5A-8444-8CDC-A61EBE7E7103}" type="parTrans" cxnId="{B1320B75-6AB7-5847-B6FB-5F54AC375293}">
      <dgm:prSet/>
      <dgm:spPr/>
      <dgm:t>
        <a:bodyPr/>
        <a:lstStyle/>
        <a:p>
          <a:endParaRPr lang="en-GB"/>
        </a:p>
      </dgm:t>
    </dgm:pt>
    <dgm:pt modelId="{240387EE-30E2-7D40-BEA1-BFEA1A83BC41}" type="sibTrans" cxnId="{B1320B75-6AB7-5847-B6FB-5F54AC375293}">
      <dgm:prSet/>
      <dgm:spPr/>
      <dgm:t>
        <a:bodyPr/>
        <a:lstStyle/>
        <a:p>
          <a:endParaRPr lang="en-GB"/>
        </a:p>
      </dgm:t>
    </dgm:pt>
    <dgm:pt modelId="{DAB3D555-F6BD-4AE0-8C97-6FB5684605C2}">
      <dgm:prSet phldr="0"/>
      <dgm:spPr/>
      <dgm:t>
        <a:bodyPr/>
        <a:lstStyle/>
        <a:p>
          <a:pPr algn="l" rtl="0"/>
          <a:r>
            <a:rPr lang="en-US" b="0" u="none" kern="1200" baseline="0">
              <a:latin typeface="Calibri"/>
              <a:ea typeface="Open Sans"/>
              <a:cs typeface="Open Sans"/>
            </a:rPr>
            <a:t>Negative impact from the Russia and Ukraine war</a:t>
          </a:r>
        </a:p>
      </dgm:t>
    </dgm:pt>
    <dgm:pt modelId="{BFE6BD59-95C1-4737-9187-5A281E7B3228}" type="parTrans" cxnId="{91404DCB-65F1-1B4A-B327-CF53421239EB}">
      <dgm:prSet/>
      <dgm:spPr/>
    </dgm:pt>
    <dgm:pt modelId="{092F361D-CF93-4934-9A89-2E2CCCEDED59}" type="sibTrans" cxnId="{91404DCB-65F1-1B4A-B327-CF53421239EB}">
      <dgm:prSet/>
      <dgm:spPr/>
    </dgm:pt>
    <dgm:pt modelId="{F6E8322B-B7FA-460B-8D16-9D37053F3354}" type="pres">
      <dgm:prSet presAssocID="{37E8528B-93BD-4AF0-A9CE-F2F359F3A387}" presName="matrix" presStyleCnt="0">
        <dgm:presLayoutVars>
          <dgm:chMax val="1"/>
          <dgm:dir/>
          <dgm:resizeHandles val="exact"/>
        </dgm:presLayoutVars>
      </dgm:prSet>
      <dgm:spPr/>
    </dgm:pt>
    <dgm:pt modelId="{C5C7CC01-F16B-45F5-A028-2DF1AA92B0B5}" type="pres">
      <dgm:prSet presAssocID="{37E8528B-93BD-4AF0-A9CE-F2F359F3A387}" presName="diamond" presStyleLbl="bgShp" presStyleIdx="0" presStyleCnt="1"/>
      <dgm:spPr/>
    </dgm:pt>
    <dgm:pt modelId="{2D30AF6E-AE29-430E-9067-E5D96ACC9769}" type="pres">
      <dgm:prSet presAssocID="{37E8528B-93BD-4AF0-A9CE-F2F359F3A38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39EE3EA-6CE5-4560-9746-B0B35AA42108}" type="pres">
      <dgm:prSet presAssocID="{37E8528B-93BD-4AF0-A9CE-F2F359F3A38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CB1E64-D466-4A36-849E-314D532DDB37}" type="pres">
      <dgm:prSet presAssocID="{37E8528B-93BD-4AF0-A9CE-F2F359F3A38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E17F96-CEA8-43FE-B84B-3BAE509CF427}" type="pres">
      <dgm:prSet presAssocID="{37E8528B-93BD-4AF0-A9CE-F2F359F3A38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87D101D-6864-4578-B73F-455253A72316}" srcId="{37E8528B-93BD-4AF0-A9CE-F2F359F3A387}" destId="{C9F4035C-E22E-438C-931F-3591F38A691A}" srcOrd="1" destOrd="0" parTransId="{EEE5EC89-E023-4FB9-A510-4691FE58CA8C}" sibTransId="{C1CDBE49-3EF6-4AB9-A37D-6F6D2870EEA1}"/>
    <dgm:cxn modelId="{DA003B20-8EB7-DB46-8D39-DF7D9205EE96}" type="presOf" srcId="{95CEA75C-2C73-4F36-897C-007F2A678425}" destId="{839EE3EA-6CE5-4560-9746-B0B35AA42108}" srcOrd="0" destOrd="1" presId="urn:microsoft.com/office/officeart/2005/8/layout/matrix3"/>
    <dgm:cxn modelId="{702BD930-187F-9740-A79A-AA8DE2C5B6BC}" type="presOf" srcId="{C3225A87-3390-4DEA-82A2-CB9AC0FC32FD}" destId="{54CB1E64-D466-4A36-849E-314D532DDB37}" srcOrd="0" destOrd="0" presId="urn:microsoft.com/office/officeart/2005/8/layout/matrix3"/>
    <dgm:cxn modelId="{8EA15534-2B41-1747-B004-8DD3157674F7}" type="presOf" srcId="{61E02AC2-5EE4-4366-BD7B-5D11285BB847}" destId="{54CB1E64-D466-4A36-849E-314D532DDB37}" srcOrd="0" destOrd="1" presId="urn:microsoft.com/office/officeart/2005/8/layout/matrix3"/>
    <dgm:cxn modelId="{B8A8D03B-D9F2-BC40-8D5E-3EA5EBFDB5C7}" srcId="{F60AFAC0-0F88-4DC0-A431-A5B78F01B68B}" destId="{4AFE4C1F-D071-F947-ACF3-9701E3AAB419}" srcOrd="0" destOrd="0" parTransId="{E3DEDBC4-9A9C-5B42-AB9D-B1F924F6083E}" sibTransId="{7A2BB960-0AED-784D-ABC3-995AC8E1DFA4}"/>
    <dgm:cxn modelId="{30EC2C49-EC77-C144-A119-B7712FDA9789}" type="presOf" srcId="{7BF375C0-4D70-4E4B-9F47-EEB1D4B44A19}" destId="{2D30AF6E-AE29-430E-9067-E5D96ACC9769}" srcOrd="0" destOrd="0" presId="urn:microsoft.com/office/officeart/2005/8/layout/matrix3"/>
    <dgm:cxn modelId="{369CA049-1C2F-4096-99B7-A52309613A3F}" srcId="{7BF375C0-4D70-4E4B-9F47-EEB1D4B44A19}" destId="{FAE6D78A-EEA1-41B3-A13E-060D378E6561}" srcOrd="0" destOrd="0" parTransId="{641E0310-9706-4F50-AB68-4678E957241E}" sibTransId="{36ABE2EB-44A7-4139-89D8-5DBDBB42AAA6}"/>
    <dgm:cxn modelId="{ADF6C455-A634-4CA1-A4A3-60B828692E4E}" srcId="{37E8528B-93BD-4AF0-A9CE-F2F359F3A387}" destId="{7BF375C0-4D70-4E4B-9F47-EEB1D4B44A19}" srcOrd="0" destOrd="0" parTransId="{A266D39F-3FB1-4454-BB5B-C8E9525AAAFB}" sibTransId="{9A995C7B-5FC6-4EBD-B165-CCB99710CD92}"/>
    <dgm:cxn modelId="{9631A660-C6A9-6244-8F10-2CC307F423F5}" type="presOf" srcId="{DAB3D555-F6BD-4AE0-8C97-6FB5684605C2}" destId="{54CB1E64-D466-4A36-849E-314D532DDB37}" srcOrd="0" destOrd="2" presId="urn:microsoft.com/office/officeart/2005/8/layout/matrix3"/>
    <dgm:cxn modelId="{9DB04C62-7685-4EF3-AD46-1C7B7FBE17E9}" srcId="{C9F4035C-E22E-438C-931F-3591F38A691A}" destId="{95CEA75C-2C73-4F36-897C-007F2A678425}" srcOrd="0" destOrd="0" parTransId="{DE509390-4BE4-4A21-BC60-F247A95AA3D4}" sibTransId="{CAF51BC2-46D3-445E-B4FF-2D7CE69042E8}"/>
    <dgm:cxn modelId="{E4BE2B6D-77F3-C344-91A0-22A653456B5C}" type="presOf" srcId="{4AFE4C1F-D071-F947-ACF3-9701E3AAB419}" destId="{A3E17F96-CEA8-43FE-B84B-3BAE509CF427}" srcOrd="0" destOrd="1" presId="urn:microsoft.com/office/officeart/2005/8/layout/matrix3"/>
    <dgm:cxn modelId="{B1320B75-6AB7-5847-B6FB-5F54AC375293}" srcId="{F60AFAC0-0F88-4DC0-A431-A5B78F01B68B}" destId="{F01AB7EB-0588-3E43-BB98-02A53D031333}" srcOrd="1" destOrd="0" parTransId="{2DB0D31B-3E5A-8444-8CDC-A61EBE7E7103}" sibTransId="{240387EE-30E2-7D40-BEA1-BFEA1A83BC41}"/>
    <dgm:cxn modelId="{755A8C75-063E-D047-BEC6-312597854FB9}" srcId="{7BF375C0-4D70-4E4B-9F47-EEB1D4B44A19}" destId="{012E1681-BCAC-8340-8C00-6771CE53890D}" srcOrd="1" destOrd="0" parTransId="{86A9DA95-50AB-7C49-ADE6-C0C8584D548F}" sibTransId="{DD8E1021-D4C8-D044-A538-EA2B43E8567C}"/>
    <dgm:cxn modelId="{6E7D607B-203E-9848-8DF9-5022C0A21951}" type="presOf" srcId="{C9F4035C-E22E-438C-931F-3591F38A691A}" destId="{839EE3EA-6CE5-4560-9746-B0B35AA42108}" srcOrd="0" destOrd="0" presId="urn:microsoft.com/office/officeart/2005/8/layout/matrix3"/>
    <dgm:cxn modelId="{9C5D257C-66A9-6D43-A2AE-EE87D211C713}" type="presOf" srcId="{FAE6D78A-EEA1-41B3-A13E-060D378E6561}" destId="{2D30AF6E-AE29-430E-9067-E5D96ACC9769}" srcOrd="0" destOrd="1" presId="urn:microsoft.com/office/officeart/2005/8/layout/matrix3"/>
    <dgm:cxn modelId="{BAEEE583-87E8-4C70-BEA3-E5E33E379783}" srcId="{C3225A87-3390-4DEA-82A2-CB9AC0FC32FD}" destId="{61E02AC2-5EE4-4366-BD7B-5D11285BB847}" srcOrd="0" destOrd="0" parTransId="{EED10D7F-2ABC-4870-AD68-08595BD44C66}" sibTransId="{6838AC08-6DDE-4757-B8E4-A5BC8E9E6196}"/>
    <dgm:cxn modelId="{8DBA4E89-4684-284A-BA28-49982F4C9494}" type="presOf" srcId="{012E1681-BCAC-8340-8C00-6771CE53890D}" destId="{2D30AF6E-AE29-430E-9067-E5D96ACC9769}" srcOrd="0" destOrd="2" presId="urn:microsoft.com/office/officeart/2005/8/layout/matrix3"/>
    <dgm:cxn modelId="{925EE490-894A-4741-8847-D9611617462A}" type="presOf" srcId="{F60AFAC0-0F88-4DC0-A431-A5B78F01B68B}" destId="{A3E17F96-CEA8-43FE-B84B-3BAE509CF427}" srcOrd="0" destOrd="0" presId="urn:microsoft.com/office/officeart/2005/8/layout/matrix3"/>
    <dgm:cxn modelId="{10EF29A7-F595-054C-88D1-121FA8909504}" type="presOf" srcId="{1162F54B-92A2-0C4E-B804-005B39A40704}" destId="{839EE3EA-6CE5-4560-9746-B0B35AA42108}" srcOrd="0" destOrd="2" presId="urn:microsoft.com/office/officeart/2005/8/layout/matrix3"/>
    <dgm:cxn modelId="{81EF2AB5-37AF-4FD2-A295-CBA4907C4EE5}" srcId="{37E8528B-93BD-4AF0-A9CE-F2F359F3A387}" destId="{F60AFAC0-0F88-4DC0-A431-A5B78F01B68B}" srcOrd="3" destOrd="0" parTransId="{D27C138A-0A59-4865-A3C3-C0620BE8EC26}" sibTransId="{16A0ECD7-D841-4C00-BBEA-83AE4A9C9FBD}"/>
    <dgm:cxn modelId="{B74545B5-1114-40F2-834F-66F3E9169C7E}" type="presOf" srcId="{37E8528B-93BD-4AF0-A9CE-F2F359F3A387}" destId="{F6E8322B-B7FA-460B-8D16-9D37053F3354}" srcOrd="0" destOrd="0" presId="urn:microsoft.com/office/officeart/2005/8/layout/matrix3"/>
    <dgm:cxn modelId="{9EFA54C9-8A63-ED4E-BCB6-86E2F089F786}" type="presOf" srcId="{F01AB7EB-0588-3E43-BB98-02A53D031333}" destId="{A3E17F96-CEA8-43FE-B84B-3BAE509CF427}" srcOrd="0" destOrd="2" presId="urn:microsoft.com/office/officeart/2005/8/layout/matrix3"/>
    <dgm:cxn modelId="{91404DCB-65F1-1B4A-B327-CF53421239EB}" srcId="{C3225A87-3390-4DEA-82A2-CB9AC0FC32FD}" destId="{DAB3D555-F6BD-4AE0-8C97-6FB5684605C2}" srcOrd="1" destOrd="0" parTransId="{BFE6BD59-95C1-4737-9187-5A281E7B3228}" sibTransId="{092F361D-CF93-4934-9A89-2E2CCCEDED59}"/>
    <dgm:cxn modelId="{C16C89E3-9A19-AB4A-B80B-35FCCDCC672D}" srcId="{C9F4035C-E22E-438C-931F-3591F38A691A}" destId="{1162F54B-92A2-0C4E-B804-005B39A40704}" srcOrd="1" destOrd="0" parTransId="{2C2A8650-AC89-534F-BC46-5AE1AAA5B214}" sibTransId="{E5F9EF26-07D1-F044-A3DF-424E4C50F9B6}"/>
    <dgm:cxn modelId="{FFB6BEE5-8D51-4856-828B-AAB7EFFACDDA}" srcId="{37E8528B-93BD-4AF0-A9CE-F2F359F3A387}" destId="{C3225A87-3390-4DEA-82A2-CB9AC0FC32FD}" srcOrd="2" destOrd="0" parTransId="{38BD5B06-10F7-4D2E-85BA-6A2748218C50}" sibTransId="{768D1E8A-55BB-4FAF-97C5-F1F816D275E2}"/>
    <dgm:cxn modelId="{24563D5C-05EE-6940-AFFD-09467A8FB37C}" type="presParOf" srcId="{F6E8322B-B7FA-460B-8D16-9D37053F3354}" destId="{C5C7CC01-F16B-45F5-A028-2DF1AA92B0B5}" srcOrd="0" destOrd="0" presId="urn:microsoft.com/office/officeart/2005/8/layout/matrix3"/>
    <dgm:cxn modelId="{A0BF630A-8102-8045-B39F-A59027AD0771}" type="presParOf" srcId="{F6E8322B-B7FA-460B-8D16-9D37053F3354}" destId="{2D30AF6E-AE29-430E-9067-E5D96ACC9769}" srcOrd="1" destOrd="0" presId="urn:microsoft.com/office/officeart/2005/8/layout/matrix3"/>
    <dgm:cxn modelId="{D85B3F4F-C3F4-C242-AE37-642D72252C1C}" type="presParOf" srcId="{F6E8322B-B7FA-460B-8D16-9D37053F3354}" destId="{839EE3EA-6CE5-4560-9746-B0B35AA42108}" srcOrd="2" destOrd="0" presId="urn:microsoft.com/office/officeart/2005/8/layout/matrix3"/>
    <dgm:cxn modelId="{2B86FD77-A230-B647-899B-67E75ED9E8A0}" type="presParOf" srcId="{F6E8322B-B7FA-460B-8D16-9D37053F3354}" destId="{54CB1E64-D466-4A36-849E-314D532DDB37}" srcOrd="3" destOrd="0" presId="urn:microsoft.com/office/officeart/2005/8/layout/matrix3"/>
    <dgm:cxn modelId="{08D75D56-8B55-F440-B8AC-DC55B2E755E9}" type="presParOf" srcId="{F6E8322B-B7FA-460B-8D16-9D37053F3354}" destId="{A3E17F96-CEA8-43FE-B84B-3BAE509CF4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AA904C-2478-404F-958A-8CAFEC2C72C8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640F5E-CD41-C94A-8821-08A12807F204}">
      <dgm:prSet phldrT="[Text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 sz="1000" b="0">
            <a:solidFill>
              <a:sysClr val="windowText" lastClr="000000"/>
            </a:solidFill>
          </a:endParaRPr>
        </a:p>
        <a:p>
          <a:r>
            <a:rPr lang="en-GB" sz="1000" b="0">
              <a:solidFill>
                <a:sysClr val="windowText" lastClr="000000"/>
              </a:solidFill>
            </a:rPr>
            <a:t>Strong Dividends</a:t>
          </a:r>
        </a:p>
      </dgm:t>
    </dgm:pt>
    <dgm:pt modelId="{F66890DE-FDC5-0649-9AF7-F0B1603530CA}" type="parTrans" cxnId="{4B1A460E-7AB6-A943-AE6E-FF7431C3D72F}">
      <dgm:prSet/>
      <dgm:spPr/>
      <dgm:t>
        <a:bodyPr/>
        <a:lstStyle/>
        <a:p>
          <a:endParaRPr lang="en-GB"/>
        </a:p>
      </dgm:t>
    </dgm:pt>
    <dgm:pt modelId="{2DFB1608-CE20-9A48-A4FF-485E2D800117}" type="sibTrans" cxnId="{4B1A460E-7AB6-A943-AE6E-FF7431C3D72F}">
      <dgm:prSet/>
      <dgm:spPr/>
      <dgm:t>
        <a:bodyPr/>
        <a:lstStyle/>
        <a:p>
          <a:endParaRPr lang="en-GB"/>
        </a:p>
      </dgm:t>
    </dgm:pt>
    <dgm:pt modelId="{25816386-3CE6-F64A-B5F3-D536F8BB7B0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>
              <a:solidFill>
                <a:prstClr val="black"/>
              </a:solidFill>
              <a:latin typeface="Arial"/>
              <a:cs typeface="Arial"/>
            </a:rPr>
            <a:t>Capital allocation properties were altered by the recent acquisition but management is committed to its high 80% dividend payout ratio.</a:t>
          </a:r>
          <a:endParaRPr lang="en-GB" b="0"/>
        </a:p>
      </dgm:t>
    </dgm:pt>
    <dgm:pt modelId="{576D395C-374C-9240-BA4A-04223DD93914}" type="parTrans" cxnId="{D758ABDE-D841-8048-B78A-7E32339574C8}">
      <dgm:prSet/>
      <dgm:spPr/>
      <dgm:t>
        <a:bodyPr/>
        <a:lstStyle/>
        <a:p>
          <a:endParaRPr lang="en-GB"/>
        </a:p>
      </dgm:t>
    </dgm:pt>
    <dgm:pt modelId="{4570DECF-BDBC-144D-9CE1-E91DC9B57E00}" type="sibTrans" cxnId="{D758ABDE-D841-8048-B78A-7E32339574C8}">
      <dgm:prSet/>
      <dgm:spPr/>
      <dgm:t>
        <a:bodyPr/>
        <a:lstStyle/>
        <a:p>
          <a:endParaRPr lang="en-GB"/>
        </a:p>
      </dgm:t>
    </dgm:pt>
    <dgm:pt modelId="{D431813A-C38C-3248-80F5-4DCC5AF3D150}">
      <dgm:prSet phldrT="[Text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 sz="1000" b="0">
            <a:solidFill>
              <a:sysClr val="windowText" lastClr="000000"/>
            </a:solidFill>
          </a:endParaRPr>
        </a:p>
        <a:p>
          <a:r>
            <a:rPr lang="en-GB" sz="1000" b="0">
              <a:solidFill>
                <a:sysClr val="windowText" lastClr="000000"/>
              </a:solidFill>
            </a:rPr>
            <a:t>Secure Portfolio of Brands</a:t>
          </a:r>
        </a:p>
      </dgm:t>
    </dgm:pt>
    <dgm:pt modelId="{CE6F866D-4503-5441-AC6E-E2BCCAB60284}" type="parTrans" cxnId="{769797CB-ABC1-8D49-8D72-EA8BBD2E98E6}">
      <dgm:prSet/>
      <dgm:spPr/>
      <dgm:t>
        <a:bodyPr/>
        <a:lstStyle/>
        <a:p>
          <a:endParaRPr lang="en-GB"/>
        </a:p>
      </dgm:t>
    </dgm:pt>
    <dgm:pt modelId="{4121A701-419E-2F4E-87B1-C2E3A32670F5}" type="sibTrans" cxnId="{769797CB-ABC1-8D49-8D72-EA8BBD2E98E6}">
      <dgm:prSet/>
      <dgm:spPr/>
      <dgm:t>
        <a:bodyPr/>
        <a:lstStyle/>
        <a:p>
          <a:endParaRPr lang="en-GB"/>
        </a:p>
      </dgm:t>
    </dgm:pt>
    <dgm:pt modelId="{F21238FA-405C-5C43-B74B-0FD9E0F9FE2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>
              <a:solidFill>
                <a:prstClr val="black"/>
              </a:solidFill>
              <a:latin typeface="Arial"/>
              <a:ea typeface="Calibri" panose="020F0502020204030204"/>
              <a:cs typeface="Arial"/>
            </a:rPr>
            <a:t>Powered mainly by Marlboro, Parliament</a:t>
          </a:r>
          <a:endParaRPr lang="en-GB" b="0"/>
        </a:p>
      </dgm:t>
    </dgm:pt>
    <dgm:pt modelId="{20AFB7A8-8231-4B49-A4E2-460AC4F9D0C2}" type="parTrans" cxnId="{61F36C4D-53F2-4C40-9655-A9C4D7E36D81}">
      <dgm:prSet/>
      <dgm:spPr/>
      <dgm:t>
        <a:bodyPr/>
        <a:lstStyle/>
        <a:p>
          <a:endParaRPr lang="en-GB"/>
        </a:p>
      </dgm:t>
    </dgm:pt>
    <dgm:pt modelId="{3D6524C4-FA4B-764A-9F5B-705EA3F54D19}" type="sibTrans" cxnId="{61F36C4D-53F2-4C40-9655-A9C4D7E36D81}">
      <dgm:prSet/>
      <dgm:spPr/>
      <dgm:t>
        <a:bodyPr/>
        <a:lstStyle/>
        <a:p>
          <a:endParaRPr lang="en-GB"/>
        </a:p>
      </dgm:t>
    </dgm:pt>
    <dgm:pt modelId="{ED577983-DA39-D94D-95AA-E495026640AF}">
      <dgm:prSet phldrT="[Text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 sz="1000" b="0">
            <a:solidFill>
              <a:sysClr val="windowText" lastClr="000000"/>
            </a:solidFill>
          </a:endParaRPr>
        </a:p>
        <a:p>
          <a:r>
            <a:rPr lang="en-GB" sz="1000" b="0">
              <a:solidFill>
                <a:sysClr val="windowText" lastClr="000000"/>
              </a:solidFill>
            </a:rPr>
            <a:t>Transition to a Stable Business Model</a:t>
          </a:r>
        </a:p>
      </dgm:t>
    </dgm:pt>
    <dgm:pt modelId="{0ADEE2EE-525F-064F-8C91-EE8F76E0E35E}" type="parTrans" cxnId="{C2013509-DD69-0247-A77D-82D2994F1F53}">
      <dgm:prSet/>
      <dgm:spPr/>
      <dgm:t>
        <a:bodyPr/>
        <a:lstStyle/>
        <a:p>
          <a:endParaRPr lang="en-GB"/>
        </a:p>
      </dgm:t>
    </dgm:pt>
    <dgm:pt modelId="{CCF8E914-F8AD-334D-BF1F-E04F7506190B}" type="sibTrans" cxnId="{C2013509-DD69-0247-A77D-82D2994F1F53}">
      <dgm:prSet/>
      <dgm:spPr/>
      <dgm:t>
        <a:bodyPr/>
        <a:lstStyle/>
        <a:p>
          <a:endParaRPr lang="en-GB"/>
        </a:p>
      </dgm:t>
    </dgm:pt>
    <dgm:pt modelId="{F29F2743-B1B3-6842-811E-EB911208FE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>
              <a:solidFill>
                <a:prstClr val="black"/>
              </a:solidFill>
              <a:latin typeface="Arial"/>
              <a:ea typeface="Calibri" panose="020F0502020204030204"/>
              <a:cs typeface="Arial"/>
            </a:rPr>
            <a:t>Emphasis on smoke-free products is sound and offers us long term stabilised returns; IQ</a:t>
          </a:r>
          <a:r>
            <a:rPr lang="en-US" b="0">
              <a:solidFill>
                <a:prstClr val="black"/>
              </a:solidFill>
              <a:latin typeface="Arial"/>
              <a:ea typeface="Calibri" panose="020F0502020204030204"/>
              <a:cs typeface="Arial"/>
            </a:rPr>
            <a:t>OS will lead to market share gains and help offset cigarette volume weakness. </a:t>
          </a:r>
          <a:endParaRPr lang="en-GB" b="0"/>
        </a:p>
      </dgm:t>
    </dgm:pt>
    <dgm:pt modelId="{DC8F9CFF-B0E0-3742-B784-1F231A249B1B}" type="parTrans" cxnId="{6F38D4A5-B5C9-E641-A385-FD41C62CB340}">
      <dgm:prSet/>
      <dgm:spPr/>
      <dgm:t>
        <a:bodyPr/>
        <a:lstStyle/>
        <a:p>
          <a:endParaRPr lang="en-GB"/>
        </a:p>
      </dgm:t>
    </dgm:pt>
    <dgm:pt modelId="{13BE9A11-52A1-9248-8424-106BB6B78BAE}" type="sibTrans" cxnId="{6F38D4A5-B5C9-E641-A385-FD41C62CB340}">
      <dgm:prSet/>
      <dgm:spPr/>
      <dgm:t>
        <a:bodyPr/>
        <a:lstStyle/>
        <a:p>
          <a:endParaRPr lang="en-GB"/>
        </a:p>
      </dgm:t>
    </dgm:pt>
    <dgm:pt modelId="{6BD929A4-C48E-2C42-9372-6D0C460FFC40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IN" sz="1000" b="0" kern="120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  <a:p>
          <a:r>
            <a:rPr lang="en-IN" sz="1000" b="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Robust Mfg. Scale &amp; Pricing Flexibility</a:t>
          </a:r>
          <a:endParaRPr lang="en-US" sz="1000" b="0" kern="120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</dgm:pt>
    <dgm:pt modelId="{9E0EE714-41E0-D44A-A5FC-A40942C8C187}" type="parTrans" cxnId="{9873E9F6-8EAB-3647-90C2-542A49030974}">
      <dgm:prSet/>
      <dgm:spPr/>
      <dgm:t>
        <a:bodyPr/>
        <a:lstStyle/>
        <a:p>
          <a:endParaRPr lang="en-GB"/>
        </a:p>
      </dgm:t>
    </dgm:pt>
    <dgm:pt modelId="{DE7C0BDE-0C01-1F41-A03B-4356A8C9FF48}" type="sibTrans" cxnId="{9873E9F6-8EAB-3647-90C2-542A49030974}">
      <dgm:prSet/>
      <dgm:spPr/>
      <dgm:t>
        <a:bodyPr/>
        <a:lstStyle/>
        <a:p>
          <a:endParaRPr lang="en-GB"/>
        </a:p>
      </dgm:t>
    </dgm:pt>
    <dgm:pt modelId="{B96B7C59-A297-E541-8470-F2C19270988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>
              <a:solidFill>
                <a:prstClr val="black"/>
              </a:solidFill>
              <a:latin typeface="Arial"/>
              <a:ea typeface="Calibri" panose="020F0502020204030204"/>
              <a:cs typeface="Arial"/>
            </a:rPr>
            <a:t>Higher prices in newly defined Europe segments will boost the net revenue at a high single-digit rate.</a:t>
          </a:r>
          <a:endParaRPr lang="en-GB" b="0"/>
        </a:p>
      </dgm:t>
    </dgm:pt>
    <dgm:pt modelId="{2AFA8C8A-3509-714F-B97A-261703D8C42A}" type="parTrans" cxnId="{7DBF6913-8FCB-004E-B114-E015B5BEF2BA}">
      <dgm:prSet/>
      <dgm:spPr/>
      <dgm:t>
        <a:bodyPr/>
        <a:lstStyle/>
        <a:p>
          <a:endParaRPr lang="en-GB"/>
        </a:p>
      </dgm:t>
    </dgm:pt>
    <dgm:pt modelId="{6648164B-FD6C-BD49-98B1-D5D6484C2E36}" type="sibTrans" cxnId="{7DBF6913-8FCB-004E-B114-E015B5BEF2BA}">
      <dgm:prSet/>
      <dgm:spPr/>
      <dgm:t>
        <a:bodyPr/>
        <a:lstStyle/>
        <a:p>
          <a:endParaRPr lang="en-GB"/>
        </a:p>
      </dgm:t>
    </dgm:pt>
    <dgm:pt modelId="{07B92B6C-9D93-DF43-A2B6-4FB02A36449F}" type="pres">
      <dgm:prSet presAssocID="{44AA904C-2478-404F-958A-8CAFEC2C72C8}" presName="linearFlow" presStyleCnt="0">
        <dgm:presLayoutVars>
          <dgm:dir/>
          <dgm:animLvl val="lvl"/>
          <dgm:resizeHandles val="exact"/>
        </dgm:presLayoutVars>
      </dgm:prSet>
      <dgm:spPr/>
    </dgm:pt>
    <dgm:pt modelId="{C7129918-7879-7944-B4B2-E73008025B95}" type="pres">
      <dgm:prSet presAssocID="{F6640F5E-CD41-C94A-8821-08A12807F204}" presName="composite" presStyleCnt="0"/>
      <dgm:spPr/>
    </dgm:pt>
    <dgm:pt modelId="{76812504-B0B5-9B4B-A7FF-E6336E574F9F}" type="pres">
      <dgm:prSet presAssocID="{F6640F5E-CD41-C94A-8821-08A12807F20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4783F64-4A30-784E-8E51-C9D0BDB0F96E}" type="pres">
      <dgm:prSet presAssocID="{F6640F5E-CD41-C94A-8821-08A12807F204}" presName="descendantText" presStyleLbl="alignAcc1" presStyleIdx="0" presStyleCnt="4">
        <dgm:presLayoutVars>
          <dgm:bulletEnabled val="1"/>
        </dgm:presLayoutVars>
      </dgm:prSet>
      <dgm:spPr/>
    </dgm:pt>
    <dgm:pt modelId="{0602B0D9-8846-EC47-8EC9-D9E8D8B6C9C6}" type="pres">
      <dgm:prSet presAssocID="{2DFB1608-CE20-9A48-A4FF-485E2D800117}" presName="sp" presStyleCnt="0"/>
      <dgm:spPr/>
    </dgm:pt>
    <dgm:pt modelId="{BC4E4331-3E4F-F348-AACF-BF64E2E99494}" type="pres">
      <dgm:prSet presAssocID="{D431813A-C38C-3248-80F5-4DCC5AF3D150}" presName="composite" presStyleCnt="0"/>
      <dgm:spPr/>
    </dgm:pt>
    <dgm:pt modelId="{696AF354-61D1-F24D-A7EC-696E711ABF2D}" type="pres">
      <dgm:prSet presAssocID="{D431813A-C38C-3248-80F5-4DCC5AF3D15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AA4554F-EBB8-1648-A8FF-9127D8792CDF}" type="pres">
      <dgm:prSet presAssocID="{D431813A-C38C-3248-80F5-4DCC5AF3D150}" presName="descendantText" presStyleLbl="alignAcc1" presStyleIdx="1" presStyleCnt="4">
        <dgm:presLayoutVars>
          <dgm:bulletEnabled val="1"/>
        </dgm:presLayoutVars>
      </dgm:prSet>
      <dgm:spPr/>
    </dgm:pt>
    <dgm:pt modelId="{E9E067B2-98C3-7E47-BE7F-2F9C592CEB9A}" type="pres">
      <dgm:prSet presAssocID="{4121A701-419E-2F4E-87B1-C2E3A32670F5}" presName="sp" presStyleCnt="0"/>
      <dgm:spPr/>
    </dgm:pt>
    <dgm:pt modelId="{9A662989-7008-644B-8139-FC540C9A94FB}" type="pres">
      <dgm:prSet presAssocID="{ED577983-DA39-D94D-95AA-E495026640AF}" presName="composite" presStyleCnt="0"/>
      <dgm:spPr/>
    </dgm:pt>
    <dgm:pt modelId="{B384713F-7445-CB4C-83B7-94B576AECC71}" type="pres">
      <dgm:prSet presAssocID="{ED577983-DA39-D94D-95AA-E495026640A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AC10E76-1ACC-054F-B91C-1682BA31676E}" type="pres">
      <dgm:prSet presAssocID="{ED577983-DA39-D94D-95AA-E495026640AF}" presName="descendantText" presStyleLbl="alignAcc1" presStyleIdx="2" presStyleCnt="4">
        <dgm:presLayoutVars>
          <dgm:bulletEnabled val="1"/>
        </dgm:presLayoutVars>
      </dgm:prSet>
      <dgm:spPr/>
    </dgm:pt>
    <dgm:pt modelId="{C1384514-A665-404C-AA91-F8AF6CEF69B2}" type="pres">
      <dgm:prSet presAssocID="{CCF8E914-F8AD-334D-BF1F-E04F7506190B}" presName="sp" presStyleCnt="0"/>
      <dgm:spPr/>
    </dgm:pt>
    <dgm:pt modelId="{263879CB-A308-A24D-B649-7B55BED2C7DD}" type="pres">
      <dgm:prSet presAssocID="{6BD929A4-C48E-2C42-9372-6D0C460FFC40}" presName="composite" presStyleCnt="0"/>
      <dgm:spPr/>
    </dgm:pt>
    <dgm:pt modelId="{BF5735FE-7D79-F741-B802-598ECF559238}" type="pres">
      <dgm:prSet presAssocID="{6BD929A4-C48E-2C42-9372-6D0C460FFC4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31AC7C9-6400-8942-A75C-3FBCABE3CAF8}" type="pres">
      <dgm:prSet presAssocID="{6BD929A4-C48E-2C42-9372-6D0C460FFC4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2013509-DD69-0247-A77D-82D2994F1F53}" srcId="{44AA904C-2478-404F-958A-8CAFEC2C72C8}" destId="{ED577983-DA39-D94D-95AA-E495026640AF}" srcOrd="2" destOrd="0" parTransId="{0ADEE2EE-525F-064F-8C91-EE8F76E0E35E}" sibTransId="{CCF8E914-F8AD-334D-BF1F-E04F7506190B}"/>
    <dgm:cxn modelId="{4B1A460E-7AB6-A943-AE6E-FF7431C3D72F}" srcId="{44AA904C-2478-404F-958A-8CAFEC2C72C8}" destId="{F6640F5E-CD41-C94A-8821-08A12807F204}" srcOrd="0" destOrd="0" parTransId="{F66890DE-FDC5-0649-9AF7-F0B1603530CA}" sibTransId="{2DFB1608-CE20-9A48-A4FF-485E2D800117}"/>
    <dgm:cxn modelId="{7DBF6913-8FCB-004E-B114-E015B5BEF2BA}" srcId="{6BD929A4-C48E-2C42-9372-6D0C460FFC40}" destId="{B96B7C59-A297-E541-8470-F2C192709884}" srcOrd="0" destOrd="0" parTransId="{2AFA8C8A-3509-714F-B97A-261703D8C42A}" sibTransId="{6648164B-FD6C-BD49-98B1-D5D6484C2E36}"/>
    <dgm:cxn modelId="{BF2E9D27-5C4C-C642-94F7-19B48DEB44BB}" type="presOf" srcId="{44AA904C-2478-404F-958A-8CAFEC2C72C8}" destId="{07B92B6C-9D93-DF43-A2B6-4FB02A36449F}" srcOrd="0" destOrd="0" presId="urn:microsoft.com/office/officeart/2005/8/layout/chevron2"/>
    <dgm:cxn modelId="{61F36C4D-53F2-4C40-9655-A9C4D7E36D81}" srcId="{D431813A-C38C-3248-80F5-4DCC5AF3D150}" destId="{F21238FA-405C-5C43-B74B-0FD9E0F9FE2B}" srcOrd="0" destOrd="0" parTransId="{20AFB7A8-8231-4B49-A4E2-460AC4F9D0C2}" sibTransId="{3D6524C4-FA4B-764A-9F5B-705EA3F54D19}"/>
    <dgm:cxn modelId="{B029C79E-F8A9-1849-A4CD-E48D3F252CBC}" type="presOf" srcId="{ED577983-DA39-D94D-95AA-E495026640AF}" destId="{B384713F-7445-CB4C-83B7-94B576AECC71}" srcOrd="0" destOrd="0" presId="urn:microsoft.com/office/officeart/2005/8/layout/chevron2"/>
    <dgm:cxn modelId="{6F38D4A5-B5C9-E641-A385-FD41C62CB340}" srcId="{ED577983-DA39-D94D-95AA-E495026640AF}" destId="{F29F2743-B1B3-6842-811E-EB911208FE5A}" srcOrd="0" destOrd="0" parTransId="{DC8F9CFF-B0E0-3742-B784-1F231A249B1B}" sibTransId="{13BE9A11-52A1-9248-8424-106BB6B78BAE}"/>
    <dgm:cxn modelId="{FE6ED3AE-BC38-7546-BA75-ABCB9B506F0B}" type="presOf" srcId="{F29F2743-B1B3-6842-811E-EB911208FE5A}" destId="{4AC10E76-1ACC-054F-B91C-1682BA31676E}" srcOrd="0" destOrd="0" presId="urn:microsoft.com/office/officeart/2005/8/layout/chevron2"/>
    <dgm:cxn modelId="{2D8764B5-0863-6A4D-B0C0-7BFFFDCF0D18}" type="presOf" srcId="{F21238FA-405C-5C43-B74B-0FD9E0F9FE2B}" destId="{8AA4554F-EBB8-1648-A8FF-9127D8792CDF}" srcOrd="0" destOrd="0" presId="urn:microsoft.com/office/officeart/2005/8/layout/chevron2"/>
    <dgm:cxn modelId="{80A20CBD-EE41-CF46-9018-51B4EEDF300C}" type="presOf" srcId="{D431813A-C38C-3248-80F5-4DCC5AF3D150}" destId="{696AF354-61D1-F24D-A7EC-696E711ABF2D}" srcOrd="0" destOrd="0" presId="urn:microsoft.com/office/officeart/2005/8/layout/chevron2"/>
    <dgm:cxn modelId="{77487CBD-4F45-EC41-9D57-3495CA30376D}" type="presOf" srcId="{25816386-3CE6-F64A-B5F3-D536F8BB7B0B}" destId="{04783F64-4A30-784E-8E51-C9D0BDB0F96E}" srcOrd="0" destOrd="0" presId="urn:microsoft.com/office/officeart/2005/8/layout/chevron2"/>
    <dgm:cxn modelId="{769797CB-ABC1-8D49-8D72-EA8BBD2E98E6}" srcId="{44AA904C-2478-404F-958A-8CAFEC2C72C8}" destId="{D431813A-C38C-3248-80F5-4DCC5AF3D150}" srcOrd="1" destOrd="0" parTransId="{CE6F866D-4503-5441-AC6E-E2BCCAB60284}" sibTransId="{4121A701-419E-2F4E-87B1-C2E3A32670F5}"/>
    <dgm:cxn modelId="{5B62CFD7-D290-C242-AF66-06BFA23495E4}" type="presOf" srcId="{6BD929A4-C48E-2C42-9372-6D0C460FFC40}" destId="{BF5735FE-7D79-F741-B802-598ECF559238}" srcOrd="0" destOrd="0" presId="urn:microsoft.com/office/officeart/2005/8/layout/chevron2"/>
    <dgm:cxn modelId="{D758ABDE-D841-8048-B78A-7E32339574C8}" srcId="{F6640F5E-CD41-C94A-8821-08A12807F204}" destId="{25816386-3CE6-F64A-B5F3-D536F8BB7B0B}" srcOrd="0" destOrd="0" parTransId="{576D395C-374C-9240-BA4A-04223DD93914}" sibTransId="{4570DECF-BDBC-144D-9CE1-E91DC9B57E00}"/>
    <dgm:cxn modelId="{6C7DB0E0-FA43-B849-90F5-43A0B2646526}" type="presOf" srcId="{F6640F5E-CD41-C94A-8821-08A12807F204}" destId="{76812504-B0B5-9B4B-A7FF-E6336E574F9F}" srcOrd="0" destOrd="0" presId="urn:microsoft.com/office/officeart/2005/8/layout/chevron2"/>
    <dgm:cxn modelId="{C5888AF4-E73B-1747-83A5-F70B4339355E}" type="presOf" srcId="{B96B7C59-A297-E541-8470-F2C192709884}" destId="{831AC7C9-6400-8942-A75C-3FBCABE3CAF8}" srcOrd="0" destOrd="0" presId="urn:microsoft.com/office/officeart/2005/8/layout/chevron2"/>
    <dgm:cxn modelId="{9873E9F6-8EAB-3647-90C2-542A49030974}" srcId="{44AA904C-2478-404F-958A-8CAFEC2C72C8}" destId="{6BD929A4-C48E-2C42-9372-6D0C460FFC40}" srcOrd="3" destOrd="0" parTransId="{9E0EE714-41E0-D44A-A5FC-A40942C8C187}" sibTransId="{DE7C0BDE-0C01-1F41-A03B-4356A8C9FF48}"/>
    <dgm:cxn modelId="{A008D312-D0FC-8F49-8A09-0147A79926E6}" type="presParOf" srcId="{07B92B6C-9D93-DF43-A2B6-4FB02A36449F}" destId="{C7129918-7879-7944-B4B2-E73008025B95}" srcOrd="0" destOrd="0" presId="urn:microsoft.com/office/officeart/2005/8/layout/chevron2"/>
    <dgm:cxn modelId="{86FFC14A-CC33-6844-9E87-E2A6568C0158}" type="presParOf" srcId="{C7129918-7879-7944-B4B2-E73008025B95}" destId="{76812504-B0B5-9B4B-A7FF-E6336E574F9F}" srcOrd="0" destOrd="0" presId="urn:microsoft.com/office/officeart/2005/8/layout/chevron2"/>
    <dgm:cxn modelId="{FDB47E3E-AE03-E54B-A908-CD7E8B85C96E}" type="presParOf" srcId="{C7129918-7879-7944-B4B2-E73008025B95}" destId="{04783F64-4A30-784E-8E51-C9D0BDB0F96E}" srcOrd="1" destOrd="0" presId="urn:microsoft.com/office/officeart/2005/8/layout/chevron2"/>
    <dgm:cxn modelId="{1B051C3D-202E-AD46-9C09-EF9ED3943C8B}" type="presParOf" srcId="{07B92B6C-9D93-DF43-A2B6-4FB02A36449F}" destId="{0602B0D9-8846-EC47-8EC9-D9E8D8B6C9C6}" srcOrd="1" destOrd="0" presId="urn:microsoft.com/office/officeart/2005/8/layout/chevron2"/>
    <dgm:cxn modelId="{B3E83CB0-CA34-524B-B314-AE0E43DE0ADA}" type="presParOf" srcId="{07B92B6C-9D93-DF43-A2B6-4FB02A36449F}" destId="{BC4E4331-3E4F-F348-AACF-BF64E2E99494}" srcOrd="2" destOrd="0" presId="urn:microsoft.com/office/officeart/2005/8/layout/chevron2"/>
    <dgm:cxn modelId="{6DFEA27B-96B2-A946-AB84-03632222EBFD}" type="presParOf" srcId="{BC4E4331-3E4F-F348-AACF-BF64E2E99494}" destId="{696AF354-61D1-F24D-A7EC-696E711ABF2D}" srcOrd="0" destOrd="0" presId="urn:microsoft.com/office/officeart/2005/8/layout/chevron2"/>
    <dgm:cxn modelId="{5F14BBC8-CF99-6549-A3D1-15F0F03EB600}" type="presParOf" srcId="{BC4E4331-3E4F-F348-AACF-BF64E2E99494}" destId="{8AA4554F-EBB8-1648-A8FF-9127D8792CDF}" srcOrd="1" destOrd="0" presId="urn:microsoft.com/office/officeart/2005/8/layout/chevron2"/>
    <dgm:cxn modelId="{1991BA09-6900-2B40-9E53-907C8A7F5A7C}" type="presParOf" srcId="{07B92B6C-9D93-DF43-A2B6-4FB02A36449F}" destId="{E9E067B2-98C3-7E47-BE7F-2F9C592CEB9A}" srcOrd="3" destOrd="0" presId="urn:microsoft.com/office/officeart/2005/8/layout/chevron2"/>
    <dgm:cxn modelId="{96581908-9B58-614B-ABC3-0D300FB6CF88}" type="presParOf" srcId="{07B92B6C-9D93-DF43-A2B6-4FB02A36449F}" destId="{9A662989-7008-644B-8139-FC540C9A94FB}" srcOrd="4" destOrd="0" presId="urn:microsoft.com/office/officeart/2005/8/layout/chevron2"/>
    <dgm:cxn modelId="{57A8DEAE-E761-754C-BA99-01606ACFB68A}" type="presParOf" srcId="{9A662989-7008-644B-8139-FC540C9A94FB}" destId="{B384713F-7445-CB4C-83B7-94B576AECC71}" srcOrd="0" destOrd="0" presId="urn:microsoft.com/office/officeart/2005/8/layout/chevron2"/>
    <dgm:cxn modelId="{70148FA1-3DBD-8C4C-A1D9-9A72F263B24B}" type="presParOf" srcId="{9A662989-7008-644B-8139-FC540C9A94FB}" destId="{4AC10E76-1ACC-054F-B91C-1682BA31676E}" srcOrd="1" destOrd="0" presId="urn:microsoft.com/office/officeart/2005/8/layout/chevron2"/>
    <dgm:cxn modelId="{288FEDD4-45DE-CB4A-8237-77887D6A9219}" type="presParOf" srcId="{07B92B6C-9D93-DF43-A2B6-4FB02A36449F}" destId="{C1384514-A665-404C-AA91-F8AF6CEF69B2}" srcOrd="5" destOrd="0" presId="urn:microsoft.com/office/officeart/2005/8/layout/chevron2"/>
    <dgm:cxn modelId="{32B97BD3-55B1-E743-ABF4-5CADBE2C1380}" type="presParOf" srcId="{07B92B6C-9D93-DF43-A2B6-4FB02A36449F}" destId="{263879CB-A308-A24D-B649-7B55BED2C7DD}" srcOrd="6" destOrd="0" presId="urn:microsoft.com/office/officeart/2005/8/layout/chevron2"/>
    <dgm:cxn modelId="{9FF394E0-1C6A-DF4A-9DB6-CDD827B2D489}" type="presParOf" srcId="{263879CB-A308-A24D-B649-7B55BED2C7DD}" destId="{BF5735FE-7D79-F741-B802-598ECF559238}" srcOrd="0" destOrd="0" presId="urn:microsoft.com/office/officeart/2005/8/layout/chevron2"/>
    <dgm:cxn modelId="{1C4B885B-D0D9-8C40-AE5C-50D5C19A4AA5}" type="presParOf" srcId="{263879CB-A308-A24D-B649-7B55BED2C7DD}" destId="{831AC7C9-6400-8942-A75C-3FBCABE3CAF8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1B018-9344-C24E-836A-EB3FF8F81DCA}">
      <dsp:nvSpPr>
        <dsp:cNvPr id="0" name=""/>
        <dsp:cNvSpPr/>
      </dsp:nvSpPr>
      <dsp:spPr>
        <a:xfrm>
          <a:off x="-3658992" y="-562211"/>
          <a:ext cx="4361696" cy="4361696"/>
        </a:xfrm>
        <a:prstGeom prst="blockArc">
          <a:avLst>
            <a:gd name="adj1" fmla="val 18900000"/>
            <a:gd name="adj2" fmla="val 2700000"/>
            <a:gd name="adj3" fmla="val 495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4B076-7161-5E4C-B546-31C4D670C861}">
      <dsp:nvSpPr>
        <dsp:cNvPr id="0" name=""/>
        <dsp:cNvSpPr/>
      </dsp:nvSpPr>
      <dsp:spPr>
        <a:xfrm>
          <a:off x="451878" y="323727"/>
          <a:ext cx="7181038" cy="6474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391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900" b="1" kern="1200">
              <a:latin typeface="Calibri" panose="020F0502020204030204"/>
            </a:rPr>
            <a:t>Cigarettes</a:t>
          </a:r>
          <a:endParaRPr lang="en-GB" sz="1900" b="1" kern="1200"/>
        </a:p>
      </dsp:txBody>
      <dsp:txXfrm>
        <a:off x="451878" y="323727"/>
        <a:ext cx="7181038" cy="647454"/>
      </dsp:txXfrm>
    </dsp:sp>
    <dsp:sp modelId="{B9528F2A-8094-D642-82B1-FB678525CE7A}">
      <dsp:nvSpPr>
        <dsp:cNvPr id="0" name=""/>
        <dsp:cNvSpPr/>
      </dsp:nvSpPr>
      <dsp:spPr>
        <a:xfrm>
          <a:off x="47219" y="242795"/>
          <a:ext cx="809318" cy="8093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EAF732A-347C-3649-BA4F-CBF061853BB7}">
      <dsp:nvSpPr>
        <dsp:cNvPr id="0" name=""/>
        <dsp:cNvSpPr/>
      </dsp:nvSpPr>
      <dsp:spPr>
        <a:xfrm>
          <a:off x="687228" y="1164742"/>
          <a:ext cx="6945689" cy="907789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391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900" b="1" kern="1200">
              <a:latin typeface="Calibri" panose="020F0502020204030204"/>
            </a:rPr>
            <a:t>Smoke-free Products:</a:t>
          </a:r>
          <a:r>
            <a:rPr lang="en-US" sz="1900" kern="1200">
              <a:latin typeface="Calibri" panose="020F0502020204030204"/>
            </a:rPr>
            <a:t> including heat-not-burn, vapor, and oral nicotine products primarily under the IQOS (“I quit ordinary smoking”) and ZYN brands</a:t>
          </a:r>
          <a:endParaRPr lang="en-GB" sz="1900" kern="1200"/>
        </a:p>
      </dsp:txBody>
      <dsp:txXfrm>
        <a:off x="687228" y="1164742"/>
        <a:ext cx="6945689" cy="907789"/>
      </dsp:txXfrm>
    </dsp:sp>
    <dsp:sp modelId="{E110586F-FC15-6F43-BDCC-672C856688D9}">
      <dsp:nvSpPr>
        <dsp:cNvPr id="0" name=""/>
        <dsp:cNvSpPr/>
      </dsp:nvSpPr>
      <dsp:spPr>
        <a:xfrm>
          <a:off x="282569" y="1213977"/>
          <a:ext cx="809318" cy="8093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06AE579-6A0C-0D46-965C-20A816F86D54}">
      <dsp:nvSpPr>
        <dsp:cNvPr id="0" name=""/>
        <dsp:cNvSpPr/>
      </dsp:nvSpPr>
      <dsp:spPr>
        <a:xfrm>
          <a:off x="451878" y="2266091"/>
          <a:ext cx="7181038" cy="647454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391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900" b="1" kern="1200">
              <a:latin typeface="Calibri" panose="020F0502020204030204"/>
            </a:rPr>
            <a:t>Consumer accessories:</a:t>
          </a:r>
          <a:r>
            <a:rPr lang="en-US" sz="1900" kern="1200">
              <a:latin typeface="Calibri" panose="020F0502020204030204"/>
            </a:rPr>
            <a:t> Lighters and matches. It also offers wellness and healthcare products.</a:t>
          </a:r>
          <a:endParaRPr lang="en-GB" sz="1900" kern="1200"/>
        </a:p>
      </dsp:txBody>
      <dsp:txXfrm>
        <a:off x="451878" y="2266091"/>
        <a:ext cx="7181038" cy="647454"/>
      </dsp:txXfrm>
    </dsp:sp>
    <dsp:sp modelId="{D41BE551-E627-1B42-B5D0-2B24BCE17C7E}">
      <dsp:nvSpPr>
        <dsp:cNvPr id="0" name=""/>
        <dsp:cNvSpPr/>
      </dsp:nvSpPr>
      <dsp:spPr>
        <a:xfrm>
          <a:off x="47219" y="2185159"/>
          <a:ext cx="809318" cy="8093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CC01-F16B-45F5-A028-2DF1AA92B0B5}">
      <dsp:nvSpPr>
        <dsp:cNvPr id="0" name=""/>
        <dsp:cNvSpPr/>
      </dsp:nvSpPr>
      <dsp:spPr>
        <a:xfrm>
          <a:off x="1778857" y="0"/>
          <a:ext cx="5671669" cy="5671669"/>
        </a:xfrm>
        <a:prstGeom prst="diamond">
          <a:avLst/>
        </a:prstGeom>
        <a:gradFill rotWithShape="0">
          <a:gsLst>
            <a:gs pos="0">
              <a:schemeClr val="accent6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D30AF6E-AE29-430E-9067-E5D96ACC9769}">
      <dsp:nvSpPr>
        <dsp:cNvPr id="0" name=""/>
        <dsp:cNvSpPr/>
      </dsp:nvSpPr>
      <dsp:spPr>
        <a:xfrm>
          <a:off x="2317665" y="538808"/>
          <a:ext cx="2211950" cy="221195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baseline="0">
              <a:latin typeface="Calibri"/>
              <a:cs typeface="Calibri"/>
            </a:rPr>
            <a:t>Strengths</a:t>
          </a:r>
          <a:r>
            <a:rPr lang="en-US" sz="2100" b="1" kern="1200" baseline="0">
              <a:latin typeface="Calibri"/>
              <a:cs typeface="Calibri"/>
            </a:rPr>
            <a:t> 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>
              <a:latin typeface="Calibri"/>
              <a:ea typeface="Open Sans"/>
              <a:cs typeface="Open Sans"/>
            </a:rPr>
            <a:t>Strong distribution network</a:t>
          </a:r>
          <a:endParaRPr lang="en-US" sz="1600" kern="1200" baseline="0">
            <a:latin typeface="Calibri"/>
            <a:cs typeface="Calibri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>
              <a:latin typeface="Calibri"/>
              <a:ea typeface="Open Sans"/>
              <a:cs typeface="Open Sans"/>
            </a:rPr>
            <a:t>Good Returns on Capital Expenditure</a:t>
          </a:r>
        </a:p>
      </dsp:txBody>
      <dsp:txXfrm>
        <a:off x="2425643" y="646786"/>
        <a:ext cx="1995994" cy="1995994"/>
      </dsp:txXfrm>
    </dsp:sp>
    <dsp:sp modelId="{839EE3EA-6CE5-4560-9746-B0B35AA42108}">
      <dsp:nvSpPr>
        <dsp:cNvPr id="0" name=""/>
        <dsp:cNvSpPr/>
      </dsp:nvSpPr>
      <dsp:spPr>
        <a:xfrm>
          <a:off x="4699766" y="538808"/>
          <a:ext cx="2211950" cy="221195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baseline="0">
              <a:latin typeface="Calibri"/>
              <a:cs typeface="Calibri"/>
            </a:rPr>
            <a:t>Weaknesses</a:t>
          </a:r>
          <a:r>
            <a:rPr lang="en-US" sz="2100" b="1" kern="1200" baseline="0">
              <a:latin typeface="Calibri"/>
              <a:cs typeface="Calibri"/>
            </a:rPr>
            <a:t> 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>
              <a:latin typeface="Calibri"/>
              <a:ea typeface="Open Sans"/>
              <a:cs typeface="Open Sans"/>
            </a:rPr>
            <a:t>Weak organization structure:</a:t>
          </a:r>
          <a:endParaRPr lang="en-US" sz="1600" kern="1200" baseline="0">
            <a:latin typeface="Calibri"/>
            <a:cs typeface="Calibri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>
              <a:latin typeface="Calibri"/>
              <a:ea typeface="Open Sans"/>
              <a:cs typeface="Open Sans"/>
            </a:rPr>
            <a:t>Need of Technology Investment</a:t>
          </a:r>
        </a:p>
      </dsp:txBody>
      <dsp:txXfrm>
        <a:off x="4807744" y="646786"/>
        <a:ext cx="1995994" cy="1995994"/>
      </dsp:txXfrm>
    </dsp:sp>
    <dsp:sp modelId="{54CB1E64-D466-4A36-849E-314D532DDB37}">
      <dsp:nvSpPr>
        <dsp:cNvPr id="0" name=""/>
        <dsp:cNvSpPr/>
      </dsp:nvSpPr>
      <dsp:spPr>
        <a:xfrm>
          <a:off x="2317665" y="2920909"/>
          <a:ext cx="2211950" cy="221195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baseline="0">
              <a:latin typeface="Calibri"/>
              <a:cs typeface="Calibri"/>
            </a:rPr>
            <a:t>Threats</a:t>
          </a:r>
          <a:r>
            <a:rPr lang="en-US" sz="2100" kern="1200" baseline="0">
              <a:latin typeface="Calibri"/>
              <a:cs typeface="Calibri"/>
            </a:rPr>
            <a:t> 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baseline="0">
              <a:latin typeface="Calibri"/>
              <a:ea typeface="Open Sans"/>
              <a:cs typeface="Open Sans"/>
            </a:rPr>
            <a:t>Imitation of the counterfeit and low-quality product</a:t>
          </a:r>
          <a:endParaRPr lang="en-US" sz="1600" kern="1200" baseline="0">
            <a:latin typeface="Calibri"/>
            <a:cs typeface="Calibri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u="none" kern="1200" baseline="0">
              <a:latin typeface="Calibri"/>
              <a:ea typeface="Open Sans"/>
              <a:cs typeface="Open Sans"/>
            </a:rPr>
            <a:t>Negative impact from the Russia and Ukraine war</a:t>
          </a:r>
        </a:p>
      </dsp:txBody>
      <dsp:txXfrm>
        <a:off x="2425643" y="3028887"/>
        <a:ext cx="1995994" cy="1995994"/>
      </dsp:txXfrm>
    </dsp:sp>
    <dsp:sp modelId="{A3E17F96-CEA8-43FE-B84B-3BAE509CF427}">
      <dsp:nvSpPr>
        <dsp:cNvPr id="0" name=""/>
        <dsp:cNvSpPr/>
      </dsp:nvSpPr>
      <dsp:spPr>
        <a:xfrm>
          <a:off x="4699766" y="2920909"/>
          <a:ext cx="2211950" cy="221195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 baseline="0">
              <a:latin typeface="Calibri"/>
              <a:cs typeface="Calibri"/>
            </a:rPr>
            <a:t>Opportunities: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>
              <a:latin typeface="Calibri"/>
              <a:ea typeface="Open Sans"/>
              <a:cs typeface="Open Sans"/>
            </a:rPr>
            <a:t>New customers from online channel</a:t>
          </a:r>
          <a:endParaRPr lang="en-US" sz="1400" b="1" u="sng" kern="1200" baseline="0">
            <a:latin typeface="Calibri"/>
            <a:cs typeface="Calibri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>
              <a:latin typeface="Calibri"/>
              <a:ea typeface="Open Sans"/>
              <a:cs typeface="Open Sans"/>
            </a:rPr>
            <a:t>New environmental policies</a:t>
          </a:r>
        </a:p>
      </dsp:txBody>
      <dsp:txXfrm>
        <a:off x="4807744" y="3028887"/>
        <a:ext cx="1995994" cy="1995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12504-B0B5-9B4B-A7FF-E6336E574F9F}">
      <dsp:nvSpPr>
        <dsp:cNvPr id="0" name=""/>
        <dsp:cNvSpPr/>
      </dsp:nvSpPr>
      <dsp:spPr>
        <a:xfrm rot="5400000">
          <a:off x="-211433" y="217403"/>
          <a:ext cx="1409555" cy="986689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b="0" kern="1200">
            <a:solidFill>
              <a:sysClr val="windowText" lastClr="000000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0" kern="1200">
              <a:solidFill>
                <a:sysClr val="windowText" lastClr="000000"/>
              </a:solidFill>
            </a:rPr>
            <a:t>Strong Dividends</a:t>
          </a:r>
        </a:p>
      </dsp:txBody>
      <dsp:txXfrm rot="-5400000">
        <a:off x="1" y="499315"/>
        <a:ext cx="986689" cy="422866"/>
      </dsp:txXfrm>
    </dsp:sp>
    <dsp:sp modelId="{04783F64-4A30-784E-8E51-C9D0BDB0F96E}">
      <dsp:nvSpPr>
        <dsp:cNvPr id="0" name=""/>
        <dsp:cNvSpPr/>
      </dsp:nvSpPr>
      <dsp:spPr>
        <a:xfrm rot="5400000">
          <a:off x="4718628" y="-3725969"/>
          <a:ext cx="916211" cy="8380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900" b="0" kern="1200">
              <a:solidFill>
                <a:prstClr val="black"/>
              </a:solidFill>
              <a:latin typeface="Arial"/>
              <a:cs typeface="Arial"/>
            </a:rPr>
            <a:t>Capital allocation properties were altered by the recent acquisition but management is committed to its high 80% dividend payout ratio.</a:t>
          </a:r>
          <a:endParaRPr lang="en-GB" sz="1900" b="0" kern="1200"/>
        </a:p>
      </dsp:txBody>
      <dsp:txXfrm rot="-5400000">
        <a:off x="986689" y="50696"/>
        <a:ext cx="8335363" cy="826759"/>
      </dsp:txXfrm>
    </dsp:sp>
    <dsp:sp modelId="{696AF354-61D1-F24D-A7EC-696E711ABF2D}">
      <dsp:nvSpPr>
        <dsp:cNvPr id="0" name=""/>
        <dsp:cNvSpPr/>
      </dsp:nvSpPr>
      <dsp:spPr>
        <a:xfrm rot="5400000">
          <a:off x="-211433" y="1482194"/>
          <a:ext cx="1409555" cy="986689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b="0" kern="1200">
            <a:solidFill>
              <a:sysClr val="windowText" lastClr="000000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0" kern="1200">
              <a:solidFill>
                <a:sysClr val="windowText" lastClr="000000"/>
              </a:solidFill>
            </a:rPr>
            <a:t>Secure Portfolio of Brands</a:t>
          </a:r>
        </a:p>
      </dsp:txBody>
      <dsp:txXfrm rot="-5400000">
        <a:off x="1" y="1764106"/>
        <a:ext cx="986689" cy="422866"/>
      </dsp:txXfrm>
    </dsp:sp>
    <dsp:sp modelId="{8AA4554F-EBB8-1648-A8FF-9127D8792CDF}">
      <dsp:nvSpPr>
        <dsp:cNvPr id="0" name=""/>
        <dsp:cNvSpPr/>
      </dsp:nvSpPr>
      <dsp:spPr>
        <a:xfrm rot="5400000">
          <a:off x="4718387" y="-2460936"/>
          <a:ext cx="916693" cy="8380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900" b="0" kern="1200">
              <a:solidFill>
                <a:prstClr val="black"/>
              </a:solidFill>
              <a:latin typeface="Arial"/>
              <a:ea typeface="Calibri" panose="020F0502020204030204"/>
              <a:cs typeface="Arial"/>
            </a:rPr>
            <a:t>Powered mainly by Marlboro, Parliament</a:t>
          </a:r>
          <a:endParaRPr lang="en-GB" sz="1900" b="0" kern="1200"/>
        </a:p>
      </dsp:txBody>
      <dsp:txXfrm rot="-5400000">
        <a:off x="986690" y="1315510"/>
        <a:ext cx="8335340" cy="827195"/>
      </dsp:txXfrm>
    </dsp:sp>
    <dsp:sp modelId="{B384713F-7445-CB4C-83B7-94B576AECC71}">
      <dsp:nvSpPr>
        <dsp:cNvPr id="0" name=""/>
        <dsp:cNvSpPr/>
      </dsp:nvSpPr>
      <dsp:spPr>
        <a:xfrm rot="5400000">
          <a:off x="-211433" y="2746986"/>
          <a:ext cx="1409555" cy="986689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b="0" kern="1200">
            <a:solidFill>
              <a:sysClr val="windowText" lastClr="000000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0" kern="1200">
              <a:solidFill>
                <a:sysClr val="windowText" lastClr="000000"/>
              </a:solidFill>
            </a:rPr>
            <a:t>Transition to a Stable Business Model</a:t>
          </a:r>
        </a:p>
      </dsp:txBody>
      <dsp:txXfrm rot="-5400000">
        <a:off x="1" y="3028898"/>
        <a:ext cx="986689" cy="422866"/>
      </dsp:txXfrm>
    </dsp:sp>
    <dsp:sp modelId="{4AC10E76-1ACC-054F-B91C-1682BA31676E}">
      <dsp:nvSpPr>
        <dsp:cNvPr id="0" name=""/>
        <dsp:cNvSpPr/>
      </dsp:nvSpPr>
      <dsp:spPr>
        <a:xfrm rot="5400000">
          <a:off x="4718628" y="-1196385"/>
          <a:ext cx="916211" cy="8380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900" b="0" kern="1200">
              <a:solidFill>
                <a:prstClr val="black"/>
              </a:solidFill>
              <a:latin typeface="Arial"/>
              <a:ea typeface="Calibri" panose="020F0502020204030204"/>
              <a:cs typeface="Arial"/>
            </a:rPr>
            <a:t>Emphasis on smoke-free products is sound and offers us long term stabilised returns; IQ</a:t>
          </a:r>
          <a:r>
            <a:rPr lang="en-US" sz="1900" b="0" kern="1200">
              <a:solidFill>
                <a:prstClr val="black"/>
              </a:solidFill>
              <a:latin typeface="Arial"/>
              <a:ea typeface="Calibri" panose="020F0502020204030204"/>
              <a:cs typeface="Arial"/>
            </a:rPr>
            <a:t>OS will lead to market share gains and help offset cigarette volume weakness. </a:t>
          </a:r>
          <a:endParaRPr lang="en-GB" sz="1900" b="0" kern="1200"/>
        </a:p>
      </dsp:txBody>
      <dsp:txXfrm rot="-5400000">
        <a:off x="986689" y="2580280"/>
        <a:ext cx="8335363" cy="826759"/>
      </dsp:txXfrm>
    </dsp:sp>
    <dsp:sp modelId="{BF5735FE-7D79-F741-B802-598ECF559238}">
      <dsp:nvSpPr>
        <dsp:cNvPr id="0" name=""/>
        <dsp:cNvSpPr/>
      </dsp:nvSpPr>
      <dsp:spPr>
        <a:xfrm rot="5400000">
          <a:off x="-211433" y="4011778"/>
          <a:ext cx="1409555" cy="986689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0" kern="120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Robust Mfg. Scale &amp; Pricing Flexibility</a:t>
          </a:r>
          <a:endParaRPr lang="en-US" sz="1000" b="0" kern="120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" y="4293690"/>
        <a:ext cx="986689" cy="422866"/>
      </dsp:txXfrm>
    </dsp:sp>
    <dsp:sp modelId="{831AC7C9-6400-8942-A75C-3FBCABE3CAF8}">
      <dsp:nvSpPr>
        <dsp:cNvPr id="0" name=""/>
        <dsp:cNvSpPr/>
      </dsp:nvSpPr>
      <dsp:spPr>
        <a:xfrm rot="5400000">
          <a:off x="4718628" y="68406"/>
          <a:ext cx="916211" cy="8380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900" b="0" kern="1200">
              <a:solidFill>
                <a:prstClr val="black"/>
              </a:solidFill>
              <a:latin typeface="Arial"/>
              <a:ea typeface="Calibri" panose="020F0502020204030204"/>
              <a:cs typeface="Arial"/>
            </a:rPr>
            <a:t>Higher prices in newly defined Europe segments will boost the net revenue at a high single-digit rate.</a:t>
          </a:r>
          <a:endParaRPr lang="en-GB" sz="1900" b="0" kern="1200"/>
        </a:p>
      </dsp:txBody>
      <dsp:txXfrm rot="-5400000">
        <a:off x="986689" y="3845071"/>
        <a:ext cx="8335363" cy="826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EE971-768A-454F-A601-FC38AE1EFF7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CA1A3-B42A-9142-A921-B13C1C1F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0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CA1A3-B42A-9142-A921-B13C1C1FD8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7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3" name="Google Shape;7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4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/>
          </a:p>
        </p:txBody>
      </p:sp>
      <p:sp>
        <p:nvSpPr>
          <p:cNvPr id="73" name="Google Shape;7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/>
          </a:p>
        </p:txBody>
      </p:sp>
      <p:sp>
        <p:nvSpPr>
          <p:cNvPr id="73" name="Google Shape;7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>
              <a:cs typeface="Arial"/>
            </a:endParaRPr>
          </a:p>
        </p:txBody>
      </p:sp>
      <p:sp>
        <p:nvSpPr>
          <p:cNvPr id="73" name="Google Shape;7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2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73" name="Google Shape;7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>
                <a:latin typeface="Arial"/>
                <a:ea typeface="宋体"/>
                <a:cs typeface="Arial"/>
              </a:rPr>
              <a:t>The company's </a:t>
            </a:r>
            <a:r>
              <a:rPr lang="en-US">
                <a:solidFill>
                  <a:srgbClr val="1C1D20"/>
                </a:solidFill>
                <a:latin typeface="Calibri"/>
                <a:ea typeface="Calibri"/>
                <a:cs typeface="Calibri"/>
              </a:rPr>
              <a:t>primary</a:t>
            </a:r>
            <a:r>
              <a:rPr lang="en-US">
                <a:solidFill>
                  <a:srgbClr val="1C1D20"/>
                </a:solidFill>
                <a:ea typeface="+mn-lt"/>
                <a:cs typeface="+mn-lt"/>
              </a:rPr>
              <a:t> product is the heat-not-burn device IQOS, which heats tobacco enough to produce a vapor that users inhale. Contributed to 17% of the total shipment volume in 2022</a:t>
            </a:r>
            <a:endParaRPr lang="en-GB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宋体"/>
                <a:cs typeface="Arial"/>
              </a:rPr>
              <a:t>Acquiring Swedish Match bolsters revenue with </a:t>
            </a:r>
            <a:r>
              <a:rPr lang="en-US" err="1">
                <a:solidFill>
                  <a:srgbClr val="000000"/>
                </a:solidFill>
                <a:latin typeface="Arial"/>
                <a:ea typeface="宋体"/>
                <a:cs typeface="Arial"/>
              </a:rPr>
              <a:t>Zyn's</a:t>
            </a:r>
            <a:r>
              <a:rPr lang="en-US">
                <a:solidFill>
                  <a:srgbClr val="000000"/>
                </a:solidFill>
                <a:latin typeface="Arial"/>
                <a:ea typeface="宋体"/>
                <a:cs typeface="Arial"/>
              </a:rPr>
              <a:t> market share &amp; while ending the Altria contract grants exclusive IQOS sales rights. Consequently, revenue is set to rise by 13% in 2023 and 7% in 2024, following 1% and 9% boosts in 2022 and 2021 respectively, with a notable impact from the acquisition</a:t>
            </a:r>
            <a:endParaRPr lang="en-GB">
              <a:solidFill>
                <a:srgbClr val="000000"/>
              </a:solidFill>
              <a:latin typeface="Arial"/>
              <a:ea typeface="宋体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>
              <a:solidFill>
                <a:srgbClr val="000000"/>
              </a:solidFill>
              <a:latin typeface="Arial"/>
              <a:ea typeface="宋体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>
                <a:solidFill>
                  <a:srgbClr val="151618"/>
                </a:solidFill>
                <a:latin typeface="Helvetica"/>
                <a:cs typeface="Helvetica"/>
              </a:rPr>
              <a:t>Management forecasts the business will generate between $36 billion and $39 billion in operating cash flow between 2024 and 2026. Average $12 billion per year which is a significant uptick from the past. It helps the growth prospects in the following ways:</a:t>
            </a:r>
          </a:p>
          <a:p>
            <a:pPr lvl="0"/>
            <a:r>
              <a:rPr lang="en-US">
                <a:solidFill>
                  <a:srgbClr val="151618"/>
                </a:solidFill>
                <a:latin typeface="Helvetica"/>
                <a:cs typeface="Helvetica"/>
              </a:rPr>
              <a:t>it will help the company pay its debt: Management targets to bring debt down from 3 times EBITDA to 2 times by FY 26</a:t>
            </a:r>
          </a:p>
          <a:p>
            <a:pPr lvl="0"/>
            <a:r>
              <a:rPr lang="en-US">
                <a:solidFill>
                  <a:srgbClr val="151618"/>
                </a:solidFill>
                <a:latin typeface="Helvetica"/>
                <a:cs typeface="Helvetica"/>
              </a:rPr>
              <a:t>DPR is presently high at 98%, meaning the company spends nearly all of its earnings on its quarterly payouts. Management targets a 75% payout ratio, leaving profits for other purposes.</a:t>
            </a:r>
            <a:endParaRPr lang="en-GB"/>
          </a:p>
          <a:p>
            <a:endParaRPr lang="en-US"/>
          </a:p>
        </p:txBody>
      </p:sp>
      <p:sp>
        <p:nvSpPr>
          <p:cNvPr id="73" name="Google Shape;7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/>
          </a:p>
        </p:txBody>
      </p:sp>
      <p:sp>
        <p:nvSpPr>
          <p:cNvPr id="73" name="Google Shape;7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305D-5A86-69FF-A5DA-78D1904D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1B62C-3F46-8A1B-D77F-EC94AE48E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5159-76DA-1135-1390-0DA2C23A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873A-CF38-66B1-507B-E4C6E3E5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D0C5-52FD-17EA-8AE1-3F3E0D77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6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77CE-666E-D8D7-6CB9-DE201371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9CE8E-2292-AF07-8912-901643FFE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E203-7C85-C4B0-D148-0E36C967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9F52-0908-E89C-BD21-D0B7E8D0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7C3DA-141F-FA86-3716-2C2FFF42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D81D7-9727-4F11-F4CB-79634B960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BA924-8025-4306-73C8-3A6988897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D6A36-DD21-4315-56ED-44751A4A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94DE-C342-D93F-CE43-2D86A9D8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FC54-B63A-7DFE-A77A-E5C12526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655320" y="2316480"/>
            <a:ext cx="4114800" cy="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2" descr="A sign on the side of a building&#10;&#10;Description generated with very high confidence"/>
          <p:cNvPicPr preferRelativeResize="0"/>
          <p:nvPr/>
        </p:nvPicPr>
        <p:blipFill rotWithShape="1">
          <a:blip r:embed="rId2"/>
          <a:srcRect l="27991" r="10894" b="-1"/>
          <a:stretch>
            <a:fillRect/>
          </a:stretch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 extrusionOk="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281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/>
          <a:srcRect l="17999" r="11174" b="16732"/>
          <a:stretch>
            <a:fillRect/>
          </a:stretch>
        </p:blipFill>
        <p:spPr>
          <a:xfrm>
            <a:off x="0" y="0"/>
            <a:ext cx="58333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524625" y="2486031"/>
            <a:ext cx="4676774" cy="120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 panose="020B0A04020102020204"/>
              <a:buNone/>
              <a:defRPr sz="40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524625" y="3878263"/>
            <a:ext cx="4676774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44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5681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 Black" panose="020B0A040201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557213" y="635635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568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/>
          <a:srcRect l="53211" t="19" r="34566" b="16101"/>
          <a:stretch>
            <a:fillRect/>
          </a:stretch>
        </p:blipFill>
        <p:spPr>
          <a:xfrm>
            <a:off x="11192933" y="1593"/>
            <a:ext cx="999067" cy="685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3"/>
          <a:srcRect l="22363" t="30352" r="19847" b="15943"/>
          <a:stretch>
            <a:fillRect/>
          </a:stretch>
        </p:blipFill>
        <p:spPr>
          <a:xfrm>
            <a:off x="11353801" y="5966883"/>
            <a:ext cx="838199" cy="778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35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D81E-7019-6BB4-D8E6-FF519AF1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442B-FD10-3F67-9B68-808CAA20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8B92-1F52-E517-E052-CEA3ED2F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0105-124F-3953-C1C2-F339562E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06B0-C344-77DA-1511-FD5B2CE2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05C7-D933-0B91-F36E-3A9AE4B0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6DF8-28C8-889C-CF1E-8685392D6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27E6C-0B3F-82F5-F4F3-0B7FFF10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2132-5646-0D25-3BC5-F6E75C1D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BD53-D62A-60B3-BC29-44A101AA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D44D-1314-6871-8215-C5842592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1D1D-A635-915B-FBB3-F2259FEF6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72F7-D16F-D1EE-45A7-294B5B82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8F4BC-533E-BA3C-B756-55487612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E9C37-AF9C-D836-F63A-70D94091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B77D8-D79B-068C-7EB6-83D0E52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C574-9662-2297-EBF3-06CD4F64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5003B-EA12-A7A2-4CB5-1D10BF1EE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3F7D-CDAE-792A-9498-C277C167B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CEED0-2BF0-1DB2-4ACE-D2D9D408A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D40BA-829D-6BCF-7B06-92B03E765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8F59F-7345-3153-9938-D6D00515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BDC8D-DE6B-ACB6-84EA-9C0B326B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05FD4-C9E9-5968-D7EA-52B0D288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4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BE8B-580E-E6E5-1A4F-20DB0227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4F101-1F38-5FBD-C814-5C71AED6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D0F56-10D7-A449-E1B9-44E13418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5901D-6B6E-0713-FD7E-E583EFFC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9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AF962-1176-2043-CD25-9173C73C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E33D7-749C-8ABE-433E-438AA438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BD2FF-F19B-FB31-1E5E-24A114C5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226F-DCCA-A5DD-4537-9A9D8895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9C28-105D-ECD5-527A-0F1AD3BE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EF782-FA95-08E2-3456-CF456C6B8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4242A-B5EE-A581-FD4E-72D84A2C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49F4D-201C-D99B-F453-44FEC44A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ECF72-5203-493F-2AF3-9971DE78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852D-E6B2-2960-9E63-72E8FC4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73AB9-0AE4-3F40-AE18-4329038AA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7FBAB-22F3-6C24-0F26-1852028B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A5780-222F-C765-24D5-F6F250D9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11A19-EC57-58E9-17AA-B9F0506B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652B-59B3-AEF4-3E00-944315D7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5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B9476-5D64-0125-E8F3-12A22003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73878-7F44-F9B6-0364-864560E6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94F2-9EA4-9BEC-585B-79224306A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ACC4-FA4B-AC44-8E2E-87540A61ED3D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EE10-95D4-6D14-BF90-DAC913E4B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773F0-872B-8AF8-28A5-0FBCC8A9E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0606-A5AC-4543-A7D5-716825AB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2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diagramLayout" Target="../diagrams/layout1.xml"/><Relationship Id="rId12" Type="http://schemas.openxmlformats.org/officeDocument/2006/relationships/image" Target="../media/image8.png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chart" Target="../charts/chart1.xml"/><Relationship Id="rId15" Type="http://schemas.openxmlformats.org/officeDocument/2006/relationships/image" Target="../media/image11.png"/><Relationship Id="rId10" Type="http://schemas.microsoft.com/office/2007/relationships/diagramDrawing" Target="../diagrams/drawing1.xml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400780" y="2696201"/>
            <a:ext cx="5507263" cy="214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2400"/>
              </a:spcAft>
              <a:buClr>
                <a:srgbClr val="C00000"/>
              </a:buClr>
              <a:buSzPts val="2400"/>
            </a:pPr>
            <a:r>
              <a:rPr lang="en-US" sz="2400" b="1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Sector: </a:t>
            </a:r>
            <a:r>
              <a:rPr lang="en-US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Consumer Staples</a:t>
            </a:r>
            <a:endParaRPr lang="en-US" sz="2400" b="1" i="0" u="none" strike="noStrike" cap="none">
              <a:latin typeface="Arial"/>
              <a:ea typeface="Arial" panose="020B0604020202020204"/>
              <a:cs typeface="Arial"/>
            </a:endParaRPr>
          </a:p>
          <a:p>
            <a:pPr>
              <a:spcAft>
                <a:spcPts val="2400"/>
              </a:spcAft>
              <a:buClr>
                <a:srgbClr val="C00000"/>
              </a:buClr>
              <a:buSzPts val="2400"/>
            </a:pPr>
            <a:r>
              <a:rPr lang="en-US" sz="2400" b="1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Sub-Industry:</a:t>
            </a:r>
            <a:r>
              <a:rPr lang="en-US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Tobacco</a:t>
            </a:r>
            <a:endParaRPr lang="en-US" sz="2400" b="1">
              <a:ea typeface="Calibri"/>
              <a:cs typeface="Calibri"/>
            </a:endParaRPr>
          </a:p>
          <a:p>
            <a:pPr>
              <a:spcAft>
                <a:spcPts val="2400"/>
              </a:spcAft>
              <a:buClr>
                <a:srgbClr val="C00000"/>
              </a:buClr>
              <a:buSzPts val="2400"/>
            </a:pPr>
            <a:r>
              <a:rPr lang="en-US" sz="2400" b="1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Recommendation: BUY</a:t>
            </a:r>
            <a:r>
              <a:rPr lang="en-US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endParaRPr lang="en-US" altLang="zh-CN" sz="2400" b="1" i="0" u="none" strike="noStrike" cap="none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400780" y="5254278"/>
            <a:ext cx="7067034" cy="84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SzPts val="2000"/>
            </a:pPr>
            <a:r>
              <a:rPr lang="en-US" sz="2000" b="1" i="0" u="none" strike="noStrike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Presented by:</a:t>
            </a:r>
            <a:r>
              <a:rPr lang="en-US" sz="20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endParaRPr lang="en-US" sz="20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r>
              <a:rPr lang="en-US" b="1" dirty="0">
                <a:latin typeface="Arial"/>
                <a:cs typeface="Arial"/>
              </a:rPr>
              <a:t>Shikhar Gupta</a:t>
            </a:r>
          </a:p>
          <a:p>
            <a:pPr algn="l"/>
            <a:endParaRPr lang="en-US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80C50-0100-3913-5773-B8AB16CCEF4C}"/>
              </a:ext>
            </a:extLst>
          </p:cNvPr>
          <p:cNvSpPr txBox="1"/>
          <p:nvPr/>
        </p:nvSpPr>
        <p:spPr>
          <a:xfrm>
            <a:off x="400780" y="1551965"/>
            <a:ext cx="487541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Philip Morris International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D5B85CA3-A39A-A46E-355A-4863D3C3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17" y="-373472"/>
            <a:ext cx="4664037" cy="28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56813" y="320229"/>
            <a:ext cx="10515600" cy="95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C00000"/>
              </a:buClr>
              <a:buSzPts val="3200"/>
            </a:pPr>
            <a:r>
              <a:rPr lang="en-US" altLang="zh-CN" sz="2800">
                <a:latin typeface="Arial Black"/>
                <a:ea typeface="宋体"/>
                <a:cs typeface="Times New Roman"/>
              </a:rPr>
              <a:t>Investment Thesis</a:t>
            </a:r>
            <a:endParaRPr lang="en-US" sz="280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568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557213" y="635635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360 Huntington Fund, D’Amore-McKim School of Business</a:t>
            </a:r>
          </a:p>
        </p:txBody>
      </p:sp>
      <p:pic>
        <p:nvPicPr>
          <p:cNvPr id="10" name="Google Shape;33;p5"/>
          <p:cNvPicPr preferRelativeResize="0"/>
          <p:nvPr/>
        </p:nvPicPr>
        <p:blipFill rotWithShape="1">
          <a:blip r:embed="rId3"/>
          <a:srcRect l="53211" t="19" r="34566" b="16101"/>
          <a:stretch>
            <a:fillRect/>
          </a:stretch>
        </p:blipFill>
        <p:spPr>
          <a:xfrm>
            <a:off x="11192933" y="1593"/>
            <a:ext cx="999067" cy="685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4;p5"/>
          <p:cNvPicPr preferRelativeResize="0"/>
          <p:nvPr/>
        </p:nvPicPr>
        <p:blipFill rotWithShape="1">
          <a:blip r:embed="rId4"/>
          <a:srcRect l="22363" t="30352" r="19847" b="15943"/>
          <a:stretch>
            <a:fillRect/>
          </a:stretch>
        </p:blipFill>
        <p:spPr>
          <a:xfrm>
            <a:off x="11353801" y="5966883"/>
            <a:ext cx="838199" cy="7789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F8D0E-65B1-244D-A38B-13E5FCD03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933449"/>
              </p:ext>
            </p:extLst>
          </p:nvPr>
        </p:nvGraphicFramePr>
        <p:xfrm>
          <a:off x="787449" y="1140478"/>
          <a:ext cx="9366779" cy="521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9793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68907" y="136525"/>
            <a:ext cx="10515600" cy="95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C00000"/>
              </a:buClr>
              <a:buSzPts val="3200"/>
            </a:pPr>
            <a:r>
              <a:rPr lang="en-US" altLang="zh-CN" sz="2800">
                <a:latin typeface="Arial Black"/>
                <a:ea typeface="宋体"/>
                <a:cs typeface="Times New Roman"/>
              </a:rPr>
              <a:t>Catalysts</a:t>
            </a:r>
            <a:r>
              <a:rPr lang="en-US">
                <a:latin typeface="Arial Black"/>
              </a:rPr>
              <a:t> </a:t>
            </a:r>
            <a:endParaRPr lang="en-US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568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260881" y="6380691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360 Huntington Fund, D’Amore-McKim School of Business</a:t>
            </a:r>
          </a:p>
        </p:txBody>
      </p:sp>
      <p:pic>
        <p:nvPicPr>
          <p:cNvPr id="10" name="Google Shape;33;p5"/>
          <p:cNvPicPr preferRelativeResize="0"/>
          <p:nvPr/>
        </p:nvPicPr>
        <p:blipFill rotWithShape="1">
          <a:blip r:embed="rId3"/>
          <a:srcRect l="53211" t="19" r="34566" b="16101"/>
          <a:stretch>
            <a:fillRect/>
          </a:stretch>
        </p:blipFill>
        <p:spPr>
          <a:xfrm>
            <a:off x="11192933" y="1593"/>
            <a:ext cx="999067" cy="685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4;p5"/>
          <p:cNvPicPr preferRelativeResize="0"/>
          <p:nvPr/>
        </p:nvPicPr>
        <p:blipFill rotWithShape="1">
          <a:blip r:embed="rId4"/>
          <a:srcRect l="22363" t="30352" r="19847" b="15943"/>
          <a:stretch>
            <a:fillRect/>
          </a:stretch>
        </p:blipFill>
        <p:spPr>
          <a:xfrm>
            <a:off x="11353801" y="5966883"/>
            <a:ext cx="838199" cy="778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DBF6405-66A1-4349-2092-F09E2ED0095D}"/>
              </a:ext>
            </a:extLst>
          </p:cNvPr>
          <p:cNvGrpSpPr/>
          <p:nvPr/>
        </p:nvGrpSpPr>
        <p:grpSpPr>
          <a:xfrm>
            <a:off x="654043" y="1087198"/>
            <a:ext cx="10230464" cy="4924464"/>
            <a:chOff x="1639882" y="960642"/>
            <a:chExt cx="6535749" cy="516531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B670051-A6E2-4A64-9695-C36CD672EFF5}"/>
                </a:ext>
              </a:extLst>
            </p:cNvPr>
            <p:cNvSpPr/>
            <p:nvPr/>
          </p:nvSpPr>
          <p:spPr>
            <a:xfrm>
              <a:off x="1639882" y="960642"/>
              <a:ext cx="6064722" cy="551338"/>
            </a:xfrm>
            <a:custGeom>
              <a:avLst/>
              <a:gdLst>
                <a:gd name="connsiteX0" fmla="*/ 0 w 6064722"/>
                <a:gd name="connsiteY0" fmla="*/ 0 h 551338"/>
                <a:gd name="connsiteX1" fmla="*/ 6064722 w 6064722"/>
                <a:gd name="connsiteY1" fmla="*/ 0 h 551338"/>
                <a:gd name="connsiteX2" fmla="*/ 6064722 w 6064722"/>
                <a:gd name="connsiteY2" fmla="*/ 551338 h 551338"/>
                <a:gd name="connsiteX3" fmla="*/ 0 w 6064722"/>
                <a:gd name="connsiteY3" fmla="*/ 551338 h 551338"/>
                <a:gd name="connsiteX4" fmla="*/ 0 w 6064722"/>
                <a:gd name="connsiteY4" fmla="*/ 0 h 5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4722" h="551338">
                  <a:moveTo>
                    <a:pt x="0" y="0"/>
                  </a:moveTo>
                  <a:lnTo>
                    <a:pt x="6064722" y="0"/>
                  </a:lnTo>
                  <a:lnTo>
                    <a:pt x="6064722" y="551338"/>
                  </a:lnTo>
                  <a:lnTo>
                    <a:pt x="0" y="551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b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b="1" kern="1200"/>
                <a:t>1. First in the Market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B0166A0F-54A4-10FB-D0E3-A4B43443CF57}"/>
                </a:ext>
              </a:extLst>
            </p:cNvPr>
            <p:cNvSpPr/>
            <p:nvPr/>
          </p:nvSpPr>
          <p:spPr>
            <a:xfrm>
              <a:off x="1639882" y="1511981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B4C01D3A-5952-44C3-F4DB-AB40696395B0}"/>
                </a:ext>
              </a:extLst>
            </p:cNvPr>
            <p:cNvSpPr/>
            <p:nvPr/>
          </p:nvSpPr>
          <p:spPr>
            <a:xfrm>
              <a:off x="2492312" y="1511981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E41E7C0D-EE67-5A82-E72D-5F0F3439F9DF}"/>
                </a:ext>
              </a:extLst>
            </p:cNvPr>
            <p:cNvSpPr/>
            <p:nvPr/>
          </p:nvSpPr>
          <p:spPr>
            <a:xfrm>
              <a:off x="3398923" y="151198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15AC4642-07F3-DC4F-6FDF-82B8B082E41B}"/>
                </a:ext>
              </a:extLst>
            </p:cNvPr>
            <p:cNvSpPr/>
            <p:nvPr/>
          </p:nvSpPr>
          <p:spPr>
            <a:xfrm>
              <a:off x="4197847" y="1511981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27B01196-EAF0-EABE-592C-52B4D7DA302F}"/>
                </a:ext>
              </a:extLst>
            </p:cNvPr>
            <p:cNvSpPr/>
            <p:nvPr/>
          </p:nvSpPr>
          <p:spPr>
            <a:xfrm>
              <a:off x="5050951" y="1511981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F2C6CF68-71CC-102B-ABBB-7B7E75ABBD95}"/>
                </a:ext>
              </a:extLst>
            </p:cNvPr>
            <p:cNvSpPr/>
            <p:nvPr/>
          </p:nvSpPr>
          <p:spPr>
            <a:xfrm>
              <a:off x="5903382" y="1511981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09414C5F-825E-5FCA-50D0-9E1F430F8BD3}"/>
                </a:ext>
              </a:extLst>
            </p:cNvPr>
            <p:cNvSpPr/>
            <p:nvPr/>
          </p:nvSpPr>
          <p:spPr>
            <a:xfrm>
              <a:off x="6756486" y="1511981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69ABFDC-501C-7495-6E4D-6C298227BC97}"/>
                </a:ext>
              </a:extLst>
            </p:cNvPr>
            <p:cNvSpPr/>
            <p:nvPr/>
          </p:nvSpPr>
          <p:spPr>
            <a:xfrm>
              <a:off x="1639882" y="1624290"/>
              <a:ext cx="6143563" cy="898477"/>
            </a:xfrm>
            <a:custGeom>
              <a:avLst/>
              <a:gdLst>
                <a:gd name="connsiteX0" fmla="*/ 0 w 6143563"/>
                <a:gd name="connsiteY0" fmla="*/ 0 h 898477"/>
                <a:gd name="connsiteX1" fmla="*/ 6143563 w 6143563"/>
                <a:gd name="connsiteY1" fmla="*/ 0 h 898477"/>
                <a:gd name="connsiteX2" fmla="*/ 6143563 w 6143563"/>
                <a:gd name="connsiteY2" fmla="*/ 898477 h 898477"/>
                <a:gd name="connsiteX3" fmla="*/ 0 w 6143563"/>
                <a:gd name="connsiteY3" fmla="*/ 898477 h 898477"/>
                <a:gd name="connsiteX4" fmla="*/ 0 w 6143563"/>
                <a:gd name="connsiteY4" fmla="*/ 0 h 89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3563" h="898477">
                  <a:moveTo>
                    <a:pt x="0" y="0"/>
                  </a:moveTo>
                  <a:lnTo>
                    <a:pt x="6143563" y="0"/>
                  </a:lnTo>
                  <a:lnTo>
                    <a:pt x="6143563" y="898477"/>
                  </a:lnTo>
                  <a:lnTo>
                    <a:pt x="0" y="898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48260" rIns="48260" bIns="482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>
                  <a:latin typeface="Calibri" panose="020F0502020204030204" pitchFamily="34" charset="0"/>
                  <a:ea typeface="宋体"/>
                  <a:cs typeface="Calibri" panose="020F0502020204030204" pitchFamily="34" charset="0"/>
                </a:rPr>
                <a:t>First Mover Advantage in Reduced Risk Products Market: </a:t>
              </a:r>
              <a:r>
                <a:rPr lang="en-US" sz="1900" kern="1200">
                  <a:solidFill>
                    <a:srgbClr val="1C1D2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</a:rPr>
                <a:t>Primary</a:t>
              </a:r>
              <a:r>
                <a:rPr lang="en-US" sz="1900" kern="1200">
                  <a:solidFill>
                    <a:srgbClr val="1C1D20"/>
                  </a:solidFill>
                  <a:latin typeface="Calibri" panose="020F0502020204030204" pitchFamily="34" charset="0"/>
                  <a:ea typeface="+mn-lt"/>
                  <a:cs typeface="Calibri" panose="020F0502020204030204" pitchFamily="34" charset="0"/>
                </a:rPr>
                <a:t> product being the heat-not-burn device IQOS</a:t>
              </a:r>
              <a:endParaRPr lang="en-GB" sz="1900" kern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431230B-F5DE-F1DC-08D0-85782859DEC0}"/>
                </a:ext>
              </a:extLst>
            </p:cNvPr>
            <p:cNvSpPr/>
            <p:nvPr/>
          </p:nvSpPr>
          <p:spPr>
            <a:xfrm>
              <a:off x="1639882" y="2706082"/>
              <a:ext cx="6064722" cy="551338"/>
            </a:xfrm>
            <a:custGeom>
              <a:avLst/>
              <a:gdLst>
                <a:gd name="connsiteX0" fmla="*/ 0 w 6064722"/>
                <a:gd name="connsiteY0" fmla="*/ 0 h 551338"/>
                <a:gd name="connsiteX1" fmla="*/ 6064722 w 6064722"/>
                <a:gd name="connsiteY1" fmla="*/ 0 h 551338"/>
                <a:gd name="connsiteX2" fmla="*/ 6064722 w 6064722"/>
                <a:gd name="connsiteY2" fmla="*/ 551338 h 551338"/>
                <a:gd name="connsiteX3" fmla="*/ 0 w 6064722"/>
                <a:gd name="connsiteY3" fmla="*/ 551338 h 551338"/>
                <a:gd name="connsiteX4" fmla="*/ 0 w 6064722"/>
                <a:gd name="connsiteY4" fmla="*/ 0 h 5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4722" h="551338">
                  <a:moveTo>
                    <a:pt x="0" y="0"/>
                  </a:moveTo>
                  <a:lnTo>
                    <a:pt x="6064722" y="0"/>
                  </a:lnTo>
                  <a:lnTo>
                    <a:pt x="6064722" y="551338"/>
                  </a:lnTo>
                  <a:lnTo>
                    <a:pt x="0" y="551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b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b="1" kern="1200"/>
                <a:t>2. Key </a:t>
              </a:r>
              <a:r>
                <a:rPr lang="en-GB" sz="2500" b="1"/>
                <a:t>a</a:t>
              </a:r>
              <a:r>
                <a:rPr lang="en-GB" sz="2500" b="1" kern="1200"/>
                <a:t>cquisitions &amp; mergers to channel growth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5DFB80D0-58FB-2799-950B-668387BD87B8}"/>
                </a:ext>
              </a:extLst>
            </p:cNvPr>
            <p:cNvSpPr/>
            <p:nvPr/>
          </p:nvSpPr>
          <p:spPr>
            <a:xfrm>
              <a:off x="1639882" y="325742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AED4065E-0968-98A6-8EB9-7D72C8938A9A}"/>
                </a:ext>
              </a:extLst>
            </p:cNvPr>
            <p:cNvSpPr/>
            <p:nvPr/>
          </p:nvSpPr>
          <p:spPr>
            <a:xfrm>
              <a:off x="2492312" y="325742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84FDA85C-A909-0062-D8FD-1BD1CFE6B8A0}"/>
                </a:ext>
              </a:extLst>
            </p:cNvPr>
            <p:cNvSpPr/>
            <p:nvPr/>
          </p:nvSpPr>
          <p:spPr>
            <a:xfrm>
              <a:off x="3345417" y="325742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4E17DB64-6976-BA73-A4A9-225642CBD269}"/>
                </a:ext>
              </a:extLst>
            </p:cNvPr>
            <p:cNvSpPr/>
            <p:nvPr/>
          </p:nvSpPr>
          <p:spPr>
            <a:xfrm>
              <a:off x="4197847" y="325742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E651F1C9-EB83-3F7F-F0F0-2F8F0876C6D8}"/>
                </a:ext>
              </a:extLst>
            </p:cNvPr>
            <p:cNvSpPr/>
            <p:nvPr/>
          </p:nvSpPr>
          <p:spPr>
            <a:xfrm>
              <a:off x="5050951" y="325742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A0DE34E4-E370-A290-A6CB-9A49CB81BA5F}"/>
                </a:ext>
              </a:extLst>
            </p:cNvPr>
            <p:cNvSpPr/>
            <p:nvPr/>
          </p:nvSpPr>
          <p:spPr>
            <a:xfrm>
              <a:off x="5903382" y="325742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68C96BD3-0256-D43E-A862-8E6FEEB46EE4}"/>
                </a:ext>
              </a:extLst>
            </p:cNvPr>
            <p:cNvSpPr/>
            <p:nvPr/>
          </p:nvSpPr>
          <p:spPr>
            <a:xfrm>
              <a:off x="6756486" y="325742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B84D466-6916-DC56-B496-873D45BFEFF9}"/>
                </a:ext>
              </a:extLst>
            </p:cNvPr>
            <p:cNvSpPr/>
            <p:nvPr/>
          </p:nvSpPr>
          <p:spPr>
            <a:xfrm>
              <a:off x="1639882" y="3369730"/>
              <a:ext cx="6143563" cy="898477"/>
            </a:xfrm>
            <a:custGeom>
              <a:avLst/>
              <a:gdLst>
                <a:gd name="connsiteX0" fmla="*/ 0 w 6143563"/>
                <a:gd name="connsiteY0" fmla="*/ 0 h 898477"/>
                <a:gd name="connsiteX1" fmla="*/ 6143563 w 6143563"/>
                <a:gd name="connsiteY1" fmla="*/ 0 h 898477"/>
                <a:gd name="connsiteX2" fmla="*/ 6143563 w 6143563"/>
                <a:gd name="connsiteY2" fmla="*/ 898477 h 898477"/>
                <a:gd name="connsiteX3" fmla="*/ 0 w 6143563"/>
                <a:gd name="connsiteY3" fmla="*/ 898477 h 898477"/>
                <a:gd name="connsiteX4" fmla="*/ 0 w 6143563"/>
                <a:gd name="connsiteY4" fmla="*/ 0 h 89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3563" h="898477">
                  <a:moveTo>
                    <a:pt x="0" y="0"/>
                  </a:moveTo>
                  <a:lnTo>
                    <a:pt x="6143563" y="0"/>
                  </a:lnTo>
                  <a:lnTo>
                    <a:pt x="6143563" y="898477"/>
                  </a:lnTo>
                  <a:lnTo>
                    <a:pt x="0" y="898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48260" rIns="48260" bIns="48260" numCol="1" spcCol="1270" anchor="ctr" anchorCtr="0">
              <a:noAutofit/>
            </a:bodyPr>
            <a:lstStyle/>
            <a:p>
              <a:pPr marL="342900" lvl="0" indent="-34290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b="1" kern="1200">
                  <a:latin typeface="Calibri" panose="020F0502020204030204" pitchFamily="34" charset="0"/>
                  <a:ea typeface="宋体"/>
                  <a:cs typeface="Calibri" panose="020F0502020204030204" pitchFamily="34" charset="0"/>
                </a:rPr>
                <a:t>Higher control over US market:</a:t>
              </a:r>
              <a:r>
                <a:rPr lang="en-US" sz="1400" kern="1200">
                  <a:latin typeface="Calibri" panose="020F0502020204030204" pitchFamily="34" charset="0"/>
                  <a:ea typeface="宋体"/>
                  <a:cs typeface="Calibri" panose="020F0502020204030204" pitchFamily="34" charset="0"/>
                </a:rPr>
                <a:t> </a:t>
              </a:r>
              <a:r>
                <a:rPr lang="en-US" sz="1400" kern="1200">
                  <a:solidFill>
                    <a:srgbClr val="000000"/>
                  </a:solidFill>
                  <a:latin typeface="Calibri" panose="020F0502020204030204" pitchFamily="34" charset="0"/>
                  <a:ea typeface="宋体"/>
                  <a:cs typeface="Calibri" panose="020F0502020204030204" pitchFamily="34" charset="0"/>
                </a:rPr>
                <a:t>Acquiring Swedish Match bolsters revenue with </a:t>
              </a:r>
              <a:r>
                <a:rPr lang="en-US" sz="1400" kern="1200" err="1">
                  <a:solidFill>
                    <a:srgbClr val="000000"/>
                  </a:solidFill>
                  <a:latin typeface="Calibri" panose="020F0502020204030204" pitchFamily="34" charset="0"/>
                  <a:ea typeface="宋体"/>
                  <a:cs typeface="Calibri" panose="020F0502020204030204" pitchFamily="34" charset="0"/>
                </a:rPr>
                <a:t>Zyn's</a:t>
              </a:r>
              <a:r>
                <a:rPr lang="en-US" sz="1400" kern="1200">
                  <a:solidFill>
                    <a:srgbClr val="000000"/>
                  </a:solidFill>
                  <a:latin typeface="Calibri" panose="020F0502020204030204" pitchFamily="34" charset="0"/>
                  <a:ea typeface="宋体"/>
                  <a:cs typeface="Calibri" panose="020F0502020204030204" pitchFamily="34" charset="0"/>
                </a:rPr>
                <a:t> market share &amp; agreement with Altria grants exclusive IQOS sale rights</a:t>
              </a:r>
            </a:p>
            <a:p>
              <a:pPr marL="342900" lvl="0" indent="-34290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ea typeface="宋体"/>
                  <a:cs typeface="Calibri" panose="020F0502020204030204" pitchFamily="34" charset="0"/>
                </a:rPr>
                <a:t>Expansion to Medical Cannabis: </a:t>
              </a:r>
              <a:r>
                <a:rPr lang="en-US" sz="1400">
                  <a:solidFill>
                    <a:srgbClr val="000000"/>
                  </a:solidFill>
                  <a:latin typeface="Calibri" panose="020F0502020204030204" pitchFamily="34" charset="0"/>
                  <a:ea typeface="宋体"/>
                  <a:cs typeface="Calibri" panose="020F0502020204030204" pitchFamily="34" charset="0"/>
                </a:rPr>
                <a:t>Acquired cannabis inhaler company </a:t>
              </a:r>
              <a:r>
                <a:rPr lang="en-US" sz="1400" err="1">
                  <a:solidFill>
                    <a:srgbClr val="000000"/>
                  </a:solidFill>
                  <a:latin typeface="Calibri" panose="020F0502020204030204" pitchFamily="34" charset="0"/>
                  <a:ea typeface="宋体"/>
                  <a:cs typeface="Calibri" panose="020F0502020204030204" pitchFamily="34" charset="0"/>
                </a:rPr>
                <a:t>Syqe</a:t>
              </a:r>
              <a:r>
                <a:rPr lang="en-US" sz="1400">
                  <a:solidFill>
                    <a:srgbClr val="000000"/>
                  </a:solidFill>
                  <a:latin typeface="Calibri" panose="020F0502020204030204" pitchFamily="34" charset="0"/>
                  <a:ea typeface="宋体"/>
                  <a:cs typeface="Calibri" panose="020F0502020204030204" pitchFamily="34" charset="0"/>
                </a:rPr>
                <a:t> Medical in Dec 2022, making PM one of the largest companies in the global cannabis space</a:t>
              </a:r>
              <a:endParaRPr lang="en-GB" sz="1400" kern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D4C3A7D-BD74-C067-A5D9-9750E637F0C5}"/>
                </a:ext>
              </a:extLst>
            </p:cNvPr>
            <p:cNvSpPr/>
            <p:nvPr/>
          </p:nvSpPr>
          <p:spPr>
            <a:xfrm>
              <a:off x="1639882" y="4451522"/>
              <a:ext cx="6064722" cy="551338"/>
            </a:xfrm>
            <a:custGeom>
              <a:avLst/>
              <a:gdLst>
                <a:gd name="connsiteX0" fmla="*/ 0 w 6064722"/>
                <a:gd name="connsiteY0" fmla="*/ 0 h 551338"/>
                <a:gd name="connsiteX1" fmla="*/ 6064722 w 6064722"/>
                <a:gd name="connsiteY1" fmla="*/ 0 h 551338"/>
                <a:gd name="connsiteX2" fmla="*/ 6064722 w 6064722"/>
                <a:gd name="connsiteY2" fmla="*/ 551338 h 551338"/>
                <a:gd name="connsiteX3" fmla="*/ 0 w 6064722"/>
                <a:gd name="connsiteY3" fmla="*/ 551338 h 551338"/>
                <a:gd name="connsiteX4" fmla="*/ 0 w 6064722"/>
                <a:gd name="connsiteY4" fmla="*/ 0 h 5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4722" h="551338">
                  <a:moveTo>
                    <a:pt x="0" y="0"/>
                  </a:moveTo>
                  <a:lnTo>
                    <a:pt x="6064722" y="0"/>
                  </a:lnTo>
                  <a:lnTo>
                    <a:pt x="6064722" y="551338"/>
                  </a:lnTo>
                  <a:lnTo>
                    <a:pt x="0" y="551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b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b="1" kern="1200"/>
                <a:t>3. Expansion into Wellness and Healthcare</a:t>
              </a:r>
            </a:p>
          </p:txBody>
        </p:sp>
        <p:sp>
          <p:nvSpPr>
            <p:cNvPr id="28" name="Chevron 27">
              <a:extLst>
                <a:ext uri="{FF2B5EF4-FFF2-40B4-BE49-F238E27FC236}">
                  <a16:creationId xmlns:a16="http://schemas.microsoft.com/office/drawing/2014/main" id="{7ED195B0-1294-265C-F952-11BCDFF5FDF5}"/>
                </a:ext>
              </a:extLst>
            </p:cNvPr>
            <p:cNvSpPr/>
            <p:nvPr/>
          </p:nvSpPr>
          <p:spPr>
            <a:xfrm>
              <a:off x="1639882" y="500286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1B5BE5BF-42C4-D67F-570D-B1DE36BF1734}"/>
                </a:ext>
              </a:extLst>
            </p:cNvPr>
            <p:cNvSpPr/>
            <p:nvPr/>
          </p:nvSpPr>
          <p:spPr>
            <a:xfrm>
              <a:off x="2492312" y="500286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7ABCD627-7E63-50B2-BB44-A0B1DEA4D265}"/>
                </a:ext>
              </a:extLst>
            </p:cNvPr>
            <p:cNvSpPr/>
            <p:nvPr/>
          </p:nvSpPr>
          <p:spPr>
            <a:xfrm>
              <a:off x="3345417" y="500286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Chevron 30">
              <a:extLst>
                <a:ext uri="{FF2B5EF4-FFF2-40B4-BE49-F238E27FC236}">
                  <a16:creationId xmlns:a16="http://schemas.microsoft.com/office/drawing/2014/main" id="{9812BFB2-845A-C453-A6FF-D6F1049C1635}"/>
                </a:ext>
              </a:extLst>
            </p:cNvPr>
            <p:cNvSpPr/>
            <p:nvPr/>
          </p:nvSpPr>
          <p:spPr>
            <a:xfrm>
              <a:off x="4197847" y="500286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DA44B540-075E-70FF-3305-6D0FEE5AE992}"/>
                </a:ext>
              </a:extLst>
            </p:cNvPr>
            <p:cNvSpPr/>
            <p:nvPr/>
          </p:nvSpPr>
          <p:spPr>
            <a:xfrm>
              <a:off x="5050951" y="500286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1FA7CEB6-FE5C-ABBE-3F0C-F7744E4947F4}"/>
                </a:ext>
              </a:extLst>
            </p:cNvPr>
            <p:cNvSpPr/>
            <p:nvPr/>
          </p:nvSpPr>
          <p:spPr>
            <a:xfrm>
              <a:off x="5903382" y="500286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Chevron 33">
              <a:extLst>
                <a:ext uri="{FF2B5EF4-FFF2-40B4-BE49-F238E27FC236}">
                  <a16:creationId xmlns:a16="http://schemas.microsoft.com/office/drawing/2014/main" id="{A82A2CFA-7BA1-59E5-B5FC-CCA9AEF0A78A}"/>
                </a:ext>
              </a:extLst>
            </p:cNvPr>
            <p:cNvSpPr/>
            <p:nvPr/>
          </p:nvSpPr>
          <p:spPr>
            <a:xfrm>
              <a:off x="6756486" y="5002860"/>
              <a:ext cx="1419145" cy="1123096"/>
            </a:xfrm>
            <a:prstGeom prst="chevron">
              <a:avLst>
                <a:gd name="adj" fmla="val 7061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C8F1B06-5DC4-70D3-4A64-A2594D27174A}"/>
                </a:ext>
              </a:extLst>
            </p:cNvPr>
            <p:cNvSpPr/>
            <p:nvPr/>
          </p:nvSpPr>
          <p:spPr>
            <a:xfrm>
              <a:off x="1639882" y="5115170"/>
              <a:ext cx="6143563" cy="898477"/>
            </a:xfrm>
            <a:custGeom>
              <a:avLst/>
              <a:gdLst>
                <a:gd name="connsiteX0" fmla="*/ 0 w 6143563"/>
                <a:gd name="connsiteY0" fmla="*/ 0 h 898477"/>
                <a:gd name="connsiteX1" fmla="*/ 6143563 w 6143563"/>
                <a:gd name="connsiteY1" fmla="*/ 0 h 898477"/>
                <a:gd name="connsiteX2" fmla="*/ 6143563 w 6143563"/>
                <a:gd name="connsiteY2" fmla="*/ 898477 h 898477"/>
                <a:gd name="connsiteX3" fmla="*/ 0 w 6143563"/>
                <a:gd name="connsiteY3" fmla="*/ 898477 h 898477"/>
                <a:gd name="connsiteX4" fmla="*/ 0 w 6143563"/>
                <a:gd name="connsiteY4" fmla="*/ 0 h 89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3563" h="898477">
                  <a:moveTo>
                    <a:pt x="0" y="0"/>
                  </a:moveTo>
                  <a:lnTo>
                    <a:pt x="6143563" y="0"/>
                  </a:lnTo>
                  <a:lnTo>
                    <a:pt x="6143563" y="898477"/>
                  </a:lnTo>
                  <a:lnTo>
                    <a:pt x="0" y="898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48260" rIns="48260" bIns="48260" numCol="1" spcCol="1270" anchor="ctr" anchorCtr="0">
              <a:noAutofit/>
            </a:bodyPr>
            <a:lstStyle/>
            <a:p>
              <a:pPr marL="285750" indent="-28575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400"/>
                <a:t>In March 2022, PMI launched its newest segment, </a:t>
              </a:r>
              <a:r>
                <a:rPr lang="en-GB" sz="1400" b="1"/>
                <a:t>Wellness and Healthcare </a:t>
              </a:r>
              <a:r>
                <a:rPr lang="en-GB" sz="1400"/>
                <a:t>combining the acquisitions of </a:t>
              </a:r>
              <a:r>
                <a:rPr lang="en-GB" sz="1400" err="1"/>
                <a:t>Fertin</a:t>
              </a:r>
              <a:r>
                <a:rPr lang="en-GB" sz="1400"/>
                <a:t> Pharma, Vectura Group, and </a:t>
              </a:r>
              <a:r>
                <a:rPr lang="en-GB" sz="1400" err="1"/>
                <a:t>OtiTopic</a:t>
              </a:r>
              <a:r>
                <a:rPr lang="en-GB" sz="1400"/>
                <a:t>. </a:t>
              </a:r>
            </a:p>
            <a:p>
              <a:pPr marL="285750" lvl="0" indent="-2857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400"/>
                <a:t>With this, PMI aims to </a:t>
              </a:r>
              <a:r>
                <a:rPr lang="en-GB" sz="1400" b="1"/>
                <a:t>navigate regulation</a:t>
              </a:r>
              <a:r>
                <a:rPr lang="en-GB" sz="1400"/>
                <a:t> and develop </a:t>
              </a:r>
              <a:r>
                <a:rPr lang="en-GB" sz="1400" b="1"/>
                <a:t>new pipelines of products </a:t>
              </a:r>
              <a:r>
                <a:rPr lang="en-GB" sz="1400"/>
                <a:t>to further diversify </a:t>
              </a:r>
              <a:r>
                <a:rPr lang="en-GB" sz="1400" b="1"/>
                <a:t>away from combustible tobacco products</a:t>
              </a:r>
              <a:endParaRPr lang="en-GB" sz="1400" b="1" kern="1200"/>
            </a:p>
          </p:txBody>
        </p:sp>
      </p:grpSp>
    </p:spTree>
    <p:extLst>
      <p:ext uri="{BB962C8B-B14F-4D97-AF65-F5344CB8AC3E}">
        <p14:creationId xmlns:p14="http://schemas.microsoft.com/office/powerpoint/2010/main" val="332862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56813" y="320229"/>
            <a:ext cx="10515600" cy="95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C00000"/>
              </a:buClr>
              <a:buSzPts val="3200"/>
            </a:pPr>
            <a:r>
              <a:rPr lang="en-US" altLang="zh-CN" sz="2800">
                <a:latin typeface="Arial Black"/>
                <a:ea typeface="宋体"/>
                <a:cs typeface="Times New Roman"/>
              </a:rPr>
              <a:t>Portfolio Analysis</a:t>
            </a:r>
            <a:r>
              <a:rPr lang="en-US" sz="2800">
                <a:latin typeface="Arial Black"/>
              </a:rPr>
              <a:t> </a:t>
            </a:r>
            <a:endParaRPr lang="en-US" sz="280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568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557213" y="635635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360 Huntington Fund, D’Amore-McKim School of Business</a:t>
            </a:r>
          </a:p>
        </p:txBody>
      </p:sp>
      <p:pic>
        <p:nvPicPr>
          <p:cNvPr id="10" name="Google Shape;33;p5"/>
          <p:cNvPicPr preferRelativeResize="0"/>
          <p:nvPr/>
        </p:nvPicPr>
        <p:blipFill rotWithShape="1">
          <a:blip r:embed="rId3"/>
          <a:srcRect l="53211" t="19" r="34566" b="16101"/>
          <a:stretch>
            <a:fillRect/>
          </a:stretch>
        </p:blipFill>
        <p:spPr>
          <a:xfrm>
            <a:off x="11192933" y="1593"/>
            <a:ext cx="999067" cy="685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4;p5"/>
          <p:cNvPicPr preferRelativeResize="0"/>
          <p:nvPr/>
        </p:nvPicPr>
        <p:blipFill rotWithShape="1">
          <a:blip r:embed="rId4"/>
          <a:srcRect l="22363" t="30352" r="19847" b="15943"/>
          <a:stretch>
            <a:fillRect/>
          </a:stretch>
        </p:blipFill>
        <p:spPr>
          <a:xfrm>
            <a:off x="11353801" y="5966883"/>
            <a:ext cx="838199" cy="7789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19A749-0FFD-0723-31B2-12F5E638DC8F}"/>
              </a:ext>
            </a:extLst>
          </p:cNvPr>
          <p:cNvSpPr txBox="1"/>
          <p:nvPr/>
        </p:nvSpPr>
        <p:spPr>
          <a:xfrm>
            <a:off x="1462548" y="4633451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" name="Content Placeholder 1" descr="A screenshot of a graph&#10;&#10;Description automatically generated">
            <a:extLst>
              <a:ext uri="{FF2B5EF4-FFF2-40B4-BE49-F238E27FC236}">
                <a16:creationId xmlns:a16="http://schemas.microsoft.com/office/drawing/2014/main" id="{678D2614-1E51-2AC6-CFCD-7B323C02C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60153" y="1127459"/>
            <a:ext cx="5188788" cy="4653771"/>
          </a:xfr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40FD00C-F214-0E3C-187D-CED2D2072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703" y="1120016"/>
            <a:ext cx="5072331" cy="47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7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5C26B-001D-6F09-FDE2-DC6BFB7402CC}"/>
              </a:ext>
            </a:extLst>
          </p:cNvPr>
          <p:cNvSpPr txBox="1"/>
          <p:nvPr/>
        </p:nvSpPr>
        <p:spPr>
          <a:xfrm>
            <a:off x="430924" y="443936"/>
            <a:ext cx="104157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Arial Black"/>
                <a:ea typeface="+mn-lt"/>
                <a:cs typeface="+mn-lt"/>
              </a:rPr>
              <a:t>Valuation model</a:t>
            </a:r>
            <a:r>
              <a:rPr lang="en-US" sz="4400">
                <a:latin typeface="Arial Black"/>
                <a:ea typeface="+mn-lt"/>
                <a:cs typeface="+mn-lt"/>
              </a:rPr>
              <a:t> </a:t>
            </a:r>
            <a:endParaRPr lang="en-US" sz="4400">
              <a:latin typeface="Arial Black"/>
              <a:cs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BD70C-3F1D-64E4-2BD5-53ADE438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213377"/>
            <a:ext cx="8280400" cy="52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12F66B-CD78-F675-DE12-4C397879E5F8}"/>
              </a:ext>
            </a:extLst>
          </p:cNvPr>
          <p:cNvSpPr txBox="1"/>
          <p:nvPr/>
        </p:nvSpPr>
        <p:spPr>
          <a:xfrm>
            <a:off x="6096000" y="3782786"/>
            <a:ext cx="629569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>
                <a:latin typeface="Arial Black"/>
                <a:cs typeface="Calibri"/>
              </a:rPr>
              <a:t>Q&amp;A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D9F96-5A53-F094-BAA5-57170FABEFF4}"/>
              </a:ext>
            </a:extLst>
          </p:cNvPr>
          <p:cNvSpPr txBox="1"/>
          <p:nvPr/>
        </p:nvSpPr>
        <p:spPr>
          <a:xfrm>
            <a:off x="8025581" y="2384322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74B20D8-4D4C-5B24-20AF-94F35496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1222" y="2820102"/>
            <a:ext cx="5107858" cy="962684"/>
          </a:xfrm>
        </p:spPr>
        <p:txBody>
          <a:bodyPr/>
          <a:lstStyle/>
          <a:p>
            <a:pPr algn="ctr"/>
            <a:r>
              <a:rPr lang="en-US" sz="4400" b="1" i="1">
                <a:latin typeface="Arial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295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C58634-EAA2-4BF7-D09C-35EC3019E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258686"/>
              </p:ext>
            </p:extLst>
          </p:nvPr>
        </p:nvGraphicFramePr>
        <p:xfrm>
          <a:off x="838200" y="1782838"/>
          <a:ext cx="5082376" cy="3966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DE92030-5FAA-E4AC-E6FE-97372E9FA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772521"/>
              </p:ext>
            </p:extLst>
          </p:nvPr>
        </p:nvGraphicFramePr>
        <p:xfrm>
          <a:off x="6096000" y="1782838"/>
          <a:ext cx="5082376" cy="3966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Google Shape;75;p11">
            <a:extLst>
              <a:ext uri="{FF2B5EF4-FFF2-40B4-BE49-F238E27FC236}">
                <a16:creationId xmlns:a16="http://schemas.microsoft.com/office/drawing/2014/main" id="{400F1071-816F-4D07-CB03-0AE35161E00A}"/>
              </a:ext>
            </a:extLst>
          </p:cNvPr>
          <p:cNvSpPr txBox="1">
            <a:spLocks/>
          </p:cNvSpPr>
          <p:nvPr/>
        </p:nvSpPr>
        <p:spPr>
          <a:xfrm>
            <a:off x="356813" y="211840"/>
            <a:ext cx="10515600" cy="9506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C00000"/>
              </a:buClr>
              <a:buSzPts val="3200"/>
            </a:pPr>
            <a:r>
              <a:rPr lang="en-US" sz="2800">
                <a:latin typeface="Arial Black"/>
              </a:rPr>
              <a:t>Net Revenues by Product Category</a:t>
            </a:r>
          </a:p>
        </p:txBody>
      </p:sp>
    </p:spTree>
    <p:extLst>
      <p:ext uri="{BB962C8B-B14F-4D97-AF65-F5344CB8AC3E}">
        <p14:creationId xmlns:p14="http://schemas.microsoft.com/office/powerpoint/2010/main" val="56571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ctrTitle"/>
          </p:nvPr>
        </p:nvSpPr>
        <p:spPr>
          <a:xfrm>
            <a:off x="6524625" y="0"/>
            <a:ext cx="4676774" cy="75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 panose="020B0A04020102020204"/>
              <a:buNone/>
            </a:pPr>
            <a:r>
              <a:rPr lang="en-US" sz="2800"/>
              <a:t>Overview</a:t>
            </a:r>
            <a:r>
              <a:rPr lang="en-US" sz="4400"/>
              <a:t> </a:t>
            </a:r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1"/>
          </p:nvPr>
        </p:nvSpPr>
        <p:spPr>
          <a:xfrm>
            <a:off x="6524625" y="823790"/>
            <a:ext cx="4676774" cy="5210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b="1"/>
              <a:t>Behind PM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b="1">
                <a:sym typeface="+mn-ea"/>
              </a:rPr>
              <a:t>Business Segments</a:t>
            </a:r>
            <a:endParaRPr lang="en-US" b="1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b="1">
                <a:sym typeface="+mn-ea"/>
              </a:rPr>
              <a:t>Understanding PM</a:t>
            </a:r>
            <a:endParaRPr lang="en-US" b="1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b="1"/>
              <a:t>Industry Analysis</a:t>
            </a:r>
            <a:endParaRPr lang="en-US" b="1">
              <a:sym typeface="+mn-e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b="1"/>
              <a:t>Competitor Analysis</a:t>
            </a:r>
            <a:endParaRPr lang="en-US" b="1">
              <a:sym typeface="+mn-e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b="1">
                <a:sym typeface="+mn-ea"/>
              </a:rPr>
              <a:t>SWOT Analysis</a:t>
            </a:r>
            <a:endParaRPr lang="en-US" b="1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b="1">
                <a:sym typeface="+mn-ea"/>
              </a:rPr>
              <a:t>Investment Thesis</a:t>
            </a:r>
            <a:endParaRPr lang="en-US" b="1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b="1"/>
              <a:t>Catalysts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b="1"/>
              <a:t>Valuation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</a:pPr>
            <a:endParaRPr lang="en-US" sz="32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CBFE5-454E-3FB1-CE53-C0334490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161" y="632644"/>
            <a:ext cx="6054908" cy="55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83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56813" y="211840"/>
            <a:ext cx="10515600" cy="95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800">
                <a:latin typeface="Arial Black"/>
              </a:rPr>
              <a:t>BUSINESS SEGMENTS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356813" y="1162050"/>
            <a:ext cx="10515600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000">
              <a:latin typeface="Calibri" panose="020F0502020204030204"/>
              <a:cs typeface="Calibri"/>
            </a:endParaRPr>
          </a:p>
          <a:p>
            <a:pPr marL="9525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000">
              <a:latin typeface="Calibri" panose="020F0502020204030204"/>
              <a:cs typeface="Calibri"/>
            </a:endParaRPr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568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557213" y="6408035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360 Huntington Fund, </a:t>
            </a:r>
            <a:r>
              <a:rPr lang="en-US" sz="1200" b="0" i="0" u="none" strike="noStrike" cap="none" err="1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D’Amore</a:t>
            </a:r>
            <a:r>
              <a:rPr lang="en-US" sz="1200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-McKim School of Business</a:t>
            </a:r>
          </a:p>
        </p:txBody>
      </p:sp>
      <p:pic>
        <p:nvPicPr>
          <p:cNvPr id="10" name="Google Shape;33;p5"/>
          <p:cNvPicPr preferRelativeResize="0"/>
          <p:nvPr/>
        </p:nvPicPr>
        <p:blipFill rotWithShape="1">
          <a:blip r:embed="rId3"/>
          <a:srcRect l="53211" t="19" r="34566" b="16101"/>
          <a:stretch>
            <a:fillRect/>
          </a:stretch>
        </p:blipFill>
        <p:spPr>
          <a:xfrm>
            <a:off x="11192933" y="1593"/>
            <a:ext cx="999067" cy="685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4;p5"/>
          <p:cNvPicPr preferRelativeResize="0"/>
          <p:nvPr/>
        </p:nvPicPr>
        <p:blipFill rotWithShape="1">
          <a:blip r:embed="rId4"/>
          <a:srcRect l="22363" t="30352" r="19847" b="15943"/>
          <a:stretch>
            <a:fillRect/>
          </a:stretch>
        </p:blipFill>
        <p:spPr>
          <a:xfrm>
            <a:off x="11353801" y="5966883"/>
            <a:ext cx="838199" cy="7789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6032E-1C8B-5963-1E81-325EF8976806}"/>
              </a:ext>
            </a:extLst>
          </p:cNvPr>
          <p:cNvSpPr txBox="1"/>
          <p:nvPr/>
        </p:nvSpPr>
        <p:spPr>
          <a:xfrm>
            <a:off x="2282862" y="1181900"/>
            <a:ext cx="71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>
                <a:latin typeface="Calibri" panose="020F0502020204030204"/>
              </a:rPr>
              <a:t>The company's product portfolio primarily consists of: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8E7950-6AE3-621C-01F3-9D556B277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553318"/>
              </p:ext>
            </p:extLst>
          </p:nvPr>
        </p:nvGraphicFramePr>
        <p:xfrm>
          <a:off x="3227733" y="4365471"/>
          <a:ext cx="4773327" cy="2351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52A7FB5-0D32-4B02-8722-B54B34BAE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666217"/>
              </p:ext>
            </p:extLst>
          </p:nvPr>
        </p:nvGraphicFramePr>
        <p:xfrm>
          <a:off x="1768461" y="1371007"/>
          <a:ext cx="7675047" cy="3237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052" name="Picture 4" descr="Marlboro - Wikipedia">
            <a:extLst>
              <a:ext uri="{FF2B5EF4-FFF2-40B4-BE49-F238E27FC236}">
                <a16:creationId xmlns:a16="http://schemas.microsoft.com/office/drawing/2014/main" id="{98AAF76E-07D0-8DC1-C577-97C407CF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98" y="4084517"/>
            <a:ext cx="873351" cy="52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rliament logo and symbol, meaning, history, PNG">
            <a:extLst>
              <a:ext uri="{FF2B5EF4-FFF2-40B4-BE49-F238E27FC236}">
                <a16:creationId xmlns:a16="http://schemas.microsoft.com/office/drawing/2014/main" id="{AC39D1E3-4D1B-81FA-42EE-4393C4BD5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0" y="1430621"/>
            <a:ext cx="1425787" cy="89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8002B35-14BF-6F95-5FEF-91B713E6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631" y="2827935"/>
            <a:ext cx="1150179" cy="37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33BE952-1A97-302A-4CD6-A644A6011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525" y="4051870"/>
            <a:ext cx="900390" cy="59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6357C6C-90F2-2469-585C-190D12D23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7" y="2678602"/>
            <a:ext cx="738852" cy="6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CD336BD-C4DD-7010-77B0-C49D3828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8" y="5039801"/>
            <a:ext cx="1539911" cy="8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hilip Morris Logo and symbol, meaning, history, PNG, brand">
            <a:extLst>
              <a:ext uri="{FF2B5EF4-FFF2-40B4-BE49-F238E27FC236}">
                <a16:creationId xmlns:a16="http://schemas.microsoft.com/office/drawing/2014/main" id="{077506A0-D236-DB13-EEDC-C7E50B8E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98" y="4865576"/>
            <a:ext cx="1438644" cy="80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4B7CC43C-1DA7-C96D-E2D1-29E1FFEBA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882" y="1669647"/>
            <a:ext cx="1239676" cy="41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ZYN Nicotine Pouches | ZYN">
            <a:extLst>
              <a:ext uri="{FF2B5EF4-FFF2-40B4-BE49-F238E27FC236}">
                <a16:creationId xmlns:a16="http://schemas.microsoft.com/office/drawing/2014/main" id="{36D499A9-C354-FB92-CB67-E68DE397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944" y="5845499"/>
            <a:ext cx="809904" cy="2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24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D724-2E98-EF4A-0C51-9A5407B2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06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Arial Black"/>
              </a:rPr>
              <a:t>                      BEHIND PM</a:t>
            </a:r>
          </a:p>
        </p:txBody>
      </p:sp>
      <p:pic>
        <p:nvPicPr>
          <p:cNvPr id="4" name="Content Placeholder 3" descr="A grey building with black text&#10;&#10;Description automatically generated">
            <a:extLst>
              <a:ext uri="{FF2B5EF4-FFF2-40B4-BE49-F238E27FC236}">
                <a16:creationId xmlns:a16="http://schemas.microsoft.com/office/drawing/2014/main" id="{14372F79-9594-73B2-4CB8-A1F992FC5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6404" y="1526951"/>
            <a:ext cx="3094008" cy="2605178"/>
          </a:xfrm>
        </p:spPr>
      </p:pic>
      <p:pic>
        <p:nvPicPr>
          <p:cNvPr id="6" name="Picture 5" descr="A calendar with text and numbers&#10;&#10;Description automatically generated">
            <a:extLst>
              <a:ext uri="{FF2B5EF4-FFF2-40B4-BE49-F238E27FC236}">
                <a16:creationId xmlns:a16="http://schemas.microsoft.com/office/drawing/2014/main" id="{0A5CB3BC-B798-E2F9-AD5D-5C9724BD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40" y="1710457"/>
            <a:ext cx="2143125" cy="2143125"/>
          </a:xfrm>
          <a:prstGeom prst="rect">
            <a:avLst/>
          </a:prstGeom>
        </p:spPr>
      </p:pic>
      <p:pic>
        <p:nvPicPr>
          <p:cNvPr id="7" name="Picture 6" descr="A line art of a lightbulb and eye&#10;&#10;Description automatically generated">
            <a:extLst>
              <a:ext uri="{FF2B5EF4-FFF2-40B4-BE49-F238E27FC236}">
                <a16:creationId xmlns:a16="http://schemas.microsoft.com/office/drawing/2014/main" id="{5EE8CC34-B6B1-0226-45E3-77B72EA274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01"/>
          <a:stretch/>
        </p:blipFill>
        <p:spPr>
          <a:xfrm>
            <a:off x="8800081" y="1600739"/>
            <a:ext cx="2928224" cy="2362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0FFFD-4DB6-8D62-5186-E75F0C2089EE}"/>
              </a:ext>
            </a:extLst>
          </p:cNvPr>
          <p:cNvSpPr txBox="1"/>
          <p:nvPr/>
        </p:nvSpPr>
        <p:spPr>
          <a:xfrm>
            <a:off x="3510519" y="4311804"/>
            <a:ext cx="16379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1987</a:t>
            </a:r>
            <a:endParaRPr 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3F593-717F-B351-6081-7BE174D3D29D}"/>
              </a:ext>
            </a:extLst>
          </p:cNvPr>
          <p:cNvSpPr txBox="1"/>
          <p:nvPr/>
        </p:nvSpPr>
        <p:spPr>
          <a:xfrm>
            <a:off x="6156865" y="4311804"/>
            <a:ext cx="20530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Stamford, Connecticut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A186E-DFFC-1403-44A4-556A3F88047F}"/>
              </a:ext>
            </a:extLst>
          </p:cNvPr>
          <p:cNvSpPr txBox="1"/>
          <p:nvPr/>
        </p:nvSpPr>
        <p:spPr>
          <a:xfrm>
            <a:off x="8963218" y="4311804"/>
            <a:ext cx="276508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>
                <a:ea typeface="+mn-lt"/>
                <a:cs typeface="+mn-lt"/>
              </a:rPr>
              <a:t>Building PMI’s future on smoke-free products that, while not risk-free, are a far better choice than cigarette smoking </a:t>
            </a:r>
            <a:endParaRPr lang="en-US" sz="2000" b="1" i="1">
              <a:cs typeface="Calibri"/>
            </a:endParaRPr>
          </a:p>
        </p:txBody>
      </p:sp>
      <p:pic>
        <p:nvPicPr>
          <p:cNvPr id="11" name="Picture 10" descr="A black graph with a dollar sign&#10;&#10;Description automatically generated">
            <a:extLst>
              <a:ext uri="{FF2B5EF4-FFF2-40B4-BE49-F238E27FC236}">
                <a16:creationId xmlns:a16="http://schemas.microsoft.com/office/drawing/2014/main" id="{807CB838-D5C4-2139-758E-2D2B2C521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82" y="1714859"/>
            <a:ext cx="2257425" cy="2019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C8D81-B778-8489-C78C-057603F7E098}"/>
              </a:ext>
            </a:extLst>
          </p:cNvPr>
          <p:cNvSpPr txBox="1"/>
          <p:nvPr/>
        </p:nvSpPr>
        <p:spPr>
          <a:xfrm>
            <a:off x="474660" y="4311804"/>
            <a:ext cx="232246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Stock Exchange: NYSE</a:t>
            </a:r>
          </a:p>
          <a:p>
            <a:pPr algn="ctr"/>
            <a:r>
              <a:rPr lang="en-US" sz="2000" b="1">
                <a:cs typeface="Calibri"/>
              </a:rPr>
              <a:t>Ticker: PM</a:t>
            </a:r>
          </a:p>
        </p:txBody>
      </p:sp>
    </p:spTree>
    <p:extLst>
      <p:ext uri="{BB962C8B-B14F-4D97-AF65-F5344CB8AC3E}">
        <p14:creationId xmlns:p14="http://schemas.microsoft.com/office/powerpoint/2010/main" val="342351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56813" y="197326"/>
            <a:ext cx="10515600" cy="38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 Black" panose="020B0A04020102020204"/>
              <a:buNone/>
            </a:pPr>
            <a:r>
              <a:rPr lang="en-US" sz="2800">
                <a:latin typeface="Arial Black"/>
                <a:cs typeface="Arial"/>
              </a:rPr>
              <a:t>UNDERSTANDING PM (Key Stats)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568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557213" y="635635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360 Huntington Fund, D’Amore-McKim School of Business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198756" y="1343895"/>
            <a:ext cx="10835828" cy="4653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oogle Shape;33;p5"/>
          <p:cNvPicPr preferRelativeResize="0"/>
          <p:nvPr/>
        </p:nvPicPr>
        <p:blipFill rotWithShape="1">
          <a:blip r:embed="rId3"/>
          <a:srcRect l="53211" t="19" r="34566" b="16101"/>
          <a:stretch>
            <a:fillRect/>
          </a:stretch>
        </p:blipFill>
        <p:spPr>
          <a:xfrm>
            <a:off x="11192933" y="31695"/>
            <a:ext cx="999067" cy="685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4;p5"/>
          <p:cNvPicPr preferRelativeResize="0"/>
          <p:nvPr/>
        </p:nvPicPr>
        <p:blipFill rotWithShape="1">
          <a:blip r:embed="rId4"/>
          <a:srcRect l="22363" t="30352" r="19847" b="15943"/>
          <a:stretch>
            <a:fillRect/>
          </a:stretch>
        </p:blipFill>
        <p:spPr>
          <a:xfrm>
            <a:off x="11353801" y="5966883"/>
            <a:ext cx="838199" cy="77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C42ECB-ED94-CC35-D519-2D9CC5603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15" y="1051869"/>
            <a:ext cx="8907701" cy="14846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1B6CE-FACA-E00F-56E4-7FB2C3756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559" y="4658783"/>
            <a:ext cx="3810000" cy="1308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BB621-1F6F-05D8-059D-E2146807A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13" y="2968983"/>
            <a:ext cx="6807200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525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56813" y="197326"/>
            <a:ext cx="10515600" cy="95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sz="2800">
                <a:latin typeface="Arial Black"/>
              </a:rPr>
              <a:t>INDUSTRY ANALYSIS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568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>
              <a:cs typeface="Calibri" panose="020F0502020204030204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557213" y="635635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360 Huntington Fund, D’Amore-McKim School of Business</a:t>
            </a:r>
            <a:endParaRPr lang="en-US"/>
          </a:p>
        </p:txBody>
      </p:sp>
      <p:pic>
        <p:nvPicPr>
          <p:cNvPr id="10" name="Google Shape;33;p5"/>
          <p:cNvPicPr preferRelativeResize="0"/>
          <p:nvPr/>
        </p:nvPicPr>
        <p:blipFill rotWithShape="1">
          <a:blip r:embed="rId3"/>
          <a:srcRect l="53211" t="19" r="34566" b="16101"/>
          <a:stretch>
            <a:fillRect/>
          </a:stretch>
        </p:blipFill>
        <p:spPr>
          <a:xfrm>
            <a:off x="11192933" y="1593"/>
            <a:ext cx="999067" cy="68564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99F38F7C-B0E1-0765-DBC9-BA7074545D8C}"/>
              </a:ext>
            </a:extLst>
          </p:cNvPr>
          <p:cNvSpPr/>
          <p:nvPr/>
        </p:nvSpPr>
        <p:spPr>
          <a:xfrm>
            <a:off x="925403" y="1324303"/>
            <a:ext cx="9789847" cy="1043998"/>
          </a:xfrm>
          <a:custGeom>
            <a:avLst/>
            <a:gdLst>
              <a:gd name="connsiteX0" fmla="*/ 0 w 9789847"/>
              <a:gd name="connsiteY0" fmla="*/ 104400 h 1043998"/>
              <a:gd name="connsiteX1" fmla="*/ 104400 w 9789847"/>
              <a:gd name="connsiteY1" fmla="*/ 0 h 1043998"/>
              <a:gd name="connsiteX2" fmla="*/ 9685447 w 9789847"/>
              <a:gd name="connsiteY2" fmla="*/ 0 h 1043998"/>
              <a:gd name="connsiteX3" fmla="*/ 9789847 w 9789847"/>
              <a:gd name="connsiteY3" fmla="*/ 104400 h 1043998"/>
              <a:gd name="connsiteX4" fmla="*/ 9789847 w 9789847"/>
              <a:gd name="connsiteY4" fmla="*/ 939598 h 1043998"/>
              <a:gd name="connsiteX5" fmla="*/ 9685447 w 9789847"/>
              <a:gd name="connsiteY5" fmla="*/ 1043998 h 1043998"/>
              <a:gd name="connsiteX6" fmla="*/ 104400 w 9789847"/>
              <a:gd name="connsiteY6" fmla="*/ 1043998 h 1043998"/>
              <a:gd name="connsiteX7" fmla="*/ 0 w 9789847"/>
              <a:gd name="connsiteY7" fmla="*/ 939598 h 1043998"/>
              <a:gd name="connsiteX8" fmla="*/ 0 w 9789847"/>
              <a:gd name="connsiteY8" fmla="*/ 104400 h 10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9847" h="1043998">
                <a:moveTo>
                  <a:pt x="0" y="104400"/>
                </a:moveTo>
                <a:cubicBezTo>
                  <a:pt x="0" y="46741"/>
                  <a:pt x="46741" y="0"/>
                  <a:pt x="104400" y="0"/>
                </a:cubicBezTo>
                <a:lnTo>
                  <a:pt x="9685447" y="0"/>
                </a:lnTo>
                <a:cubicBezTo>
                  <a:pt x="9743106" y="0"/>
                  <a:pt x="9789847" y="46741"/>
                  <a:pt x="9789847" y="104400"/>
                </a:cubicBezTo>
                <a:lnTo>
                  <a:pt x="9789847" y="939598"/>
                </a:lnTo>
                <a:cubicBezTo>
                  <a:pt x="9789847" y="997257"/>
                  <a:pt x="9743106" y="1043998"/>
                  <a:pt x="9685447" y="1043998"/>
                </a:cubicBezTo>
                <a:lnTo>
                  <a:pt x="104400" y="1043998"/>
                </a:lnTo>
                <a:cubicBezTo>
                  <a:pt x="46741" y="1043998"/>
                  <a:pt x="0" y="997257"/>
                  <a:pt x="0" y="939598"/>
                </a:cubicBezTo>
                <a:lnTo>
                  <a:pt x="0" y="1044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776" tIns="64770" rIns="64771" bIns="64770" numCol="1" spcCol="1270" anchor="ctr" anchorCtr="0">
            <a:noAutofit/>
          </a:bodyPr>
          <a:lstStyle/>
          <a:p>
            <a:pPr marL="0" lvl="0" indent="0" algn="l" defTabSz="7556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>
                <a:solidFill>
                  <a:sysClr val="windowText" lastClr="000000"/>
                </a:solidFill>
                <a:ea typeface="+mn-lt"/>
                <a:cs typeface="+mn-lt"/>
              </a:rPr>
              <a:t>Growth Rate:</a:t>
            </a:r>
            <a:endParaRPr lang="en-GB" sz="1700" b="1">
              <a:solidFill>
                <a:sysClr val="windowText" lastClr="000000"/>
              </a:solidFill>
              <a:ea typeface="+mn-lt"/>
              <a:cs typeface="+mn-lt"/>
            </a:endParaRPr>
          </a:p>
          <a:p>
            <a:pPr marL="114300" lvl="1" indent="-114300" defTabSz="5778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>
                <a:solidFill>
                  <a:sysClr val="windowText" lastClr="000000"/>
                </a:solidFill>
                <a:ea typeface="+mn-lt"/>
                <a:cs typeface="+mn-lt"/>
              </a:rPr>
              <a:t>The Global Tobacco Market is estimated to witness a CAGR of 3.75% in the upcoming five years. (Source: CFRA Report)</a:t>
            </a:r>
            <a:endParaRPr lang="en-GB" sz="1300">
              <a:solidFill>
                <a:sysClr val="windowText" lastClr="000000"/>
              </a:solidFill>
              <a:ea typeface="+mn-lt"/>
              <a:cs typeface="+mn-lt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3E23C74-7C78-DCE8-1559-A2DCF5AC3D7F}"/>
              </a:ext>
            </a:extLst>
          </p:cNvPr>
          <p:cNvSpPr/>
          <p:nvPr/>
        </p:nvSpPr>
        <p:spPr>
          <a:xfrm>
            <a:off x="925403" y="2477338"/>
            <a:ext cx="9789847" cy="1090371"/>
          </a:xfrm>
          <a:custGeom>
            <a:avLst/>
            <a:gdLst>
              <a:gd name="connsiteX0" fmla="*/ 0 w 9789847"/>
              <a:gd name="connsiteY0" fmla="*/ 109037 h 1090371"/>
              <a:gd name="connsiteX1" fmla="*/ 109037 w 9789847"/>
              <a:gd name="connsiteY1" fmla="*/ 0 h 1090371"/>
              <a:gd name="connsiteX2" fmla="*/ 9680810 w 9789847"/>
              <a:gd name="connsiteY2" fmla="*/ 0 h 1090371"/>
              <a:gd name="connsiteX3" fmla="*/ 9789847 w 9789847"/>
              <a:gd name="connsiteY3" fmla="*/ 109037 h 1090371"/>
              <a:gd name="connsiteX4" fmla="*/ 9789847 w 9789847"/>
              <a:gd name="connsiteY4" fmla="*/ 981334 h 1090371"/>
              <a:gd name="connsiteX5" fmla="*/ 9680810 w 9789847"/>
              <a:gd name="connsiteY5" fmla="*/ 1090371 h 1090371"/>
              <a:gd name="connsiteX6" fmla="*/ 109037 w 9789847"/>
              <a:gd name="connsiteY6" fmla="*/ 1090371 h 1090371"/>
              <a:gd name="connsiteX7" fmla="*/ 0 w 9789847"/>
              <a:gd name="connsiteY7" fmla="*/ 981334 h 1090371"/>
              <a:gd name="connsiteX8" fmla="*/ 0 w 9789847"/>
              <a:gd name="connsiteY8" fmla="*/ 109037 h 109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9847" h="1090371">
                <a:moveTo>
                  <a:pt x="0" y="109037"/>
                </a:moveTo>
                <a:cubicBezTo>
                  <a:pt x="0" y="48818"/>
                  <a:pt x="48818" y="0"/>
                  <a:pt x="109037" y="0"/>
                </a:cubicBezTo>
                <a:lnTo>
                  <a:pt x="9680810" y="0"/>
                </a:lnTo>
                <a:cubicBezTo>
                  <a:pt x="9741029" y="0"/>
                  <a:pt x="9789847" y="48818"/>
                  <a:pt x="9789847" y="109037"/>
                </a:cubicBezTo>
                <a:lnTo>
                  <a:pt x="9789847" y="981334"/>
                </a:lnTo>
                <a:cubicBezTo>
                  <a:pt x="9789847" y="1041553"/>
                  <a:pt x="9741029" y="1090371"/>
                  <a:pt x="9680810" y="1090371"/>
                </a:cubicBezTo>
                <a:lnTo>
                  <a:pt x="109037" y="1090371"/>
                </a:lnTo>
                <a:cubicBezTo>
                  <a:pt x="48818" y="1090371"/>
                  <a:pt x="0" y="1041553"/>
                  <a:pt x="0" y="981334"/>
                </a:cubicBezTo>
                <a:lnTo>
                  <a:pt x="0" y="10903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776" tIns="64770" rIns="64771" bIns="64770" numCol="1" spcCol="1270" anchor="ctr" anchorCtr="0">
            <a:noAutofit/>
          </a:bodyPr>
          <a:lstStyle/>
          <a:p>
            <a:pPr defTabSz="7556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b="1" kern="1200">
                <a:solidFill>
                  <a:sysClr val="windowText" lastClr="000000"/>
                </a:solidFill>
                <a:ea typeface="+mn-lt"/>
                <a:cs typeface="+mn-lt"/>
              </a:rPr>
              <a:t>Taxation</a:t>
            </a:r>
            <a:r>
              <a:rPr lang="en-US" sz="1700" kern="1200">
                <a:solidFill>
                  <a:sysClr val="windowText" lastClr="000000"/>
                </a:solidFill>
                <a:ea typeface="+mn-lt"/>
                <a:cs typeface="+mn-lt"/>
              </a:rPr>
              <a:t>:</a:t>
            </a:r>
            <a:r>
              <a:rPr lang="en-US" sz="1700">
                <a:solidFill>
                  <a:sysClr val="windowText" lastClr="000000"/>
                </a:solidFill>
                <a:ea typeface="+mn-lt"/>
                <a:cs typeface="+mn-lt"/>
              </a:rPr>
              <a:t> </a:t>
            </a:r>
            <a:endParaRPr lang="en-GB" sz="1700" kern="1200">
              <a:solidFill>
                <a:sysClr val="windowText" lastClr="000000"/>
              </a:solidFill>
              <a:cs typeface="Calibri" panose="020F0502020204030204"/>
            </a:endParaRPr>
          </a:p>
          <a:p>
            <a:pPr marL="114300" lvl="1" indent="-114300" defTabSz="5778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>
                <a:solidFill>
                  <a:sysClr val="windowText" lastClr="000000"/>
                </a:solidFill>
                <a:ea typeface="+mn-lt"/>
                <a:cs typeface="+mn-lt"/>
              </a:rPr>
              <a:t>Tobacco is one of the significant sources of tax revenue for governments worldwide.</a:t>
            </a:r>
            <a:r>
              <a:rPr lang="en-US" sz="1300">
                <a:solidFill>
                  <a:sysClr val="windowText" lastClr="000000"/>
                </a:solidFill>
                <a:ea typeface="+mn-lt"/>
                <a:cs typeface="+mn-lt"/>
              </a:rPr>
              <a:t> </a:t>
            </a:r>
            <a:endParaRPr lang="en-GB" sz="1300" kern="1200">
              <a:solidFill>
                <a:sysClr val="windowText" lastClr="000000"/>
              </a:solidFill>
              <a:cs typeface="Calibri" panose="020F0502020204030204"/>
            </a:endParaRPr>
          </a:p>
          <a:p>
            <a:pPr marL="114300" lvl="1" indent="-114300" algn="l" defTabSz="5778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>
                <a:solidFill>
                  <a:sysClr val="windowText" lastClr="000000"/>
                </a:solidFill>
                <a:ea typeface="+mn-lt"/>
                <a:cs typeface="+mn-lt"/>
              </a:rPr>
              <a:t>Owing to tax regulatory environments, developing economies are now fueling growth in the market</a:t>
            </a:r>
            <a:endParaRPr lang="en-GB" sz="1300" kern="1200">
              <a:solidFill>
                <a:sysClr val="windowText" lastClr="000000"/>
              </a:solidFill>
              <a:cs typeface="Calibri" panose="020F0502020204030204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0B8CE22-BE83-4B36-30B5-2CE2AF5008C7}"/>
              </a:ext>
            </a:extLst>
          </p:cNvPr>
          <p:cNvSpPr/>
          <p:nvPr/>
        </p:nvSpPr>
        <p:spPr>
          <a:xfrm>
            <a:off x="925403" y="3676746"/>
            <a:ext cx="9789847" cy="1090371"/>
          </a:xfrm>
          <a:custGeom>
            <a:avLst/>
            <a:gdLst>
              <a:gd name="connsiteX0" fmla="*/ 0 w 9789847"/>
              <a:gd name="connsiteY0" fmla="*/ 109037 h 1090371"/>
              <a:gd name="connsiteX1" fmla="*/ 109037 w 9789847"/>
              <a:gd name="connsiteY1" fmla="*/ 0 h 1090371"/>
              <a:gd name="connsiteX2" fmla="*/ 9680810 w 9789847"/>
              <a:gd name="connsiteY2" fmla="*/ 0 h 1090371"/>
              <a:gd name="connsiteX3" fmla="*/ 9789847 w 9789847"/>
              <a:gd name="connsiteY3" fmla="*/ 109037 h 1090371"/>
              <a:gd name="connsiteX4" fmla="*/ 9789847 w 9789847"/>
              <a:gd name="connsiteY4" fmla="*/ 981334 h 1090371"/>
              <a:gd name="connsiteX5" fmla="*/ 9680810 w 9789847"/>
              <a:gd name="connsiteY5" fmla="*/ 1090371 h 1090371"/>
              <a:gd name="connsiteX6" fmla="*/ 109037 w 9789847"/>
              <a:gd name="connsiteY6" fmla="*/ 1090371 h 1090371"/>
              <a:gd name="connsiteX7" fmla="*/ 0 w 9789847"/>
              <a:gd name="connsiteY7" fmla="*/ 981334 h 1090371"/>
              <a:gd name="connsiteX8" fmla="*/ 0 w 9789847"/>
              <a:gd name="connsiteY8" fmla="*/ 109037 h 109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9847" h="1090371">
                <a:moveTo>
                  <a:pt x="0" y="109037"/>
                </a:moveTo>
                <a:cubicBezTo>
                  <a:pt x="0" y="48818"/>
                  <a:pt x="48818" y="0"/>
                  <a:pt x="109037" y="0"/>
                </a:cubicBezTo>
                <a:lnTo>
                  <a:pt x="9680810" y="0"/>
                </a:lnTo>
                <a:cubicBezTo>
                  <a:pt x="9741029" y="0"/>
                  <a:pt x="9789847" y="48818"/>
                  <a:pt x="9789847" y="109037"/>
                </a:cubicBezTo>
                <a:lnTo>
                  <a:pt x="9789847" y="981334"/>
                </a:lnTo>
                <a:cubicBezTo>
                  <a:pt x="9789847" y="1041553"/>
                  <a:pt x="9741029" y="1090371"/>
                  <a:pt x="9680810" y="1090371"/>
                </a:cubicBezTo>
                <a:lnTo>
                  <a:pt x="109037" y="1090371"/>
                </a:lnTo>
                <a:cubicBezTo>
                  <a:pt x="48818" y="1090371"/>
                  <a:pt x="0" y="1041553"/>
                  <a:pt x="0" y="981334"/>
                </a:cubicBezTo>
                <a:lnTo>
                  <a:pt x="0" y="10903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776" tIns="64770" rIns="64771" bIns="64770" numCol="1" spcCol="1270" anchor="ctr" anchorCtr="0">
            <a:noAutofit/>
          </a:bodyPr>
          <a:lstStyle/>
          <a:p>
            <a:pPr defTabSz="7556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b="1" kern="1200">
                <a:solidFill>
                  <a:sysClr val="windowText" lastClr="000000"/>
                </a:solidFill>
                <a:ea typeface="+mn-lt"/>
                <a:cs typeface="+mn-lt"/>
              </a:rPr>
              <a:t>Key Players:</a:t>
            </a:r>
            <a:r>
              <a:rPr lang="en-US" sz="1700">
                <a:solidFill>
                  <a:sysClr val="windowText" lastClr="000000"/>
                </a:solidFill>
                <a:ea typeface="+mn-lt"/>
                <a:cs typeface="+mn-lt"/>
              </a:rPr>
              <a:t> </a:t>
            </a:r>
            <a:endParaRPr lang="en-GB" sz="1700" kern="1200">
              <a:solidFill>
                <a:sysClr val="windowText" lastClr="000000"/>
              </a:solidFill>
              <a:cs typeface="Calibri" panose="020F0502020204030204"/>
            </a:endParaRPr>
          </a:p>
          <a:p>
            <a:pPr marL="114300" lvl="1" indent="-114300" defTabSz="5778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>
                <a:solidFill>
                  <a:sysClr val="windowText" lastClr="000000"/>
                </a:solidFill>
                <a:ea typeface="+mn-lt"/>
                <a:cs typeface="+mn-lt"/>
              </a:rPr>
              <a:t>The global tobacco market is consolidated and comprises a few large players who hold most of the share in the market.</a:t>
            </a:r>
            <a:r>
              <a:rPr lang="en-US" sz="1300">
                <a:solidFill>
                  <a:sysClr val="windowText" lastClr="000000"/>
                </a:solidFill>
                <a:ea typeface="+mn-lt"/>
                <a:cs typeface="+mn-lt"/>
              </a:rPr>
              <a:t> </a:t>
            </a:r>
            <a:endParaRPr lang="en-GB" sz="1300" kern="1200">
              <a:solidFill>
                <a:sysClr val="windowText" lastClr="000000"/>
              </a:solidFill>
              <a:cs typeface="Calibri" panose="020F0502020204030204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B8C99D8-A497-CE47-3295-C5CF45B7E9B1}"/>
              </a:ext>
            </a:extLst>
          </p:cNvPr>
          <p:cNvSpPr/>
          <p:nvPr/>
        </p:nvSpPr>
        <p:spPr>
          <a:xfrm>
            <a:off x="925403" y="4876155"/>
            <a:ext cx="9789847" cy="1090371"/>
          </a:xfrm>
          <a:custGeom>
            <a:avLst/>
            <a:gdLst>
              <a:gd name="connsiteX0" fmla="*/ 0 w 9789847"/>
              <a:gd name="connsiteY0" fmla="*/ 109037 h 1090371"/>
              <a:gd name="connsiteX1" fmla="*/ 109037 w 9789847"/>
              <a:gd name="connsiteY1" fmla="*/ 0 h 1090371"/>
              <a:gd name="connsiteX2" fmla="*/ 9680810 w 9789847"/>
              <a:gd name="connsiteY2" fmla="*/ 0 h 1090371"/>
              <a:gd name="connsiteX3" fmla="*/ 9789847 w 9789847"/>
              <a:gd name="connsiteY3" fmla="*/ 109037 h 1090371"/>
              <a:gd name="connsiteX4" fmla="*/ 9789847 w 9789847"/>
              <a:gd name="connsiteY4" fmla="*/ 981334 h 1090371"/>
              <a:gd name="connsiteX5" fmla="*/ 9680810 w 9789847"/>
              <a:gd name="connsiteY5" fmla="*/ 1090371 h 1090371"/>
              <a:gd name="connsiteX6" fmla="*/ 109037 w 9789847"/>
              <a:gd name="connsiteY6" fmla="*/ 1090371 h 1090371"/>
              <a:gd name="connsiteX7" fmla="*/ 0 w 9789847"/>
              <a:gd name="connsiteY7" fmla="*/ 981334 h 1090371"/>
              <a:gd name="connsiteX8" fmla="*/ 0 w 9789847"/>
              <a:gd name="connsiteY8" fmla="*/ 109037 h 109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9847" h="1090371">
                <a:moveTo>
                  <a:pt x="0" y="109037"/>
                </a:moveTo>
                <a:cubicBezTo>
                  <a:pt x="0" y="48818"/>
                  <a:pt x="48818" y="0"/>
                  <a:pt x="109037" y="0"/>
                </a:cubicBezTo>
                <a:lnTo>
                  <a:pt x="9680810" y="0"/>
                </a:lnTo>
                <a:cubicBezTo>
                  <a:pt x="9741029" y="0"/>
                  <a:pt x="9789847" y="48818"/>
                  <a:pt x="9789847" y="109037"/>
                </a:cubicBezTo>
                <a:lnTo>
                  <a:pt x="9789847" y="981334"/>
                </a:lnTo>
                <a:cubicBezTo>
                  <a:pt x="9789847" y="1041553"/>
                  <a:pt x="9741029" y="1090371"/>
                  <a:pt x="9680810" y="1090371"/>
                </a:cubicBezTo>
                <a:lnTo>
                  <a:pt x="109037" y="1090371"/>
                </a:lnTo>
                <a:cubicBezTo>
                  <a:pt x="48818" y="1090371"/>
                  <a:pt x="0" y="1041553"/>
                  <a:pt x="0" y="981334"/>
                </a:cubicBezTo>
                <a:lnTo>
                  <a:pt x="0" y="10903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776" tIns="64770" rIns="64771" bIns="64770" numCol="1" spcCol="1270" anchor="ctr" anchorCtr="0">
            <a:noAutofit/>
          </a:bodyPr>
          <a:lstStyle/>
          <a:p>
            <a:pPr defTabSz="7556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b="1" kern="1200">
                <a:solidFill>
                  <a:sysClr val="windowText" lastClr="000000"/>
                </a:solidFill>
              </a:rPr>
              <a:t>Recent Trends:</a:t>
            </a:r>
            <a:r>
              <a:rPr lang="en-US" sz="1700">
                <a:solidFill>
                  <a:sysClr val="windowText" lastClr="000000"/>
                </a:solidFill>
              </a:rPr>
              <a:t> </a:t>
            </a:r>
            <a:endParaRPr lang="en-GB" sz="1700" kern="1200">
              <a:solidFill>
                <a:sysClr val="windowText" lastClr="000000"/>
              </a:solidFill>
              <a:cs typeface="Calibri" panose="020F0502020204030204"/>
            </a:endParaRPr>
          </a:p>
          <a:p>
            <a:pPr marL="114300" lvl="1" indent="-114300" algn="l" defTabSz="5778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>
                <a:solidFill>
                  <a:sysClr val="windowText" lastClr="000000"/>
                </a:solidFill>
              </a:rPr>
              <a:t>Rising Popularity for low Tar, Nicotine Products</a:t>
            </a:r>
            <a:endParaRPr lang="en-US" sz="1300" kern="1200">
              <a:solidFill>
                <a:sysClr val="windowText" lastClr="000000"/>
              </a:solidFill>
              <a:ea typeface="Calibri"/>
              <a:cs typeface="Calibri"/>
            </a:endParaRPr>
          </a:p>
        </p:txBody>
      </p:sp>
      <p:pic>
        <p:nvPicPr>
          <p:cNvPr id="11" name="Google Shape;34;p5"/>
          <p:cNvPicPr preferRelativeResize="0"/>
          <p:nvPr/>
        </p:nvPicPr>
        <p:blipFill rotWithShape="1">
          <a:blip r:embed="rId4"/>
          <a:srcRect l="22363" t="30352" r="19847" b="15943"/>
          <a:stretch>
            <a:fillRect/>
          </a:stretch>
        </p:blipFill>
        <p:spPr>
          <a:xfrm>
            <a:off x="11353801" y="5966883"/>
            <a:ext cx="838199" cy="7789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ounded Rectangle 11" descr="Upward trend">
            <a:extLst>
              <a:ext uri="{FF2B5EF4-FFF2-40B4-BE49-F238E27FC236}">
                <a16:creationId xmlns:a16="http://schemas.microsoft.com/office/drawing/2014/main" id="{ECE49F4F-ED9C-814F-03AC-20E7105DCB49}"/>
              </a:ext>
            </a:extLst>
          </p:cNvPr>
          <p:cNvSpPr/>
          <p:nvPr/>
        </p:nvSpPr>
        <p:spPr>
          <a:xfrm>
            <a:off x="1034224" y="1430831"/>
            <a:ext cx="1899183" cy="830941"/>
          </a:xfrm>
          <a:prstGeom prst="roundRect">
            <a:avLst>
              <a:gd name="adj" fmla="val 10000"/>
            </a:avLst>
          </a:pr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 l="19401" t="-26344" r="19401" b="-18083"/>
            </a:stretch>
          </a:blip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endParaRPr lang="en-US">
              <a:cs typeface="Calibri" panose="020F0502020204030204"/>
            </a:endParaRPr>
          </a:p>
        </p:txBody>
      </p:sp>
      <p:sp>
        <p:nvSpPr>
          <p:cNvPr id="18" name="Rounded Rectangle 17" descr="Presentation with bar chart">
            <a:extLst>
              <a:ext uri="{FF2B5EF4-FFF2-40B4-BE49-F238E27FC236}">
                <a16:creationId xmlns:a16="http://schemas.microsoft.com/office/drawing/2014/main" id="{043FFFE5-6326-18C0-A923-682DE8015812}"/>
              </a:ext>
            </a:extLst>
          </p:cNvPr>
          <p:cNvSpPr/>
          <p:nvPr/>
        </p:nvSpPr>
        <p:spPr>
          <a:xfrm>
            <a:off x="1034430" y="4985188"/>
            <a:ext cx="1898783" cy="872305"/>
          </a:xfrm>
          <a:prstGeom prst="roundRect">
            <a:avLst>
              <a:gd name="adj" fmla="val 0"/>
            </a:avLst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 l="19099" t="-13434" r="19099" b="-24999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endParaRPr lang="en-US">
              <a:cs typeface="Calibri" panose="020F0502020204030204"/>
            </a:endParaRPr>
          </a:p>
        </p:txBody>
      </p:sp>
      <p:sp>
        <p:nvSpPr>
          <p:cNvPr id="14" name="Rounded Rectangle 13" descr="Court">
            <a:extLst>
              <a:ext uri="{FF2B5EF4-FFF2-40B4-BE49-F238E27FC236}">
                <a16:creationId xmlns:a16="http://schemas.microsoft.com/office/drawing/2014/main" id="{B2355936-0D58-5CE0-8291-9223DCE0ED95}"/>
              </a:ext>
            </a:extLst>
          </p:cNvPr>
          <p:cNvSpPr/>
          <p:nvPr/>
        </p:nvSpPr>
        <p:spPr>
          <a:xfrm>
            <a:off x="1034440" y="2586375"/>
            <a:ext cx="1898765" cy="872297"/>
          </a:xfrm>
          <a:prstGeom prst="roundRect">
            <a:avLst>
              <a:gd name="adj" fmla="val 10000"/>
            </a:avLst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tile tx="0" ty="0" sx="100000" sy="100000" flip="none" algn="tl"/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endParaRPr lang="en-IN">
              <a:cs typeface="Calibri" panose="020F0502020204030204"/>
            </a:endParaRPr>
          </a:p>
        </p:txBody>
      </p:sp>
      <p:sp>
        <p:nvSpPr>
          <p:cNvPr id="16" name="Rounded Rectangle 15" descr="City">
            <a:extLst>
              <a:ext uri="{FF2B5EF4-FFF2-40B4-BE49-F238E27FC236}">
                <a16:creationId xmlns:a16="http://schemas.microsoft.com/office/drawing/2014/main" id="{2267BAFD-EC37-BC9B-3048-59053DEAC411}"/>
              </a:ext>
            </a:extLst>
          </p:cNvPr>
          <p:cNvSpPr/>
          <p:nvPr/>
        </p:nvSpPr>
        <p:spPr>
          <a:xfrm>
            <a:off x="1034440" y="3785784"/>
            <a:ext cx="1898765" cy="871941"/>
          </a:xfrm>
          <a:prstGeom prst="roundRect">
            <a:avLst>
              <a:gd name="adj" fmla="val 10000"/>
            </a:avLst>
          </a:prstGeom>
          <a:blipFill dpi="0"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203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3769-FEC1-87F1-720B-33E6C6CE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latin typeface="Arial Black"/>
                <a:cs typeface="Calibri Light"/>
              </a:rPr>
              <a:t>Competitor</a:t>
            </a:r>
            <a:r>
              <a:rPr lang="en-US" sz="2800">
                <a:latin typeface="Arial Black"/>
                <a:cs typeface="Calibri Light"/>
              </a:rPr>
              <a:t> Analysis</a:t>
            </a:r>
          </a:p>
          <a:p>
            <a:endParaRPr lang="en-US">
              <a:cs typeface="Calibri Ligh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BE3082-7F74-E76A-E10E-9EFAC4A0C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836066"/>
              </p:ext>
            </p:extLst>
          </p:nvPr>
        </p:nvGraphicFramePr>
        <p:xfrm>
          <a:off x="1816100" y="1149888"/>
          <a:ext cx="10155923" cy="494611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785657459"/>
                    </a:ext>
                  </a:extLst>
                </a:gridCol>
                <a:gridCol w="3227315">
                  <a:extLst>
                    <a:ext uri="{9D8B030D-6E8A-4147-A177-3AD203B41FA5}">
                      <a16:colId xmlns:a16="http://schemas.microsoft.com/office/drawing/2014/main" val="2097744461"/>
                    </a:ext>
                  </a:extLst>
                </a:gridCol>
                <a:gridCol w="3385308">
                  <a:extLst>
                    <a:ext uri="{9D8B030D-6E8A-4147-A177-3AD203B41FA5}">
                      <a16:colId xmlns:a16="http://schemas.microsoft.com/office/drawing/2014/main" val="3752294035"/>
                    </a:ext>
                  </a:extLst>
                </a:gridCol>
              </a:tblGrid>
              <a:tr h="83225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Market Capitalization </a:t>
                      </a:r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($ Billion)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Revenue ($ Billion)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Operating Margin (%)</a:t>
                      </a:r>
                    </a:p>
                    <a:p>
                      <a:pPr lvl="0">
                        <a:buNone/>
                      </a:pP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4405"/>
                  </a:ext>
                </a:extLst>
              </a:tr>
              <a:tr h="1028465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$144.6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$33.17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33.60%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006054"/>
                  </a:ext>
                </a:extLst>
              </a:tr>
              <a:tr h="1028465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$40.26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$20.28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24.29%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938792"/>
                  </a:ext>
                </a:extLst>
              </a:tr>
              <a:tr h="1028465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$18.94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$39.25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10.64%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94482"/>
                  </a:ext>
                </a:extLst>
              </a:tr>
              <a:tr h="102846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400" b="1"/>
                        <a:t>$67.67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400" b="1"/>
                        <a:t>$33.95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400" b="1" dirty="0"/>
                        <a:t>62.13%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89136"/>
                  </a:ext>
                </a:extLst>
              </a:tr>
            </a:tbl>
          </a:graphicData>
        </a:graphic>
      </p:graphicFrame>
      <p:pic>
        <p:nvPicPr>
          <p:cNvPr id="6" name="Picture 2" descr="Philip Morris International">
            <a:extLst>
              <a:ext uri="{FF2B5EF4-FFF2-40B4-BE49-F238E27FC236}">
                <a16:creationId xmlns:a16="http://schemas.microsoft.com/office/drawing/2014/main" id="{C40EEE90-9C1E-D04C-00BA-37F49014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3" y="2003409"/>
            <a:ext cx="1340472" cy="9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triangle with text&#10;&#10;Description automatically generated">
            <a:extLst>
              <a:ext uri="{FF2B5EF4-FFF2-40B4-BE49-F238E27FC236}">
                <a16:creationId xmlns:a16="http://schemas.microsoft.com/office/drawing/2014/main" id="{35D3FAD9-D892-6634-67DB-0C787A7A9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55" y="2973665"/>
            <a:ext cx="1114309" cy="1095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0F481-92EB-44A6-4274-781B494F91D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6" descr="Home - Imperial Brands">
            <a:extLst>
              <a:ext uri="{FF2B5EF4-FFF2-40B4-BE49-F238E27FC236}">
                <a16:creationId xmlns:a16="http://schemas.microsoft.com/office/drawing/2014/main" id="{6BB90816-CB8E-AF17-8B47-2C9D3910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1" y="4343041"/>
            <a:ext cx="1439077" cy="4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Batus Inc. - Wikipedia">
            <a:extLst>
              <a:ext uri="{FF2B5EF4-FFF2-40B4-BE49-F238E27FC236}">
                <a16:creationId xmlns:a16="http://schemas.microsoft.com/office/drawing/2014/main" id="{0FD0EB5D-3159-29DF-3DE9-8B5AB544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6" y="5443040"/>
            <a:ext cx="1424327" cy="4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7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2017486" y="2938"/>
            <a:ext cx="8212814" cy="95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 Black" panose="020B0A04020102020204"/>
              <a:buNone/>
            </a:pPr>
            <a:r>
              <a:rPr lang="en-US" altLang="zh-CN" sz="2800">
                <a:latin typeface="Arial Black"/>
                <a:ea typeface="Times New Roman" panose="02020603050405020304" charset="0"/>
                <a:cs typeface="Times New Roman"/>
              </a:rPr>
              <a:t>SWOT</a:t>
            </a:r>
            <a:r>
              <a:rPr lang="en-US" sz="2800">
                <a:latin typeface="Arial Black"/>
                <a:ea typeface="Times New Roman" panose="02020603050405020304" charset="0"/>
                <a:cs typeface="Times New Roman"/>
              </a:rPr>
              <a:t> </a:t>
            </a:r>
            <a:r>
              <a:rPr lang="en-US" altLang="zh-CN" sz="2800">
                <a:latin typeface="Arial Black"/>
                <a:ea typeface="Times New Roman" panose="02020603050405020304" charset="0"/>
                <a:cs typeface="Times New Roman"/>
              </a:rPr>
              <a:t>Analysis</a:t>
            </a:r>
            <a:endParaRPr lang="en-US" sz="2800">
              <a:latin typeface="Arial Black"/>
              <a:ea typeface="Times New Roman" panose="02020603050405020304" charset="0"/>
              <a:cs typeface="Times New Roman"/>
            </a:endParaRPr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568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9</a:t>
            </a:fld>
            <a:endParaRPr lang="en-US"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557213" y="635635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360 Huntington Fund, </a:t>
            </a:r>
            <a:r>
              <a:rPr lang="en-US" sz="1200" b="0" i="0" u="none" strike="noStrike" cap="none" err="1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D’Amore</a:t>
            </a:r>
            <a:r>
              <a:rPr lang="en-US" sz="1200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-McKim School of Business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198756" y="1148315"/>
            <a:ext cx="7195958" cy="5012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1800"/>
          </a:p>
          <a:p>
            <a:pPr algn="just">
              <a:lnSpc>
                <a:spcPct val="150000"/>
              </a:lnSpc>
            </a:pPr>
            <a:endParaRPr lang="en-US" sz="1800"/>
          </a:p>
        </p:txBody>
      </p:sp>
      <p:pic>
        <p:nvPicPr>
          <p:cNvPr id="10" name="Google Shape;33;p5"/>
          <p:cNvPicPr preferRelativeResize="0"/>
          <p:nvPr/>
        </p:nvPicPr>
        <p:blipFill rotWithShape="1">
          <a:blip r:embed="rId3"/>
          <a:srcRect l="53211" t="19" r="34566" b="16101"/>
          <a:stretch>
            <a:fillRect/>
          </a:stretch>
        </p:blipFill>
        <p:spPr>
          <a:xfrm>
            <a:off x="11273366" y="-6718"/>
            <a:ext cx="999067" cy="685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4;p5"/>
          <p:cNvPicPr preferRelativeResize="0"/>
          <p:nvPr/>
        </p:nvPicPr>
        <p:blipFill rotWithShape="1">
          <a:blip r:embed="rId4"/>
          <a:srcRect l="22363" t="30352" r="19847" b="15943"/>
          <a:stretch>
            <a:fillRect/>
          </a:stretch>
        </p:blipFill>
        <p:spPr>
          <a:xfrm>
            <a:off x="11353801" y="5966883"/>
            <a:ext cx="838199" cy="7789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D01823A-5A2E-209A-DF4C-4BDCA824A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893746"/>
              </p:ext>
            </p:extLst>
          </p:nvPr>
        </p:nvGraphicFramePr>
        <p:xfrm>
          <a:off x="1319587" y="863408"/>
          <a:ext cx="9229383" cy="5671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237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Macintosh PowerPoint</Application>
  <PresentationFormat>Widescreen</PresentationFormat>
  <Paragraphs>130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Arial Bold</vt:lpstr>
      <vt:lpstr>Calibri</vt:lpstr>
      <vt:lpstr>Calibri Light</vt:lpstr>
      <vt:lpstr>Courier New</vt:lpstr>
      <vt:lpstr>Helvetica</vt:lpstr>
      <vt:lpstr>Wingdings</vt:lpstr>
      <vt:lpstr>Office Theme</vt:lpstr>
      <vt:lpstr>PowerPoint Presentation</vt:lpstr>
      <vt:lpstr>Overview </vt:lpstr>
      <vt:lpstr>PowerPoint Presentation</vt:lpstr>
      <vt:lpstr>BUSINESS SEGMENTS</vt:lpstr>
      <vt:lpstr>                      BEHIND PM</vt:lpstr>
      <vt:lpstr>UNDERSTANDING PM (Key Stats)</vt:lpstr>
      <vt:lpstr>INDUSTRY ANALYSIS</vt:lpstr>
      <vt:lpstr>Competitor Analysis </vt:lpstr>
      <vt:lpstr>SWOT Analysis</vt:lpstr>
      <vt:lpstr>Investment Thesis</vt:lpstr>
      <vt:lpstr>Catalysts </vt:lpstr>
      <vt:lpstr>Portfolio Analysis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Saumya Dinesh Singh</dc:creator>
  <cp:lastModifiedBy>Shikhar Gupta</cp:lastModifiedBy>
  <cp:revision>5</cp:revision>
  <dcterms:created xsi:type="dcterms:W3CDTF">2023-10-08T05:07:05Z</dcterms:created>
  <dcterms:modified xsi:type="dcterms:W3CDTF">2024-10-28T18:40:38Z</dcterms:modified>
</cp:coreProperties>
</file>