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74" r:id="rId3"/>
    <p:sldId id="261" r:id="rId4"/>
    <p:sldId id="284" r:id="rId5"/>
    <p:sldId id="285" r:id="rId6"/>
    <p:sldId id="283" r:id="rId7"/>
    <p:sldId id="286" r:id="rId8"/>
    <p:sldId id="287" r:id="rId9"/>
    <p:sldId id="288" r:id="rId10"/>
    <p:sldId id="289" r:id="rId11"/>
    <p:sldId id="291" r:id="rId12"/>
    <p:sldId id="292" r:id="rId13"/>
    <p:sldId id="294" r:id="rId14"/>
    <p:sldId id="295" r:id="rId15"/>
    <p:sldId id="296" r:id="rId16"/>
    <p:sldId id="299" r:id="rId17"/>
    <p:sldId id="297" r:id="rId18"/>
    <p:sldId id="300" r:id="rId19"/>
    <p:sldId id="301" r:id="rId20"/>
    <p:sldId id="302" r:id="rId21"/>
    <p:sldId id="303" r:id="rId22"/>
    <p:sldId id="305" r:id="rId23"/>
    <p:sldId id="310" r:id="rId24"/>
    <p:sldId id="311" r:id="rId25"/>
    <p:sldId id="312" r:id="rId26"/>
    <p:sldId id="313" r:id="rId27"/>
    <p:sldId id="314" r:id="rId28"/>
    <p:sldId id="315" r:id="rId29"/>
    <p:sldId id="259"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CF5CE-144F-4D16-A3AC-B8C1CFAC7458}" type="datetimeFigureOut">
              <a:rPr lang="en-US" smtClean="0"/>
              <a:t>3/26/2017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35BE1-95CB-4B0F-B558-303A6F4F3258}" type="slidenum">
              <a:rPr lang="en-US" smtClean="0"/>
              <a:t>‹#›</a:t>
            </a:fld>
            <a:endParaRPr lang="en-US"/>
          </a:p>
        </p:txBody>
      </p:sp>
    </p:spTree>
    <p:extLst>
      <p:ext uri="{BB962C8B-B14F-4D97-AF65-F5344CB8AC3E}">
        <p14:creationId xmlns:p14="http://schemas.microsoft.com/office/powerpoint/2010/main" val="356687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5C930-1B90-4025-BA8C-56D6D25A3965}" type="slidenum">
              <a:rPr lang="en-US" altLang="en-US"/>
              <a:pPr/>
              <a:t>23</a:t>
            </a:fld>
            <a:endParaRPr lang="en-US"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003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1EDBD-7135-4557-B56C-0FA5111AE772}" type="slidenum">
              <a:rPr lang="en-US" altLang="en-US"/>
              <a:pPr/>
              <a:t>24</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940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1D8DD-16BC-4BF9-B2CF-7AB8DBF961B0}" type="slidenum">
              <a:rPr lang="en-US" altLang="en-US"/>
              <a:pPr/>
              <a:t>25</a:t>
            </a:fld>
            <a:endParaRPr lang="en-US"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77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sgupta13/big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683" y="2404534"/>
            <a:ext cx="9926424" cy="1646302"/>
          </a:xfrm>
        </p:spPr>
        <p:txBody>
          <a:bodyPr/>
          <a:lstStyle/>
          <a:p>
            <a:pPr algn="ctr"/>
            <a:r>
              <a:rPr lang="en-US" sz="7200" dirty="0"/>
              <a:t>Big Data Stream Mining</a:t>
            </a:r>
          </a:p>
        </p:txBody>
      </p:sp>
      <p:sp>
        <p:nvSpPr>
          <p:cNvPr id="3" name="Subtitle 2"/>
          <p:cNvSpPr>
            <a:spLocks noGrp="1"/>
          </p:cNvSpPr>
          <p:nvPr>
            <p:ph type="subTitle" idx="1"/>
          </p:nvPr>
        </p:nvSpPr>
        <p:spPr>
          <a:xfrm>
            <a:off x="1507067" y="5549695"/>
            <a:ext cx="7766936" cy="1096899"/>
          </a:xfrm>
        </p:spPr>
        <p:txBody>
          <a:bodyPr/>
          <a:lstStyle/>
          <a:p>
            <a:r>
              <a:rPr lang="en-US" sz="3600" dirty="0"/>
              <a:t>By Saurabh Gupta</a:t>
            </a:r>
          </a:p>
          <a:p>
            <a:endParaRPr lang="en-US" dirty="0"/>
          </a:p>
        </p:txBody>
      </p:sp>
    </p:spTree>
    <p:extLst>
      <p:ext uri="{BB962C8B-B14F-4D97-AF65-F5344CB8AC3E}">
        <p14:creationId xmlns:p14="http://schemas.microsoft.com/office/powerpoint/2010/main" val="281395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pic>
        <p:nvPicPr>
          <p:cNvPr id="4" name="Content Placeholder 3"/>
          <p:cNvPicPr>
            <a:picLocks noGrp="1" noChangeAspect="1"/>
          </p:cNvPicPr>
          <p:nvPr>
            <p:ph idx="1"/>
          </p:nvPr>
        </p:nvPicPr>
        <p:blipFill>
          <a:blip r:embed="rId2"/>
          <a:stretch>
            <a:fillRect/>
          </a:stretch>
        </p:blipFill>
        <p:spPr>
          <a:xfrm>
            <a:off x="2418080" y="1577460"/>
            <a:ext cx="3139440" cy="5280540"/>
          </a:xfrm>
          <a:prstGeom prst="rect">
            <a:avLst/>
          </a:prstGeom>
        </p:spPr>
      </p:pic>
    </p:spTree>
    <p:extLst>
      <p:ext uri="{BB962C8B-B14F-4D97-AF65-F5344CB8AC3E}">
        <p14:creationId xmlns:p14="http://schemas.microsoft.com/office/powerpoint/2010/main" val="342049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87202" y="287241"/>
            <a:ext cx="8686800" cy="1139825"/>
          </a:xfrm>
        </p:spPr>
        <p:txBody>
          <a:bodyPr/>
          <a:lstStyle/>
          <a:p>
            <a:r>
              <a:rPr lang="en-US" altLang="en-US" dirty="0"/>
              <a:t>Streams – Needs Different Methods</a:t>
            </a:r>
          </a:p>
        </p:txBody>
      </p:sp>
      <p:sp>
        <p:nvSpPr>
          <p:cNvPr id="33795" name="Content Placeholder 2"/>
          <p:cNvSpPr>
            <a:spLocks noGrp="1"/>
          </p:cNvSpPr>
          <p:nvPr>
            <p:ph idx="1"/>
          </p:nvPr>
        </p:nvSpPr>
        <p:spPr>
          <a:xfrm>
            <a:off x="320511" y="1055802"/>
            <a:ext cx="9323110" cy="5802198"/>
          </a:xfrm>
        </p:spPr>
        <p:txBody>
          <a:bodyPr>
            <a:normAutofit/>
          </a:bodyPr>
          <a:lstStyle/>
          <a:p>
            <a:r>
              <a:rPr lang="en-US" altLang="en-US" sz="2000" dirty="0">
                <a:solidFill>
                  <a:schemeClr val="tx1"/>
                </a:solidFill>
              </a:rPr>
              <a:t>Traditional Classification techniques scan the training data multiple times – Off line process</a:t>
            </a:r>
          </a:p>
          <a:p>
            <a:pPr lvl="1">
              <a:buFont typeface="Arial" panose="020B0604020202020204" pitchFamily="34" charset="0"/>
              <a:buChar char="•"/>
            </a:pPr>
            <a:r>
              <a:rPr lang="en-US" altLang="en-US" sz="1800" dirty="0">
                <a:solidFill>
                  <a:schemeClr val="tx1"/>
                </a:solidFill>
              </a:rPr>
              <a:t>Not possible in data streams</a:t>
            </a:r>
          </a:p>
          <a:p>
            <a:pPr lvl="1">
              <a:buFont typeface="Arial" panose="020B0604020202020204" pitchFamily="34" charset="0"/>
              <a:buChar char="•"/>
            </a:pPr>
            <a:r>
              <a:rPr lang="en-US" altLang="en-US" sz="1800" dirty="0">
                <a:solidFill>
                  <a:schemeClr val="tx1"/>
                </a:solidFill>
              </a:rPr>
              <a:t>Example: Decision trees – at each node best possible split is determined by considering all the data, for all attributes</a:t>
            </a:r>
          </a:p>
          <a:p>
            <a:pPr lvl="1">
              <a:buFont typeface="Arial" panose="020B0604020202020204" pitchFamily="34" charset="0"/>
              <a:buChar char="•"/>
            </a:pPr>
            <a:r>
              <a:rPr lang="en-US" altLang="en-US" sz="1800" dirty="0">
                <a:solidFill>
                  <a:schemeClr val="tx1"/>
                </a:solidFill>
              </a:rPr>
              <a:t>Concept drift occurs in streams</a:t>
            </a:r>
          </a:p>
          <a:p>
            <a:pPr lvl="2">
              <a:buFont typeface="Wingdings" panose="05000000000000000000" pitchFamily="2" charset="2"/>
              <a:buChar char="v"/>
            </a:pPr>
            <a:r>
              <a:rPr lang="en-US" altLang="en-US" sz="1600" dirty="0">
                <a:solidFill>
                  <a:schemeClr val="tx1"/>
                </a:solidFill>
              </a:rPr>
              <a:t>Changes in the classification model over time</a:t>
            </a:r>
          </a:p>
          <a:p>
            <a:pPr marL="914400" lvl="2" indent="0">
              <a:buNone/>
            </a:pPr>
            <a:endParaRPr lang="en-US" altLang="en-US" sz="1600" dirty="0">
              <a:solidFill>
                <a:schemeClr val="tx1"/>
              </a:solidFill>
            </a:endParaRPr>
          </a:p>
          <a:p>
            <a:r>
              <a:rPr lang="en-US" altLang="en-US" sz="2000" dirty="0">
                <a:solidFill>
                  <a:schemeClr val="tx1"/>
                </a:solidFill>
              </a:rPr>
              <a:t>Stream Classification techniques</a:t>
            </a:r>
          </a:p>
          <a:p>
            <a:pPr lvl="1">
              <a:buFont typeface="Arial" panose="020B0604020202020204" pitchFamily="34" charset="0"/>
              <a:buChar char="•"/>
            </a:pPr>
            <a:r>
              <a:rPr lang="en-US" altLang="en-US" dirty="0" err="1">
                <a:solidFill>
                  <a:schemeClr val="tx1"/>
                </a:solidFill>
              </a:rPr>
              <a:t>Hoeffding</a:t>
            </a:r>
            <a:r>
              <a:rPr lang="en-US" altLang="en-US" dirty="0">
                <a:solidFill>
                  <a:schemeClr val="tx1"/>
                </a:solidFill>
              </a:rPr>
              <a:t> tree Algorithm</a:t>
            </a:r>
          </a:p>
          <a:p>
            <a:pPr lvl="1">
              <a:buFont typeface="Arial" panose="020B0604020202020204" pitchFamily="34" charset="0"/>
              <a:buChar char="•"/>
            </a:pPr>
            <a:r>
              <a:rPr lang="en-US" altLang="en-US" dirty="0">
                <a:solidFill>
                  <a:schemeClr val="tx1"/>
                </a:solidFill>
              </a:rPr>
              <a:t>Very Fast Decision Tree (VFDT)</a:t>
            </a:r>
          </a:p>
          <a:p>
            <a:pPr lvl="1">
              <a:buFont typeface="Arial" panose="020B0604020202020204" pitchFamily="34" charset="0"/>
              <a:buChar char="•"/>
            </a:pPr>
            <a:r>
              <a:rPr lang="en-US" altLang="en-US" dirty="0">
                <a:solidFill>
                  <a:schemeClr val="tx1"/>
                </a:solidFill>
              </a:rPr>
              <a:t>Concept-adapting Very Fast Decision Tree</a:t>
            </a:r>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90E433C-58FD-4866-8658-434D69D09506}" type="slidenum">
              <a:rPr lang="en-US" altLang="en-US">
                <a:latin typeface="Garamond" panose="02020404030301010803" pitchFamily="18" charset="0"/>
              </a:rPr>
              <a:pPr/>
              <a:t>11</a:t>
            </a:fld>
            <a:endParaRPr lang="en-US" altLang="en-US">
              <a:latin typeface="Garamond" panose="02020404030301010803" pitchFamily="18" charset="0"/>
            </a:endParaRPr>
          </a:p>
        </p:txBody>
      </p:sp>
    </p:spTree>
    <p:extLst>
      <p:ext uri="{BB962C8B-B14F-4D97-AF65-F5344CB8AC3E}">
        <p14:creationId xmlns:p14="http://schemas.microsoft.com/office/powerpoint/2010/main" val="32672772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4058" y="1666666"/>
            <a:ext cx="9943220" cy="5558979"/>
          </a:xfrm>
        </p:spPr>
        <p:txBody>
          <a:bodyPr>
            <a:normAutofit/>
          </a:bodyPr>
          <a:lstStyle/>
          <a:p>
            <a:r>
              <a:rPr lang="en-US" altLang="en-US" sz="2400" dirty="0">
                <a:solidFill>
                  <a:schemeClr val="tx1"/>
                </a:solidFill>
              </a:rPr>
              <a:t>Decision Tree Learning Algorithm</a:t>
            </a:r>
          </a:p>
          <a:p>
            <a:pPr lvl="1">
              <a:buFont typeface="Arial" panose="020B0604020202020204" pitchFamily="34" charset="0"/>
              <a:buChar char="•"/>
            </a:pPr>
            <a:r>
              <a:rPr lang="en-US" altLang="en-US" sz="1800" dirty="0">
                <a:solidFill>
                  <a:schemeClr val="tx1"/>
                </a:solidFill>
              </a:rPr>
              <a:t>Used originally to track Web click streams and predict next access</a:t>
            </a:r>
          </a:p>
          <a:p>
            <a:r>
              <a:rPr lang="en-US" altLang="en-US" sz="2400" dirty="0" err="1">
                <a:solidFill>
                  <a:schemeClr val="tx1"/>
                </a:solidFill>
              </a:rPr>
              <a:t>Hoeffding</a:t>
            </a:r>
            <a:r>
              <a:rPr lang="en-US" altLang="en-US" sz="2400" dirty="0">
                <a:solidFill>
                  <a:schemeClr val="tx1"/>
                </a:solidFill>
              </a:rPr>
              <a:t> trees – small sample is adequate to choose optimal splitting attribute</a:t>
            </a:r>
            <a:endParaRPr lang="en-US" altLang="en-US" sz="2000" dirty="0">
              <a:solidFill>
                <a:schemeClr val="tx1"/>
              </a:solidFill>
              <a:sym typeface="Symbol" panose="05050102010706020507" pitchFamily="18" charset="2"/>
            </a:endParaRPr>
          </a:p>
          <a:p>
            <a:r>
              <a:rPr lang="en-US" altLang="en-US" sz="2200" dirty="0">
                <a:solidFill>
                  <a:schemeClr val="tx1"/>
                </a:solidFill>
                <a:sym typeface="Symbol" panose="05050102010706020507" pitchFamily="18" charset="2"/>
              </a:rPr>
              <a:t>Determines smallest number of samples needed at a node to split</a:t>
            </a:r>
          </a:p>
          <a:p>
            <a:pPr lvl="1"/>
            <a:endParaRPr lang="en-US" altLang="en-US" sz="2000" dirty="0"/>
          </a:p>
          <a:p>
            <a:pPr lvl="1">
              <a:buFont typeface="Wingdings" panose="05000000000000000000" pitchFamily="2" charset="2"/>
              <a:buNone/>
            </a:pPr>
            <a:endParaRPr lang="en-US" altLang="en-US" sz="2000" dirty="0"/>
          </a:p>
          <a:p>
            <a:pPr lvl="1"/>
            <a:endParaRPr lang="en-US" altLang="en-US" sz="2000" dirty="0"/>
          </a:p>
          <a:p>
            <a:endParaRPr lang="en-US" altLang="en-US" sz="2400" dirty="0"/>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85CE7FE-4A21-49FD-94B2-D58B19BF5987}" type="slidenum">
              <a:rPr lang="en-US" altLang="en-US">
                <a:latin typeface="Garamond" panose="02020404030301010803" pitchFamily="18" charset="0"/>
              </a:rPr>
              <a:pPr/>
              <a:t>12</a:t>
            </a:fld>
            <a:endParaRPr lang="en-US" altLang="en-US">
              <a:latin typeface="Garamond" panose="02020404030301010803" pitchFamily="18" charset="0"/>
            </a:endParaRPr>
          </a:p>
        </p:txBody>
      </p:sp>
      <p:sp>
        <p:nvSpPr>
          <p:cNvPr id="3077" name="Title 1"/>
          <p:cNvSpPr>
            <a:spLocks noGrp="1"/>
          </p:cNvSpPr>
          <p:nvPr>
            <p:ph type="title"/>
          </p:nvPr>
        </p:nvSpPr>
        <p:spPr/>
        <p:txBody>
          <a:bodyPr/>
          <a:lstStyle/>
          <a:p>
            <a:r>
              <a:rPr lang="en-US" altLang="en-US" dirty="0" err="1"/>
              <a:t>Hoeffding</a:t>
            </a:r>
            <a:r>
              <a:rPr lang="en-US" altLang="en-US" dirty="0"/>
              <a:t> Tree Algorithm</a:t>
            </a:r>
          </a:p>
        </p:txBody>
      </p:sp>
    </p:spTree>
    <p:extLst>
      <p:ext uri="{BB962C8B-B14F-4D97-AF65-F5344CB8AC3E}">
        <p14:creationId xmlns:p14="http://schemas.microsoft.com/office/powerpoint/2010/main" val="27995591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81200" y="277814"/>
            <a:ext cx="8229600" cy="788987"/>
          </a:xfrm>
        </p:spPr>
        <p:txBody>
          <a:bodyPr/>
          <a:lstStyle/>
          <a:p>
            <a:r>
              <a:rPr lang="en-US" altLang="en-US" dirty="0" err="1"/>
              <a:t>Hoeffding</a:t>
            </a:r>
            <a:r>
              <a:rPr lang="en-US" altLang="en-US" dirty="0"/>
              <a:t> Tree Algorithm</a:t>
            </a:r>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153FF2F-BF92-41DF-8300-589DCFEE0CE4}" type="slidenum">
              <a:rPr lang="en-US" altLang="en-US">
                <a:latin typeface="Garamond" panose="02020404030301010803" pitchFamily="18" charset="0"/>
              </a:rPr>
              <a:pPr/>
              <a:t>13</a:t>
            </a:fld>
            <a:endParaRPr lang="en-US" altLang="en-US">
              <a:latin typeface="Garamond" panose="02020404030301010803" pitchFamily="18" charset="0"/>
            </a:endParaRPr>
          </a:p>
        </p:txBody>
      </p:sp>
      <p:grpSp>
        <p:nvGrpSpPr>
          <p:cNvPr id="35844" name="Group 36"/>
          <p:cNvGrpSpPr>
            <a:grpSpLocks/>
          </p:cNvGrpSpPr>
          <p:nvPr/>
        </p:nvGrpSpPr>
        <p:grpSpPr bwMode="auto">
          <a:xfrm>
            <a:off x="2895600" y="996907"/>
            <a:ext cx="6705600" cy="5262606"/>
            <a:chOff x="1371600" y="1149307"/>
            <a:chExt cx="6705600" cy="5262606"/>
          </a:xfrm>
        </p:grpSpPr>
        <p:sp>
          <p:nvSpPr>
            <p:cNvPr id="35846" name="Oval 2"/>
            <p:cNvSpPr>
              <a:spLocks noChangeArrowheads="1"/>
            </p:cNvSpPr>
            <p:nvPr/>
          </p:nvSpPr>
          <p:spPr bwMode="auto">
            <a:xfrm>
              <a:off x="3124200" y="15240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47" name="Rectangle 3"/>
            <p:cNvSpPr>
              <a:spLocks noChangeArrowheads="1"/>
            </p:cNvSpPr>
            <p:nvPr/>
          </p:nvSpPr>
          <p:spPr bwMode="auto">
            <a:xfrm>
              <a:off x="3657600" y="2209800"/>
              <a:ext cx="304800" cy="304800"/>
            </a:xfrm>
            <a:prstGeom prst="rect">
              <a:avLst/>
            </a:prstGeom>
            <a:solidFill>
              <a:srgbClr val="66CCFF"/>
            </a:solidFill>
            <a:ln w="12700">
              <a:solidFill>
                <a:schemeClr val="tx1"/>
              </a:solidFill>
              <a:miter lim="800000"/>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48" name="Oval 4"/>
            <p:cNvSpPr>
              <a:spLocks noChangeArrowheads="1"/>
            </p:cNvSpPr>
            <p:nvPr/>
          </p:nvSpPr>
          <p:spPr bwMode="auto">
            <a:xfrm>
              <a:off x="2590800" y="22098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49" name="Text Box 5"/>
            <p:cNvSpPr txBox="1">
              <a:spLocks noChangeArrowheads="1"/>
            </p:cNvSpPr>
            <p:nvPr/>
          </p:nvSpPr>
          <p:spPr bwMode="auto">
            <a:xfrm>
              <a:off x="2590800" y="16764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yes</a:t>
              </a:r>
            </a:p>
          </p:txBody>
        </p:sp>
        <p:sp>
          <p:nvSpPr>
            <p:cNvPr id="35850" name="Text Box 6"/>
            <p:cNvSpPr txBox="1">
              <a:spLocks noChangeArrowheads="1"/>
            </p:cNvSpPr>
            <p:nvPr/>
          </p:nvSpPr>
          <p:spPr bwMode="auto">
            <a:xfrm>
              <a:off x="3581400" y="16764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no</a:t>
              </a:r>
              <a:endParaRPr lang="en-US" altLang="en-US"/>
            </a:p>
          </p:txBody>
        </p:sp>
        <p:sp>
          <p:nvSpPr>
            <p:cNvPr id="35851" name="Line 7"/>
            <p:cNvSpPr>
              <a:spLocks noChangeShapeType="1"/>
            </p:cNvSpPr>
            <p:nvPr/>
          </p:nvSpPr>
          <p:spPr bwMode="auto">
            <a:xfrm flipH="1">
              <a:off x="2819400" y="17526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8"/>
            <p:cNvSpPr>
              <a:spLocks noChangeShapeType="1"/>
            </p:cNvSpPr>
            <p:nvPr/>
          </p:nvSpPr>
          <p:spPr bwMode="auto">
            <a:xfrm>
              <a:off x="3505200" y="17526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3" name="Text Box 9"/>
            <p:cNvSpPr txBox="1">
              <a:spLocks noChangeArrowheads="1"/>
            </p:cNvSpPr>
            <p:nvPr/>
          </p:nvSpPr>
          <p:spPr bwMode="auto">
            <a:xfrm>
              <a:off x="2590800" y="1219200"/>
              <a:ext cx="1354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Packets &gt; 10</a:t>
              </a:r>
            </a:p>
          </p:txBody>
        </p:sp>
        <p:sp>
          <p:nvSpPr>
            <p:cNvPr id="35854" name="Text Box 10"/>
            <p:cNvSpPr txBox="1">
              <a:spLocks noChangeArrowheads="1"/>
            </p:cNvSpPr>
            <p:nvPr/>
          </p:nvSpPr>
          <p:spPr bwMode="auto">
            <a:xfrm>
              <a:off x="3810000" y="2514600"/>
              <a:ext cx="155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Protocol = http</a:t>
              </a:r>
            </a:p>
          </p:txBody>
        </p:sp>
        <p:sp>
          <p:nvSpPr>
            <p:cNvPr id="35855" name="Text Box 11"/>
            <p:cNvSpPr txBox="1">
              <a:spLocks noChangeArrowheads="1"/>
            </p:cNvSpPr>
            <p:nvPr/>
          </p:nvSpPr>
          <p:spPr bwMode="auto">
            <a:xfrm>
              <a:off x="1447800" y="6045200"/>
              <a:ext cx="1455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Protocol = ftp</a:t>
              </a:r>
            </a:p>
          </p:txBody>
        </p:sp>
        <p:sp>
          <p:nvSpPr>
            <p:cNvPr id="35856" name="Rectangle 12"/>
            <p:cNvSpPr>
              <a:spLocks noChangeArrowheads="1"/>
            </p:cNvSpPr>
            <p:nvPr/>
          </p:nvSpPr>
          <p:spPr bwMode="auto">
            <a:xfrm>
              <a:off x="2209800" y="5664200"/>
              <a:ext cx="304800" cy="304800"/>
            </a:xfrm>
            <a:prstGeom prst="rect">
              <a:avLst/>
            </a:prstGeom>
            <a:solidFill>
              <a:srgbClr val="66CCFF"/>
            </a:solidFill>
            <a:ln w="12700">
              <a:solidFill>
                <a:schemeClr val="tx1"/>
              </a:solidFill>
              <a:miter lim="800000"/>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57" name="Line 13"/>
            <p:cNvSpPr>
              <a:spLocks noChangeShapeType="1"/>
            </p:cNvSpPr>
            <p:nvPr/>
          </p:nvSpPr>
          <p:spPr bwMode="auto">
            <a:xfrm flipH="1">
              <a:off x="2362200" y="5054600"/>
              <a:ext cx="381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8" name="Line 14"/>
            <p:cNvSpPr>
              <a:spLocks noChangeShapeType="1"/>
            </p:cNvSpPr>
            <p:nvPr/>
          </p:nvSpPr>
          <p:spPr bwMode="auto">
            <a:xfrm>
              <a:off x="3124200" y="5054600"/>
              <a:ext cx="381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9" name="Text Box 15"/>
            <p:cNvSpPr txBox="1">
              <a:spLocks noChangeArrowheads="1"/>
            </p:cNvSpPr>
            <p:nvPr/>
          </p:nvSpPr>
          <p:spPr bwMode="auto">
            <a:xfrm>
              <a:off x="2057400" y="52832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yes</a:t>
              </a:r>
            </a:p>
          </p:txBody>
        </p:sp>
        <p:sp>
          <p:nvSpPr>
            <p:cNvPr id="35860" name="Oval 16"/>
            <p:cNvSpPr>
              <a:spLocks noChangeArrowheads="1"/>
            </p:cNvSpPr>
            <p:nvPr/>
          </p:nvSpPr>
          <p:spPr bwMode="auto">
            <a:xfrm>
              <a:off x="3276600" y="41402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61" name="Rectangle 17"/>
            <p:cNvSpPr>
              <a:spLocks noChangeArrowheads="1"/>
            </p:cNvSpPr>
            <p:nvPr/>
          </p:nvSpPr>
          <p:spPr bwMode="auto">
            <a:xfrm>
              <a:off x="3810000" y="4826000"/>
              <a:ext cx="304800" cy="304800"/>
            </a:xfrm>
            <a:prstGeom prst="rect">
              <a:avLst/>
            </a:prstGeom>
            <a:solidFill>
              <a:srgbClr val="66CCFF"/>
            </a:solidFill>
            <a:ln w="12700">
              <a:solidFill>
                <a:schemeClr val="tx1"/>
              </a:solidFill>
              <a:miter lim="800000"/>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62" name="Oval 18"/>
            <p:cNvSpPr>
              <a:spLocks noChangeArrowheads="1"/>
            </p:cNvSpPr>
            <p:nvPr/>
          </p:nvSpPr>
          <p:spPr bwMode="auto">
            <a:xfrm>
              <a:off x="2743200" y="48260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63" name="Text Box 19"/>
            <p:cNvSpPr txBox="1">
              <a:spLocks noChangeArrowheads="1"/>
            </p:cNvSpPr>
            <p:nvPr/>
          </p:nvSpPr>
          <p:spPr bwMode="auto">
            <a:xfrm>
              <a:off x="2743200" y="4292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yes</a:t>
              </a:r>
            </a:p>
          </p:txBody>
        </p:sp>
        <p:sp>
          <p:nvSpPr>
            <p:cNvPr id="35864" name="Text Box 20"/>
            <p:cNvSpPr txBox="1">
              <a:spLocks noChangeArrowheads="1"/>
            </p:cNvSpPr>
            <p:nvPr/>
          </p:nvSpPr>
          <p:spPr bwMode="auto">
            <a:xfrm>
              <a:off x="3733800" y="4292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no</a:t>
              </a:r>
              <a:endParaRPr lang="en-US" altLang="en-US"/>
            </a:p>
          </p:txBody>
        </p:sp>
        <p:sp>
          <p:nvSpPr>
            <p:cNvPr id="35865" name="Line 21"/>
            <p:cNvSpPr>
              <a:spLocks noChangeShapeType="1"/>
            </p:cNvSpPr>
            <p:nvPr/>
          </p:nvSpPr>
          <p:spPr bwMode="auto">
            <a:xfrm flipH="1">
              <a:off x="2971800" y="43688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66" name="Line 22"/>
            <p:cNvSpPr>
              <a:spLocks noChangeShapeType="1"/>
            </p:cNvSpPr>
            <p:nvPr/>
          </p:nvSpPr>
          <p:spPr bwMode="auto">
            <a:xfrm>
              <a:off x="3657600" y="43688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67" name="Text Box 23"/>
            <p:cNvSpPr txBox="1">
              <a:spLocks noChangeArrowheads="1"/>
            </p:cNvSpPr>
            <p:nvPr/>
          </p:nvSpPr>
          <p:spPr bwMode="auto">
            <a:xfrm>
              <a:off x="2743200" y="3835400"/>
              <a:ext cx="1354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Packets &gt; 10</a:t>
              </a:r>
            </a:p>
          </p:txBody>
        </p:sp>
        <p:sp>
          <p:nvSpPr>
            <p:cNvPr id="35868" name="Text Box 24"/>
            <p:cNvSpPr txBox="1">
              <a:spLocks noChangeArrowheads="1"/>
            </p:cNvSpPr>
            <p:nvPr/>
          </p:nvSpPr>
          <p:spPr bwMode="auto">
            <a:xfrm>
              <a:off x="1371600" y="4597400"/>
              <a:ext cx="1341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Bytes &gt; 60K</a:t>
              </a:r>
            </a:p>
          </p:txBody>
        </p:sp>
        <p:sp>
          <p:nvSpPr>
            <p:cNvPr id="35869" name="Text Box 25"/>
            <p:cNvSpPr txBox="1">
              <a:spLocks noChangeArrowheads="1"/>
            </p:cNvSpPr>
            <p:nvPr/>
          </p:nvSpPr>
          <p:spPr bwMode="auto">
            <a:xfrm>
              <a:off x="3962400" y="5130800"/>
              <a:ext cx="155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Protocol = http</a:t>
              </a:r>
            </a:p>
          </p:txBody>
        </p:sp>
        <p:sp>
          <p:nvSpPr>
            <p:cNvPr id="35870" name="Oval 26"/>
            <p:cNvSpPr>
              <a:spLocks noChangeArrowheads="1"/>
            </p:cNvSpPr>
            <p:nvPr/>
          </p:nvSpPr>
          <p:spPr bwMode="auto">
            <a:xfrm>
              <a:off x="3327400" y="56642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1" name="Rectangle 27"/>
            <p:cNvSpPr>
              <a:spLocks noChangeArrowheads="1"/>
            </p:cNvSpPr>
            <p:nvPr/>
          </p:nvSpPr>
          <p:spPr bwMode="auto">
            <a:xfrm>
              <a:off x="4178300" y="1149307"/>
              <a:ext cx="3860800" cy="369974"/>
            </a:xfrm>
            <a:prstGeom prst="rect">
              <a:avLst/>
            </a:prstGeom>
            <a:solidFill>
              <a:srgbClr val="FF99CC"/>
            </a:solidFill>
            <a:ln w="28575">
              <a:solidFill>
                <a:schemeClr val="tx1"/>
              </a:solidFill>
              <a:miter lim="800000"/>
              <a:headEnd type="none" w="med" len="sm"/>
              <a:tailEnd type="none" w="med" len="sm"/>
            </a:ln>
          </p:spPr>
          <p:txBody>
            <a:bodyPr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2" name="Freeform 28"/>
            <p:cNvSpPr>
              <a:spLocks/>
            </p:cNvSpPr>
            <p:nvPr/>
          </p:nvSpPr>
          <p:spPr bwMode="auto">
            <a:xfrm>
              <a:off x="3086100" y="1612063"/>
              <a:ext cx="1117600" cy="369974"/>
            </a:xfrm>
            <a:custGeom>
              <a:avLst/>
              <a:gdLst>
                <a:gd name="T0" fmla="*/ 2147483647 w 584"/>
                <a:gd name="T1" fmla="*/ 0 h 552"/>
                <a:gd name="T2" fmla="*/ 2147483647 w 584"/>
                <a:gd name="T3" fmla="*/ 2147483647 h 552"/>
                <a:gd name="T4" fmla="*/ 0 w 584"/>
                <a:gd name="T5" fmla="*/ 2147483647 h 552"/>
                <a:gd name="T6" fmla="*/ 0 60000 65536"/>
                <a:gd name="T7" fmla="*/ 0 60000 65536"/>
                <a:gd name="T8" fmla="*/ 0 60000 65536"/>
                <a:gd name="T9" fmla="*/ 0 w 584"/>
                <a:gd name="T10" fmla="*/ 0 h 552"/>
                <a:gd name="T11" fmla="*/ 584 w 584"/>
                <a:gd name="T12" fmla="*/ 552 h 552"/>
              </a:gdLst>
              <a:ahLst/>
              <a:cxnLst>
                <a:cxn ang="T6">
                  <a:pos x="T0" y="T1"/>
                </a:cxn>
                <a:cxn ang="T7">
                  <a:pos x="T2" y="T3"/>
                </a:cxn>
                <a:cxn ang="T8">
                  <a:pos x="T4" y="T5"/>
                </a:cxn>
              </a:cxnLst>
              <a:rect l="T9" t="T10" r="T11" b="T12"/>
              <a:pathLst>
                <a:path w="584" h="552">
                  <a:moveTo>
                    <a:pt x="584" y="0"/>
                  </a:moveTo>
                  <a:cubicBezTo>
                    <a:pt x="504" y="46"/>
                    <a:pt x="425" y="92"/>
                    <a:pt x="328" y="184"/>
                  </a:cubicBezTo>
                  <a:cubicBezTo>
                    <a:pt x="231" y="276"/>
                    <a:pt x="115" y="414"/>
                    <a:pt x="0" y="552"/>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4" name="AutoShape 30"/>
            <p:cNvSpPr>
              <a:spLocks noChangeArrowheads="1"/>
            </p:cNvSpPr>
            <p:nvPr/>
          </p:nvSpPr>
          <p:spPr bwMode="auto">
            <a:xfrm>
              <a:off x="3098800" y="3042955"/>
              <a:ext cx="369507" cy="416489"/>
            </a:xfrm>
            <a:prstGeom prst="downArrow">
              <a:avLst>
                <a:gd name="adj1" fmla="val 50000"/>
                <a:gd name="adj2" fmla="val 26667"/>
              </a:avLst>
            </a:prstGeom>
            <a:solidFill>
              <a:srgbClr val="CCFFCC"/>
            </a:solidFill>
            <a:ln w="28575">
              <a:solidFill>
                <a:schemeClr val="tx1"/>
              </a:solidFill>
              <a:miter lim="800000"/>
              <a:headEnd type="none" w="med" len="sm"/>
              <a:tailEnd type="none" w="med" len="sm"/>
            </a:ln>
          </p:spPr>
          <p:txBody>
            <a:bodyPr wrap="none"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5" name="Rectangle 31"/>
            <p:cNvSpPr>
              <a:spLocks noChangeArrowheads="1"/>
            </p:cNvSpPr>
            <p:nvPr/>
          </p:nvSpPr>
          <p:spPr bwMode="auto">
            <a:xfrm>
              <a:off x="4216400" y="3714707"/>
              <a:ext cx="3860800" cy="369974"/>
            </a:xfrm>
            <a:prstGeom prst="rect">
              <a:avLst/>
            </a:prstGeom>
            <a:solidFill>
              <a:srgbClr val="FF99CC"/>
            </a:solidFill>
            <a:ln w="28575">
              <a:solidFill>
                <a:schemeClr val="tx1"/>
              </a:solidFill>
              <a:miter lim="800000"/>
              <a:headEnd type="none" w="med" len="sm"/>
              <a:tailEnd type="none" w="med" len="sm"/>
            </a:ln>
          </p:spPr>
          <p:txBody>
            <a:bodyPr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6" name="Text Box 32"/>
            <p:cNvSpPr txBox="1">
              <a:spLocks noChangeArrowheads="1"/>
            </p:cNvSpPr>
            <p:nvPr/>
          </p:nvSpPr>
          <p:spPr bwMode="auto">
            <a:xfrm>
              <a:off x="5367337" y="1159761"/>
              <a:ext cx="172322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sm"/>
                  <a:tailEnd type="none" w="med" len="sm"/>
                </a14:hiddenLine>
              </a:ext>
            </a:extLst>
          </p:spPr>
          <p:txBody>
            <a:bodyPr wrap="none" lIns="92075" tIns="46038" rIns="92075" bIns="46038">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2000" dirty="0">
                  <a:latin typeface="Comic Sans MS" panose="030F0702030302020204" pitchFamily="66" charset="0"/>
                </a:rPr>
                <a:t>Data Stream</a:t>
              </a:r>
            </a:p>
          </p:txBody>
        </p:sp>
        <p:sp>
          <p:nvSpPr>
            <p:cNvPr id="35877" name="Freeform 33"/>
            <p:cNvSpPr>
              <a:spLocks/>
            </p:cNvSpPr>
            <p:nvPr/>
          </p:nvSpPr>
          <p:spPr bwMode="auto">
            <a:xfrm>
              <a:off x="3295650" y="4564813"/>
              <a:ext cx="186013" cy="369974"/>
            </a:xfrm>
            <a:custGeom>
              <a:avLst/>
              <a:gdLst>
                <a:gd name="T0" fmla="*/ 2147483647 w 564"/>
                <a:gd name="T1" fmla="*/ 0 h 1072"/>
                <a:gd name="T2" fmla="*/ 2147483647 w 564"/>
                <a:gd name="T3" fmla="*/ 2147483647 h 1072"/>
                <a:gd name="T4" fmla="*/ 2147483647 w 564"/>
                <a:gd name="T5" fmla="*/ 2147483647 h 1072"/>
                <a:gd name="T6" fmla="*/ 2147483647 w 564"/>
                <a:gd name="T7" fmla="*/ 2147483647 h 1072"/>
                <a:gd name="T8" fmla="*/ 0 60000 65536"/>
                <a:gd name="T9" fmla="*/ 0 60000 65536"/>
                <a:gd name="T10" fmla="*/ 0 60000 65536"/>
                <a:gd name="T11" fmla="*/ 0 60000 65536"/>
                <a:gd name="T12" fmla="*/ 0 w 564"/>
                <a:gd name="T13" fmla="*/ 0 h 1072"/>
                <a:gd name="T14" fmla="*/ 564 w 564"/>
                <a:gd name="T15" fmla="*/ 1072 h 1072"/>
              </a:gdLst>
              <a:ahLst/>
              <a:cxnLst>
                <a:cxn ang="T8">
                  <a:pos x="T0" y="T1"/>
                </a:cxn>
                <a:cxn ang="T9">
                  <a:pos x="T2" y="T3"/>
                </a:cxn>
                <a:cxn ang="T10">
                  <a:pos x="T4" y="T5"/>
                </a:cxn>
                <a:cxn ang="T11">
                  <a:pos x="T6" y="T7"/>
                </a:cxn>
              </a:cxnLst>
              <a:rect l="T12" t="T13" r="T14" b="T15"/>
              <a:pathLst>
                <a:path w="564" h="1072">
                  <a:moveTo>
                    <a:pt x="564" y="0"/>
                  </a:moveTo>
                  <a:cubicBezTo>
                    <a:pt x="458" y="118"/>
                    <a:pt x="352" y="237"/>
                    <a:pt x="260" y="344"/>
                  </a:cubicBezTo>
                  <a:cubicBezTo>
                    <a:pt x="168" y="451"/>
                    <a:pt x="24" y="519"/>
                    <a:pt x="12" y="640"/>
                  </a:cubicBezTo>
                  <a:cubicBezTo>
                    <a:pt x="0" y="761"/>
                    <a:pt x="94" y="916"/>
                    <a:pt x="188" y="1072"/>
                  </a:cubicBezTo>
                </a:path>
              </a:pathLst>
            </a:custGeom>
            <a:noFill/>
            <a:ln w="28575">
              <a:solidFill>
                <a:srgbClr val="FF0000"/>
              </a:solidFill>
              <a:round/>
              <a:headEnd type="none" w="med" len="sm"/>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35845" name="TextBox 37"/>
          <p:cNvSpPr txBox="1">
            <a:spLocks noChangeArrowheads="1"/>
          </p:cNvSpPr>
          <p:nvPr/>
        </p:nvSpPr>
        <p:spPr bwMode="auto">
          <a:xfrm>
            <a:off x="5943600" y="5334001"/>
            <a:ext cx="441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solidFill>
                  <a:srgbClr val="7030A0"/>
                </a:solidFill>
              </a:rPr>
              <a:t>New data can be integrated as it streams in</a:t>
            </a:r>
          </a:p>
        </p:txBody>
      </p:sp>
      <p:pic>
        <p:nvPicPr>
          <p:cNvPr id="2" name="Picture 1"/>
          <p:cNvPicPr>
            <a:picLocks noChangeAspect="1"/>
          </p:cNvPicPr>
          <p:nvPr/>
        </p:nvPicPr>
        <p:blipFill>
          <a:blip r:embed="rId2"/>
          <a:stretch>
            <a:fillRect/>
          </a:stretch>
        </p:blipFill>
        <p:spPr>
          <a:xfrm>
            <a:off x="6829327" y="3513219"/>
            <a:ext cx="1847248" cy="536494"/>
          </a:xfrm>
          <a:prstGeom prst="rect">
            <a:avLst/>
          </a:prstGeom>
        </p:spPr>
      </p:pic>
    </p:spTree>
    <p:extLst>
      <p:ext uri="{BB962C8B-B14F-4D97-AF65-F5344CB8AC3E}">
        <p14:creationId xmlns:p14="http://schemas.microsoft.com/office/powerpoint/2010/main" val="390894940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normAutofit fontScale="92500" lnSpcReduction="20000"/>
          </a:bodyPr>
          <a:lstStyle/>
          <a:p>
            <a:r>
              <a:rPr lang="en-US" altLang="en-US" sz="2000" dirty="0">
                <a:solidFill>
                  <a:srgbClr val="FF0000"/>
                </a:solidFill>
              </a:rPr>
              <a:t>Strengths </a:t>
            </a:r>
          </a:p>
          <a:p>
            <a:pPr lvl="1">
              <a:buFont typeface="Arial" panose="020B0604020202020204" pitchFamily="34" charset="0"/>
              <a:buChar char="•"/>
            </a:pPr>
            <a:r>
              <a:rPr lang="en-US" altLang="en-US" sz="2000" dirty="0"/>
              <a:t>Scales better than traditional methods</a:t>
            </a:r>
          </a:p>
          <a:p>
            <a:pPr lvl="2">
              <a:buFont typeface="Wingdings" panose="05000000000000000000" pitchFamily="2" charset="2"/>
              <a:buChar char="v"/>
            </a:pPr>
            <a:r>
              <a:rPr lang="en-US" altLang="en-US" sz="1800" dirty="0"/>
              <a:t>Sub-linear with sampling</a:t>
            </a:r>
          </a:p>
          <a:p>
            <a:pPr lvl="2">
              <a:buFont typeface="Wingdings" panose="05000000000000000000" pitchFamily="2" charset="2"/>
              <a:buChar char="v"/>
            </a:pPr>
            <a:r>
              <a:rPr lang="en-US" altLang="en-US" sz="1800" dirty="0"/>
              <a:t>Very small memory utilization</a:t>
            </a:r>
          </a:p>
          <a:p>
            <a:pPr lvl="1">
              <a:buFont typeface="Arial" panose="020B0604020202020204" pitchFamily="34" charset="0"/>
              <a:buChar char="•"/>
            </a:pPr>
            <a:r>
              <a:rPr lang="en-US" altLang="en-US" sz="2000" dirty="0"/>
              <a:t>Incremental</a:t>
            </a:r>
          </a:p>
          <a:p>
            <a:pPr lvl="2">
              <a:buFont typeface="Wingdings" panose="05000000000000000000" pitchFamily="2" charset="2"/>
              <a:buChar char="v"/>
            </a:pPr>
            <a:r>
              <a:rPr lang="en-US" altLang="en-US" sz="1800" dirty="0"/>
              <a:t>Make class predictions in parallel</a:t>
            </a:r>
          </a:p>
          <a:p>
            <a:pPr lvl="2">
              <a:buFont typeface="Wingdings" panose="05000000000000000000" pitchFamily="2" charset="2"/>
              <a:buChar char="v"/>
            </a:pPr>
            <a:r>
              <a:rPr lang="en-US" altLang="en-US" sz="1800" dirty="0"/>
              <a:t>New examples are added as they come</a:t>
            </a:r>
          </a:p>
          <a:p>
            <a:r>
              <a:rPr lang="en-US" altLang="en-US" sz="2000" dirty="0">
                <a:solidFill>
                  <a:srgbClr val="FF0000"/>
                </a:solidFill>
              </a:rPr>
              <a:t>Weakness</a:t>
            </a:r>
          </a:p>
          <a:p>
            <a:pPr lvl="1">
              <a:buFont typeface="Arial" panose="020B0604020202020204" pitchFamily="34" charset="0"/>
              <a:buChar char="•"/>
            </a:pPr>
            <a:r>
              <a:rPr lang="en-US" altLang="en-US" sz="2000" dirty="0"/>
              <a:t>Could spend a lot of time with ties</a:t>
            </a:r>
          </a:p>
          <a:p>
            <a:pPr lvl="1">
              <a:buFont typeface="Arial" panose="020B0604020202020204" pitchFamily="34" charset="0"/>
              <a:buChar char="•"/>
            </a:pPr>
            <a:r>
              <a:rPr lang="en-US" altLang="en-US" sz="2000" dirty="0"/>
              <a:t>Memory used with tree expansion</a:t>
            </a:r>
          </a:p>
          <a:p>
            <a:pPr lvl="1">
              <a:buFont typeface="Arial" panose="020B0604020202020204" pitchFamily="34" charset="0"/>
              <a:buChar char="•"/>
            </a:pPr>
            <a:r>
              <a:rPr lang="en-US" altLang="en-US" sz="2000" dirty="0"/>
              <a:t>Cannot handle concept drift</a:t>
            </a:r>
          </a:p>
          <a:p>
            <a:endParaRPr lang="en-US" altLang="en-US" sz="2800" dirty="0"/>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3394E71-ADFB-4A9B-A8F8-9066F4F9EBD6}" type="slidenum">
              <a:rPr lang="en-US" altLang="en-US">
                <a:latin typeface="Garamond" panose="02020404030301010803" pitchFamily="18" charset="0"/>
              </a:rPr>
              <a:pPr/>
              <a:t>14</a:t>
            </a:fld>
            <a:endParaRPr lang="en-US" altLang="en-US">
              <a:latin typeface="Garamond" panose="02020404030301010803" pitchFamily="18" charset="0"/>
            </a:endParaRPr>
          </a:p>
        </p:txBody>
      </p:sp>
      <p:sp>
        <p:nvSpPr>
          <p:cNvPr id="36868" name="Title 1"/>
          <p:cNvSpPr>
            <a:spLocks noGrp="1"/>
          </p:cNvSpPr>
          <p:nvPr>
            <p:ph type="title"/>
          </p:nvPr>
        </p:nvSpPr>
        <p:spPr/>
        <p:txBody>
          <a:bodyPr/>
          <a:lstStyle/>
          <a:p>
            <a:r>
              <a:rPr lang="en-US" altLang="en-US"/>
              <a:t>Hoeffding Tree Algorithm</a:t>
            </a:r>
          </a:p>
        </p:txBody>
      </p:sp>
    </p:spTree>
    <p:extLst>
      <p:ext uri="{BB962C8B-B14F-4D97-AF65-F5344CB8AC3E}">
        <p14:creationId xmlns:p14="http://schemas.microsoft.com/office/powerpoint/2010/main" val="15402982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r>
              <a:rPr lang="en-US" altLang="en-US" dirty="0"/>
              <a:t>Very Fast Decision Tree</a:t>
            </a:r>
            <a:br>
              <a:rPr lang="en-US" altLang="en-US" dirty="0"/>
            </a:br>
            <a:br>
              <a:rPr lang="en-US" altLang="en-US" dirty="0"/>
            </a:br>
            <a:endParaRPr lang="en-US" altLang="en-US" dirty="0"/>
          </a:p>
        </p:txBody>
      </p:sp>
      <p:sp>
        <p:nvSpPr>
          <p:cNvPr id="37891" name="Content Placeholder 2"/>
          <p:cNvSpPr>
            <a:spLocks noGrp="1"/>
          </p:cNvSpPr>
          <p:nvPr>
            <p:ph idx="1"/>
          </p:nvPr>
        </p:nvSpPr>
        <p:spPr>
          <a:xfrm>
            <a:off x="257367" y="1300899"/>
            <a:ext cx="9716191" cy="5557101"/>
          </a:xfrm>
        </p:spPr>
        <p:txBody>
          <a:bodyPr>
            <a:normAutofit/>
          </a:bodyPr>
          <a:lstStyle/>
          <a:p>
            <a:r>
              <a:rPr lang="en-US" sz="2400" dirty="0"/>
              <a:t>A small sample can often be enough to choose a near optimal decision</a:t>
            </a:r>
          </a:p>
          <a:p>
            <a:r>
              <a:rPr lang="en-US" sz="2400" dirty="0"/>
              <a:t>Collect sufficient statistics from a small set of examples</a:t>
            </a:r>
          </a:p>
          <a:p>
            <a:r>
              <a:rPr lang="en-US" sz="2400" dirty="0"/>
              <a:t>Estimate the merit of each alternative attribute</a:t>
            </a:r>
          </a:p>
          <a:p>
            <a:r>
              <a:rPr lang="en-US" sz="2400" dirty="0"/>
              <a:t>Choose the sample size that allows to differentiate between the alternatives</a:t>
            </a:r>
            <a:endParaRPr lang="en-US" altLang="en-US" sz="2400" dirty="0">
              <a:solidFill>
                <a:srgbClr val="7030A0"/>
              </a:solidFill>
            </a:endParaRPr>
          </a:p>
          <a:p>
            <a:pPr>
              <a:lnSpc>
                <a:spcPct val="130000"/>
              </a:lnSpc>
            </a:pPr>
            <a:r>
              <a:rPr lang="en-US" altLang="en-US" sz="2400" dirty="0">
                <a:solidFill>
                  <a:srgbClr val="7030A0"/>
                </a:solidFill>
              </a:rPr>
              <a:t>Modifications to </a:t>
            </a:r>
            <a:r>
              <a:rPr lang="en-US" altLang="en-US" sz="2400" dirty="0" err="1">
                <a:solidFill>
                  <a:srgbClr val="7030A0"/>
                </a:solidFill>
              </a:rPr>
              <a:t>Hoeffding</a:t>
            </a:r>
            <a:r>
              <a:rPr lang="en-US" altLang="en-US" sz="2400" dirty="0">
                <a:solidFill>
                  <a:srgbClr val="7030A0"/>
                </a:solidFill>
              </a:rPr>
              <a:t> Tree</a:t>
            </a:r>
          </a:p>
          <a:p>
            <a:pPr lvl="1">
              <a:lnSpc>
                <a:spcPct val="130000"/>
              </a:lnSpc>
              <a:buFont typeface="Arial" panose="020B0604020202020204" pitchFamily="34" charset="0"/>
              <a:buChar char="•"/>
            </a:pPr>
            <a:r>
              <a:rPr lang="en-US" altLang="en-US" sz="2000" dirty="0"/>
              <a:t>Near-ties broken more aggressively</a:t>
            </a:r>
          </a:p>
          <a:p>
            <a:pPr lvl="1">
              <a:lnSpc>
                <a:spcPct val="130000"/>
              </a:lnSpc>
              <a:buFont typeface="Arial" panose="020B0604020202020204" pitchFamily="34" charset="0"/>
              <a:buChar char="•"/>
            </a:pPr>
            <a:r>
              <a:rPr lang="en-US" altLang="en-US" sz="2000" dirty="0"/>
              <a:t>Deactivates certain leaves to save memory</a:t>
            </a:r>
          </a:p>
          <a:p>
            <a:pPr lvl="1">
              <a:lnSpc>
                <a:spcPct val="130000"/>
              </a:lnSpc>
              <a:buFont typeface="Arial" panose="020B0604020202020204" pitchFamily="34" charset="0"/>
              <a:buChar char="•"/>
            </a:pPr>
            <a:r>
              <a:rPr lang="en-US" altLang="en-US" sz="2000" dirty="0"/>
              <a:t>Poor attributes dropped</a:t>
            </a:r>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C0FCA2B-A09E-420F-A2B3-EF2685CC5507}" type="slidenum">
              <a:rPr lang="en-US" altLang="en-US">
                <a:latin typeface="Garamond" panose="02020404030301010803" pitchFamily="18" charset="0"/>
              </a:rPr>
              <a:pPr/>
              <a:t>15</a:t>
            </a:fld>
            <a:endParaRPr lang="en-US" altLang="en-US">
              <a:latin typeface="Garamond" panose="02020404030301010803" pitchFamily="18" charset="0"/>
            </a:endParaRPr>
          </a:p>
        </p:txBody>
      </p:sp>
    </p:spTree>
    <p:extLst>
      <p:ext uri="{BB962C8B-B14F-4D97-AF65-F5344CB8AC3E}">
        <p14:creationId xmlns:p14="http://schemas.microsoft.com/office/powerpoint/2010/main" val="11257642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7031"/>
          </a:xfrm>
        </p:spPr>
        <p:txBody>
          <a:bodyPr>
            <a:normAutofit fontScale="90000"/>
          </a:bodyPr>
          <a:lstStyle/>
          <a:p>
            <a:r>
              <a:rPr lang="en-US" altLang="en-US" dirty="0"/>
              <a:t>Very Fast Decision Tree</a:t>
            </a:r>
            <a:endParaRPr lang="en-US" dirty="0"/>
          </a:p>
        </p:txBody>
      </p:sp>
      <p:sp>
        <p:nvSpPr>
          <p:cNvPr id="3" name="Content Placeholder 2"/>
          <p:cNvSpPr>
            <a:spLocks noGrp="1"/>
          </p:cNvSpPr>
          <p:nvPr>
            <p:ph idx="1"/>
          </p:nvPr>
        </p:nvSpPr>
        <p:spPr>
          <a:xfrm>
            <a:off x="677333" y="1206631"/>
            <a:ext cx="9465907" cy="5651369"/>
          </a:xfrm>
        </p:spPr>
        <p:txBody>
          <a:bodyPr/>
          <a:lstStyle/>
          <a:p>
            <a:endParaRPr lang="en-US" dirty="0"/>
          </a:p>
          <a:p>
            <a:pPr>
              <a:lnSpc>
                <a:spcPct val="130000"/>
              </a:lnSpc>
            </a:pPr>
            <a:r>
              <a:rPr lang="en-US" altLang="en-US" sz="2400" dirty="0"/>
              <a:t>Compare to </a:t>
            </a:r>
            <a:r>
              <a:rPr lang="en-US" altLang="en-US" sz="2400" dirty="0" err="1"/>
              <a:t>Hoeffding</a:t>
            </a:r>
            <a:r>
              <a:rPr lang="en-US" altLang="en-US" sz="2400" dirty="0"/>
              <a:t> Tree: </a:t>
            </a:r>
            <a:r>
              <a:rPr lang="en-US" altLang="en-US" sz="2400" dirty="0">
                <a:solidFill>
                  <a:srgbClr val="7030A0"/>
                </a:solidFill>
              </a:rPr>
              <a:t>Better time and memory</a:t>
            </a:r>
          </a:p>
          <a:p>
            <a:pPr>
              <a:lnSpc>
                <a:spcPct val="130000"/>
              </a:lnSpc>
            </a:pPr>
            <a:r>
              <a:rPr lang="en-US" altLang="en-US" sz="2400" dirty="0"/>
              <a:t>Compare to traditional decision tree</a:t>
            </a:r>
          </a:p>
          <a:p>
            <a:pPr lvl="1">
              <a:lnSpc>
                <a:spcPct val="130000"/>
              </a:lnSpc>
              <a:buFont typeface="Arial" panose="020B0604020202020204" pitchFamily="34" charset="0"/>
              <a:buChar char="•"/>
            </a:pPr>
            <a:r>
              <a:rPr lang="en-US" altLang="en-US" sz="2000" dirty="0"/>
              <a:t>Similar accuracy</a:t>
            </a:r>
          </a:p>
          <a:p>
            <a:pPr lvl="1">
              <a:lnSpc>
                <a:spcPct val="130000"/>
              </a:lnSpc>
              <a:buFont typeface="Arial" panose="020B0604020202020204" pitchFamily="34" charset="0"/>
              <a:buChar char="•"/>
            </a:pPr>
            <a:r>
              <a:rPr lang="en-US" altLang="en-US" sz="2000" dirty="0"/>
              <a:t>Better runtime </a:t>
            </a:r>
          </a:p>
          <a:p>
            <a:pPr>
              <a:lnSpc>
                <a:spcPct val="130000"/>
              </a:lnSpc>
            </a:pPr>
            <a:r>
              <a:rPr lang="en-US" altLang="en-US" sz="2400" dirty="0"/>
              <a:t>Still </a:t>
            </a:r>
            <a:r>
              <a:rPr lang="en-US" altLang="en-US" sz="2400" dirty="0">
                <a:solidFill>
                  <a:srgbClr val="FF0000"/>
                </a:solidFill>
              </a:rPr>
              <a:t>does not handle concept drift</a:t>
            </a:r>
            <a:endParaRPr lang="en-US" dirty="0"/>
          </a:p>
          <a:p>
            <a:endParaRPr lang="en-US" dirty="0"/>
          </a:p>
        </p:txBody>
      </p:sp>
    </p:spTree>
    <p:extLst>
      <p:ext uri="{BB962C8B-B14F-4D97-AF65-F5344CB8AC3E}">
        <p14:creationId xmlns:p14="http://schemas.microsoft.com/office/powerpoint/2010/main" val="111577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Concept-adapting VFDT</a:t>
            </a:r>
          </a:p>
        </p:txBody>
      </p:sp>
      <p:sp>
        <p:nvSpPr>
          <p:cNvPr id="38915" name="Content Placeholder 2"/>
          <p:cNvSpPr>
            <a:spLocks noGrp="1"/>
          </p:cNvSpPr>
          <p:nvPr>
            <p:ph idx="1"/>
          </p:nvPr>
        </p:nvSpPr>
        <p:spPr>
          <a:xfrm>
            <a:off x="227814" y="1621410"/>
            <a:ext cx="9849440" cy="5236590"/>
          </a:xfrm>
        </p:spPr>
        <p:txBody>
          <a:bodyPr>
            <a:normAutofit/>
          </a:bodyPr>
          <a:lstStyle/>
          <a:p>
            <a:r>
              <a:rPr lang="en-US" altLang="en-US" sz="2400" b="1" dirty="0">
                <a:solidFill>
                  <a:srgbClr val="C00000"/>
                </a:solidFill>
              </a:rPr>
              <a:t>Concept Drift : </a:t>
            </a:r>
          </a:p>
          <a:p>
            <a:pPr marL="0" indent="0">
              <a:buNone/>
            </a:pPr>
            <a:r>
              <a:rPr lang="en-US" sz="2400" b="1" dirty="0">
                <a:solidFill>
                  <a:srgbClr val="C00000"/>
                </a:solidFill>
              </a:rPr>
              <a:t>    </a:t>
            </a:r>
            <a:r>
              <a:rPr lang="en-US" dirty="0"/>
              <a:t>Given an input sequence ⟨x1,x2,…,</a:t>
            </a:r>
            <a:r>
              <a:rPr lang="en-US" dirty="0" err="1"/>
              <a:t>xt</a:t>
            </a:r>
            <a:r>
              <a:rPr lang="en-US" dirty="0"/>
              <a:t>⟩, output at instant t</a:t>
            </a:r>
            <a:r>
              <a:rPr lang="en-US" i="1" dirty="0"/>
              <a:t> </a:t>
            </a:r>
            <a:r>
              <a:rPr lang="en-US" dirty="0"/>
              <a:t>an alarm signal if there is a    </a:t>
            </a:r>
          </a:p>
          <a:p>
            <a:pPr marL="0" indent="0">
              <a:buNone/>
            </a:pPr>
            <a:r>
              <a:rPr lang="en-US" dirty="0"/>
              <a:t>     distribution change, and a prediction x̂ t+1 minimizing the error |x̂ t+1 − xt+1|</a:t>
            </a:r>
          </a:p>
          <a:p>
            <a:pPr marL="457200" lvl="1" indent="0">
              <a:buNone/>
            </a:pPr>
            <a:endParaRPr lang="en-US" altLang="en-US" sz="2000" dirty="0"/>
          </a:p>
          <a:p>
            <a:pPr marL="457200" lvl="1" indent="0">
              <a:buNone/>
            </a:pPr>
            <a:r>
              <a:rPr lang="en-US" altLang="en-US" sz="2000" dirty="0"/>
              <a:t>Time-changing data streams</a:t>
            </a:r>
          </a:p>
          <a:p>
            <a:pPr lvl="1">
              <a:buFont typeface="Arial" panose="020B0604020202020204" pitchFamily="34" charset="0"/>
              <a:buChar char="•"/>
            </a:pPr>
            <a:r>
              <a:rPr lang="en-US" altLang="en-US" sz="2000" dirty="0"/>
              <a:t>Incorporate new and eliminate old</a:t>
            </a:r>
          </a:p>
          <a:p>
            <a:pPr lvl="1">
              <a:buFont typeface="Arial" panose="020B0604020202020204" pitchFamily="34" charset="0"/>
              <a:buChar char="•"/>
            </a:pPr>
            <a:r>
              <a:rPr lang="en-US" altLang="en-US" sz="2000" dirty="0"/>
              <a:t>Sliding window – sensitive to window size (w)</a:t>
            </a:r>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9B50190-D46F-448C-951C-2B03B8DA6FFB}" type="slidenum">
              <a:rPr lang="en-US" altLang="en-US">
                <a:latin typeface="Garamond" panose="02020404030301010803" pitchFamily="18" charset="0"/>
              </a:rPr>
              <a:pPr/>
              <a:t>17</a:t>
            </a:fld>
            <a:endParaRPr lang="en-US" altLang="en-US">
              <a:latin typeface="Garamond" panose="02020404030301010803" pitchFamily="18" charset="0"/>
            </a:endParaRPr>
          </a:p>
        </p:txBody>
      </p:sp>
    </p:spTree>
    <p:extLst>
      <p:ext uri="{BB962C8B-B14F-4D97-AF65-F5344CB8AC3E}">
        <p14:creationId xmlns:p14="http://schemas.microsoft.com/office/powerpoint/2010/main" val="4201056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8177"/>
          </a:xfrm>
        </p:spPr>
        <p:txBody>
          <a:bodyPr>
            <a:normAutofit fontScale="90000"/>
          </a:bodyPr>
          <a:lstStyle/>
          <a:p>
            <a:r>
              <a:rPr lang="en-US" altLang="en-US" dirty="0"/>
              <a:t>Concept-adapting VFDT</a:t>
            </a:r>
            <a:endParaRPr lang="en-US" dirty="0"/>
          </a:p>
        </p:txBody>
      </p:sp>
      <p:sp>
        <p:nvSpPr>
          <p:cNvPr id="3" name="Content Placeholder 2"/>
          <p:cNvSpPr>
            <a:spLocks noGrp="1"/>
          </p:cNvSpPr>
          <p:nvPr>
            <p:ph idx="1"/>
          </p:nvPr>
        </p:nvSpPr>
        <p:spPr>
          <a:xfrm>
            <a:off x="-1" y="1187777"/>
            <a:ext cx="9813303" cy="5670223"/>
          </a:xfrm>
        </p:spPr>
        <p:txBody>
          <a:bodyPr/>
          <a:lstStyle/>
          <a:p>
            <a:endParaRPr lang="en-US" altLang="en-US" sz="2400" b="1" dirty="0">
              <a:solidFill>
                <a:srgbClr val="C00000"/>
              </a:solidFill>
            </a:endParaRPr>
          </a:p>
          <a:p>
            <a:r>
              <a:rPr lang="en-US" altLang="en-US" sz="2400" b="1" dirty="0">
                <a:solidFill>
                  <a:srgbClr val="C00000"/>
                </a:solidFill>
              </a:rPr>
              <a:t>CVFDT</a:t>
            </a:r>
          </a:p>
          <a:p>
            <a:pPr lvl="1">
              <a:buFont typeface="Arial" panose="020B0604020202020204" pitchFamily="34" charset="0"/>
              <a:buChar char="•"/>
            </a:pPr>
            <a:r>
              <a:rPr lang="en-US" altLang="en-US" sz="2000" dirty="0"/>
              <a:t>Increments count with new example</a:t>
            </a:r>
          </a:p>
          <a:p>
            <a:pPr lvl="1">
              <a:buFont typeface="Arial" panose="020B0604020202020204" pitchFamily="34" charset="0"/>
              <a:buChar char="•"/>
            </a:pPr>
            <a:r>
              <a:rPr lang="en-US" altLang="en-US" sz="2000" dirty="0"/>
              <a:t>Decrement old example</a:t>
            </a:r>
          </a:p>
          <a:p>
            <a:pPr lvl="2">
              <a:buFont typeface="Wingdings" panose="05000000000000000000" pitchFamily="2" charset="2"/>
              <a:buChar char="v"/>
            </a:pPr>
            <a:r>
              <a:rPr lang="en-US" altLang="en-US" sz="1600" dirty="0"/>
              <a:t>Sliding window – but does not construct model from scratch</a:t>
            </a:r>
          </a:p>
          <a:p>
            <a:pPr lvl="2">
              <a:buFont typeface="Wingdings" panose="05000000000000000000" pitchFamily="2" charset="2"/>
              <a:buChar char="v"/>
            </a:pPr>
            <a:r>
              <a:rPr lang="en-US" altLang="en-US" sz="1800" dirty="0"/>
              <a:t>Nodes assigned monotonically increasing IDs</a:t>
            </a:r>
          </a:p>
          <a:p>
            <a:pPr lvl="1">
              <a:buFont typeface="Arial" panose="020B0604020202020204" pitchFamily="34" charset="0"/>
              <a:buChar char="•"/>
            </a:pPr>
            <a:r>
              <a:rPr lang="en-US" altLang="en-US" sz="2000" dirty="0">
                <a:solidFill>
                  <a:srgbClr val="00B050"/>
                </a:solidFill>
              </a:rPr>
              <a:t>Grows alternate subtrees</a:t>
            </a:r>
          </a:p>
          <a:p>
            <a:pPr lvl="1">
              <a:buFont typeface="Arial" panose="020B0604020202020204" pitchFamily="34" charset="0"/>
              <a:buChar char="•"/>
            </a:pPr>
            <a:r>
              <a:rPr lang="en-US" altLang="en-US" sz="2000" dirty="0"/>
              <a:t>When alternate more accurate =&gt; replace old</a:t>
            </a:r>
          </a:p>
          <a:p>
            <a:pPr lvl="1">
              <a:buFont typeface="Arial" panose="020B0604020202020204" pitchFamily="34" charset="0"/>
              <a:buChar char="•"/>
            </a:pPr>
            <a:r>
              <a:rPr lang="en-US" altLang="en-US" sz="2000" dirty="0"/>
              <a:t>Better runtime than VFDT</a:t>
            </a:r>
          </a:p>
          <a:p>
            <a:pPr lvl="1">
              <a:buFont typeface="Arial" panose="020B0604020202020204" pitchFamily="34" charset="0"/>
              <a:buChar char="•"/>
            </a:pPr>
            <a:r>
              <a:rPr lang="en-US" sz="2000" dirty="0"/>
              <a:t>Model consistent with sliding window on stream</a:t>
            </a:r>
          </a:p>
          <a:p>
            <a:pPr lvl="1">
              <a:buFont typeface="Arial" panose="020B0604020202020204" pitchFamily="34" charset="0"/>
              <a:buChar char="•"/>
            </a:pPr>
            <a:r>
              <a:rPr lang="en-US" sz="2000" dirty="0"/>
              <a:t>Keep sufficient statistics also at internal nodes</a:t>
            </a:r>
          </a:p>
          <a:p>
            <a:pPr lvl="1"/>
            <a:endParaRPr lang="en-US" altLang="en-US" sz="2000" dirty="0"/>
          </a:p>
          <a:p>
            <a:endParaRPr lang="en-US" dirty="0"/>
          </a:p>
        </p:txBody>
      </p:sp>
    </p:spTree>
    <p:extLst>
      <p:ext uri="{BB962C8B-B14F-4D97-AF65-F5344CB8AC3E}">
        <p14:creationId xmlns:p14="http://schemas.microsoft.com/office/powerpoint/2010/main" val="344590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US" dirty="0" err="1"/>
              <a:t>VFDTc</a:t>
            </a:r>
            <a:r>
              <a:rPr lang="en-US" dirty="0"/>
              <a:t>: Adapting to Change</a:t>
            </a:r>
          </a:p>
        </p:txBody>
      </p:sp>
      <p:sp>
        <p:nvSpPr>
          <p:cNvPr id="3" name="Content Placeholder 2"/>
          <p:cNvSpPr>
            <a:spLocks noGrp="1"/>
          </p:cNvSpPr>
          <p:nvPr>
            <p:ph idx="1"/>
          </p:nvPr>
        </p:nvSpPr>
        <p:spPr>
          <a:xfrm>
            <a:off x="677334" y="1348033"/>
            <a:ext cx="8596668" cy="5509966"/>
          </a:xfrm>
        </p:spPr>
        <p:txBody>
          <a:bodyPr/>
          <a:lstStyle/>
          <a:p>
            <a:r>
              <a:rPr lang="en-US" dirty="0"/>
              <a:t>Monitor error rate</a:t>
            </a:r>
          </a:p>
          <a:p>
            <a:r>
              <a:rPr lang="en-US" dirty="0"/>
              <a:t>When drift is detected</a:t>
            </a:r>
          </a:p>
          <a:p>
            <a:pPr marL="0" indent="0">
              <a:buNone/>
            </a:pPr>
            <a:r>
              <a:rPr lang="en-US" dirty="0"/>
              <a:t>     Start learning alternative subtree in parallel</a:t>
            </a:r>
          </a:p>
          <a:p>
            <a:r>
              <a:rPr lang="en-US" dirty="0"/>
              <a:t>When accuracy of alternative is better</a:t>
            </a:r>
          </a:p>
          <a:p>
            <a:pPr marL="0" indent="0">
              <a:buNone/>
            </a:pPr>
            <a:r>
              <a:rPr lang="en-US" dirty="0"/>
              <a:t>     Swap subtree</a:t>
            </a:r>
          </a:p>
          <a:p>
            <a:r>
              <a:rPr lang="en-US" dirty="0"/>
              <a:t>No need for window of instances</a:t>
            </a:r>
          </a:p>
        </p:txBody>
      </p:sp>
    </p:spTree>
    <p:extLst>
      <p:ext uri="{BB962C8B-B14F-4D97-AF65-F5344CB8AC3E}">
        <p14:creationId xmlns:p14="http://schemas.microsoft.com/office/powerpoint/2010/main" val="40547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2000" dirty="0"/>
              <a:t>Introduction</a:t>
            </a:r>
          </a:p>
          <a:p>
            <a:r>
              <a:rPr lang="en-US" sz="2000" dirty="0"/>
              <a:t>Sources of data streams</a:t>
            </a:r>
          </a:p>
          <a:p>
            <a:r>
              <a:rPr lang="en-US" sz="2000" dirty="0"/>
              <a:t>Normal Streams – Classification, Regression and Clustering </a:t>
            </a:r>
          </a:p>
          <a:p>
            <a:r>
              <a:rPr lang="en-US" sz="2000" dirty="0"/>
              <a:t>Distributed Streams – Classification, Regression and Clustering </a:t>
            </a:r>
          </a:p>
          <a:p>
            <a:r>
              <a:rPr lang="en-US" sz="2000" dirty="0"/>
              <a:t>Q&amp;A</a:t>
            </a:r>
          </a:p>
          <a:p>
            <a:endParaRPr lang="en-US" dirty="0"/>
          </a:p>
          <a:p>
            <a:endParaRPr lang="en-US" dirty="0"/>
          </a:p>
        </p:txBody>
      </p:sp>
    </p:spTree>
    <p:extLst>
      <p:ext uri="{BB962C8B-B14F-4D97-AF65-F5344CB8AC3E}">
        <p14:creationId xmlns:p14="http://schemas.microsoft.com/office/powerpoint/2010/main" val="137278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a:xfrm>
            <a:off x="152400" y="1320801"/>
            <a:ext cx="11247120" cy="5537200"/>
          </a:xfrm>
        </p:spPr>
        <p:txBody>
          <a:bodyPr>
            <a:normAutofit lnSpcReduction="10000"/>
          </a:bodyPr>
          <a:lstStyle/>
          <a:p>
            <a:r>
              <a:rPr lang="en-US" dirty="0"/>
              <a:t>Given a set of training examples with a numeric label, a regression algorithm</a:t>
            </a:r>
          </a:p>
          <a:p>
            <a:pPr marL="0" indent="0">
              <a:buNone/>
            </a:pPr>
            <a:r>
              <a:rPr lang="en-US" dirty="0"/>
              <a:t>     builds a model that predicts for every unlabeled instance x the value with </a:t>
            </a:r>
          </a:p>
          <a:p>
            <a:pPr marL="0" indent="0">
              <a:buNone/>
            </a:pPr>
            <a:r>
              <a:rPr lang="en-US" dirty="0"/>
              <a:t>     high accuracy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Do it using Perceptron and using the concept of Stochastic Gradient Descent</a:t>
            </a:r>
          </a:p>
        </p:txBody>
      </p:sp>
      <p:pic>
        <p:nvPicPr>
          <p:cNvPr id="6" name="Picture 5"/>
          <p:cNvPicPr>
            <a:picLocks noChangeAspect="1"/>
          </p:cNvPicPr>
          <p:nvPr/>
        </p:nvPicPr>
        <p:blipFill>
          <a:blip r:embed="rId2"/>
          <a:stretch>
            <a:fillRect/>
          </a:stretch>
        </p:blipFill>
        <p:spPr>
          <a:xfrm>
            <a:off x="1677227" y="2773680"/>
            <a:ext cx="5129973" cy="3220719"/>
          </a:xfrm>
          <a:prstGeom prst="rect">
            <a:avLst/>
          </a:prstGeom>
        </p:spPr>
      </p:pic>
    </p:spTree>
    <p:extLst>
      <p:ext uri="{BB962C8B-B14F-4D97-AF65-F5344CB8AC3E}">
        <p14:creationId xmlns:p14="http://schemas.microsoft.com/office/powerpoint/2010/main" val="322038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696"/>
            <a:ext cx="9274002" cy="942680"/>
          </a:xfrm>
        </p:spPr>
        <p:txBody>
          <a:bodyPr>
            <a:normAutofit/>
          </a:bodyPr>
          <a:lstStyle/>
          <a:p>
            <a:r>
              <a:rPr lang="en-US" dirty="0"/>
              <a:t>Stochastic Gradient Descent</a:t>
            </a:r>
          </a:p>
        </p:txBody>
      </p:sp>
      <p:sp>
        <p:nvSpPr>
          <p:cNvPr id="3" name="Content Placeholder 2"/>
          <p:cNvSpPr>
            <a:spLocks noGrp="1"/>
          </p:cNvSpPr>
          <p:nvPr>
            <p:ph idx="1"/>
          </p:nvPr>
        </p:nvSpPr>
        <p:spPr>
          <a:xfrm>
            <a:off x="0" y="876693"/>
            <a:ext cx="10030120" cy="5981307"/>
          </a:xfrm>
        </p:spPr>
        <p:txBody>
          <a:bodyPr/>
          <a:lstStyle/>
          <a:p>
            <a:r>
              <a:rPr lang="en-US" dirty="0"/>
              <a:t>Let's take the simplest of simple regression models for predicting y: y=α+βx.</a:t>
            </a:r>
          </a:p>
          <a:p>
            <a:r>
              <a:rPr lang="en-US" dirty="0"/>
              <a:t>How do we know whether one model fits better than another? We calculate the error or cost of the predictions. For regression models, the most common cost function is mean squared error:</a:t>
            </a:r>
          </a:p>
          <a:p>
            <a:pPr marL="0" indent="0">
              <a:buNone/>
            </a:pPr>
            <a:r>
              <a:rPr lang="en-US" dirty="0"/>
              <a:t>     Cost = J(</a:t>
            </a:r>
            <a:r>
              <a:rPr lang="el-GR" dirty="0"/>
              <a:t>α,β)=1/2</a:t>
            </a:r>
            <a:r>
              <a:rPr lang="en-US" dirty="0"/>
              <a:t>n∑(y^−y)power(2)=1/n∑(</a:t>
            </a:r>
            <a:r>
              <a:rPr lang="el-GR" dirty="0"/>
              <a:t>α+β</a:t>
            </a:r>
            <a:r>
              <a:rPr lang="en-US" dirty="0"/>
              <a:t>x−y)power(2)</a:t>
            </a:r>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197963" y="2697313"/>
            <a:ext cx="8870623" cy="3840813"/>
          </a:xfrm>
          <a:prstGeom prst="rect">
            <a:avLst/>
          </a:prstGeom>
        </p:spPr>
      </p:pic>
    </p:spTree>
    <p:extLst>
      <p:ext uri="{BB962C8B-B14F-4D97-AF65-F5344CB8AC3E}">
        <p14:creationId xmlns:p14="http://schemas.microsoft.com/office/powerpoint/2010/main" val="15757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5311"/>
          </a:xfrm>
        </p:spPr>
        <p:txBody>
          <a:bodyPr>
            <a:normAutofit fontScale="90000"/>
          </a:bodyPr>
          <a:lstStyle/>
          <a:p>
            <a:r>
              <a:rPr lang="en-US" dirty="0"/>
              <a:t>Clustering</a:t>
            </a:r>
          </a:p>
        </p:txBody>
      </p:sp>
      <p:sp>
        <p:nvSpPr>
          <p:cNvPr id="3" name="Content Placeholder 2"/>
          <p:cNvSpPr>
            <a:spLocks noGrp="1"/>
          </p:cNvSpPr>
          <p:nvPr>
            <p:ph idx="1"/>
          </p:nvPr>
        </p:nvSpPr>
        <p:spPr>
          <a:xfrm>
            <a:off x="0" y="1234911"/>
            <a:ext cx="12192000" cy="5623089"/>
          </a:xfrm>
        </p:spPr>
        <p:txBody>
          <a:bodyPr/>
          <a:lstStyle/>
          <a:p>
            <a:r>
              <a:rPr lang="en-US" dirty="0"/>
              <a:t>Given a set of unlabeled instances, distribute them into homogeneous groups according to </a:t>
            </a:r>
          </a:p>
          <a:p>
            <a:pPr marL="0" indent="0">
              <a:buNone/>
            </a:pPr>
            <a:r>
              <a:rPr lang="en-US" dirty="0"/>
              <a:t>     some common relations or affinities.</a:t>
            </a:r>
          </a:p>
          <a:p>
            <a:pPr marL="0" indent="0">
              <a:buNone/>
            </a:pPr>
            <a:r>
              <a:rPr lang="en-US" dirty="0"/>
              <a:t>     </a:t>
            </a:r>
          </a:p>
        </p:txBody>
      </p:sp>
    </p:spTree>
    <p:extLst>
      <p:ext uri="{BB962C8B-B14F-4D97-AF65-F5344CB8AC3E}">
        <p14:creationId xmlns:p14="http://schemas.microsoft.com/office/powerpoint/2010/main" val="347137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SimSun" panose="02010600030101010101" pitchFamily="2" charset="-122"/>
              </a:rPr>
              <a:t>Micro-Clusters</a:t>
            </a:r>
          </a:p>
        </p:txBody>
      </p:sp>
      <p:sp>
        <p:nvSpPr>
          <p:cNvPr id="14339" name="Rectangle 3"/>
          <p:cNvSpPr>
            <a:spLocks noGrp="1" noChangeArrowheads="1"/>
          </p:cNvSpPr>
          <p:nvPr>
            <p:ph type="body" idx="1"/>
          </p:nvPr>
        </p:nvSpPr>
        <p:spPr>
          <a:xfrm>
            <a:off x="677334" y="1473200"/>
            <a:ext cx="8153400" cy="1828800"/>
          </a:xfrm>
        </p:spPr>
        <p:txBody>
          <a:bodyPr/>
          <a:lstStyle/>
          <a:p>
            <a:pPr>
              <a:lnSpc>
                <a:spcPct val="90000"/>
              </a:lnSpc>
            </a:pPr>
            <a:r>
              <a:rPr lang="en-US" altLang="zh-CN" sz="2400" dirty="0">
                <a:ea typeface="SimSun" panose="02010600030101010101" pitchFamily="2" charset="-122"/>
              </a:rPr>
              <a:t>What is a Micro-Cluster</a:t>
            </a:r>
          </a:p>
          <a:p>
            <a:pPr>
              <a:lnSpc>
                <a:spcPct val="90000"/>
              </a:lnSpc>
              <a:buFont typeface="Wingdings" panose="05000000000000000000" pitchFamily="2" charset="2"/>
              <a:buNone/>
            </a:pPr>
            <a:r>
              <a:rPr lang="en-US" altLang="zh-CN" dirty="0">
                <a:ea typeface="SimSun" panose="02010600030101010101" pitchFamily="2" charset="-122"/>
              </a:rPr>
              <a:t>     </a:t>
            </a:r>
            <a:r>
              <a:rPr lang="en-US" altLang="zh-CN" sz="2400" dirty="0">
                <a:ea typeface="SimSun" panose="02010600030101010101" pitchFamily="2" charset="-122"/>
              </a:rPr>
              <a:t>A Micro-Cluster is a set of individual data points that are </a:t>
            </a:r>
            <a:r>
              <a:rPr lang="en-US" altLang="zh-CN" sz="2400" dirty="0">
                <a:solidFill>
                  <a:srgbClr val="FF0000"/>
                </a:solidFill>
                <a:ea typeface="SimSun" panose="02010600030101010101" pitchFamily="2" charset="-122"/>
              </a:rPr>
              <a:t>close to each other</a:t>
            </a:r>
            <a:r>
              <a:rPr lang="en-US" altLang="zh-CN" sz="2400" dirty="0">
                <a:ea typeface="SimSun" panose="02010600030101010101" pitchFamily="2" charset="-122"/>
              </a:rPr>
              <a:t> and will be treated as a </a:t>
            </a:r>
            <a:r>
              <a:rPr lang="en-US" altLang="zh-CN" sz="2400" dirty="0">
                <a:solidFill>
                  <a:srgbClr val="FF0000"/>
                </a:solidFill>
                <a:ea typeface="SimSun" panose="02010600030101010101" pitchFamily="2" charset="-122"/>
              </a:rPr>
              <a:t>single unit</a:t>
            </a:r>
            <a:r>
              <a:rPr lang="en-US" altLang="zh-CN" sz="2400" dirty="0">
                <a:ea typeface="SimSun" panose="02010600030101010101" pitchFamily="2" charset="-122"/>
              </a:rPr>
              <a:t> in further offline Macro-clustering.</a:t>
            </a:r>
          </a:p>
        </p:txBody>
      </p:sp>
      <p:sp>
        <p:nvSpPr>
          <p:cNvPr id="14340" name="Rectangle 4"/>
          <p:cNvSpPr>
            <a:spLocks noChangeArrowheads="1"/>
          </p:cNvSpPr>
          <p:nvPr/>
        </p:nvSpPr>
        <p:spPr bwMode="auto">
          <a:xfrm>
            <a:off x="2819400" y="3657600"/>
            <a:ext cx="27432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Oval 5"/>
          <p:cNvSpPr>
            <a:spLocks noChangeArrowheads="1"/>
          </p:cNvSpPr>
          <p:nvPr/>
        </p:nvSpPr>
        <p:spPr bwMode="auto">
          <a:xfrm>
            <a:off x="35052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Oval 7"/>
          <p:cNvSpPr>
            <a:spLocks noChangeArrowheads="1"/>
          </p:cNvSpPr>
          <p:nvPr/>
        </p:nvSpPr>
        <p:spPr bwMode="auto">
          <a:xfrm>
            <a:off x="4648200" y="5486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Oval 8"/>
          <p:cNvSpPr>
            <a:spLocks noChangeArrowheads="1"/>
          </p:cNvSpPr>
          <p:nvPr/>
        </p:nvSpPr>
        <p:spPr bwMode="auto">
          <a:xfrm>
            <a:off x="36576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Oval 9"/>
          <p:cNvSpPr>
            <a:spLocks noChangeArrowheads="1"/>
          </p:cNvSpPr>
          <p:nvPr/>
        </p:nvSpPr>
        <p:spPr bwMode="auto">
          <a:xfrm>
            <a:off x="3810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Oval 10"/>
          <p:cNvSpPr>
            <a:spLocks noChangeArrowheads="1"/>
          </p:cNvSpPr>
          <p:nvPr/>
        </p:nvSpPr>
        <p:spPr bwMode="auto">
          <a:xfrm>
            <a:off x="3581400" y="4191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Oval 11"/>
          <p:cNvSpPr>
            <a:spLocks noChangeArrowheads="1"/>
          </p:cNvSpPr>
          <p:nvPr/>
        </p:nvSpPr>
        <p:spPr bwMode="auto">
          <a:xfrm>
            <a:off x="3429000" y="5105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Oval 12"/>
          <p:cNvSpPr>
            <a:spLocks noChangeArrowheads="1"/>
          </p:cNvSpPr>
          <p:nvPr/>
        </p:nvSpPr>
        <p:spPr bwMode="auto">
          <a:xfrm>
            <a:off x="3733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Oval 13"/>
          <p:cNvSpPr>
            <a:spLocks noChangeArrowheads="1"/>
          </p:cNvSpPr>
          <p:nvPr/>
        </p:nvSpPr>
        <p:spPr bwMode="auto">
          <a:xfrm>
            <a:off x="51816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Oval 14"/>
          <p:cNvSpPr>
            <a:spLocks noChangeArrowheads="1"/>
          </p:cNvSpPr>
          <p:nvPr/>
        </p:nvSpPr>
        <p:spPr bwMode="auto">
          <a:xfrm>
            <a:off x="5181600" y="4114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Oval 15"/>
          <p:cNvSpPr>
            <a:spLocks noChangeArrowheads="1"/>
          </p:cNvSpPr>
          <p:nvPr/>
        </p:nvSpPr>
        <p:spPr bwMode="auto">
          <a:xfrm>
            <a:off x="48768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Oval 16"/>
          <p:cNvSpPr>
            <a:spLocks noChangeArrowheads="1"/>
          </p:cNvSpPr>
          <p:nvPr/>
        </p:nvSpPr>
        <p:spPr bwMode="auto">
          <a:xfrm>
            <a:off x="4953000" y="4114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Oval 17"/>
          <p:cNvSpPr>
            <a:spLocks noChangeArrowheads="1"/>
          </p:cNvSpPr>
          <p:nvPr/>
        </p:nvSpPr>
        <p:spPr bwMode="auto">
          <a:xfrm>
            <a:off x="3810000" y="4267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Oval 18"/>
          <p:cNvSpPr>
            <a:spLocks noChangeArrowheads="1"/>
          </p:cNvSpPr>
          <p:nvPr/>
        </p:nvSpPr>
        <p:spPr bwMode="auto">
          <a:xfrm>
            <a:off x="5181600" y="4495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Oval 19"/>
          <p:cNvSpPr>
            <a:spLocks noChangeArrowheads="1"/>
          </p:cNvSpPr>
          <p:nvPr/>
        </p:nvSpPr>
        <p:spPr bwMode="auto">
          <a:xfrm>
            <a:off x="50292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Oval 20"/>
          <p:cNvSpPr>
            <a:spLocks noChangeArrowheads="1"/>
          </p:cNvSpPr>
          <p:nvPr/>
        </p:nvSpPr>
        <p:spPr bwMode="auto">
          <a:xfrm>
            <a:off x="50292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Oval 21"/>
          <p:cNvSpPr>
            <a:spLocks noChangeArrowheads="1"/>
          </p:cNvSpPr>
          <p:nvPr/>
        </p:nvSpPr>
        <p:spPr bwMode="auto">
          <a:xfrm>
            <a:off x="52578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Oval 22"/>
          <p:cNvSpPr>
            <a:spLocks noChangeArrowheads="1"/>
          </p:cNvSpPr>
          <p:nvPr/>
        </p:nvSpPr>
        <p:spPr bwMode="auto">
          <a:xfrm>
            <a:off x="3657600" y="4800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Oval 23"/>
          <p:cNvSpPr>
            <a:spLocks noChangeArrowheads="1"/>
          </p:cNvSpPr>
          <p:nvPr/>
        </p:nvSpPr>
        <p:spPr bwMode="auto">
          <a:xfrm>
            <a:off x="3810000" y="5105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0" name="Oval 24"/>
          <p:cNvSpPr>
            <a:spLocks noChangeArrowheads="1"/>
          </p:cNvSpPr>
          <p:nvPr/>
        </p:nvSpPr>
        <p:spPr bwMode="auto">
          <a:xfrm>
            <a:off x="50292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Oval 25"/>
          <p:cNvSpPr>
            <a:spLocks noChangeArrowheads="1"/>
          </p:cNvSpPr>
          <p:nvPr/>
        </p:nvSpPr>
        <p:spPr bwMode="auto">
          <a:xfrm>
            <a:off x="48006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Oval 26"/>
          <p:cNvSpPr>
            <a:spLocks noChangeArrowheads="1"/>
          </p:cNvSpPr>
          <p:nvPr/>
        </p:nvSpPr>
        <p:spPr bwMode="auto">
          <a:xfrm>
            <a:off x="44958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Oval 27"/>
          <p:cNvSpPr>
            <a:spLocks noChangeArrowheads="1"/>
          </p:cNvSpPr>
          <p:nvPr/>
        </p:nvSpPr>
        <p:spPr bwMode="auto">
          <a:xfrm>
            <a:off x="46482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Oval 28"/>
          <p:cNvSpPr>
            <a:spLocks noChangeArrowheads="1"/>
          </p:cNvSpPr>
          <p:nvPr/>
        </p:nvSpPr>
        <p:spPr bwMode="auto">
          <a:xfrm>
            <a:off x="3352800" y="47244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Oval 29"/>
          <p:cNvSpPr>
            <a:spLocks noChangeArrowheads="1"/>
          </p:cNvSpPr>
          <p:nvPr/>
        </p:nvSpPr>
        <p:spPr bwMode="auto">
          <a:xfrm>
            <a:off x="4343400" y="50292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Oval 30"/>
          <p:cNvSpPr>
            <a:spLocks noChangeArrowheads="1"/>
          </p:cNvSpPr>
          <p:nvPr/>
        </p:nvSpPr>
        <p:spPr bwMode="auto">
          <a:xfrm>
            <a:off x="4724400" y="37338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7" name="Oval 31"/>
          <p:cNvSpPr>
            <a:spLocks noChangeArrowheads="1"/>
          </p:cNvSpPr>
          <p:nvPr/>
        </p:nvSpPr>
        <p:spPr bwMode="auto">
          <a:xfrm>
            <a:off x="3352800" y="38100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8" name="Oval 32"/>
          <p:cNvSpPr>
            <a:spLocks noChangeArrowheads="1"/>
          </p:cNvSpPr>
          <p:nvPr/>
        </p:nvSpPr>
        <p:spPr bwMode="auto">
          <a:xfrm>
            <a:off x="4800600" y="44196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9" name="Oval 33"/>
          <p:cNvSpPr>
            <a:spLocks noChangeArrowheads="1"/>
          </p:cNvSpPr>
          <p:nvPr/>
        </p:nvSpPr>
        <p:spPr bwMode="auto">
          <a:xfrm>
            <a:off x="3657600" y="4114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0" name="Oval 34"/>
          <p:cNvSpPr>
            <a:spLocks noChangeArrowheads="1"/>
          </p:cNvSpPr>
          <p:nvPr/>
        </p:nvSpPr>
        <p:spPr bwMode="auto">
          <a:xfrm>
            <a:off x="5029200" y="4038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1" name="Oval 35"/>
          <p:cNvSpPr>
            <a:spLocks noChangeArrowheads="1"/>
          </p:cNvSpPr>
          <p:nvPr/>
        </p:nvSpPr>
        <p:spPr bwMode="auto">
          <a:xfrm>
            <a:off x="35814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2" name="Oval 36"/>
          <p:cNvSpPr>
            <a:spLocks noChangeArrowheads="1"/>
          </p:cNvSpPr>
          <p:nvPr/>
        </p:nvSpPr>
        <p:spPr bwMode="auto">
          <a:xfrm>
            <a:off x="5105400" y="4648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3" name="Oval 37"/>
          <p:cNvSpPr>
            <a:spLocks noChangeArrowheads="1"/>
          </p:cNvSpPr>
          <p:nvPr/>
        </p:nvSpPr>
        <p:spPr bwMode="auto">
          <a:xfrm>
            <a:off x="4572000" y="5334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4" name="Text Box 38"/>
          <p:cNvSpPr txBox="1">
            <a:spLocks noChangeArrowheads="1"/>
          </p:cNvSpPr>
          <p:nvPr/>
        </p:nvSpPr>
        <p:spPr bwMode="auto">
          <a:xfrm>
            <a:off x="2743200" y="59436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View of Micro-Cluster</a:t>
            </a:r>
            <a:r>
              <a:rPr lang="en-US" altLang="zh-CN">
                <a:ea typeface="SimSun" panose="02010600030101010101" pitchFamily="2" charset="-122"/>
              </a:rPr>
              <a:t> </a:t>
            </a:r>
          </a:p>
        </p:txBody>
      </p:sp>
      <p:sp>
        <p:nvSpPr>
          <p:cNvPr id="14375" name="Line 39"/>
          <p:cNvSpPr>
            <a:spLocks noChangeShapeType="1"/>
          </p:cNvSpPr>
          <p:nvPr/>
        </p:nvSpPr>
        <p:spPr bwMode="auto">
          <a:xfrm>
            <a:off x="5791200" y="4648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6" name="Text Box 40"/>
          <p:cNvSpPr txBox="1">
            <a:spLocks noChangeArrowheads="1"/>
          </p:cNvSpPr>
          <p:nvPr/>
        </p:nvSpPr>
        <p:spPr bwMode="auto">
          <a:xfrm>
            <a:off x="7239000" y="59436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View of Macro-Cluster</a:t>
            </a:r>
            <a:r>
              <a:rPr lang="en-US" altLang="zh-CN">
                <a:ea typeface="SimSun" panose="02010600030101010101" pitchFamily="2" charset="-122"/>
              </a:rPr>
              <a:t> </a:t>
            </a:r>
          </a:p>
        </p:txBody>
      </p:sp>
      <p:sp>
        <p:nvSpPr>
          <p:cNvPr id="14377" name="Rectangle 41"/>
          <p:cNvSpPr>
            <a:spLocks noChangeArrowheads="1"/>
          </p:cNvSpPr>
          <p:nvPr/>
        </p:nvSpPr>
        <p:spPr bwMode="auto">
          <a:xfrm>
            <a:off x="6934200" y="3657600"/>
            <a:ext cx="27432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5" name="Oval 69"/>
          <p:cNvSpPr>
            <a:spLocks noChangeArrowheads="1"/>
          </p:cNvSpPr>
          <p:nvPr/>
        </p:nvSpPr>
        <p:spPr bwMode="auto">
          <a:xfrm>
            <a:off x="7772400" y="4114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6" name="Oval 70"/>
          <p:cNvSpPr>
            <a:spLocks noChangeArrowheads="1"/>
          </p:cNvSpPr>
          <p:nvPr/>
        </p:nvSpPr>
        <p:spPr bwMode="auto">
          <a:xfrm>
            <a:off x="9144000" y="4038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7" name="Oval 71"/>
          <p:cNvSpPr>
            <a:spLocks noChangeArrowheads="1"/>
          </p:cNvSpPr>
          <p:nvPr/>
        </p:nvSpPr>
        <p:spPr bwMode="auto">
          <a:xfrm>
            <a:off x="76962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8" name="Oval 72"/>
          <p:cNvSpPr>
            <a:spLocks noChangeArrowheads="1"/>
          </p:cNvSpPr>
          <p:nvPr/>
        </p:nvSpPr>
        <p:spPr bwMode="auto">
          <a:xfrm>
            <a:off x="9220200" y="4648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9" name="Oval 73"/>
          <p:cNvSpPr>
            <a:spLocks noChangeArrowheads="1"/>
          </p:cNvSpPr>
          <p:nvPr/>
        </p:nvSpPr>
        <p:spPr bwMode="auto">
          <a:xfrm>
            <a:off x="8686800" y="5334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83767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41"/>
                                        </p:tgtEl>
                                        <p:attrNameLst>
                                          <p:attrName>style.visibility</p:attrName>
                                        </p:attrNameLst>
                                      </p:cBhvr>
                                      <p:to>
                                        <p:strVal val="visible"/>
                                      </p:to>
                                    </p:set>
                                    <p:anim calcmode="lin" valueType="num">
                                      <p:cBhvr additive="base">
                                        <p:cTn id="11" dur="500" fill="hold"/>
                                        <p:tgtEl>
                                          <p:spTgt spid="14341"/>
                                        </p:tgtEl>
                                        <p:attrNameLst>
                                          <p:attrName>ppt_x</p:attrName>
                                        </p:attrNameLst>
                                      </p:cBhvr>
                                      <p:tavLst>
                                        <p:tav tm="0">
                                          <p:val>
                                            <p:strVal val="#ppt_x"/>
                                          </p:val>
                                        </p:tav>
                                        <p:tav tm="100000">
                                          <p:val>
                                            <p:strVal val="#ppt_x"/>
                                          </p:val>
                                        </p:tav>
                                      </p:tavLst>
                                    </p:anim>
                                    <p:anim calcmode="lin" valueType="num">
                                      <p:cBhvr additive="base">
                                        <p:cTn id="12" dur="500" fill="hold"/>
                                        <p:tgtEl>
                                          <p:spTgt spid="1434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43"/>
                                        </p:tgtEl>
                                        <p:attrNameLst>
                                          <p:attrName>style.visibility</p:attrName>
                                        </p:attrNameLst>
                                      </p:cBhvr>
                                      <p:to>
                                        <p:strVal val="visible"/>
                                      </p:to>
                                    </p:set>
                                    <p:anim calcmode="lin" valueType="num">
                                      <p:cBhvr additive="base">
                                        <p:cTn id="15" dur="500" fill="hold"/>
                                        <p:tgtEl>
                                          <p:spTgt spid="14343"/>
                                        </p:tgtEl>
                                        <p:attrNameLst>
                                          <p:attrName>ppt_x</p:attrName>
                                        </p:attrNameLst>
                                      </p:cBhvr>
                                      <p:tavLst>
                                        <p:tav tm="0">
                                          <p:val>
                                            <p:strVal val="#ppt_x"/>
                                          </p:val>
                                        </p:tav>
                                        <p:tav tm="100000">
                                          <p:val>
                                            <p:strVal val="#ppt_x"/>
                                          </p:val>
                                        </p:tav>
                                      </p:tavLst>
                                    </p:anim>
                                    <p:anim calcmode="lin" valueType="num">
                                      <p:cBhvr additive="base">
                                        <p:cTn id="16" dur="500" fill="hold"/>
                                        <p:tgtEl>
                                          <p:spTgt spid="143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344"/>
                                        </p:tgtEl>
                                        <p:attrNameLst>
                                          <p:attrName>style.visibility</p:attrName>
                                        </p:attrNameLst>
                                      </p:cBhvr>
                                      <p:to>
                                        <p:strVal val="visible"/>
                                      </p:to>
                                    </p:set>
                                    <p:anim calcmode="lin" valueType="num">
                                      <p:cBhvr additive="base">
                                        <p:cTn id="19" dur="500" fill="hold"/>
                                        <p:tgtEl>
                                          <p:spTgt spid="14344"/>
                                        </p:tgtEl>
                                        <p:attrNameLst>
                                          <p:attrName>ppt_x</p:attrName>
                                        </p:attrNameLst>
                                      </p:cBhvr>
                                      <p:tavLst>
                                        <p:tav tm="0">
                                          <p:val>
                                            <p:strVal val="#ppt_x"/>
                                          </p:val>
                                        </p:tav>
                                        <p:tav tm="100000">
                                          <p:val>
                                            <p:strVal val="#ppt_x"/>
                                          </p:val>
                                        </p:tav>
                                      </p:tavLst>
                                    </p:anim>
                                    <p:anim calcmode="lin" valueType="num">
                                      <p:cBhvr additive="base">
                                        <p:cTn id="20" dur="500" fill="hold"/>
                                        <p:tgtEl>
                                          <p:spTgt spid="143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45"/>
                                        </p:tgtEl>
                                        <p:attrNameLst>
                                          <p:attrName>style.visibility</p:attrName>
                                        </p:attrNameLst>
                                      </p:cBhvr>
                                      <p:to>
                                        <p:strVal val="visible"/>
                                      </p:to>
                                    </p:set>
                                    <p:anim calcmode="lin" valueType="num">
                                      <p:cBhvr additive="base">
                                        <p:cTn id="23" dur="500" fill="hold"/>
                                        <p:tgtEl>
                                          <p:spTgt spid="14345"/>
                                        </p:tgtEl>
                                        <p:attrNameLst>
                                          <p:attrName>ppt_x</p:attrName>
                                        </p:attrNameLst>
                                      </p:cBhvr>
                                      <p:tavLst>
                                        <p:tav tm="0">
                                          <p:val>
                                            <p:strVal val="#ppt_x"/>
                                          </p:val>
                                        </p:tav>
                                        <p:tav tm="100000">
                                          <p:val>
                                            <p:strVal val="#ppt_x"/>
                                          </p:val>
                                        </p:tav>
                                      </p:tavLst>
                                    </p:anim>
                                    <p:anim calcmode="lin" valueType="num">
                                      <p:cBhvr additive="base">
                                        <p:cTn id="24" dur="500" fill="hold"/>
                                        <p:tgtEl>
                                          <p:spTgt spid="1434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346"/>
                                        </p:tgtEl>
                                        <p:attrNameLst>
                                          <p:attrName>style.visibility</p:attrName>
                                        </p:attrNameLst>
                                      </p:cBhvr>
                                      <p:to>
                                        <p:strVal val="visible"/>
                                      </p:to>
                                    </p:set>
                                    <p:anim calcmode="lin" valueType="num">
                                      <p:cBhvr additive="base">
                                        <p:cTn id="27" dur="500" fill="hold"/>
                                        <p:tgtEl>
                                          <p:spTgt spid="14346"/>
                                        </p:tgtEl>
                                        <p:attrNameLst>
                                          <p:attrName>ppt_x</p:attrName>
                                        </p:attrNameLst>
                                      </p:cBhvr>
                                      <p:tavLst>
                                        <p:tav tm="0">
                                          <p:val>
                                            <p:strVal val="#ppt_x"/>
                                          </p:val>
                                        </p:tav>
                                        <p:tav tm="100000">
                                          <p:val>
                                            <p:strVal val="#ppt_x"/>
                                          </p:val>
                                        </p:tav>
                                      </p:tavLst>
                                    </p:anim>
                                    <p:anim calcmode="lin" valueType="num">
                                      <p:cBhvr additive="base">
                                        <p:cTn id="28" dur="500" fill="hold"/>
                                        <p:tgtEl>
                                          <p:spTgt spid="1434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347"/>
                                        </p:tgtEl>
                                        <p:attrNameLst>
                                          <p:attrName>style.visibility</p:attrName>
                                        </p:attrNameLst>
                                      </p:cBhvr>
                                      <p:to>
                                        <p:strVal val="visible"/>
                                      </p:to>
                                    </p:set>
                                    <p:anim calcmode="lin" valueType="num">
                                      <p:cBhvr additive="base">
                                        <p:cTn id="31" dur="500" fill="hold"/>
                                        <p:tgtEl>
                                          <p:spTgt spid="14347"/>
                                        </p:tgtEl>
                                        <p:attrNameLst>
                                          <p:attrName>ppt_x</p:attrName>
                                        </p:attrNameLst>
                                      </p:cBhvr>
                                      <p:tavLst>
                                        <p:tav tm="0">
                                          <p:val>
                                            <p:strVal val="#ppt_x"/>
                                          </p:val>
                                        </p:tav>
                                        <p:tav tm="100000">
                                          <p:val>
                                            <p:strVal val="#ppt_x"/>
                                          </p:val>
                                        </p:tav>
                                      </p:tavLst>
                                    </p:anim>
                                    <p:anim calcmode="lin" valueType="num">
                                      <p:cBhvr additive="base">
                                        <p:cTn id="32" dur="500" fill="hold"/>
                                        <p:tgtEl>
                                          <p:spTgt spid="1434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348"/>
                                        </p:tgtEl>
                                        <p:attrNameLst>
                                          <p:attrName>style.visibility</p:attrName>
                                        </p:attrNameLst>
                                      </p:cBhvr>
                                      <p:to>
                                        <p:strVal val="visible"/>
                                      </p:to>
                                    </p:set>
                                    <p:anim calcmode="lin" valueType="num">
                                      <p:cBhvr additive="base">
                                        <p:cTn id="35" dur="500" fill="hold"/>
                                        <p:tgtEl>
                                          <p:spTgt spid="14348"/>
                                        </p:tgtEl>
                                        <p:attrNameLst>
                                          <p:attrName>ppt_x</p:attrName>
                                        </p:attrNameLst>
                                      </p:cBhvr>
                                      <p:tavLst>
                                        <p:tav tm="0">
                                          <p:val>
                                            <p:strVal val="#ppt_x"/>
                                          </p:val>
                                        </p:tav>
                                        <p:tav tm="100000">
                                          <p:val>
                                            <p:strVal val="#ppt_x"/>
                                          </p:val>
                                        </p:tav>
                                      </p:tavLst>
                                    </p:anim>
                                    <p:anim calcmode="lin" valueType="num">
                                      <p:cBhvr additive="base">
                                        <p:cTn id="36" dur="500" fill="hold"/>
                                        <p:tgtEl>
                                          <p:spTgt spid="1434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349"/>
                                        </p:tgtEl>
                                        <p:attrNameLst>
                                          <p:attrName>style.visibility</p:attrName>
                                        </p:attrNameLst>
                                      </p:cBhvr>
                                      <p:to>
                                        <p:strVal val="visible"/>
                                      </p:to>
                                    </p:set>
                                    <p:anim calcmode="lin" valueType="num">
                                      <p:cBhvr additive="base">
                                        <p:cTn id="39" dur="500" fill="hold"/>
                                        <p:tgtEl>
                                          <p:spTgt spid="14349"/>
                                        </p:tgtEl>
                                        <p:attrNameLst>
                                          <p:attrName>ppt_x</p:attrName>
                                        </p:attrNameLst>
                                      </p:cBhvr>
                                      <p:tavLst>
                                        <p:tav tm="0">
                                          <p:val>
                                            <p:strVal val="#ppt_x"/>
                                          </p:val>
                                        </p:tav>
                                        <p:tav tm="100000">
                                          <p:val>
                                            <p:strVal val="#ppt_x"/>
                                          </p:val>
                                        </p:tav>
                                      </p:tavLst>
                                    </p:anim>
                                    <p:anim calcmode="lin" valueType="num">
                                      <p:cBhvr additive="base">
                                        <p:cTn id="40" dur="500" fill="hold"/>
                                        <p:tgtEl>
                                          <p:spTgt spid="1434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50"/>
                                        </p:tgtEl>
                                        <p:attrNameLst>
                                          <p:attrName>style.visibility</p:attrName>
                                        </p:attrNameLst>
                                      </p:cBhvr>
                                      <p:to>
                                        <p:strVal val="visible"/>
                                      </p:to>
                                    </p:set>
                                    <p:anim calcmode="lin" valueType="num">
                                      <p:cBhvr additive="base">
                                        <p:cTn id="43" dur="500" fill="hold"/>
                                        <p:tgtEl>
                                          <p:spTgt spid="14350"/>
                                        </p:tgtEl>
                                        <p:attrNameLst>
                                          <p:attrName>ppt_x</p:attrName>
                                        </p:attrNameLst>
                                      </p:cBhvr>
                                      <p:tavLst>
                                        <p:tav tm="0">
                                          <p:val>
                                            <p:strVal val="#ppt_x"/>
                                          </p:val>
                                        </p:tav>
                                        <p:tav tm="100000">
                                          <p:val>
                                            <p:strVal val="#ppt_x"/>
                                          </p:val>
                                        </p:tav>
                                      </p:tavLst>
                                    </p:anim>
                                    <p:anim calcmode="lin" valueType="num">
                                      <p:cBhvr additive="base">
                                        <p:cTn id="44" dur="500" fill="hold"/>
                                        <p:tgtEl>
                                          <p:spTgt spid="1435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351"/>
                                        </p:tgtEl>
                                        <p:attrNameLst>
                                          <p:attrName>style.visibility</p:attrName>
                                        </p:attrNameLst>
                                      </p:cBhvr>
                                      <p:to>
                                        <p:strVal val="visible"/>
                                      </p:to>
                                    </p:set>
                                    <p:anim calcmode="lin" valueType="num">
                                      <p:cBhvr additive="base">
                                        <p:cTn id="47" dur="500" fill="hold"/>
                                        <p:tgtEl>
                                          <p:spTgt spid="14351"/>
                                        </p:tgtEl>
                                        <p:attrNameLst>
                                          <p:attrName>ppt_x</p:attrName>
                                        </p:attrNameLst>
                                      </p:cBhvr>
                                      <p:tavLst>
                                        <p:tav tm="0">
                                          <p:val>
                                            <p:strVal val="#ppt_x"/>
                                          </p:val>
                                        </p:tav>
                                        <p:tav tm="100000">
                                          <p:val>
                                            <p:strVal val="#ppt_x"/>
                                          </p:val>
                                        </p:tav>
                                      </p:tavLst>
                                    </p:anim>
                                    <p:anim calcmode="lin" valueType="num">
                                      <p:cBhvr additive="base">
                                        <p:cTn id="48" dur="500" fill="hold"/>
                                        <p:tgtEl>
                                          <p:spTgt spid="1435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352"/>
                                        </p:tgtEl>
                                        <p:attrNameLst>
                                          <p:attrName>style.visibility</p:attrName>
                                        </p:attrNameLst>
                                      </p:cBhvr>
                                      <p:to>
                                        <p:strVal val="visible"/>
                                      </p:to>
                                    </p:set>
                                    <p:anim calcmode="lin" valueType="num">
                                      <p:cBhvr additive="base">
                                        <p:cTn id="51" dur="500" fill="hold"/>
                                        <p:tgtEl>
                                          <p:spTgt spid="14352"/>
                                        </p:tgtEl>
                                        <p:attrNameLst>
                                          <p:attrName>ppt_x</p:attrName>
                                        </p:attrNameLst>
                                      </p:cBhvr>
                                      <p:tavLst>
                                        <p:tav tm="0">
                                          <p:val>
                                            <p:strVal val="#ppt_x"/>
                                          </p:val>
                                        </p:tav>
                                        <p:tav tm="100000">
                                          <p:val>
                                            <p:strVal val="#ppt_x"/>
                                          </p:val>
                                        </p:tav>
                                      </p:tavLst>
                                    </p:anim>
                                    <p:anim calcmode="lin" valueType="num">
                                      <p:cBhvr additive="base">
                                        <p:cTn id="52" dur="500" fill="hold"/>
                                        <p:tgtEl>
                                          <p:spTgt spid="1435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353"/>
                                        </p:tgtEl>
                                        <p:attrNameLst>
                                          <p:attrName>style.visibility</p:attrName>
                                        </p:attrNameLst>
                                      </p:cBhvr>
                                      <p:to>
                                        <p:strVal val="visible"/>
                                      </p:to>
                                    </p:set>
                                    <p:anim calcmode="lin" valueType="num">
                                      <p:cBhvr additive="base">
                                        <p:cTn id="55" dur="500" fill="hold"/>
                                        <p:tgtEl>
                                          <p:spTgt spid="14353"/>
                                        </p:tgtEl>
                                        <p:attrNameLst>
                                          <p:attrName>ppt_x</p:attrName>
                                        </p:attrNameLst>
                                      </p:cBhvr>
                                      <p:tavLst>
                                        <p:tav tm="0">
                                          <p:val>
                                            <p:strVal val="#ppt_x"/>
                                          </p:val>
                                        </p:tav>
                                        <p:tav tm="100000">
                                          <p:val>
                                            <p:strVal val="#ppt_x"/>
                                          </p:val>
                                        </p:tav>
                                      </p:tavLst>
                                    </p:anim>
                                    <p:anim calcmode="lin" valueType="num">
                                      <p:cBhvr additive="base">
                                        <p:cTn id="56" dur="500" fill="hold"/>
                                        <p:tgtEl>
                                          <p:spTgt spid="1435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354"/>
                                        </p:tgtEl>
                                        <p:attrNameLst>
                                          <p:attrName>style.visibility</p:attrName>
                                        </p:attrNameLst>
                                      </p:cBhvr>
                                      <p:to>
                                        <p:strVal val="visible"/>
                                      </p:to>
                                    </p:set>
                                    <p:anim calcmode="lin" valueType="num">
                                      <p:cBhvr additive="base">
                                        <p:cTn id="59" dur="500" fill="hold"/>
                                        <p:tgtEl>
                                          <p:spTgt spid="14354"/>
                                        </p:tgtEl>
                                        <p:attrNameLst>
                                          <p:attrName>ppt_x</p:attrName>
                                        </p:attrNameLst>
                                      </p:cBhvr>
                                      <p:tavLst>
                                        <p:tav tm="0">
                                          <p:val>
                                            <p:strVal val="#ppt_x"/>
                                          </p:val>
                                        </p:tav>
                                        <p:tav tm="100000">
                                          <p:val>
                                            <p:strVal val="#ppt_x"/>
                                          </p:val>
                                        </p:tav>
                                      </p:tavLst>
                                    </p:anim>
                                    <p:anim calcmode="lin" valueType="num">
                                      <p:cBhvr additive="base">
                                        <p:cTn id="60" dur="500" fill="hold"/>
                                        <p:tgtEl>
                                          <p:spTgt spid="1435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355"/>
                                        </p:tgtEl>
                                        <p:attrNameLst>
                                          <p:attrName>style.visibility</p:attrName>
                                        </p:attrNameLst>
                                      </p:cBhvr>
                                      <p:to>
                                        <p:strVal val="visible"/>
                                      </p:to>
                                    </p:set>
                                    <p:anim calcmode="lin" valueType="num">
                                      <p:cBhvr additive="base">
                                        <p:cTn id="63" dur="500" fill="hold"/>
                                        <p:tgtEl>
                                          <p:spTgt spid="14355"/>
                                        </p:tgtEl>
                                        <p:attrNameLst>
                                          <p:attrName>ppt_x</p:attrName>
                                        </p:attrNameLst>
                                      </p:cBhvr>
                                      <p:tavLst>
                                        <p:tav tm="0">
                                          <p:val>
                                            <p:strVal val="#ppt_x"/>
                                          </p:val>
                                        </p:tav>
                                        <p:tav tm="100000">
                                          <p:val>
                                            <p:strVal val="#ppt_x"/>
                                          </p:val>
                                        </p:tav>
                                      </p:tavLst>
                                    </p:anim>
                                    <p:anim calcmode="lin" valueType="num">
                                      <p:cBhvr additive="base">
                                        <p:cTn id="64" dur="500" fill="hold"/>
                                        <p:tgtEl>
                                          <p:spTgt spid="1435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4356"/>
                                        </p:tgtEl>
                                        <p:attrNameLst>
                                          <p:attrName>style.visibility</p:attrName>
                                        </p:attrNameLst>
                                      </p:cBhvr>
                                      <p:to>
                                        <p:strVal val="visible"/>
                                      </p:to>
                                    </p:set>
                                    <p:anim calcmode="lin" valueType="num">
                                      <p:cBhvr additive="base">
                                        <p:cTn id="67" dur="500" fill="hold"/>
                                        <p:tgtEl>
                                          <p:spTgt spid="14356"/>
                                        </p:tgtEl>
                                        <p:attrNameLst>
                                          <p:attrName>ppt_x</p:attrName>
                                        </p:attrNameLst>
                                      </p:cBhvr>
                                      <p:tavLst>
                                        <p:tav tm="0">
                                          <p:val>
                                            <p:strVal val="#ppt_x"/>
                                          </p:val>
                                        </p:tav>
                                        <p:tav tm="100000">
                                          <p:val>
                                            <p:strVal val="#ppt_x"/>
                                          </p:val>
                                        </p:tav>
                                      </p:tavLst>
                                    </p:anim>
                                    <p:anim calcmode="lin" valueType="num">
                                      <p:cBhvr additive="base">
                                        <p:cTn id="68" dur="500" fill="hold"/>
                                        <p:tgtEl>
                                          <p:spTgt spid="1435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4357"/>
                                        </p:tgtEl>
                                        <p:attrNameLst>
                                          <p:attrName>style.visibility</p:attrName>
                                        </p:attrNameLst>
                                      </p:cBhvr>
                                      <p:to>
                                        <p:strVal val="visible"/>
                                      </p:to>
                                    </p:set>
                                    <p:anim calcmode="lin" valueType="num">
                                      <p:cBhvr additive="base">
                                        <p:cTn id="71" dur="500" fill="hold"/>
                                        <p:tgtEl>
                                          <p:spTgt spid="14357"/>
                                        </p:tgtEl>
                                        <p:attrNameLst>
                                          <p:attrName>ppt_x</p:attrName>
                                        </p:attrNameLst>
                                      </p:cBhvr>
                                      <p:tavLst>
                                        <p:tav tm="0">
                                          <p:val>
                                            <p:strVal val="#ppt_x"/>
                                          </p:val>
                                        </p:tav>
                                        <p:tav tm="100000">
                                          <p:val>
                                            <p:strVal val="#ppt_x"/>
                                          </p:val>
                                        </p:tav>
                                      </p:tavLst>
                                    </p:anim>
                                    <p:anim calcmode="lin" valueType="num">
                                      <p:cBhvr additive="base">
                                        <p:cTn id="72" dur="500" fill="hold"/>
                                        <p:tgtEl>
                                          <p:spTgt spid="1435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4358"/>
                                        </p:tgtEl>
                                        <p:attrNameLst>
                                          <p:attrName>style.visibility</p:attrName>
                                        </p:attrNameLst>
                                      </p:cBhvr>
                                      <p:to>
                                        <p:strVal val="visible"/>
                                      </p:to>
                                    </p:set>
                                    <p:anim calcmode="lin" valueType="num">
                                      <p:cBhvr additive="base">
                                        <p:cTn id="75" dur="500" fill="hold"/>
                                        <p:tgtEl>
                                          <p:spTgt spid="14358"/>
                                        </p:tgtEl>
                                        <p:attrNameLst>
                                          <p:attrName>ppt_x</p:attrName>
                                        </p:attrNameLst>
                                      </p:cBhvr>
                                      <p:tavLst>
                                        <p:tav tm="0">
                                          <p:val>
                                            <p:strVal val="#ppt_x"/>
                                          </p:val>
                                        </p:tav>
                                        <p:tav tm="100000">
                                          <p:val>
                                            <p:strVal val="#ppt_x"/>
                                          </p:val>
                                        </p:tav>
                                      </p:tavLst>
                                    </p:anim>
                                    <p:anim calcmode="lin" valueType="num">
                                      <p:cBhvr additive="base">
                                        <p:cTn id="76" dur="500" fill="hold"/>
                                        <p:tgtEl>
                                          <p:spTgt spid="1435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4359"/>
                                        </p:tgtEl>
                                        <p:attrNameLst>
                                          <p:attrName>style.visibility</p:attrName>
                                        </p:attrNameLst>
                                      </p:cBhvr>
                                      <p:to>
                                        <p:strVal val="visible"/>
                                      </p:to>
                                    </p:set>
                                    <p:anim calcmode="lin" valueType="num">
                                      <p:cBhvr additive="base">
                                        <p:cTn id="79" dur="500" fill="hold"/>
                                        <p:tgtEl>
                                          <p:spTgt spid="14359"/>
                                        </p:tgtEl>
                                        <p:attrNameLst>
                                          <p:attrName>ppt_x</p:attrName>
                                        </p:attrNameLst>
                                      </p:cBhvr>
                                      <p:tavLst>
                                        <p:tav tm="0">
                                          <p:val>
                                            <p:strVal val="#ppt_x"/>
                                          </p:val>
                                        </p:tav>
                                        <p:tav tm="100000">
                                          <p:val>
                                            <p:strVal val="#ppt_x"/>
                                          </p:val>
                                        </p:tav>
                                      </p:tavLst>
                                    </p:anim>
                                    <p:anim calcmode="lin" valueType="num">
                                      <p:cBhvr additive="base">
                                        <p:cTn id="80" dur="500" fill="hold"/>
                                        <p:tgtEl>
                                          <p:spTgt spid="1435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4360"/>
                                        </p:tgtEl>
                                        <p:attrNameLst>
                                          <p:attrName>style.visibility</p:attrName>
                                        </p:attrNameLst>
                                      </p:cBhvr>
                                      <p:to>
                                        <p:strVal val="visible"/>
                                      </p:to>
                                    </p:set>
                                    <p:anim calcmode="lin" valueType="num">
                                      <p:cBhvr additive="base">
                                        <p:cTn id="83" dur="500" fill="hold"/>
                                        <p:tgtEl>
                                          <p:spTgt spid="14360"/>
                                        </p:tgtEl>
                                        <p:attrNameLst>
                                          <p:attrName>ppt_x</p:attrName>
                                        </p:attrNameLst>
                                      </p:cBhvr>
                                      <p:tavLst>
                                        <p:tav tm="0">
                                          <p:val>
                                            <p:strVal val="#ppt_x"/>
                                          </p:val>
                                        </p:tav>
                                        <p:tav tm="100000">
                                          <p:val>
                                            <p:strVal val="#ppt_x"/>
                                          </p:val>
                                        </p:tav>
                                      </p:tavLst>
                                    </p:anim>
                                    <p:anim calcmode="lin" valueType="num">
                                      <p:cBhvr additive="base">
                                        <p:cTn id="84" dur="500" fill="hold"/>
                                        <p:tgtEl>
                                          <p:spTgt spid="1436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4361"/>
                                        </p:tgtEl>
                                        <p:attrNameLst>
                                          <p:attrName>style.visibility</p:attrName>
                                        </p:attrNameLst>
                                      </p:cBhvr>
                                      <p:to>
                                        <p:strVal val="visible"/>
                                      </p:to>
                                    </p:set>
                                    <p:anim calcmode="lin" valueType="num">
                                      <p:cBhvr additive="base">
                                        <p:cTn id="87" dur="500" fill="hold"/>
                                        <p:tgtEl>
                                          <p:spTgt spid="14361"/>
                                        </p:tgtEl>
                                        <p:attrNameLst>
                                          <p:attrName>ppt_x</p:attrName>
                                        </p:attrNameLst>
                                      </p:cBhvr>
                                      <p:tavLst>
                                        <p:tav tm="0">
                                          <p:val>
                                            <p:strVal val="#ppt_x"/>
                                          </p:val>
                                        </p:tav>
                                        <p:tav tm="100000">
                                          <p:val>
                                            <p:strVal val="#ppt_x"/>
                                          </p:val>
                                        </p:tav>
                                      </p:tavLst>
                                    </p:anim>
                                    <p:anim calcmode="lin" valueType="num">
                                      <p:cBhvr additive="base">
                                        <p:cTn id="88" dur="500" fill="hold"/>
                                        <p:tgtEl>
                                          <p:spTgt spid="1436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4362"/>
                                        </p:tgtEl>
                                        <p:attrNameLst>
                                          <p:attrName>style.visibility</p:attrName>
                                        </p:attrNameLst>
                                      </p:cBhvr>
                                      <p:to>
                                        <p:strVal val="visible"/>
                                      </p:to>
                                    </p:set>
                                    <p:anim calcmode="lin" valueType="num">
                                      <p:cBhvr additive="base">
                                        <p:cTn id="91" dur="500" fill="hold"/>
                                        <p:tgtEl>
                                          <p:spTgt spid="14362"/>
                                        </p:tgtEl>
                                        <p:attrNameLst>
                                          <p:attrName>ppt_x</p:attrName>
                                        </p:attrNameLst>
                                      </p:cBhvr>
                                      <p:tavLst>
                                        <p:tav tm="0">
                                          <p:val>
                                            <p:strVal val="#ppt_x"/>
                                          </p:val>
                                        </p:tav>
                                        <p:tav tm="100000">
                                          <p:val>
                                            <p:strVal val="#ppt_x"/>
                                          </p:val>
                                        </p:tav>
                                      </p:tavLst>
                                    </p:anim>
                                    <p:anim calcmode="lin" valueType="num">
                                      <p:cBhvr additive="base">
                                        <p:cTn id="92" dur="500" fill="hold"/>
                                        <p:tgtEl>
                                          <p:spTgt spid="1436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4363"/>
                                        </p:tgtEl>
                                        <p:attrNameLst>
                                          <p:attrName>style.visibility</p:attrName>
                                        </p:attrNameLst>
                                      </p:cBhvr>
                                      <p:to>
                                        <p:strVal val="visible"/>
                                      </p:to>
                                    </p:set>
                                    <p:anim calcmode="lin" valueType="num">
                                      <p:cBhvr additive="base">
                                        <p:cTn id="95" dur="500" fill="hold"/>
                                        <p:tgtEl>
                                          <p:spTgt spid="14363"/>
                                        </p:tgtEl>
                                        <p:attrNameLst>
                                          <p:attrName>ppt_x</p:attrName>
                                        </p:attrNameLst>
                                      </p:cBhvr>
                                      <p:tavLst>
                                        <p:tav tm="0">
                                          <p:val>
                                            <p:strVal val="#ppt_x"/>
                                          </p:val>
                                        </p:tav>
                                        <p:tav tm="100000">
                                          <p:val>
                                            <p:strVal val="#ppt_x"/>
                                          </p:val>
                                        </p:tav>
                                      </p:tavLst>
                                    </p:anim>
                                    <p:anim calcmode="lin" valueType="num">
                                      <p:cBhvr additive="base">
                                        <p:cTn id="96" dur="500" fill="hold"/>
                                        <p:tgtEl>
                                          <p:spTgt spid="14363"/>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nodeType="clickEffect">
                                  <p:stCondLst>
                                    <p:cond delay="0"/>
                                  </p:stCondLst>
                                  <p:childTnLst>
                                    <p:set>
                                      <p:cBhvr>
                                        <p:cTn id="100" dur="1" fill="hold">
                                          <p:stCondLst>
                                            <p:cond delay="0"/>
                                          </p:stCondLst>
                                        </p:cTn>
                                        <p:tgtEl>
                                          <p:spTgt spid="14368"/>
                                        </p:tgtEl>
                                        <p:attrNameLst>
                                          <p:attrName>style.visibility</p:attrName>
                                        </p:attrNameLst>
                                      </p:cBhvr>
                                      <p:to>
                                        <p:strVal val="visible"/>
                                      </p:to>
                                    </p:set>
                                    <p:anim calcmode="lin" valueType="num">
                                      <p:cBhvr additive="base">
                                        <p:cTn id="101" dur="500" fill="hold"/>
                                        <p:tgtEl>
                                          <p:spTgt spid="14368"/>
                                        </p:tgtEl>
                                        <p:attrNameLst>
                                          <p:attrName>ppt_x</p:attrName>
                                        </p:attrNameLst>
                                      </p:cBhvr>
                                      <p:tavLst>
                                        <p:tav tm="0">
                                          <p:val>
                                            <p:strVal val="#ppt_x"/>
                                          </p:val>
                                        </p:tav>
                                        <p:tav tm="100000">
                                          <p:val>
                                            <p:strVal val="#ppt_x"/>
                                          </p:val>
                                        </p:tav>
                                      </p:tavLst>
                                    </p:anim>
                                    <p:anim calcmode="lin" valueType="num">
                                      <p:cBhvr additive="base">
                                        <p:cTn id="102" dur="500" fill="hold"/>
                                        <p:tgtEl>
                                          <p:spTgt spid="14368"/>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366"/>
                                        </p:tgtEl>
                                        <p:attrNameLst>
                                          <p:attrName>style.visibility</p:attrName>
                                        </p:attrNameLst>
                                      </p:cBhvr>
                                      <p:to>
                                        <p:strVal val="visible"/>
                                      </p:to>
                                    </p:set>
                                    <p:anim calcmode="lin" valueType="num">
                                      <p:cBhvr additive="base">
                                        <p:cTn id="105" dur="500" fill="hold"/>
                                        <p:tgtEl>
                                          <p:spTgt spid="14366"/>
                                        </p:tgtEl>
                                        <p:attrNameLst>
                                          <p:attrName>ppt_x</p:attrName>
                                        </p:attrNameLst>
                                      </p:cBhvr>
                                      <p:tavLst>
                                        <p:tav tm="0">
                                          <p:val>
                                            <p:strVal val="#ppt_x"/>
                                          </p:val>
                                        </p:tav>
                                        <p:tav tm="100000">
                                          <p:val>
                                            <p:strVal val="#ppt_x"/>
                                          </p:val>
                                        </p:tav>
                                      </p:tavLst>
                                    </p:anim>
                                    <p:anim calcmode="lin" valueType="num">
                                      <p:cBhvr additive="base">
                                        <p:cTn id="106" dur="500" fill="hold"/>
                                        <p:tgtEl>
                                          <p:spTgt spid="1436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4367"/>
                                        </p:tgtEl>
                                        <p:attrNameLst>
                                          <p:attrName>style.visibility</p:attrName>
                                        </p:attrNameLst>
                                      </p:cBhvr>
                                      <p:to>
                                        <p:strVal val="visible"/>
                                      </p:to>
                                    </p:set>
                                    <p:anim calcmode="lin" valueType="num">
                                      <p:cBhvr additive="base">
                                        <p:cTn id="109" dur="500" fill="hold"/>
                                        <p:tgtEl>
                                          <p:spTgt spid="14367"/>
                                        </p:tgtEl>
                                        <p:attrNameLst>
                                          <p:attrName>ppt_x</p:attrName>
                                        </p:attrNameLst>
                                      </p:cBhvr>
                                      <p:tavLst>
                                        <p:tav tm="0">
                                          <p:val>
                                            <p:strVal val="#ppt_x"/>
                                          </p:val>
                                        </p:tav>
                                        <p:tav tm="100000">
                                          <p:val>
                                            <p:strVal val="#ppt_x"/>
                                          </p:val>
                                        </p:tav>
                                      </p:tavLst>
                                    </p:anim>
                                    <p:anim calcmode="lin" valueType="num">
                                      <p:cBhvr additive="base">
                                        <p:cTn id="110" dur="500" fill="hold"/>
                                        <p:tgtEl>
                                          <p:spTgt spid="14367"/>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14364"/>
                                        </p:tgtEl>
                                        <p:attrNameLst>
                                          <p:attrName>style.visibility</p:attrName>
                                        </p:attrNameLst>
                                      </p:cBhvr>
                                      <p:to>
                                        <p:strVal val="visible"/>
                                      </p:to>
                                    </p:set>
                                    <p:anim calcmode="lin" valueType="num">
                                      <p:cBhvr additive="base">
                                        <p:cTn id="113" dur="500" fill="hold"/>
                                        <p:tgtEl>
                                          <p:spTgt spid="14364"/>
                                        </p:tgtEl>
                                        <p:attrNameLst>
                                          <p:attrName>ppt_x</p:attrName>
                                        </p:attrNameLst>
                                      </p:cBhvr>
                                      <p:tavLst>
                                        <p:tav tm="0">
                                          <p:val>
                                            <p:strVal val="#ppt_x"/>
                                          </p:val>
                                        </p:tav>
                                        <p:tav tm="100000">
                                          <p:val>
                                            <p:strVal val="#ppt_x"/>
                                          </p:val>
                                        </p:tav>
                                      </p:tavLst>
                                    </p:anim>
                                    <p:anim calcmode="lin" valueType="num">
                                      <p:cBhvr additive="base">
                                        <p:cTn id="114" dur="500" fill="hold"/>
                                        <p:tgtEl>
                                          <p:spTgt spid="14364"/>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4365"/>
                                        </p:tgtEl>
                                        <p:attrNameLst>
                                          <p:attrName>style.visibility</p:attrName>
                                        </p:attrNameLst>
                                      </p:cBhvr>
                                      <p:to>
                                        <p:strVal val="visible"/>
                                      </p:to>
                                    </p:set>
                                    <p:anim calcmode="lin" valueType="num">
                                      <p:cBhvr additive="base">
                                        <p:cTn id="117" dur="500" fill="hold"/>
                                        <p:tgtEl>
                                          <p:spTgt spid="14365"/>
                                        </p:tgtEl>
                                        <p:attrNameLst>
                                          <p:attrName>ppt_x</p:attrName>
                                        </p:attrNameLst>
                                      </p:cBhvr>
                                      <p:tavLst>
                                        <p:tav tm="0">
                                          <p:val>
                                            <p:strVal val="#ppt_x"/>
                                          </p:val>
                                        </p:tav>
                                        <p:tav tm="100000">
                                          <p:val>
                                            <p:strVal val="#ppt_x"/>
                                          </p:val>
                                        </p:tav>
                                      </p:tavLst>
                                    </p:anim>
                                    <p:anim calcmode="lin" valueType="num">
                                      <p:cBhvr additive="base">
                                        <p:cTn id="118" dur="500" fill="hold"/>
                                        <p:tgtEl>
                                          <p:spTgt spid="143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4369"/>
                                        </p:tgtEl>
                                        <p:attrNameLst>
                                          <p:attrName>style.visibility</p:attrName>
                                        </p:attrNameLst>
                                      </p:cBhvr>
                                      <p:to>
                                        <p:strVal val="visible"/>
                                      </p:to>
                                    </p:set>
                                    <p:anim calcmode="lin" valueType="num">
                                      <p:cBhvr additive="base">
                                        <p:cTn id="121" dur="500" fill="hold"/>
                                        <p:tgtEl>
                                          <p:spTgt spid="14369"/>
                                        </p:tgtEl>
                                        <p:attrNameLst>
                                          <p:attrName>ppt_x</p:attrName>
                                        </p:attrNameLst>
                                      </p:cBhvr>
                                      <p:tavLst>
                                        <p:tav tm="0">
                                          <p:val>
                                            <p:strVal val="#ppt_x"/>
                                          </p:val>
                                        </p:tav>
                                        <p:tav tm="100000">
                                          <p:val>
                                            <p:strVal val="#ppt_x"/>
                                          </p:val>
                                        </p:tav>
                                      </p:tavLst>
                                    </p:anim>
                                    <p:anim calcmode="lin" valueType="num">
                                      <p:cBhvr additive="base">
                                        <p:cTn id="122" dur="500" fill="hold"/>
                                        <p:tgtEl>
                                          <p:spTgt spid="14369"/>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4370"/>
                                        </p:tgtEl>
                                        <p:attrNameLst>
                                          <p:attrName>style.visibility</p:attrName>
                                        </p:attrNameLst>
                                      </p:cBhvr>
                                      <p:to>
                                        <p:strVal val="visible"/>
                                      </p:to>
                                    </p:set>
                                    <p:anim calcmode="lin" valueType="num">
                                      <p:cBhvr additive="base">
                                        <p:cTn id="125" dur="500" fill="hold"/>
                                        <p:tgtEl>
                                          <p:spTgt spid="14370"/>
                                        </p:tgtEl>
                                        <p:attrNameLst>
                                          <p:attrName>ppt_x</p:attrName>
                                        </p:attrNameLst>
                                      </p:cBhvr>
                                      <p:tavLst>
                                        <p:tav tm="0">
                                          <p:val>
                                            <p:strVal val="#ppt_x"/>
                                          </p:val>
                                        </p:tav>
                                        <p:tav tm="100000">
                                          <p:val>
                                            <p:strVal val="#ppt_x"/>
                                          </p:val>
                                        </p:tav>
                                      </p:tavLst>
                                    </p:anim>
                                    <p:anim calcmode="lin" valueType="num">
                                      <p:cBhvr additive="base">
                                        <p:cTn id="126" dur="500" fill="hold"/>
                                        <p:tgtEl>
                                          <p:spTgt spid="14370"/>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4371"/>
                                        </p:tgtEl>
                                        <p:attrNameLst>
                                          <p:attrName>style.visibility</p:attrName>
                                        </p:attrNameLst>
                                      </p:cBhvr>
                                      <p:to>
                                        <p:strVal val="visible"/>
                                      </p:to>
                                    </p:set>
                                    <p:anim calcmode="lin" valueType="num">
                                      <p:cBhvr additive="base">
                                        <p:cTn id="129" dur="500" fill="hold"/>
                                        <p:tgtEl>
                                          <p:spTgt spid="14371"/>
                                        </p:tgtEl>
                                        <p:attrNameLst>
                                          <p:attrName>ppt_x</p:attrName>
                                        </p:attrNameLst>
                                      </p:cBhvr>
                                      <p:tavLst>
                                        <p:tav tm="0">
                                          <p:val>
                                            <p:strVal val="#ppt_x"/>
                                          </p:val>
                                        </p:tav>
                                        <p:tav tm="100000">
                                          <p:val>
                                            <p:strVal val="#ppt_x"/>
                                          </p:val>
                                        </p:tav>
                                      </p:tavLst>
                                    </p:anim>
                                    <p:anim calcmode="lin" valueType="num">
                                      <p:cBhvr additive="base">
                                        <p:cTn id="130" dur="500" fill="hold"/>
                                        <p:tgtEl>
                                          <p:spTgt spid="14371"/>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4372"/>
                                        </p:tgtEl>
                                        <p:attrNameLst>
                                          <p:attrName>style.visibility</p:attrName>
                                        </p:attrNameLst>
                                      </p:cBhvr>
                                      <p:to>
                                        <p:strVal val="visible"/>
                                      </p:to>
                                    </p:set>
                                    <p:anim calcmode="lin" valueType="num">
                                      <p:cBhvr additive="base">
                                        <p:cTn id="133" dur="500" fill="hold"/>
                                        <p:tgtEl>
                                          <p:spTgt spid="14372"/>
                                        </p:tgtEl>
                                        <p:attrNameLst>
                                          <p:attrName>ppt_x</p:attrName>
                                        </p:attrNameLst>
                                      </p:cBhvr>
                                      <p:tavLst>
                                        <p:tav tm="0">
                                          <p:val>
                                            <p:strVal val="#ppt_x"/>
                                          </p:val>
                                        </p:tav>
                                        <p:tav tm="100000">
                                          <p:val>
                                            <p:strVal val="#ppt_x"/>
                                          </p:val>
                                        </p:tav>
                                      </p:tavLst>
                                    </p:anim>
                                    <p:anim calcmode="lin" valueType="num">
                                      <p:cBhvr additive="base">
                                        <p:cTn id="134" dur="500" fill="hold"/>
                                        <p:tgtEl>
                                          <p:spTgt spid="14372"/>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4373"/>
                                        </p:tgtEl>
                                        <p:attrNameLst>
                                          <p:attrName>style.visibility</p:attrName>
                                        </p:attrNameLst>
                                      </p:cBhvr>
                                      <p:to>
                                        <p:strVal val="visible"/>
                                      </p:to>
                                    </p:set>
                                    <p:anim calcmode="lin" valueType="num">
                                      <p:cBhvr additive="base">
                                        <p:cTn id="137" dur="500" fill="hold"/>
                                        <p:tgtEl>
                                          <p:spTgt spid="14373"/>
                                        </p:tgtEl>
                                        <p:attrNameLst>
                                          <p:attrName>ppt_x</p:attrName>
                                        </p:attrNameLst>
                                      </p:cBhvr>
                                      <p:tavLst>
                                        <p:tav tm="0">
                                          <p:val>
                                            <p:strVal val="#ppt_x"/>
                                          </p:val>
                                        </p:tav>
                                        <p:tav tm="100000">
                                          <p:val>
                                            <p:strVal val="#ppt_x"/>
                                          </p:val>
                                        </p:tav>
                                      </p:tavLst>
                                    </p:anim>
                                    <p:anim calcmode="lin" valueType="num">
                                      <p:cBhvr additive="base">
                                        <p:cTn id="138" dur="500" fill="hold"/>
                                        <p:tgtEl>
                                          <p:spTgt spid="14373"/>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nodeType="clickEffect">
                                  <p:stCondLst>
                                    <p:cond delay="0"/>
                                  </p:stCondLst>
                                  <p:childTnLst>
                                    <p:set>
                                      <p:cBhvr>
                                        <p:cTn id="142" dur="1" fill="hold">
                                          <p:stCondLst>
                                            <p:cond delay="0"/>
                                          </p:stCondLst>
                                        </p:cTn>
                                        <p:tgtEl>
                                          <p:spTgt spid="14377"/>
                                        </p:tgtEl>
                                        <p:attrNameLst>
                                          <p:attrName>style.visibility</p:attrName>
                                        </p:attrNameLst>
                                      </p:cBhvr>
                                      <p:to>
                                        <p:strVal val="visible"/>
                                      </p:to>
                                    </p:set>
                                    <p:anim calcmode="lin" valueType="num">
                                      <p:cBhvr additive="base">
                                        <p:cTn id="143" dur="500" fill="hold"/>
                                        <p:tgtEl>
                                          <p:spTgt spid="14377"/>
                                        </p:tgtEl>
                                        <p:attrNameLst>
                                          <p:attrName>ppt_x</p:attrName>
                                        </p:attrNameLst>
                                      </p:cBhvr>
                                      <p:tavLst>
                                        <p:tav tm="0">
                                          <p:val>
                                            <p:strVal val="#ppt_x"/>
                                          </p:val>
                                        </p:tav>
                                        <p:tav tm="100000">
                                          <p:val>
                                            <p:strVal val="#ppt_x"/>
                                          </p:val>
                                        </p:tav>
                                      </p:tavLst>
                                    </p:anim>
                                    <p:anim calcmode="lin" valueType="num">
                                      <p:cBhvr additive="base">
                                        <p:cTn id="144" dur="500" fill="hold"/>
                                        <p:tgtEl>
                                          <p:spTgt spid="1437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05"/>
                                        </p:tgtEl>
                                        <p:attrNameLst>
                                          <p:attrName>style.visibility</p:attrName>
                                        </p:attrNameLst>
                                      </p:cBhvr>
                                      <p:to>
                                        <p:strVal val="visible"/>
                                      </p:to>
                                    </p:set>
                                    <p:anim calcmode="lin" valueType="num">
                                      <p:cBhvr additive="base">
                                        <p:cTn id="147" dur="500" fill="hold"/>
                                        <p:tgtEl>
                                          <p:spTgt spid="14405"/>
                                        </p:tgtEl>
                                        <p:attrNameLst>
                                          <p:attrName>ppt_x</p:attrName>
                                        </p:attrNameLst>
                                      </p:cBhvr>
                                      <p:tavLst>
                                        <p:tav tm="0">
                                          <p:val>
                                            <p:strVal val="#ppt_x"/>
                                          </p:val>
                                        </p:tav>
                                        <p:tav tm="100000">
                                          <p:val>
                                            <p:strVal val="#ppt_x"/>
                                          </p:val>
                                        </p:tav>
                                      </p:tavLst>
                                    </p:anim>
                                    <p:anim calcmode="lin" valueType="num">
                                      <p:cBhvr additive="base">
                                        <p:cTn id="148" dur="500" fill="hold"/>
                                        <p:tgtEl>
                                          <p:spTgt spid="14405"/>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406"/>
                                        </p:tgtEl>
                                        <p:attrNameLst>
                                          <p:attrName>style.visibility</p:attrName>
                                        </p:attrNameLst>
                                      </p:cBhvr>
                                      <p:to>
                                        <p:strVal val="visible"/>
                                      </p:to>
                                    </p:set>
                                    <p:anim calcmode="lin" valueType="num">
                                      <p:cBhvr additive="base">
                                        <p:cTn id="151" dur="500" fill="hold"/>
                                        <p:tgtEl>
                                          <p:spTgt spid="14406"/>
                                        </p:tgtEl>
                                        <p:attrNameLst>
                                          <p:attrName>ppt_x</p:attrName>
                                        </p:attrNameLst>
                                      </p:cBhvr>
                                      <p:tavLst>
                                        <p:tav tm="0">
                                          <p:val>
                                            <p:strVal val="#ppt_x"/>
                                          </p:val>
                                        </p:tav>
                                        <p:tav tm="100000">
                                          <p:val>
                                            <p:strVal val="#ppt_x"/>
                                          </p:val>
                                        </p:tav>
                                      </p:tavLst>
                                    </p:anim>
                                    <p:anim calcmode="lin" valueType="num">
                                      <p:cBhvr additive="base">
                                        <p:cTn id="152" dur="500" fill="hold"/>
                                        <p:tgtEl>
                                          <p:spTgt spid="14406"/>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4407"/>
                                        </p:tgtEl>
                                        <p:attrNameLst>
                                          <p:attrName>style.visibility</p:attrName>
                                        </p:attrNameLst>
                                      </p:cBhvr>
                                      <p:to>
                                        <p:strVal val="visible"/>
                                      </p:to>
                                    </p:set>
                                    <p:anim calcmode="lin" valueType="num">
                                      <p:cBhvr additive="base">
                                        <p:cTn id="155" dur="500" fill="hold"/>
                                        <p:tgtEl>
                                          <p:spTgt spid="14407"/>
                                        </p:tgtEl>
                                        <p:attrNameLst>
                                          <p:attrName>ppt_x</p:attrName>
                                        </p:attrNameLst>
                                      </p:cBhvr>
                                      <p:tavLst>
                                        <p:tav tm="0">
                                          <p:val>
                                            <p:strVal val="#ppt_x"/>
                                          </p:val>
                                        </p:tav>
                                        <p:tav tm="100000">
                                          <p:val>
                                            <p:strVal val="#ppt_x"/>
                                          </p:val>
                                        </p:tav>
                                      </p:tavLst>
                                    </p:anim>
                                    <p:anim calcmode="lin" valueType="num">
                                      <p:cBhvr additive="base">
                                        <p:cTn id="156" dur="500" fill="hold"/>
                                        <p:tgtEl>
                                          <p:spTgt spid="14407"/>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4408"/>
                                        </p:tgtEl>
                                        <p:attrNameLst>
                                          <p:attrName>style.visibility</p:attrName>
                                        </p:attrNameLst>
                                      </p:cBhvr>
                                      <p:to>
                                        <p:strVal val="visible"/>
                                      </p:to>
                                    </p:set>
                                    <p:anim calcmode="lin" valueType="num">
                                      <p:cBhvr additive="base">
                                        <p:cTn id="159" dur="500" fill="hold"/>
                                        <p:tgtEl>
                                          <p:spTgt spid="14408"/>
                                        </p:tgtEl>
                                        <p:attrNameLst>
                                          <p:attrName>ppt_x</p:attrName>
                                        </p:attrNameLst>
                                      </p:cBhvr>
                                      <p:tavLst>
                                        <p:tav tm="0">
                                          <p:val>
                                            <p:strVal val="#ppt_x"/>
                                          </p:val>
                                        </p:tav>
                                        <p:tav tm="100000">
                                          <p:val>
                                            <p:strVal val="#ppt_x"/>
                                          </p:val>
                                        </p:tav>
                                      </p:tavLst>
                                    </p:anim>
                                    <p:anim calcmode="lin" valueType="num">
                                      <p:cBhvr additive="base">
                                        <p:cTn id="160" dur="500" fill="hold"/>
                                        <p:tgtEl>
                                          <p:spTgt spid="1440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4409"/>
                                        </p:tgtEl>
                                        <p:attrNameLst>
                                          <p:attrName>style.visibility</p:attrName>
                                        </p:attrNameLst>
                                      </p:cBhvr>
                                      <p:to>
                                        <p:strVal val="visible"/>
                                      </p:to>
                                    </p:set>
                                    <p:anim calcmode="lin" valueType="num">
                                      <p:cBhvr additive="base">
                                        <p:cTn id="163" dur="500" fill="hold"/>
                                        <p:tgtEl>
                                          <p:spTgt spid="14409"/>
                                        </p:tgtEl>
                                        <p:attrNameLst>
                                          <p:attrName>ppt_x</p:attrName>
                                        </p:attrNameLst>
                                      </p:cBhvr>
                                      <p:tavLst>
                                        <p:tav tm="0">
                                          <p:val>
                                            <p:strVal val="#ppt_x"/>
                                          </p:val>
                                        </p:tav>
                                        <p:tav tm="100000">
                                          <p:val>
                                            <p:strVal val="#ppt_x"/>
                                          </p:val>
                                        </p:tav>
                                      </p:tavLst>
                                    </p:anim>
                                    <p:anim calcmode="lin" valueType="num">
                                      <p:cBhvr additive="base">
                                        <p:cTn id="164" dur="500" fill="hold"/>
                                        <p:tgtEl>
                                          <p:spTgt spid="14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ea typeface="SimSun" panose="02010600030101010101" pitchFamily="2" charset="-122"/>
              </a:rPr>
              <a:t>Micro Cluster Creation </a:t>
            </a:r>
          </a:p>
        </p:txBody>
      </p:sp>
      <p:sp>
        <p:nvSpPr>
          <p:cNvPr id="18435" name="Rectangle 3"/>
          <p:cNvSpPr>
            <a:spLocks noGrp="1" noChangeArrowheads="1"/>
          </p:cNvSpPr>
          <p:nvPr>
            <p:ph type="body" idx="1"/>
          </p:nvPr>
        </p:nvSpPr>
        <p:spPr/>
        <p:txBody>
          <a:bodyPr/>
          <a:lstStyle/>
          <a:p>
            <a:r>
              <a:rPr lang="en-US" altLang="zh-CN" dirty="0">
                <a:ea typeface="SimSun" panose="02010600030101010101" pitchFamily="2" charset="-122"/>
              </a:rPr>
              <a:t>It is assumed that a total of q micro-clusters are maintained at any moment by the algorithm.</a:t>
            </a:r>
          </a:p>
          <a:p>
            <a:r>
              <a:rPr lang="en-US" altLang="zh-CN" dirty="0">
                <a:ea typeface="SimSun" panose="02010600030101010101" pitchFamily="2" charset="-122"/>
              </a:rPr>
              <a:t>This is done using an offline process (k-means) at the very beginning of the data stream computation process.</a:t>
            </a:r>
          </a:p>
          <a:p>
            <a:endParaRPr lang="en-US" altLang="zh-CN" dirty="0">
              <a:ea typeface="SimSun" panose="02010600030101010101" pitchFamily="2" charset="-122"/>
            </a:endParaRPr>
          </a:p>
          <a:p>
            <a:endParaRPr lang="zh-CN" altLang="en-US" dirty="0">
              <a:ea typeface="SimSun" panose="02010600030101010101" pitchFamily="2" charset="-122"/>
            </a:endParaRPr>
          </a:p>
        </p:txBody>
      </p:sp>
    </p:spTree>
    <p:extLst>
      <p:ext uri="{BB962C8B-B14F-4D97-AF65-F5344CB8AC3E}">
        <p14:creationId xmlns:p14="http://schemas.microsoft.com/office/powerpoint/2010/main" val="355720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ea typeface="SimSun" panose="02010600030101010101" pitchFamily="2" charset="-122"/>
              </a:rPr>
              <a:t>Example</a:t>
            </a:r>
          </a:p>
        </p:txBody>
      </p:sp>
      <p:sp>
        <p:nvSpPr>
          <p:cNvPr id="20486" name="Rectangle 6"/>
          <p:cNvSpPr>
            <a:spLocks noChangeArrowheads="1"/>
          </p:cNvSpPr>
          <p:nvPr/>
        </p:nvSpPr>
        <p:spPr bwMode="auto">
          <a:xfrm>
            <a:off x="5029200" y="3124200"/>
            <a:ext cx="18288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Oval 7"/>
          <p:cNvSpPr>
            <a:spLocks noChangeArrowheads="1"/>
          </p:cNvSpPr>
          <p:nvPr/>
        </p:nvSpPr>
        <p:spPr bwMode="auto">
          <a:xfrm>
            <a:off x="53340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Oval 9"/>
          <p:cNvSpPr>
            <a:spLocks noChangeArrowheads="1"/>
          </p:cNvSpPr>
          <p:nvPr/>
        </p:nvSpPr>
        <p:spPr bwMode="auto">
          <a:xfrm>
            <a:off x="54864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Oval 10"/>
          <p:cNvSpPr>
            <a:spLocks noChangeArrowheads="1"/>
          </p:cNvSpPr>
          <p:nvPr/>
        </p:nvSpPr>
        <p:spPr bwMode="auto">
          <a:xfrm>
            <a:off x="5410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Line 26"/>
          <p:cNvSpPr>
            <a:spLocks noChangeShapeType="1"/>
          </p:cNvSpPr>
          <p:nvPr/>
        </p:nvSpPr>
        <p:spPr bwMode="auto">
          <a:xfrm>
            <a:off x="5181600" y="4419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4" name="Oval 34"/>
          <p:cNvSpPr>
            <a:spLocks noChangeArrowheads="1"/>
          </p:cNvSpPr>
          <p:nvPr/>
        </p:nvSpPr>
        <p:spPr bwMode="auto">
          <a:xfrm>
            <a:off x="5181600" y="3733800"/>
            <a:ext cx="533400" cy="381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7" name="Text Box 37"/>
          <p:cNvSpPr txBox="1">
            <a:spLocks noChangeArrowheads="1"/>
          </p:cNvSpPr>
          <p:nvPr/>
        </p:nvSpPr>
        <p:spPr bwMode="auto">
          <a:xfrm>
            <a:off x="5105400" y="1905001"/>
            <a:ext cx="121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C_ID: [C1]</a:t>
            </a:r>
          </a:p>
        </p:txBody>
      </p:sp>
      <p:sp>
        <p:nvSpPr>
          <p:cNvPr id="20518" name="Text Box 38"/>
          <p:cNvSpPr txBox="1">
            <a:spLocks noChangeArrowheads="1"/>
          </p:cNvSpPr>
          <p:nvPr/>
        </p:nvSpPr>
        <p:spPr bwMode="auto">
          <a:xfrm>
            <a:off x="5257800" y="48006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Time: T-h</a:t>
            </a:r>
          </a:p>
        </p:txBody>
      </p:sp>
      <p:sp>
        <p:nvSpPr>
          <p:cNvPr id="20519" name="Rectangle 39"/>
          <p:cNvSpPr>
            <a:spLocks noChangeArrowheads="1"/>
          </p:cNvSpPr>
          <p:nvPr/>
        </p:nvSpPr>
        <p:spPr bwMode="auto">
          <a:xfrm>
            <a:off x="1828800" y="3124200"/>
            <a:ext cx="19050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0" name="Oval 40"/>
          <p:cNvSpPr>
            <a:spLocks noChangeArrowheads="1"/>
          </p:cNvSpPr>
          <p:nvPr/>
        </p:nvSpPr>
        <p:spPr bwMode="auto">
          <a:xfrm>
            <a:off x="22098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Oval 41"/>
          <p:cNvSpPr>
            <a:spLocks noChangeArrowheads="1"/>
          </p:cNvSpPr>
          <p:nvPr/>
        </p:nvSpPr>
        <p:spPr bwMode="auto">
          <a:xfrm>
            <a:off x="23622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2" name="Oval 42"/>
          <p:cNvSpPr>
            <a:spLocks noChangeArrowheads="1"/>
          </p:cNvSpPr>
          <p:nvPr/>
        </p:nvSpPr>
        <p:spPr bwMode="auto">
          <a:xfrm>
            <a:off x="22860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3" name="Line 43"/>
          <p:cNvSpPr>
            <a:spLocks noChangeShapeType="1"/>
          </p:cNvSpPr>
          <p:nvPr/>
        </p:nvSpPr>
        <p:spPr bwMode="auto">
          <a:xfrm>
            <a:off x="2057400" y="4419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4" name="Oval 44"/>
          <p:cNvSpPr>
            <a:spLocks noChangeArrowheads="1"/>
          </p:cNvSpPr>
          <p:nvPr/>
        </p:nvSpPr>
        <p:spPr bwMode="auto">
          <a:xfrm>
            <a:off x="2057400" y="3733800"/>
            <a:ext cx="533400" cy="381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7" name="Oval 47"/>
          <p:cNvSpPr>
            <a:spLocks noChangeArrowheads="1"/>
          </p:cNvSpPr>
          <p:nvPr/>
        </p:nvSpPr>
        <p:spPr bwMode="auto">
          <a:xfrm>
            <a:off x="2667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8" name="Oval 48"/>
          <p:cNvSpPr>
            <a:spLocks noChangeArrowheads="1"/>
          </p:cNvSpPr>
          <p:nvPr/>
        </p:nvSpPr>
        <p:spPr bwMode="auto">
          <a:xfrm>
            <a:off x="26670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9" name="Oval 49"/>
          <p:cNvSpPr>
            <a:spLocks noChangeArrowheads="1"/>
          </p:cNvSpPr>
          <p:nvPr/>
        </p:nvSpPr>
        <p:spPr bwMode="auto">
          <a:xfrm>
            <a:off x="25908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0" name="Oval 50"/>
          <p:cNvSpPr>
            <a:spLocks noChangeArrowheads="1"/>
          </p:cNvSpPr>
          <p:nvPr/>
        </p:nvSpPr>
        <p:spPr bwMode="auto">
          <a:xfrm>
            <a:off x="28194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1" name="Oval 51"/>
          <p:cNvSpPr>
            <a:spLocks noChangeArrowheads="1"/>
          </p:cNvSpPr>
          <p:nvPr/>
        </p:nvSpPr>
        <p:spPr bwMode="auto">
          <a:xfrm>
            <a:off x="5410200" y="3886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0000"/>
              </a:solidFill>
              <a:ea typeface="SimSun" panose="02010600030101010101" pitchFamily="2" charset="-122"/>
            </a:endParaRPr>
          </a:p>
        </p:txBody>
      </p:sp>
      <p:sp>
        <p:nvSpPr>
          <p:cNvPr id="20532" name="Oval 52"/>
          <p:cNvSpPr>
            <a:spLocks noChangeArrowheads="1"/>
          </p:cNvSpPr>
          <p:nvPr/>
        </p:nvSpPr>
        <p:spPr bwMode="auto">
          <a:xfrm>
            <a:off x="2514600" y="3657600"/>
            <a:ext cx="4572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3" name="Oval 53"/>
          <p:cNvSpPr>
            <a:spLocks noChangeArrowheads="1"/>
          </p:cNvSpPr>
          <p:nvPr/>
        </p:nvSpPr>
        <p:spPr bwMode="auto">
          <a:xfrm>
            <a:off x="29718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4" name="Oval 54"/>
          <p:cNvSpPr>
            <a:spLocks noChangeArrowheads="1"/>
          </p:cNvSpPr>
          <p:nvPr/>
        </p:nvSpPr>
        <p:spPr bwMode="auto">
          <a:xfrm>
            <a:off x="30480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5" name="Oval 55"/>
          <p:cNvSpPr>
            <a:spLocks noChangeArrowheads="1"/>
          </p:cNvSpPr>
          <p:nvPr/>
        </p:nvSpPr>
        <p:spPr bwMode="auto">
          <a:xfrm>
            <a:off x="31242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7" name="Oval 57"/>
          <p:cNvSpPr>
            <a:spLocks noChangeArrowheads="1"/>
          </p:cNvSpPr>
          <p:nvPr/>
        </p:nvSpPr>
        <p:spPr bwMode="auto">
          <a:xfrm>
            <a:off x="2895600" y="3581400"/>
            <a:ext cx="4572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9" name="Oval 59"/>
          <p:cNvSpPr>
            <a:spLocks noChangeArrowheads="1"/>
          </p:cNvSpPr>
          <p:nvPr/>
        </p:nvSpPr>
        <p:spPr bwMode="auto">
          <a:xfrm>
            <a:off x="1981200" y="3200400"/>
            <a:ext cx="1524000" cy="1295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 name="Line 61"/>
          <p:cNvSpPr>
            <a:spLocks noChangeShapeType="1"/>
          </p:cNvSpPr>
          <p:nvPr/>
        </p:nvSpPr>
        <p:spPr bwMode="auto">
          <a:xfrm flipH="1">
            <a:off x="2819400" y="2286000"/>
            <a:ext cx="76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2" name="Text Box 62"/>
          <p:cNvSpPr txBox="1">
            <a:spLocks noChangeArrowheads="1"/>
          </p:cNvSpPr>
          <p:nvPr/>
        </p:nvSpPr>
        <p:spPr bwMode="auto">
          <a:xfrm>
            <a:off x="1828800" y="1905001"/>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 C_ID: [C1, C2, C3]</a:t>
            </a:r>
          </a:p>
        </p:txBody>
      </p:sp>
      <p:sp>
        <p:nvSpPr>
          <p:cNvPr id="20543" name="Text Box 63"/>
          <p:cNvSpPr txBox="1">
            <a:spLocks noChangeArrowheads="1"/>
          </p:cNvSpPr>
          <p:nvPr/>
        </p:nvSpPr>
        <p:spPr bwMode="auto">
          <a:xfrm>
            <a:off x="2133600" y="48768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Time: T</a:t>
            </a:r>
          </a:p>
        </p:txBody>
      </p:sp>
      <p:sp>
        <p:nvSpPr>
          <p:cNvPr id="20544" name="Oval 64"/>
          <p:cNvSpPr>
            <a:spLocks noChangeArrowheads="1"/>
          </p:cNvSpPr>
          <p:nvPr/>
        </p:nvSpPr>
        <p:spPr bwMode="auto">
          <a:xfrm>
            <a:off x="27432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0000"/>
              </a:solidFill>
              <a:ea typeface="SimSun" panose="02010600030101010101" pitchFamily="2" charset="-122"/>
            </a:endParaRPr>
          </a:p>
        </p:txBody>
      </p:sp>
      <p:sp>
        <p:nvSpPr>
          <p:cNvPr id="20545" name="Line 65"/>
          <p:cNvSpPr>
            <a:spLocks noChangeShapeType="1"/>
          </p:cNvSpPr>
          <p:nvPr/>
        </p:nvSpPr>
        <p:spPr bwMode="auto">
          <a:xfrm flipH="1">
            <a:off x="5410200" y="2286000"/>
            <a:ext cx="1524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6" name="Line 66"/>
          <p:cNvSpPr>
            <a:spLocks noChangeShapeType="1"/>
          </p:cNvSpPr>
          <p:nvPr/>
        </p:nvSpPr>
        <p:spPr bwMode="auto">
          <a:xfrm>
            <a:off x="3962400" y="3886200"/>
            <a:ext cx="685800" cy="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7" name="Rectangle 67"/>
          <p:cNvSpPr>
            <a:spLocks noChangeArrowheads="1"/>
          </p:cNvSpPr>
          <p:nvPr/>
        </p:nvSpPr>
        <p:spPr bwMode="auto">
          <a:xfrm>
            <a:off x="7924800" y="3124200"/>
            <a:ext cx="19050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1" name="Line 71"/>
          <p:cNvSpPr>
            <a:spLocks noChangeShapeType="1"/>
          </p:cNvSpPr>
          <p:nvPr/>
        </p:nvSpPr>
        <p:spPr bwMode="auto">
          <a:xfrm>
            <a:off x="8153400" y="4419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3" name="Oval 73"/>
          <p:cNvSpPr>
            <a:spLocks noChangeArrowheads="1"/>
          </p:cNvSpPr>
          <p:nvPr/>
        </p:nvSpPr>
        <p:spPr bwMode="auto">
          <a:xfrm>
            <a:off x="8763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4" name="Oval 74"/>
          <p:cNvSpPr>
            <a:spLocks noChangeArrowheads="1"/>
          </p:cNvSpPr>
          <p:nvPr/>
        </p:nvSpPr>
        <p:spPr bwMode="auto">
          <a:xfrm>
            <a:off x="87630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5" name="Oval 75"/>
          <p:cNvSpPr>
            <a:spLocks noChangeArrowheads="1"/>
          </p:cNvSpPr>
          <p:nvPr/>
        </p:nvSpPr>
        <p:spPr bwMode="auto">
          <a:xfrm>
            <a:off x="86868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6" name="Oval 76"/>
          <p:cNvSpPr>
            <a:spLocks noChangeArrowheads="1"/>
          </p:cNvSpPr>
          <p:nvPr/>
        </p:nvSpPr>
        <p:spPr bwMode="auto">
          <a:xfrm>
            <a:off x="89154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7" name="Oval 77"/>
          <p:cNvSpPr>
            <a:spLocks noChangeArrowheads="1"/>
          </p:cNvSpPr>
          <p:nvPr/>
        </p:nvSpPr>
        <p:spPr bwMode="auto">
          <a:xfrm>
            <a:off x="8610600" y="3657600"/>
            <a:ext cx="4572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8" name="Oval 78"/>
          <p:cNvSpPr>
            <a:spLocks noChangeArrowheads="1"/>
          </p:cNvSpPr>
          <p:nvPr/>
        </p:nvSpPr>
        <p:spPr bwMode="auto">
          <a:xfrm>
            <a:off x="90678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9" name="Oval 79"/>
          <p:cNvSpPr>
            <a:spLocks noChangeArrowheads="1"/>
          </p:cNvSpPr>
          <p:nvPr/>
        </p:nvSpPr>
        <p:spPr bwMode="auto">
          <a:xfrm>
            <a:off x="91440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0" name="Oval 80"/>
          <p:cNvSpPr>
            <a:spLocks noChangeArrowheads="1"/>
          </p:cNvSpPr>
          <p:nvPr/>
        </p:nvSpPr>
        <p:spPr bwMode="auto">
          <a:xfrm>
            <a:off x="92202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1" name="Oval 81"/>
          <p:cNvSpPr>
            <a:spLocks noChangeArrowheads="1"/>
          </p:cNvSpPr>
          <p:nvPr/>
        </p:nvSpPr>
        <p:spPr bwMode="auto">
          <a:xfrm>
            <a:off x="8991600" y="3581400"/>
            <a:ext cx="4572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2" name="Oval 82"/>
          <p:cNvSpPr>
            <a:spLocks noChangeArrowheads="1"/>
          </p:cNvSpPr>
          <p:nvPr/>
        </p:nvSpPr>
        <p:spPr bwMode="auto">
          <a:xfrm>
            <a:off x="8534400" y="3429000"/>
            <a:ext cx="990600" cy="914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4" name="Oval 84"/>
          <p:cNvSpPr>
            <a:spLocks noChangeArrowheads="1"/>
          </p:cNvSpPr>
          <p:nvPr/>
        </p:nvSpPr>
        <p:spPr bwMode="auto">
          <a:xfrm>
            <a:off x="8991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0000"/>
              </a:solidFill>
              <a:ea typeface="SimSun" panose="02010600030101010101" pitchFamily="2" charset="-122"/>
            </a:endParaRPr>
          </a:p>
        </p:txBody>
      </p:sp>
      <p:sp>
        <p:nvSpPr>
          <p:cNvPr id="20565" name="Line 85"/>
          <p:cNvSpPr>
            <a:spLocks noChangeShapeType="1"/>
          </p:cNvSpPr>
          <p:nvPr/>
        </p:nvSpPr>
        <p:spPr bwMode="auto">
          <a:xfrm>
            <a:off x="7086600" y="3733800"/>
            <a:ext cx="38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6" name="Line 86"/>
          <p:cNvSpPr>
            <a:spLocks noChangeShapeType="1"/>
          </p:cNvSpPr>
          <p:nvPr/>
        </p:nvSpPr>
        <p:spPr bwMode="auto">
          <a:xfrm>
            <a:off x="7086600" y="3962400"/>
            <a:ext cx="38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7" name="Text Box 87"/>
          <p:cNvSpPr txBox="1">
            <a:spLocks noChangeArrowheads="1"/>
          </p:cNvSpPr>
          <p:nvPr/>
        </p:nvSpPr>
        <p:spPr bwMode="auto">
          <a:xfrm>
            <a:off x="8077200" y="1905001"/>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C_ID: [C2, C3]</a:t>
            </a:r>
          </a:p>
        </p:txBody>
      </p:sp>
      <p:sp>
        <p:nvSpPr>
          <p:cNvPr id="20568" name="Line 88"/>
          <p:cNvSpPr>
            <a:spLocks noChangeShapeType="1"/>
          </p:cNvSpPr>
          <p:nvPr/>
        </p:nvSpPr>
        <p:spPr bwMode="auto">
          <a:xfrm flipH="1">
            <a:off x="8991600" y="2286000"/>
            <a:ext cx="76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9" name="Text Box 89"/>
          <p:cNvSpPr txBox="1">
            <a:spLocks noChangeArrowheads="1"/>
          </p:cNvSpPr>
          <p:nvPr/>
        </p:nvSpPr>
        <p:spPr bwMode="auto">
          <a:xfrm>
            <a:off x="8305800" y="48006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Result: T-h</a:t>
            </a:r>
          </a:p>
        </p:txBody>
      </p:sp>
    </p:spTree>
    <p:extLst>
      <p:ext uri="{BB962C8B-B14F-4D97-AF65-F5344CB8AC3E}">
        <p14:creationId xmlns:p14="http://schemas.microsoft.com/office/powerpoint/2010/main" val="209232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6" y="609599"/>
            <a:ext cx="9113746" cy="672445"/>
          </a:xfrm>
        </p:spPr>
        <p:txBody>
          <a:bodyPr>
            <a:normAutofit/>
          </a:bodyPr>
          <a:lstStyle/>
          <a:p>
            <a:r>
              <a:rPr lang="en-US" dirty="0" err="1"/>
              <a:t>CluStream</a:t>
            </a:r>
            <a:r>
              <a:rPr lang="en-US" dirty="0"/>
              <a:t>/</a:t>
            </a:r>
            <a:r>
              <a:rPr lang="en-US" dirty="0" err="1"/>
              <a:t>DenStream</a:t>
            </a:r>
            <a:r>
              <a:rPr lang="en-US" dirty="0"/>
              <a:t>/DBSCAN</a:t>
            </a:r>
          </a:p>
        </p:txBody>
      </p:sp>
      <p:sp>
        <p:nvSpPr>
          <p:cNvPr id="3" name="Content Placeholder 2"/>
          <p:cNvSpPr>
            <a:spLocks noGrp="1"/>
          </p:cNvSpPr>
          <p:nvPr>
            <p:ph idx="1"/>
          </p:nvPr>
        </p:nvSpPr>
        <p:spPr>
          <a:xfrm>
            <a:off x="0" y="1527142"/>
            <a:ext cx="10492033" cy="5330858"/>
          </a:xfrm>
        </p:spPr>
        <p:txBody>
          <a:bodyPr/>
          <a:lstStyle/>
          <a:p>
            <a:endParaRPr lang="en-US" dirty="0"/>
          </a:p>
          <a:p>
            <a:r>
              <a:rPr lang="en-US" dirty="0" err="1"/>
              <a:t>CluStream</a:t>
            </a:r>
            <a:endParaRPr lang="en-US" dirty="0"/>
          </a:p>
          <a:p>
            <a:pPr marL="685800" lvl="1">
              <a:buFont typeface="Arial" panose="020B0604020202020204" pitchFamily="34" charset="0"/>
              <a:buChar char="•"/>
            </a:pPr>
            <a:r>
              <a:rPr lang="en-US" dirty="0"/>
              <a:t>Linear sum and square sum of timestamps</a:t>
            </a:r>
          </a:p>
          <a:p>
            <a:pPr marL="685800" lvl="1">
              <a:buFont typeface="Arial" panose="020B0604020202020204" pitchFamily="34" charset="0"/>
              <a:buChar char="•"/>
            </a:pPr>
            <a:r>
              <a:rPr lang="en-US" dirty="0"/>
              <a:t>Delete old </a:t>
            </a:r>
            <a:r>
              <a:rPr lang="en-US" dirty="0" err="1"/>
              <a:t>microclusters</a:t>
            </a:r>
            <a:r>
              <a:rPr lang="en-US" dirty="0"/>
              <a:t>/merging </a:t>
            </a:r>
            <a:r>
              <a:rPr lang="en-US" dirty="0" err="1"/>
              <a:t>microclusters</a:t>
            </a:r>
            <a:r>
              <a:rPr lang="en-US" dirty="0"/>
              <a:t> if their timestamps are close to each other</a:t>
            </a:r>
          </a:p>
          <a:p>
            <a:r>
              <a:rPr lang="en-US" dirty="0" err="1"/>
              <a:t>DenStream</a:t>
            </a:r>
            <a:endParaRPr lang="en-US" dirty="0"/>
          </a:p>
          <a:p>
            <a:pPr marL="685800" lvl="1">
              <a:buFont typeface="Arial" panose="020B0604020202020204" pitchFamily="34" charset="0"/>
              <a:buChar char="•"/>
            </a:pPr>
            <a:r>
              <a:rPr lang="en-US" dirty="0" err="1"/>
              <a:t>Microclusters</a:t>
            </a:r>
            <a:r>
              <a:rPr lang="en-US" dirty="0"/>
              <a:t> are associated with weights based on </a:t>
            </a:r>
            <a:r>
              <a:rPr lang="en-US" dirty="0" err="1"/>
              <a:t>recency</a:t>
            </a:r>
            <a:endParaRPr lang="en-US" dirty="0"/>
          </a:p>
          <a:p>
            <a:pPr marL="685800" lvl="1">
              <a:buFont typeface="Arial" panose="020B0604020202020204" pitchFamily="34" charset="0"/>
              <a:buChar char="•"/>
            </a:pPr>
            <a:r>
              <a:rPr lang="en-US" dirty="0"/>
              <a:t>Outliers detected by creating separate </a:t>
            </a:r>
            <a:r>
              <a:rPr lang="en-US" dirty="0" err="1"/>
              <a:t>microcluster</a:t>
            </a:r>
            <a:endParaRPr lang="en-US" dirty="0"/>
          </a:p>
          <a:p>
            <a:r>
              <a:rPr lang="en-US" altLang="en-US" dirty="0"/>
              <a:t>DBSCAN: </a:t>
            </a:r>
          </a:p>
          <a:p>
            <a:pPr lvl="1">
              <a:buFont typeface="Arial" panose="020B0604020202020204" pitchFamily="34" charset="0"/>
              <a:buChar char="•"/>
            </a:pPr>
            <a:r>
              <a:rPr lang="en-US" altLang="en-US" u="sng" dirty="0"/>
              <a:t>Density-based Clustering</a:t>
            </a:r>
            <a:r>
              <a:rPr lang="en-US" altLang="en-US" dirty="0"/>
              <a:t> locates regions of high density that are separated from one another by regions of low density.</a:t>
            </a:r>
            <a:endParaRPr lang="en-US" dirty="0"/>
          </a:p>
          <a:p>
            <a:pPr marL="0" indent="0">
              <a:buNone/>
            </a:pPr>
            <a:endParaRPr lang="en-US" dirty="0"/>
          </a:p>
        </p:txBody>
      </p:sp>
    </p:spTree>
    <p:extLst>
      <p:ext uri="{BB962C8B-B14F-4D97-AF65-F5344CB8AC3E}">
        <p14:creationId xmlns:p14="http://schemas.microsoft.com/office/powerpoint/2010/main" val="374231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An Example</a:t>
            </a:r>
          </a:p>
        </p:txBody>
      </p:sp>
      <p:grpSp>
        <p:nvGrpSpPr>
          <p:cNvPr id="32853" name="Group 85"/>
          <p:cNvGrpSpPr>
            <a:grpSpLocks/>
          </p:cNvGrpSpPr>
          <p:nvPr/>
        </p:nvGrpSpPr>
        <p:grpSpPr bwMode="auto">
          <a:xfrm>
            <a:off x="1676401" y="1676401"/>
            <a:ext cx="2295525" cy="2600325"/>
            <a:chOff x="96" y="1056"/>
            <a:chExt cx="1446" cy="1638"/>
          </a:xfrm>
        </p:grpSpPr>
        <p:sp>
          <p:nvSpPr>
            <p:cNvPr id="32772" name="Oval 4"/>
            <p:cNvSpPr>
              <a:spLocks noChangeArrowheads="1"/>
            </p:cNvSpPr>
            <p:nvPr/>
          </p:nvSpPr>
          <p:spPr bwMode="auto">
            <a:xfrm>
              <a:off x="384" y="139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Oval 5"/>
            <p:cNvSpPr>
              <a:spLocks noChangeArrowheads="1"/>
            </p:cNvSpPr>
            <p:nvPr/>
          </p:nvSpPr>
          <p:spPr bwMode="auto">
            <a:xfrm>
              <a:off x="432"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Oval 6"/>
            <p:cNvSpPr>
              <a:spLocks noChangeArrowheads="1"/>
            </p:cNvSpPr>
            <p:nvPr/>
          </p:nvSpPr>
          <p:spPr bwMode="auto">
            <a:xfrm>
              <a:off x="624" y="158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Oval 7"/>
            <p:cNvSpPr>
              <a:spLocks noChangeArrowheads="1"/>
            </p:cNvSpPr>
            <p:nvPr/>
          </p:nvSpPr>
          <p:spPr bwMode="auto">
            <a:xfrm>
              <a:off x="288" y="187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Oval 8"/>
            <p:cNvSpPr>
              <a:spLocks noChangeArrowheads="1"/>
            </p:cNvSpPr>
            <p:nvPr/>
          </p:nvSpPr>
          <p:spPr bwMode="auto">
            <a:xfrm>
              <a:off x="816"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Oval 9"/>
            <p:cNvSpPr>
              <a:spLocks noChangeArrowheads="1"/>
            </p:cNvSpPr>
            <p:nvPr/>
          </p:nvSpPr>
          <p:spPr bwMode="auto">
            <a:xfrm>
              <a:off x="624" y="139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Oval 10"/>
            <p:cNvSpPr>
              <a:spLocks noChangeArrowheads="1"/>
            </p:cNvSpPr>
            <p:nvPr/>
          </p:nvSpPr>
          <p:spPr bwMode="auto">
            <a:xfrm>
              <a:off x="480" y="206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9" name="Oval 11"/>
            <p:cNvSpPr>
              <a:spLocks noChangeArrowheads="1"/>
            </p:cNvSpPr>
            <p:nvPr/>
          </p:nvSpPr>
          <p:spPr bwMode="auto">
            <a:xfrm>
              <a:off x="1008" y="148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0" name="Oval 12"/>
            <p:cNvSpPr>
              <a:spLocks noChangeArrowheads="1"/>
            </p:cNvSpPr>
            <p:nvPr/>
          </p:nvSpPr>
          <p:spPr bwMode="auto">
            <a:xfrm>
              <a:off x="864" y="12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1" name="Oval 13"/>
            <p:cNvSpPr>
              <a:spLocks noChangeArrowheads="1"/>
            </p:cNvSpPr>
            <p:nvPr/>
          </p:nvSpPr>
          <p:spPr bwMode="auto">
            <a:xfrm>
              <a:off x="1008" y="17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2" name="Oval 14"/>
            <p:cNvSpPr>
              <a:spLocks noChangeArrowheads="1"/>
            </p:cNvSpPr>
            <p:nvPr/>
          </p:nvSpPr>
          <p:spPr bwMode="auto">
            <a:xfrm>
              <a:off x="912" y="192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3" name="Oval 15"/>
            <p:cNvSpPr>
              <a:spLocks noChangeArrowheads="1"/>
            </p:cNvSpPr>
            <p:nvPr/>
          </p:nvSpPr>
          <p:spPr bwMode="auto">
            <a:xfrm>
              <a:off x="624" y="177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4" name="Oval 16"/>
            <p:cNvSpPr>
              <a:spLocks noChangeArrowheads="1"/>
            </p:cNvSpPr>
            <p:nvPr/>
          </p:nvSpPr>
          <p:spPr bwMode="auto">
            <a:xfrm>
              <a:off x="144"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6" name="Oval 18"/>
            <p:cNvSpPr>
              <a:spLocks noChangeArrowheads="1"/>
            </p:cNvSpPr>
            <p:nvPr/>
          </p:nvSpPr>
          <p:spPr bwMode="auto">
            <a:xfrm>
              <a:off x="768" y="211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3" name="Oval 25"/>
            <p:cNvSpPr>
              <a:spLocks noChangeArrowheads="1"/>
            </p:cNvSpPr>
            <p:nvPr/>
          </p:nvSpPr>
          <p:spPr bwMode="auto">
            <a:xfrm>
              <a:off x="1152" y="12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4" name="Oval 26"/>
            <p:cNvSpPr>
              <a:spLocks noChangeArrowheads="1"/>
            </p:cNvSpPr>
            <p:nvPr/>
          </p:nvSpPr>
          <p:spPr bwMode="auto">
            <a:xfrm>
              <a:off x="96" y="134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5" name="Oval 27"/>
            <p:cNvSpPr>
              <a:spLocks noChangeArrowheads="1"/>
            </p:cNvSpPr>
            <p:nvPr/>
          </p:nvSpPr>
          <p:spPr bwMode="auto">
            <a:xfrm>
              <a:off x="240" y="254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6" name="Oval 28"/>
            <p:cNvSpPr>
              <a:spLocks noChangeArrowheads="1"/>
            </p:cNvSpPr>
            <p:nvPr/>
          </p:nvSpPr>
          <p:spPr bwMode="auto">
            <a:xfrm>
              <a:off x="1392" y="105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7" name="Oval 29"/>
            <p:cNvSpPr>
              <a:spLocks noChangeArrowheads="1"/>
            </p:cNvSpPr>
            <p:nvPr/>
          </p:nvSpPr>
          <p:spPr bwMode="auto">
            <a:xfrm>
              <a:off x="1392" y="17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8" name="Oval 30"/>
            <p:cNvSpPr>
              <a:spLocks noChangeArrowheads="1"/>
            </p:cNvSpPr>
            <p:nvPr/>
          </p:nvSpPr>
          <p:spPr bwMode="auto">
            <a:xfrm>
              <a:off x="1200" y="225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9" name="Oval 31"/>
            <p:cNvSpPr>
              <a:spLocks noChangeArrowheads="1"/>
            </p:cNvSpPr>
            <p:nvPr/>
          </p:nvSpPr>
          <p:spPr bwMode="auto">
            <a:xfrm>
              <a:off x="816" y="244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846" name="Text Box 78"/>
          <p:cNvSpPr txBox="1">
            <a:spLocks noChangeArrowheads="1"/>
          </p:cNvSpPr>
          <p:nvPr/>
        </p:nvSpPr>
        <p:spPr bwMode="auto">
          <a:xfrm>
            <a:off x="7772400" y="15240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MinPts = 4</a:t>
            </a:r>
          </a:p>
        </p:txBody>
      </p:sp>
      <p:grpSp>
        <p:nvGrpSpPr>
          <p:cNvPr id="32854" name="Group 86"/>
          <p:cNvGrpSpPr>
            <a:grpSpLocks/>
          </p:cNvGrpSpPr>
          <p:nvPr/>
        </p:nvGrpSpPr>
        <p:grpSpPr bwMode="auto">
          <a:xfrm>
            <a:off x="6324601" y="2057401"/>
            <a:ext cx="2600325" cy="2447925"/>
            <a:chOff x="3024" y="1296"/>
            <a:chExt cx="1638" cy="1542"/>
          </a:xfrm>
        </p:grpSpPr>
        <p:sp>
          <p:nvSpPr>
            <p:cNvPr id="32789" name="Oval 21"/>
            <p:cNvSpPr>
              <a:spLocks noChangeArrowheads="1"/>
            </p:cNvSpPr>
            <p:nvPr/>
          </p:nvSpPr>
          <p:spPr bwMode="auto">
            <a:xfrm>
              <a:off x="3360" y="1824"/>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0" name="Oval 32"/>
            <p:cNvSpPr>
              <a:spLocks noChangeArrowheads="1"/>
            </p:cNvSpPr>
            <p:nvPr/>
          </p:nvSpPr>
          <p:spPr bwMode="auto">
            <a:xfrm>
              <a:off x="3504"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1" name="Oval 33"/>
            <p:cNvSpPr>
              <a:spLocks noChangeArrowheads="1"/>
            </p:cNvSpPr>
            <p:nvPr/>
          </p:nvSpPr>
          <p:spPr bwMode="auto">
            <a:xfrm>
              <a:off x="3552" y="187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2" name="Oval 34"/>
            <p:cNvSpPr>
              <a:spLocks noChangeArrowheads="1"/>
            </p:cNvSpPr>
            <p:nvPr/>
          </p:nvSpPr>
          <p:spPr bwMode="auto">
            <a:xfrm>
              <a:off x="3744" y="18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3" name="Oval 35"/>
            <p:cNvSpPr>
              <a:spLocks noChangeArrowheads="1"/>
            </p:cNvSpPr>
            <p:nvPr/>
          </p:nvSpPr>
          <p:spPr bwMode="auto">
            <a:xfrm>
              <a:off x="3408" y="211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4" name="Oval 36"/>
            <p:cNvSpPr>
              <a:spLocks noChangeArrowheads="1"/>
            </p:cNvSpPr>
            <p:nvPr/>
          </p:nvSpPr>
          <p:spPr bwMode="auto">
            <a:xfrm>
              <a:off x="3936" y="18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5" name="Oval 37"/>
            <p:cNvSpPr>
              <a:spLocks noChangeArrowheads="1"/>
            </p:cNvSpPr>
            <p:nvPr/>
          </p:nvSpPr>
          <p:spPr bwMode="auto">
            <a:xfrm>
              <a:off x="3744"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6" name="Oval 38"/>
            <p:cNvSpPr>
              <a:spLocks noChangeArrowheads="1"/>
            </p:cNvSpPr>
            <p:nvPr/>
          </p:nvSpPr>
          <p:spPr bwMode="auto">
            <a:xfrm>
              <a:off x="3600" y="230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7" name="Oval 39"/>
            <p:cNvSpPr>
              <a:spLocks noChangeArrowheads="1"/>
            </p:cNvSpPr>
            <p:nvPr/>
          </p:nvSpPr>
          <p:spPr bwMode="auto">
            <a:xfrm>
              <a:off x="4128" y="17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8" name="Oval 40"/>
            <p:cNvSpPr>
              <a:spLocks noChangeArrowheads="1"/>
            </p:cNvSpPr>
            <p:nvPr/>
          </p:nvSpPr>
          <p:spPr bwMode="auto">
            <a:xfrm>
              <a:off x="3984" y="153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9" name="Oval 41"/>
            <p:cNvSpPr>
              <a:spLocks noChangeArrowheads="1"/>
            </p:cNvSpPr>
            <p:nvPr/>
          </p:nvSpPr>
          <p:spPr bwMode="auto">
            <a:xfrm>
              <a:off x="4128" y="196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0" name="Oval 42"/>
            <p:cNvSpPr>
              <a:spLocks noChangeArrowheads="1"/>
            </p:cNvSpPr>
            <p:nvPr/>
          </p:nvSpPr>
          <p:spPr bwMode="auto">
            <a:xfrm>
              <a:off x="4032" y="216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2" name="Oval 44"/>
            <p:cNvSpPr>
              <a:spLocks noChangeArrowheads="1"/>
            </p:cNvSpPr>
            <p:nvPr/>
          </p:nvSpPr>
          <p:spPr bwMode="auto">
            <a:xfrm>
              <a:off x="3216" y="18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3" name="Oval 45"/>
            <p:cNvSpPr>
              <a:spLocks noChangeArrowheads="1"/>
            </p:cNvSpPr>
            <p:nvPr/>
          </p:nvSpPr>
          <p:spPr bwMode="auto">
            <a:xfrm>
              <a:off x="3936" y="235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4" name="Oval 46"/>
            <p:cNvSpPr>
              <a:spLocks noChangeArrowheads="1"/>
            </p:cNvSpPr>
            <p:nvPr/>
          </p:nvSpPr>
          <p:spPr bwMode="auto">
            <a:xfrm>
              <a:off x="4272" y="153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5" name="Oval 47"/>
            <p:cNvSpPr>
              <a:spLocks noChangeArrowheads="1"/>
            </p:cNvSpPr>
            <p:nvPr/>
          </p:nvSpPr>
          <p:spPr bwMode="auto">
            <a:xfrm>
              <a:off x="3216" y="158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7" name="Oval 49"/>
            <p:cNvSpPr>
              <a:spLocks noChangeArrowheads="1"/>
            </p:cNvSpPr>
            <p:nvPr/>
          </p:nvSpPr>
          <p:spPr bwMode="auto">
            <a:xfrm>
              <a:off x="4512" y="12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8" name="Oval 50"/>
            <p:cNvSpPr>
              <a:spLocks noChangeArrowheads="1"/>
            </p:cNvSpPr>
            <p:nvPr/>
          </p:nvSpPr>
          <p:spPr bwMode="auto">
            <a:xfrm>
              <a:off x="4512" y="196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9" name="Oval 51"/>
            <p:cNvSpPr>
              <a:spLocks noChangeArrowheads="1"/>
            </p:cNvSpPr>
            <p:nvPr/>
          </p:nvSpPr>
          <p:spPr bwMode="auto">
            <a:xfrm>
              <a:off x="4320" y="24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0" name="Oval 52"/>
            <p:cNvSpPr>
              <a:spLocks noChangeArrowheads="1"/>
            </p:cNvSpPr>
            <p:nvPr/>
          </p:nvSpPr>
          <p:spPr bwMode="auto">
            <a:xfrm>
              <a:off x="3936" y="268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1" name="Line 53"/>
            <p:cNvSpPr>
              <a:spLocks noChangeShapeType="1"/>
            </p:cNvSpPr>
            <p:nvPr/>
          </p:nvSpPr>
          <p:spPr bwMode="auto">
            <a:xfrm flipV="1">
              <a:off x="3696" y="2064"/>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1" name="Oval 43"/>
            <p:cNvSpPr>
              <a:spLocks noChangeArrowheads="1"/>
            </p:cNvSpPr>
            <p:nvPr/>
          </p:nvSpPr>
          <p:spPr bwMode="auto">
            <a:xfrm>
              <a:off x="3600" y="2064"/>
              <a:ext cx="150" cy="15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2" name="Rectangle 54"/>
            <p:cNvSpPr>
              <a:spLocks noChangeArrowheads="1"/>
            </p:cNvSpPr>
            <p:nvPr/>
          </p:nvSpPr>
          <p:spPr bwMode="auto">
            <a:xfrm>
              <a:off x="3744" y="1968"/>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ym typeface="Symbol" panose="05050102010706020507" pitchFamily="18" charset="2"/>
                </a:rPr>
                <a:t></a:t>
              </a:r>
            </a:p>
          </p:txBody>
        </p:sp>
        <p:sp>
          <p:nvSpPr>
            <p:cNvPr id="32850" name="Text Box 82"/>
            <p:cNvSpPr txBox="1">
              <a:spLocks noChangeArrowheads="1"/>
            </p:cNvSpPr>
            <p:nvPr/>
          </p:nvSpPr>
          <p:spPr bwMode="auto">
            <a:xfrm>
              <a:off x="3024" y="22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r>
                <a:rPr lang="en-US" altLang="en-US" baseline="-25000"/>
                <a:t>1</a:t>
              </a:r>
              <a:endParaRPr lang="en-US" altLang="en-US"/>
            </a:p>
          </p:txBody>
        </p:sp>
      </p:grpSp>
      <p:grpSp>
        <p:nvGrpSpPr>
          <p:cNvPr id="32856" name="Group 88"/>
          <p:cNvGrpSpPr>
            <a:grpSpLocks/>
          </p:cNvGrpSpPr>
          <p:nvPr/>
        </p:nvGrpSpPr>
        <p:grpSpPr bwMode="auto">
          <a:xfrm>
            <a:off x="3657601" y="4114801"/>
            <a:ext cx="2524125" cy="2600325"/>
            <a:chOff x="1344" y="2592"/>
            <a:chExt cx="1590" cy="1638"/>
          </a:xfrm>
        </p:grpSpPr>
        <p:sp>
          <p:nvSpPr>
            <p:cNvPr id="32823" name="Oval 55"/>
            <p:cNvSpPr>
              <a:spLocks noChangeArrowheads="1"/>
            </p:cNvSpPr>
            <p:nvPr/>
          </p:nvSpPr>
          <p:spPr bwMode="auto">
            <a:xfrm>
              <a:off x="1584" y="3216"/>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4" name="Oval 56"/>
            <p:cNvSpPr>
              <a:spLocks noChangeArrowheads="1"/>
            </p:cNvSpPr>
            <p:nvPr/>
          </p:nvSpPr>
          <p:spPr bwMode="auto">
            <a:xfrm>
              <a:off x="1728" y="30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5" name="Oval 57"/>
            <p:cNvSpPr>
              <a:spLocks noChangeArrowheads="1"/>
            </p:cNvSpPr>
            <p:nvPr/>
          </p:nvSpPr>
          <p:spPr bwMode="auto">
            <a:xfrm>
              <a:off x="1776" y="326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7" name="Oval 59"/>
            <p:cNvSpPr>
              <a:spLocks noChangeArrowheads="1"/>
            </p:cNvSpPr>
            <p:nvPr/>
          </p:nvSpPr>
          <p:spPr bwMode="auto">
            <a:xfrm>
              <a:off x="1632" y="350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8" name="Oval 60"/>
            <p:cNvSpPr>
              <a:spLocks noChangeArrowheads="1"/>
            </p:cNvSpPr>
            <p:nvPr/>
          </p:nvSpPr>
          <p:spPr bwMode="auto">
            <a:xfrm>
              <a:off x="2160" y="321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9" name="Oval 61"/>
            <p:cNvSpPr>
              <a:spLocks noChangeArrowheads="1"/>
            </p:cNvSpPr>
            <p:nvPr/>
          </p:nvSpPr>
          <p:spPr bwMode="auto">
            <a:xfrm>
              <a:off x="1968" y="30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0" name="Oval 62"/>
            <p:cNvSpPr>
              <a:spLocks noChangeArrowheads="1"/>
            </p:cNvSpPr>
            <p:nvPr/>
          </p:nvSpPr>
          <p:spPr bwMode="auto">
            <a:xfrm>
              <a:off x="1824" y="36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1" name="Oval 63"/>
            <p:cNvSpPr>
              <a:spLocks noChangeArrowheads="1"/>
            </p:cNvSpPr>
            <p:nvPr/>
          </p:nvSpPr>
          <p:spPr bwMode="auto">
            <a:xfrm>
              <a:off x="2400" y="312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2" name="Oval 64"/>
            <p:cNvSpPr>
              <a:spLocks noChangeArrowheads="1"/>
            </p:cNvSpPr>
            <p:nvPr/>
          </p:nvSpPr>
          <p:spPr bwMode="auto">
            <a:xfrm>
              <a:off x="2208" y="29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3" name="Oval 65"/>
            <p:cNvSpPr>
              <a:spLocks noChangeArrowheads="1"/>
            </p:cNvSpPr>
            <p:nvPr/>
          </p:nvSpPr>
          <p:spPr bwMode="auto">
            <a:xfrm>
              <a:off x="2352" y="336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4" name="Oval 66"/>
            <p:cNvSpPr>
              <a:spLocks noChangeArrowheads="1"/>
            </p:cNvSpPr>
            <p:nvPr/>
          </p:nvSpPr>
          <p:spPr bwMode="auto">
            <a:xfrm>
              <a:off x="2256" y="355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5" name="Oval 67"/>
            <p:cNvSpPr>
              <a:spLocks noChangeArrowheads="1"/>
            </p:cNvSpPr>
            <p:nvPr/>
          </p:nvSpPr>
          <p:spPr bwMode="auto">
            <a:xfrm>
              <a:off x="1440" y="321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6" name="Oval 68"/>
            <p:cNvSpPr>
              <a:spLocks noChangeArrowheads="1"/>
            </p:cNvSpPr>
            <p:nvPr/>
          </p:nvSpPr>
          <p:spPr bwMode="auto">
            <a:xfrm>
              <a:off x="2160" y="374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7" name="Oval 69"/>
            <p:cNvSpPr>
              <a:spLocks noChangeArrowheads="1"/>
            </p:cNvSpPr>
            <p:nvPr/>
          </p:nvSpPr>
          <p:spPr bwMode="auto">
            <a:xfrm>
              <a:off x="2592" y="288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8" name="Oval 70"/>
            <p:cNvSpPr>
              <a:spLocks noChangeArrowheads="1"/>
            </p:cNvSpPr>
            <p:nvPr/>
          </p:nvSpPr>
          <p:spPr bwMode="auto">
            <a:xfrm>
              <a:off x="1440" y="297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9" name="Oval 71"/>
            <p:cNvSpPr>
              <a:spLocks noChangeArrowheads="1"/>
            </p:cNvSpPr>
            <p:nvPr/>
          </p:nvSpPr>
          <p:spPr bwMode="auto">
            <a:xfrm>
              <a:off x="2784" y="273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0" name="Oval 72"/>
            <p:cNvSpPr>
              <a:spLocks noChangeArrowheads="1"/>
            </p:cNvSpPr>
            <p:nvPr/>
          </p:nvSpPr>
          <p:spPr bwMode="auto">
            <a:xfrm>
              <a:off x="2736" y="336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1" name="Oval 73"/>
            <p:cNvSpPr>
              <a:spLocks noChangeArrowheads="1"/>
            </p:cNvSpPr>
            <p:nvPr/>
          </p:nvSpPr>
          <p:spPr bwMode="auto">
            <a:xfrm>
              <a:off x="2544" y="388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2" name="Oval 74"/>
            <p:cNvSpPr>
              <a:spLocks noChangeArrowheads="1"/>
            </p:cNvSpPr>
            <p:nvPr/>
          </p:nvSpPr>
          <p:spPr bwMode="auto">
            <a:xfrm>
              <a:off x="2160" y="408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3" name="Line 75"/>
            <p:cNvSpPr>
              <a:spLocks noChangeShapeType="1"/>
            </p:cNvSpPr>
            <p:nvPr/>
          </p:nvSpPr>
          <p:spPr bwMode="auto">
            <a:xfrm flipV="1">
              <a:off x="1920" y="3456"/>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4" name="Oval 76"/>
            <p:cNvSpPr>
              <a:spLocks noChangeArrowheads="1"/>
            </p:cNvSpPr>
            <p:nvPr/>
          </p:nvSpPr>
          <p:spPr bwMode="auto">
            <a:xfrm>
              <a:off x="1824" y="3456"/>
              <a:ext cx="150" cy="15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5" name="Rectangle 77"/>
            <p:cNvSpPr>
              <a:spLocks noChangeArrowheads="1"/>
            </p:cNvSpPr>
            <p:nvPr/>
          </p:nvSpPr>
          <p:spPr bwMode="auto">
            <a:xfrm>
              <a:off x="1968" y="3360"/>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ym typeface="Symbol" panose="05050102010706020507" pitchFamily="18" charset="2"/>
                </a:rPr>
                <a:t></a:t>
              </a:r>
            </a:p>
          </p:txBody>
        </p:sp>
        <p:sp>
          <p:nvSpPr>
            <p:cNvPr id="32847" name="Oval 79"/>
            <p:cNvSpPr>
              <a:spLocks noChangeArrowheads="1"/>
            </p:cNvSpPr>
            <p:nvPr/>
          </p:nvSpPr>
          <p:spPr bwMode="auto">
            <a:xfrm>
              <a:off x="1728" y="2928"/>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8" name="Line 80"/>
            <p:cNvSpPr>
              <a:spLocks noChangeShapeType="1"/>
            </p:cNvSpPr>
            <p:nvPr/>
          </p:nvSpPr>
          <p:spPr bwMode="auto">
            <a:xfrm flipV="1">
              <a:off x="2064" y="3216"/>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9" name="Rectangle 81"/>
            <p:cNvSpPr>
              <a:spLocks noChangeArrowheads="1"/>
            </p:cNvSpPr>
            <p:nvPr/>
          </p:nvSpPr>
          <p:spPr bwMode="auto">
            <a:xfrm>
              <a:off x="2112" y="2976"/>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ym typeface="Symbol" panose="05050102010706020507" pitchFamily="18" charset="2"/>
                </a:rPr>
                <a:t></a:t>
              </a:r>
            </a:p>
          </p:txBody>
        </p:sp>
        <p:sp>
          <p:nvSpPr>
            <p:cNvPr id="32851" name="Rectangle 83"/>
            <p:cNvSpPr>
              <a:spLocks noChangeArrowheads="1"/>
            </p:cNvSpPr>
            <p:nvPr/>
          </p:nvSpPr>
          <p:spPr bwMode="auto">
            <a:xfrm>
              <a:off x="1344" y="3744"/>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t>C</a:t>
              </a:r>
              <a:r>
                <a:rPr lang="en-US" altLang="en-US" baseline="-25000"/>
                <a:t>1</a:t>
              </a:r>
            </a:p>
          </p:txBody>
        </p:sp>
        <p:sp>
          <p:nvSpPr>
            <p:cNvPr id="32852" name="Rectangle 84"/>
            <p:cNvSpPr>
              <a:spLocks noChangeArrowheads="1"/>
            </p:cNvSpPr>
            <p:nvPr/>
          </p:nvSpPr>
          <p:spPr bwMode="auto">
            <a:xfrm>
              <a:off x="1776" y="2592"/>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t>C</a:t>
              </a:r>
              <a:r>
                <a:rPr lang="en-US" altLang="en-US" baseline="-25000"/>
                <a:t>1</a:t>
              </a:r>
            </a:p>
          </p:txBody>
        </p:sp>
        <p:sp>
          <p:nvSpPr>
            <p:cNvPr id="32826" name="Oval 58"/>
            <p:cNvSpPr>
              <a:spLocks noChangeArrowheads="1"/>
            </p:cNvSpPr>
            <p:nvPr/>
          </p:nvSpPr>
          <p:spPr bwMode="auto">
            <a:xfrm>
              <a:off x="1968" y="3216"/>
              <a:ext cx="150" cy="15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713836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2853"/>
                                        </p:tgtEl>
                                        <p:attrNameLst>
                                          <p:attrName>style.visibility</p:attrName>
                                        </p:attrNameLst>
                                      </p:cBhvr>
                                      <p:to>
                                        <p:strVal val="visible"/>
                                      </p:to>
                                    </p:set>
                                    <p:animEffect transition="in" filter="barn(outVertical)">
                                      <p:cBhvr>
                                        <p:cTn id="7" dur="500"/>
                                        <p:tgtEl>
                                          <p:spTgt spid="32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2854"/>
                                        </p:tgtEl>
                                        <p:attrNameLst>
                                          <p:attrName>style.visibility</p:attrName>
                                        </p:attrNameLst>
                                      </p:cBhvr>
                                      <p:to>
                                        <p:strVal val="visible"/>
                                      </p:to>
                                    </p:set>
                                    <p:animEffect transition="in" filter="barn(outVertical)">
                                      <p:cBhvr>
                                        <p:cTn id="12" dur="500"/>
                                        <p:tgtEl>
                                          <p:spTgt spid="328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2856"/>
                                        </p:tgtEl>
                                        <p:attrNameLst>
                                          <p:attrName>style.visibility</p:attrName>
                                        </p:attrNameLst>
                                      </p:cBhvr>
                                      <p:to>
                                        <p:strVal val="visible"/>
                                      </p:to>
                                    </p:set>
                                    <p:animEffect transition="in" filter="barn(outVertical)">
                                      <p:cBhvr>
                                        <p:cTn id="17" dur="500"/>
                                        <p:tgtEl>
                                          <p:spTgt spid="3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Frequent Item-set Mining</a:t>
            </a:r>
            <a:br>
              <a:rPr lang="en-US" altLang="en-US" dirty="0"/>
            </a:br>
            <a:r>
              <a:rPr lang="en-US" altLang="en-US" dirty="0"/>
              <a:t>Improving the efficiency of </a:t>
            </a:r>
            <a:r>
              <a:rPr lang="en-US" altLang="en-US" dirty="0" err="1"/>
              <a:t>Apriori</a:t>
            </a:r>
            <a:endParaRPr lang="en-US" altLang="en-US" dirty="0"/>
          </a:p>
        </p:txBody>
      </p:sp>
      <p:sp>
        <p:nvSpPr>
          <p:cNvPr id="9219" name="Rectangle 3"/>
          <p:cNvSpPr>
            <a:spLocks noGrp="1" noChangeArrowheads="1"/>
          </p:cNvSpPr>
          <p:nvPr>
            <p:ph type="body" idx="1"/>
          </p:nvPr>
        </p:nvSpPr>
        <p:spPr/>
        <p:txBody>
          <a:bodyPr>
            <a:normAutofit/>
          </a:bodyPr>
          <a:lstStyle/>
          <a:p>
            <a:pPr marL="0" indent="0">
              <a:lnSpc>
                <a:spcPct val="80000"/>
              </a:lnSpc>
              <a:buNone/>
            </a:pPr>
            <a:endParaRPr lang="hu-HU" altLang="en-US" sz="1600" dirty="0"/>
          </a:p>
          <a:p>
            <a:pPr>
              <a:lnSpc>
                <a:spcPct val="80000"/>
              </a:lnSpc>
            </a:pPr>
            <a:endParaRPr lang="hu-HU" altLang="en-US" sz="1600" dirty="0"/>
          </a:p>
          <a:p>
            <a:pPr>
              <a:lnSpc>
                <a:spcPct val="80000"/>
              </a:lnSpc>
            </a:pPr>
            <a:endParaRPr lang="hu-HU" altLang="en-US" sz="1600" dirty="0"/>
          </a:p>
          <a:p>
            <a:pPr>
              <a:lnSpc>
                <a:spcPct val="80000"/>
              </a:lnSpc>
            </a:pPr>
            <a:endParaRPr lang="hu-HU" altLang="en-US" sz="1600" dirty="0"/>
          </a:p>
          <a:p>
            <a:pPr>
              <a:lnSpc>
                <a:spcPct val="80000"/>
              </a:lnSpc>
            </a:pPr>
            <a:endParaRPr lang="en-US" altLang="en-US" sz="1600" dirty="0"/>
          </a:p>
          <a:p>
            <a:pPr>
              <a:lnSpc>
                <a:spcPct val="80000"/>
              </a:lnSpc>
            </a:pPr>
            <a:endParaRPr lang="en-US" altLang="en-US" sz="1600"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l="12752" t="26801" r="19601" b="37248"/>
          <a:stretch>
            <a:fillRect/>
          </a:stretch>
        </p:blipFill>
        <p:spPr bwMode="auto">
          <a:xfrm>
            <a:off x="367645" y="2017337"/>
            <a:ext cx="8983745" cy="425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565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normAutofit/>
          </a:bodyPr>
          <a:lstStyle/>
          <a:p>
            <a:r>
              <a:rPr lang="en-US" dirty="0"/>
              <a:t>Link to presentation and code on </a:t>
            </a:r>
            <a:r>
              <a:rPr lang="en-US" dirty="0" err="1"/>
              <a:t>github</a:t>
            </a:r>
            <a:endParaRPr lang="en-US" dirty="0"/>
          </a:p>
        </p:txBody>
      </p:sp>
      <p:sp>
        <p:nvSpPr>
          <p:cNvPr id="3" name="Content Placeholder 2"/>
          <p:cNvSpPr>
            <a:spLocks noGrp="1"/>
          </p:cNvSpPr>
          <p:nvPr>
            <p:ph idx="1"/>
          </p:nvPr>
        </p:nvSpPr>
        <p:spPr/>
        <p:txBody>
          <a:bodyPr/>
          <a:lstStyle/>
          <a:p>
            <a:r>
              <a:rPr lang="en-US" dirty="0" err="1"/>
              <a:t>Github</a:t>
            </a:r>
            <a:r>
              <a:rPr lang="en-US" dirty="0"/>
              <a:t> Repository Link:  </a:t>
            </a:r>
            <a:r>
              <a:rPr lang="en-US" dirty="0">
                <a:hlinkClick r:id="rId2"/>
              </a:rPr>
              <a:t>https://github.com/sgupta13/bigdata</a:t>
            </a:r>
            <a:endParaRPr lang="en-US" dirty="0"/>
          </a:p>
        </p:txBody>
      </p:sp>
    </p:spTree>
    <p:extLst>
      <p:ext uri="{BB962C8B-B14F-4D97-AF65-F5344CB8AC3E}">
        <p14:creationId xmlns:p14="http://schemas.microsoft.com/office/powerpoint/2010/main" val="269618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367645" y="1432874"/>
            <a:ext cx="9973559" cy="5462833"/>
          </a:xfrm>
        </p:spPr>
        <p:txBody>
          <a:bodyPr>
            <a:normAutofit/>
          </a:bodyPr>
          <a:lstStyle/>
          <a:p>
            <a:r>
              <a:rPr lang="en-US" sz="2000" dirty="0"/>
              <a:t>Stream mining is online analytics, deals with what is happening now</a:t>
            </a:r>
          </a:p>
          <a:p>
            <a:endParaRPr lang="en-US" sz="2000" dirty="0"/>
          </a:p>
          <a:p>
            <a:r>
              <a:rPr lang="en-US" sz="2000" dirty="0"/>
              <a:t>Stream mining includes all we need to do with data mining: Classification, Regression, Clustering with algorithms and techniques specially designed for mining the streams</a:t>
            </a:r>
          </a:p>
          <a:p>
            <a:pPr marL="0" indent="0">
              <a:buNone/>
            </a:pPr>
            <a:endParaRPr lang="en-US" dirty="0"/>
          </a:p>
          <a:p>
            <a:r>
              <a:rPr lang="en-US" sz="2000" dirty="0"/>
              <a:t>Maintain models online</a:t>
            </a:r>
          </a:p>
          <a:p>
            <a:pPr marL="0" indent="0">
              <a:buNone/>
            </a:pPr>
            <a:r>
              <a:rPr lang="en-US" dirty="0"/>
              <a:t>     • Incorporate data on the fly</a:t>
            </a:r>
          </a:p>
          <a:p>
            <a:pPr marL="0" indent="0">
              <a:buNone/>
            </a:pPr>
            <a:r>
              <a:rPr lang="en-US" dirty="0"/>
              <a:t>     • Unbounded training sets</a:t>
            </a:r>
          </a:p>
          <a:p>
            <a:pPr marL="0" indent="0">
              <a:buNone/>
            </a:pPr>
            <a:r>
              <a:rPr lang="en-US" dirty="0"/>
              <a:t>     • Detect changes and adapts</a:t>
            </a:r>
          </a:p>
          <a:p>
            <a:pPr marL="0" indent="0">
              <a:buNone/>
            </a:pPr>
            <a:r>
              <a:rPr lang="en-US" dirty="0"/>
              <a:t>     • Dynamic models</a:t>
            </a:r>
          </a:p>
          <a:p>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1839403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248401"/>
          </a:xfrm>
        </p:spPr>
        <p:txBody>
          <a:bodyPr/>
          <a:lstStyle/>
          <a:p>
            <a:pPr algn="ctr"/>
            <a:br>
              <a:rPr lang="en-US" dirty="0"/>
            </a:br>
            <a:br>
              <a:rPr lang="en-US" dirty="0"/>
            </a:br>
            <a:br>
              <a:rPr lang="en-US" dirty="0"/>
            </a:br>
            <a:br>
              <a:rPr lang="en-US" dirty="0"/>
            </a:br>
            <a:br>
              <a:rPr lang="en-US" dirty="0"/>
            </a:br>
            <a:r>
              <a:rPr lang="en-US" sz="4000" dirty="0"/>
              <a:t>Questions?</a:t>
            </a:r>
          </a:p>
        </p:txBody>
      </p:sp>
    </p:spTree>
    <p:extLst>
      <p:ext uri="{BB962C8B-B14F-4D97-AF65-F5344CB8AC3E}">
        <p14:creationId xmlns:p14="http://schemas.microsoft.com/office/powerpoint/2010/main" val="56404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35670" y="1348033"/>
            <a:ext cx="10011266" cy="5509967"/>
          </a:xfrm>
        </p:spPr>
        <p:txBody>
          <a:bodyPr>
            <a:normAutofit/>
          </a:bodyPr>
          <a:lstStyle/>
          <a:p>
            <a:r>
              <a:rPr lang="en-US" sz="2000" dirty="0"/>
              <a:t>Big Data Streams:</a:t>
            </a:r>
          </a:p>
          <a:p>
            <a:pPr marL="0" indent="0">
              <a:buNone/>
            </a:pPr>
            <a:r>
              <a:rPr lang="en-US" sz="2000" dirty="0"/>
              <a:t>     Volume + Velocity (+ Variety)</a:t>
            </a:r>
          </a:p>
          <a:p>
            <a:pPr marL="0" indent="0">
              <a:buNone/>
            </a:pPr>
            <a:r>
              <a:rPr lang="en-US" sz="2000" dirty="0"/>
              <a:t>     Too large for single commodity server main memory</a:t>
            </a:r>
          </a:p>
          <a:p>
            <a:pPr marL="0" indent="0">
              <a:buNone/>
            </a:pPr>
            <a:r>
              <a:rPr lang="en-US" sz="2000" dirty="0"/>
              <a:t>     Too fast for single commodity server CPU</a:t>
            </a:r>
          </a:p>
          <a:p>
            <a:pPr marL="0" indent="0">
              <a:buNone/>
            </a:pPr>
            <a:r>
              <a:rPr lang="en-US" sz="2000" dirty="0"/>
              <a:t>     A solution needs to be distributed and scalable</a:t>
            </a:r>
          </a:p>
          <a:p>
            <a:pPr marL="0" indent="0">
              <a:buNone/>
            </a:pPr>
            <a:r>
              <a:rPr lang="en-US" sz="2000" dirty="0"/>
              <a:t>      </a:t>
            </a:r>
          </a:p>
          <a:p>
            <a:r>
              <a:rPr lang="en-US" sz="2000" dirty="0"/>
              <a:t>There are two types of data streams : Normal Stream and Distributed Stream</a:t>
            </a:r>
          </a:p>
          <a:p>
            <a:endParaRPr lang="en-US" sz="2000" dirty="0"/>
          </a:p>
          <a:p>
            <a:r>
              <a:rPr lang="en-US" sz="2000" dirty="0"/>
              <a:t>There are a number of technologies in the market for stream mining : which includes but not limited to </a:t>
            </a:r>
            <a:r>
              <a:rPr lang="en-US" sz="2000" dirty="0" err="1"/>
              <a:t>Samza</a:t>
            </a:r>
            <a:r>
              <a:rPr lang="en-US" sz="2000" dirty="0"/>
              <a:t>, S4, Storm, Spark, </a:t>
            </a:r>
            <a:r>
              <a:rPr lang="en-US" sz="2000" dirty="0" err="1"/>
              <a:t>Flink</a:t>
            </a:r>
            <a:r>
              <a:rPr lang="en-US" sz="2000" dirty="0"/>
              <a:t> (still in its early stages)</a:t>
            </a:r>
          </a:p>
          <a:p>
            <a:endParaRPr lang="en-US" dirty="0"/>
          </a:p>
        </p:txBody>
      </p:sp>
    </p:spTree>
    <p:extLst>
      <p:ext uri="{BB962C8B-B14F-4D97-AF65-F5344CB8AC3E}">
        <p14:creationId xmlns:p14="http://schemas.microsoft.com/office/powerpoint/2010/main" val="57568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a:xfrm>
            <a:off x="339365" y="1338607"/>
            <a:ext cx="9709607" cy="5429838"/>
          </a:xfrm>
        </p:spPr>
        <p:txBody>
          <a:bodyPr/>
          <a:lstStyle/>
          <a:p>
            <a:r>
              <a:rPr lang="en-US" dirty="0"/>
              <a:t>User clicks</a:t>
            </a:r>
          </a:p>
          <a:p>
            <a:r>
              <a:rPr lang="en-US" dirty="0"/>
              <a:t>Search queries</a:t>
            </a:r>
          </a:p>
          <a:p>
            <a:r>
              <a:rPr lang="en-US" dirty="0"/>
              <a:t>News</a:t>
            </a:r>
          </a:p>
          <a:p>
            <a:r>
              <a:rPr lang="en-US" dirty="0"/>
              <a:t>Emails</a:t>
            </a:r>
          </a:p>
          <a:p>
            <a:r>
              <a:rPr lang="en-US" dirty="0"/>
              <a:t>Tumblr posts</a:t>
            </a:r>
          </a:p>
          <a:p>
            <a:r>
              <a:rPr lang="en-US" dirty="0"/>
              <a:t>Flickr photos</a:t>
            </a:r>
          </a:p>
          <a:p>
            <a:r>
              <a:rPr lang="en-US" dirty="0"/>
              <a:t>Finance stocks</a:t>
            </a:r>
          </a:p>
          <a:p>
            <a:r>
              <a:rPr lang="en-US" dirty="0"/>
              <a:t>Credit card transactions</a:t>
            </a:r>
          </a:p>
          <a:p>
            <a:r>
              <a:rPr lang="en-US" dirty="0"/>
              <a:t>Wikipedia edit logs</a:t>
            </a:r>
          </a:p>
          <a:p>
            <a:r>
              <a:rPr lang="en-US" dirty="0"/>
              <a:t>Facebook statuses</a:t>
            </a:r>
          </a:p>
          <a:p>
            <a:r>
              <a:rPr lang="en-US" dirty="0"/>
              <a:t>Twitter updates</a:t>
            </a:r>
          </a:p>
        </p:txBody>
      </p:sp>
    </p:spTree>
    <p:extLst>
      <p:ext uri="{BB962C8B-B14F-4D97-AF65-F5344CB8AC3E}">
        <p14:creationId xmlns:p14="http://schemas.microsoft.com/office/powerpoint/2010/main" val="398366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Stream</a:t>
            </a:r>
          </a:p>
        </p:txBody>
      </p:sp>
      <p:pic>
        <p:nvPicPr>
          <p:cNvPr id="4" name="Content Placeholder 3"/>
          <p:cNvPicPr>
            <a:picLocks noGrp="1" noChangeAspect="1"/>
          </p:cNvPicPr>
          <p:nvPr>
            <p:ph idx="1"/>
          </p:nvPr>
        </p:nvPicPr>
        <p:blipFill>
          <a:blip r:embed="rId2"/>
          <a:stretch>
            <a:fillRect/>
          </a:stretch>
        </p:blipFill>
        <p:spPr>
          <a:xfrm>
            <a:off x="0" y="1442301"/>
            <a:ext cx="9822729" cy="5415699"/>
          </a:xfrm>
          <a:prstGeom prst="rect">
            <a:avLst/>
          </a:prstGeom>
        </p:spPr>
      </p:pic>
    </p:spTree>
    <p:extLst>
      <p:ext uri="{BB962C8B-B14F-4D97-AF65-F5344CB8AC3E}">
        <p14:creationId xmlns:p14="http://schemas.microsoft.com/office/powerpoint/2010/main" val="140950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a:xfrm>
            <a:off x="677334" y="2160589"/>
            <a:ext cx="8596668" cy="4697411"/>
          </a:xfrm>
        </p:spPr>
        <p:txBody>
          <a:bodyPr/>
          <a:lstStyle/>
          <a:p>
            <a:r>
              <a:rPr lang="en-US" dirty="0"/>
              <a:t>Given a set of training examples belonging to </a:t>
            </a:r>
            <a:r>
              <a:rPr lang="en-US" dirty="0" err="1"/>
              <a:t>nC</a:t>
            </a:r>
            <a:r>
              <a:rPr lang="en-US" dirty="0"/>
              <a:t> different classes, a classifier</a:t>
            </a:r>
          </a:p>
          <a:p>
            <a:pPr marL="0" indent="0">
              <a:buNone/>
            </a:pPr>
            <a:r>
              <a:rPr lang="en-US" dirty="0"/>
              <a:t>     algorithm builds a model that predicts for every unlabeled instance x the</a:t>
            </a:r>
          </a:p>
          <a:p>
            <a:pPr marL="0" indent="0">
              <a:buNone/>
            </a:pPr>
            <a:r>
              <a:rPr lang="en-US" dirty="0"/>
              <a:t>     class C to which it belongs, e.g., email spam filter</a:t>
            </a:r>
          </a:p>
          <a:p>
            <a:pPr marL="0" indent="0">
              <a:buNone/>
            </a:pPr>
            <a:endParaRPr lang="en-US" dirty="0"/>
          </a:p>
          <a:p>
            <a:r>
              <a:rPr lang="en-US" dirty="0"/>
              <a:t>Routine Algorithms: Naïve Bayes, Perceptron Learning</a:t>
            </a:r>
          </a:p>
          <a:p>
            <a:pPr marL="0" indent="0">
              <a:buNone/>
            </a:pPr>
            <a:endParaRPr lang="en-US" dirty="0"/>
          </a:p>
        </p:txBody>
      </p:sp>
    </p:spTree>
    <p:extLst>
      <p:ext uri="{BB962C8B-B14F-4D97-AF65-F5344CB8AC3E}">
        <p14:creationId xmlns:p14="http://schemas.microsoft.com/office/powerpoint/2010/main" val="221109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4738"/>
          </a:xfrm>
        </p:spPr>
        <p:txBody>
          <a:bodyPr>
            <a:normAutofit fontScale="90000"/>
          </a:bodyPr>
          <a:lstStyle/>
          <a:p>
            <a:r>
              <a:rPr lang="en-US" dirty="0"/>
              <a:t>Naïve Bayes</a:t>
            </a:r>
          </a:p>
        </p:txBody>
      </p:sp>
      <p:pic>
        <p:nvPicPr>
          <p:cNvPr id="5" name="Content Placeholder 4"/>
          <p:cNvPicPr>
            <a:picLocks noGrp="1" noChangeAspect="1"/>
          </p:cNvPicPr>
          <p:nvPr>
            <p:ph idx="1"/>
          </p:nvPr>
        </p:nvPicPr>
        <p:blipFill>
          <a:blip r:embed="rId2"/>
          <a:stretch>
            <a:fillRect/>
          </a:stretch>
        </p:blipFill>
        <p:spPr>
          <a:xfrm>
            <a:off x="245097" y="1244338"/>
            <a:ext cx="9643621" cy="1555423"/>
          </a:xfrm>
        </p:spPr>
      </p:pic>
      <p:sp>
        <p:nvSpPr>
          <p:cNvPr id="6" name="Rectangle 5"/>
          <p:cNvSpPr/>
          <p:nvPr/>
        </p:nvSpPr>
        <p:spPr>
          <a:xfrm>
            <a:off x="245097" y="2799761"/>
            <a:ext cx="10624007" cy="4616648"/>
          </a:xfrm>
          <a:prstGeom prst="rect">
            <a:avLst/>
          </a:prstGeom>
        </p:spPr>
        <p:txBody>
          <a:bodyPr wrap="square">
            <a:spAutoFit/>
          </a:bodyPr>
          <a:lstStyle/>
          <a:p>
            <a:endParaRPr lang="en-US" sz="1600" dirty="0"/>
          </a:p>
          <a:p>
            <a:r>
              <a:rPr lang="en-US" sz="1600" dirty="0"/>
              <a:t>50% of the fruits are bananas, 30% are oranges and 20% are other fruits</a:t>
            </a:r>
          </a:p>
          <a:p>
            <a:pPr>
              <a:buFont typeface="Arial" panose="020B0604020202020204" pitchFamily="34" charset="0"/>
              <a:buChar char="•"/>
            </a:pPr>
            <a:endParaRPr lang="en-US" b="0" i="0" dirty="0">
              <a:solidFill>
                <a:srgbClr val="4D5054"/>
              </a:solidFill>
              <a:effectLst/>
              <a:latin typeface="Open Sans"/>
            </a:endParaRPr>
          </a:p>
          <a:p>
            <a:r>
              <a:rPr lang="en-US" sz="1600" dirty="0"/>
              <a:t>From 500 bananas 400 (0.8) are Long, 350 (0.7) are Sweet and 450 (0.9) are Yellow</a:t>
            </a:r>
          </a:p>
          <a:p>
            <a:r>
              <a:rPr lang="en-US" sz="1600" dirty="0"/>
              <a:t>Out of 300 oranges 0 are Long, 150 (0.5) are Sweet and 300 (1) are Yellow</a:t>
            </a:r>
          </a:p>
          <a:p>
            <a:r>
              <a:rPr lang="en-US" sz="1600" dirty="0"/>
              <a:t>From the remaining 200 fruits, 100 (0.5) are Long, 150 (0.75) are Sweet and 50 (0.25) are Yellow</a:t>
            </a:r>
          </a:p>
          <a:p>
            <a:endParaRPr lang="en-US" sz="1600" dirty="0"/>
          </a:p>
          <a:p>
            <a:r>
              <a:rPr lang="en-US" sz="1600" dirty="0"/>
              <a:t>For a fruit long, sweet and yellow</a:t>
            </a:r>
          </a:p>
          <a:p>
            <a:r>
              <a:rPr lang="en-US" sz="1600" dirty="0" err="1"/>
              <a:t>Banana:P</a:t>
            </a:r>
            <a:r>
              <a:rPr lang="en-US" sz="1600" dirty="0"/>
              <a:t>(</a:t>
            </a:r>
            <a:r>
              <a:rPr lang="en-US" sz="1600" dirty="0" err="1"/>
              <a:t>Banana|Long,Sweet,Yellow</a:t>
            </a:r>
            <a:r>
              <a:rPr lang="en-US" sz="1600" dirty="0"/>
              <a:t>)=P(</a:t>
            </a:r>
            <a:r>
              <a:rPr lang="en-US" sz="1600" dirty="0" err="1"/>
              <a:t>Long|Banana</a:t>
            </a:r>
            <a:r>
              <a:rPr lang="en-US" sz="1600" dirty="0"/>
              <a:t>).P(</a:t>
            </a:r>
            <a:r>
              <a:rPr lang="en-US" sz="1600" dirty="0" err="1"/>
              <a:t>Sweet|Banana</a:t>
            </a:r>
            <a:r>
              <a:rPr lang="en-US" sz="1600" dirty="0"/>
              <a:t>).P(</a:t>
            </a:r>
            <a:r>
              <a:rPr lang="en-US" sz="1600" dirty="0" err="1"/>
              <a:t>Yellow|Banana</a:t>
            </a:r>
            <a:r>
              <a:rPr lang="en-US" sz="1600" dirty="0"/>
              <a:t>).P(Banana).P(Long).</a:t>
            </a:r>
          </a:p>
          <a:p>
            <a:r>
              <a:rPr lang="en-US" sz="1600" dirty="0"/>
              <a:t>            P(Sweet) = 0.252</a:t>
            </a:r>
          </a:p>
          <a:p>
            <a:endParaRPr lang="en-US" sz="1600" dirty="0"/>
          </a:p>
          <a:p>
            <a:r>
              <a:rPr lang="en-US" sz="1600" dirty="0"/>
              <a:t>Orange = 0</a:t>
            </a:r>
          </a:p>
          <a:p>
            <a:endParaRPr lang="en-US" sz="1600" dirty="0"/>
          </a:p>
          <a:p>
            <a:r>
              <a:rPr lang="en-US" sz="1600" dirty="0"/>
              <a:t>Other Fruit: P(</a:t>
            </a:r>
            <a:r>
              <a:rPr lang="en-US" sz="1600" dirty="0" err="1"/>
              <a:t>Other|Long,Sweet,Yellow</a:t>
            </a:r>
            <a:r>
              <a:rPr lang="en-US" sz="1600" dirty="0"/>
              <a:t>)=P(</a:t>
            </a:r>
            <a:r>
              <a:rPr lang="en-US" sz="1600" dirty="0" err="1"/>
              <a:t>Long|Other</a:t>
            </a:r>
            <a:r>
              <a:rPr lang="en-US" sz="1600" dirty="0"/>
              <a:t>).P(</a:t>
            </a:r>
            <a:r>
              <a:rPr lang="en-US" sz="1600" dirty="0" err="1"/>
              <a:t>Sweet|Other</a:t>
            </a:r>
            <a:r>
              <a:rPr lang="en-US" sz="1600" dirty="0"/>
              <a:t>).P(</a:t>
            </a:r>
            <a:r>
              <a:rPr lang="en-US" sz="1600" dirty="0" err="1"/>
              <a:t>Yellow|Other</a:t>
            </a:r>
            <a:r>
              <a:rPr lang="en-US" sz="1600" dirty="0"/>
              <a:t>).P(Other).P(Long).P(Sweet).</a:t>
            </a:r>
          </a:p>
          <a:p>
            <a:r>
              <a:rPr lang="en-US" sz="1600" dirty="0"/>
              <a:t>P(Yellow) = 0.01875</a:t>
            </a:r>
          </a:p>
          <a:p>
            <a:endParaRPr lang="en-US" dirty="0"/>
          </a:p>
          <a:p>
            <a:pPr>
              <a:buFont typeface="Arial" panose="020B0604020202020204" pitchFamily="34" charset="0"/>
              <a:buChar char="•"/>
            </a:pPr>
            <a:endParaRPr lang="en-US" b="0" i="0" dirty="0">
              <a:solidFill>
                <a:srgbClr val="4D5054"/>
              </a:solidFill>
              <a:effectLst/>
              <a:latin typeface="Open Sans"/>
            </a:endParaRPr>
          </a:p>
        </p:txBody>
      </p:sp>
    </p:spTree>
    <p:extLst>
      <p:ext uri="{BB962C8B-B14F-4D97-AF65-F5344CB8AC3E}">
        <p14:creationId xmlns:p14="http://schemas.microsoft.com/office/powerpoint/2010/main" val="415370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7031"/>
          </a:xfrm>
        </p:spPr>
        <p:txBody>
          <a:bodyPr>
            <a:normAutofit fontScale="90000"/>
          </a:bodyPr>
          <a:lstStyle/>
          <a:p>
            <a:r>
              <a:rPr lang="en-US" dirty="0"/>
              <a:t>Perceptron Learning</a:t>
            </a:r>
          </a:p>
        </p:txBody>
      </p:sp>
      <p:sp>
        <p:nvSpPr>
          <p:cNvPr id="3" name="Content Placeholder 2"/>
          <p:cNvSpPr>
            <a:spLocks noGrp="1"/>
          </p:cNvSpPr>
          <p:nvPr>
            <p:ph idx="1"/>
          </p:nvPr>
        </p:nvSpPr>
        <p:spPr>
          <a:xfrm>
            <a:off x="320511" y="1206631"/>
            <a:ext cx="9492792" cy="5651369"/>
          </a:xfrm>
        </p:spPr>
        <p:txBody>
          <a:bodyPr/>
          <a:lstStyle/>
          <a:p>
            <a:r>
              <a:rPr lang="en-US" dirty="0"/>
              <a:t>Example: AND</a:t>
            </a:r>
          </a:p>
          <a:p>
            <a:pPr marL="0" indent="0">
              <a:buNone/>
            </a:pPr>
            <a:r>
              <a:rPr lang="en-US" dirty="0"/>
              <a:t>Here is a representation of the AND function  White means false, black means true for the output  -1 means false, +1 means true for the input</a:t>
            </a:r>
          </a:p>
          <a:p>
            <a:pPr marL="0" indent="0">
              <a:buNone/>
            </a:pPr>
            <a:r>
              <a:rPr lang="en-US" dirty="0"/>
              <a:t>-1 AND -1 = false </a:t>
            </a:r>
          </a:p>
          <a:p>
            <a:pPr marL="0" indent="0">
              <a:buNone/>
            </a:pPr>
            <a:r>
              <a:rPr lang="en-US" dirty="0"/>
              <a:t>-1 AND +1 = false </a:t>
            </a:r>
          </a:p>
          <a:p>
            <a:pPr marL="0" indent="0">
              <a:buNone/>
            </a:pPr>
            <a:r>
              <a:rPr lang="en-US" dirty="0"/>
              <a:t>+1 AND -1 = false </a:t>
            </a:r>
          </a:p>
          <a:p>
            <a:pPr marL="0" indent="0">
              <a:buNone/>
            </a:pPr>
            <a:r>
              <a:rPr lang="en-US" dirty="0"/>
              <a:t>+1 AND +1 = true</a:t>
            </a:r>
          </a:p>
          <a:p>
            <a:pPr marL="0" indent="0">
              <a:buNone/>
            </a:pPr>
            <a:endParaRPr lang="en-US" dirty="0"/>
          </a:p>
        </p:txBody>
      </p:sp>
      <p:pic>
        <p:nvPicPr>
          <p:cNvPr id="7" name="Picture 6"/>
          <p:cNvPicPr>
            <a:picLocks noChangeAspect="1"/>
          </p:cNvPicPr>
          <p:nvPr/>
        </p:nvPicPr>
        <p:blipFill>
          <a:blip r:embed="rId2"/>
          <a:stretch>
            <a:fillRect/>
          </a:stretch>
        </p:blipFill>
        <p:spPr>
          <a:xfrm>
            <a:off x="882809" y="4130962"/>
            <a:ext cx="2176461" cy="2152075"/>
          </a:xfrm>
          <a:prstGeom prst="rect">
            <a:avLst/>
          </a:prstGeom>
        </p:spPr>
      </p:pic>
      <p:pic>
        <p:nvPicPr>
          <p:cNvPr id="8" name="Picture 7"/>
          <p:cNvPicPr>
            <a:picLocks noChangeAspect="1"/>
          </p:cNvPicPr>
          <p:nvPr/>
        </p:nvPicPr>
        <p:blipFill>
          <a:blip r:embed="rId3"/>
          <a:stretch>
            <a:fillRect/>
          </a:stretch>
        </p:blipFill>
        <p:spPr>
          <a:xfrm>
            <a:off x="4278115" y="4137059"/>
            <a:ext cx="2158171" cy="2145978"/>
          </a:xfrm>
          <a:prstGeom prst="rect">
            <a:avLst/>
          </a:prstGeom>
        </p:spPr>
      </p:pic>
    </p:spTree>
    <p:extLst>
      <p:ext uri="{BB962C8B-B14F-4D97-AF65-F5344CB8AC3E}">
        <p14:creationId xmlns:p14="http://schemas.microsoft.com/office/powerpoint/2010/main" val="3357399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3635</TotalTime>
  <Words>1358</Words>
  <Application>Microsoft Office PowerPoint</Application>
  <PresentationFormat>Widescreen</PresentationFormat>
  <Paragraphs>233</Paragraphs>
  <Slides>30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SimSun</vt:lpstr>
      <vt:lpstr>Arial</vt:lpstr>
      <vt:lpstr>Calibri</vt:lpstr>
      <vt:lpstr>Comic Sans MS</vt:lpstr>
      <vt:lpstr>Garamond</vt:lpstr>
      <vt:lpstr>Open Sans</vt:lpstr>
      <vt:lpstr>Symbol</vt:lpstr>
      <vt:lpstr>Times New Roman</vt:lpstr>
      <vt:lpstr>Trebuchet MS</vt:lpstr>
      <vt:lpstr>Wingdings</vt:lpstr>
      <vt:lpstr>Wingdings 3</vt:lpstr>
      <vt:lpstr>Facet</vt:lpstr>
      <vt:lpstr>Big Data Stream Mining</vt:lpstr>
      <vt:lpstr>Agenda</vt:lpstr>
      <vt:lpstr>Introduction</vt:lpstr>
      <vt:lpstr>Introduction</vt:lpstr>
      <vt:lpstr>Data Sources</vt:lpstr>
      <vt:lpstr>Normal Stream</vt:lpstr>
      <vt:lpstr>Classification</vt:lpstr>
      <vt:lpstr>Naïve Bayes</vt:lpstr>
      <vt:lpstr>Perceptron Learning</vt:lpstr>
      <vt:lpstr>Decision Tree</vt:lpstr>
      <vt:lpstr>Streams – Needs Different Methods</vt:lpstr>
      <vt:lpstr>Hoeffding Tree Algorithm</vt:lpstr>
      <vt:lpstr>Hoeffding Tree Algorithm</vt:lpstr>
      <vt:lpstr>Hoeffding Tree Algorithm</vt:lpstr>
      <vt:lpstr>Very Fast Decision Tree  </vt:lpstr>
      <vt:lpstr>Very Fast Decision Tree</vt:lpstr>
      <vt:lpstr>Concept-adapting VFDT</vt:lpstr>
      <vt:lpstr>Concept-adapting VFDT</vt:lpstr>
      <vt:lpstr>VFDTc: Adapting to Change</vt:lpstr>
      <vt:lpstr>Regression</vt:lpstr>
      <vt:lpstr>Stochastic Gradient Descent</vt:lpstr>
      <vt:lpstr>Clustering</vt:lpstr>
      <vt:lpstr>Micro-Clusters</vt:lpstr>
      <vt:lpstr>Micro Cluster Creation </vt:lpstr>
      <vt:lpstr>Example</vt:lpstr>
      <vt:lpstr>CluStream/DenStream/DBSCAN</vt:lpstr>
      <vt:lpstr>An Example</vt:lpstr>
      <vt:lpstr>Frequent Item-set Mining Improving the efficiency of Apriori</vt:lpstr>
      <vt:lpstr>Link to presentation and code on github</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Game</dc:title>
  <dc:creator>saurabhgupta</dc:creator>
  <cp:lastModifiedBy>saurabhgupta</cp:lastModifiedBy>
  <cp:revision>105</cp:revision>
  <dcterms:created xsi:type="dcterms:W3CDTF">2017-02-05T23:51:03Z</dcterms:created>
  <dcterms:modified xsi:type="dcterms:W3CDTF">2017-03-26T21:03:11Z</dcterms:modified>
</cp:coreProperties>
</file>