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4"/>
  </p:handoutMasterIdLst>
  <p:sldIdLst>
    <p:sldId id="299" r:id="rId4"/>
    <p:sldId id="258" r:id="rId5"/>
    <p:sldId id="270" r:id="rId6"/>
    <p:sldId id="303" r:id="rId7"/>
    <p:sldId id="305" r:id="rId8"/>
    <p:sldId id="262" r:id="rId9"/>
    <p:sldId id="269" r:id="rId10"/>
    <p:sldId id="273" r:id="rId11"/>
    <p:sldId id="304" r:id="rId12"/>
    <p:sldId id="268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436B5-816A-4D9D-9BA9-A7D36DC4F539}" v="12" dt="2019-05-11T14:02:49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>
        <p:scale>
          <a:sx n="83" d="100"/>
          <a:sy n="83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gupta" userId="40ba9a77273f81ac" providerId="LiveId" clId="{372436B5-816A-4D9D-9BA9-A7D36DC4F539}"/>
    <pc:docChg chg="undo custSel modSld">
      <pc:chgData name="sumit gupta" userId="40ba9a77273f81ac" providerId="LiveId" clId="{372436B5-816A-4D9D-9BA9-A7D36DC4F539}" dt="2019-05-11T14:10:23.973" v="87" actId="20577"/>
      <pc:docMkLst>
        <pc:docMk/>
      </pc:docMkLst>
      <pc:sldChg chg="addSp delSp modSp">
        <pc:chgData name="sumit gupta" userId="40ba9a77273f81ac" providerId="LiveId" clId="{372436B5-816A-4D9D-9BA9-A7D36DC4F539}" dt="2019-05-11T13:48:23.558" v="58" actId="33524"/>
        <pc:sldMkLst>
          <pc:docMk/>
          <pc:sldMk cId="132192757" sldId="258"/>
        </pc:sldMkLst>
        <pc:spChg chg="mod">
          <ac:chgData name="sumit gupta" userId="40ba9a77273f81ac" providerId="LiveId" clId="{372436B5-816A-4D9D-9BA9-A7D36DC4F539}" dt="2019-05-11T13:44:27.279" v="37" actId="20577"/>
          <ac:spMkLst>
            <pc:docMk/>
            <pc:sldMk cId="132192757" sldId="258"/>
            <ac:spMk id="61" creationId="{00000000-0000-0000-0000-000000000000}"/>
          </ac:spMkLst>
        </pc:spChg>
        <pc:spChg chg="mod">
          <ac:chgData name="sumit gupta" userId="40ba9a77273f81ac" providerId="LiveId" clId="{372436B5-816A-4D9D-9BA9-A7D36DC4F539}" dt="2019-05-11T13:48:23.558" v="58" actId="33524"/>
          <ac:spMkLst>
            <pc:docMk/>
            <pc:sldMk cId="132192757" sldId="258"/>
            <ac:spMk id="134" creationId="{00000000-0000-0000-0000-000000000000}"/>
          </ac:spMkLst>
        </pc:spChg>
        <pc:grpChg chg="add del">
          <ac:chgData name="sumit gupta" userId="40ba9a77273f81ac" providerId="LiveId" clId="{372436B5-816A-4D9D-9BA9-A7D36DC4F539}" dt="2019-05-11T13:44:21.968" v="36" actId="478"/>
          <ac:grpSpMkLst>
            <pc:docMk/>
            <pc:sldMk cId="132192757" sldId="258"/>
            <ac:grpSpMk id="111" creationId="{00000000-0000-0000-0000-000000000000}"/>
          </ac:grpSpMkLst>
        </pc:grpChg>
      </pc:sldChg>
      <pc:sldChg chg="modSp modAnim">
        <pc:chgData name="sumit gupta" userId="40ba9a77273f81ac" providerId="LiveId" clId="{372436B5-816A-4D9D-9BA9-A7D36DC4F539}" dt="2019-05-11T14:04:51.286" v="76" actId="20577"/>
        <pc:sldMkLst>
          <pc:docMk/>
          <pc:sldMk cId="2910665987" sldId="262"/>
        </pc:sldMkLst>
        <pc:spChg chg="mod">
          <ac:chgData name="sumit gupta" userId="40ba9a77273f81ac" providerId="LiveId" clId="{372436B5-816A-4D9D-9BA9-A7D36DC4F539}" dt="2019-05-11T08:33:58.525" v="6" actId="2"/>
          <ac:spMkLst>
            <pc:docMk/>
            <pc:sldMk cId="2910665987" sldId="262"/>
            <ac:spMk id="40" creationId="{00000000-0000-0000-0000-000000000000}"/>
          </ac:spMkLst>
        </pc:spChg>
        <pc:spChg chg="mod">
          <ac:chgData name="sumit gupta" userId="40ba9a77273f81ac" providerId="LiveId" clId="{372436B5-816A-4D9D-9BA9-A7D36DC4F539}" dt="2019-05-11T14:04:51.286" v="76" actId="20577"/>
          <ac:spMkLst>
            <pc:docMk/>
            <pc:sldMk cId="2910665987" sldId="262"/>
            <ac:spMk id="41" creationId="{00000000-0000-0000-0000-000000000000}"/>
          </ac:spMkLst>
        </pc:spChg>
        <pc:spChg chg="mod">
          <ac:chgData name="sumit gupta" userId="40ba9a77273f81ac" providerId="LiveId" clId="{372436B5-816A-4D9D-9BA9-A7D36DC4F539}" dt="2019-05-11T14:02:59.648" v="64" actId="14100"/>
          <ac:spMkLst>
            <pc:docMk/>
            <pc:sldMk cId="2910665987" sldId="262"/>
            <ac:spMk id="42" creationId="{00000000-0000-0000-0000-000000000000}"/>
          </ac:spMkLst>
        </pc:spChg>
        <pc:spChg chg="mod">
          <ac:chgData name="sumit gupta" userId="40ba9a77273f81ac" providerId="LiveId" clId="{372436B5-816A-4D9D-9BA9-A7D36DC4F539}" dt="2019-05-11T08:34:02.546" v="7" actId="2"/>
          <ac:spMkLst>
            <pc:docMk/>
            <pc:sldMk cId="2910665987" sldId="262"/>
            <ac:spMk id="44" creationId="{00000000-0000-0000-0000-000000000000}"/>
          </ac:spMkLst>
        </pc:spChg>
      </pc:sldChg>
      <pc:sldChg chg="modSp">
        <pc:chgData name="sumit gupta" userId="40ba9a77273f81ac" providerId="LiveId" clId="{372436B5-816A-4D9D-9BA9-A7D36DC4F539}" dt="2019-05-11T14:10:23.973" v="87" actId="20577"/>
        <pc:sldMkLst>
          <pc:docMk/>
          <pc:sldMk cId="2496250698" sldId="269"/>
        </pc:sldMkLst>
        <pc:spChg chg="mod">
          <ac:chgData name="sumit gupta" userId="40ba9a77273f81ac" providerId="LiveId" clId="{372436B5-816A-4D9D-9BA9-A7D36DC4F539}" dt="2019-05-11T14:08:52.947" v="79" actId="20577"/>
          <ac:spMkLst>
            <pc:docMk/>
            <pc:sldMk cId="2496250698" sldId="269"/>
            <ac:spMk id="18" creationId="{00000000-0000-0000-0000-000000000000}"/>
          </ac:spMkLst>
        </pc:spChg>
        <pc:spChg chg="mod">
          <ac:chgData name="sumit gupta" userId="40ba9a77273f81ac" providerId="LiveId" clId="{372436B5-816A-4D9D-9BA9-A7D36DC4F539}" dt="2019-05-11T14:10:16.756" v="83" actId="20577"/>
          <ac:spMkLst>
            <pc:docMk/>
            <pc:sldMk cId="2496250698" sldId="269"/>
            <ac:spMk id="19" creationId="{00000000-0000-0000-0000-000000000000}"/>
          </ac:spMkLst>
        </pc:spChg>
        <pc:spChg chg="mod">
          <ac:chgData name="sumit gupta" userId="40ba9a77273f81ac" providerId="LiveId" clId="{372436B5-816A-4D9D-9BA9-A7D36DC4F539}" dt="2019-05-11T14:08:46.491" v="78" actId="20577"/>
          <ac:spMkLst>
            <pc:docMk/>
            <pc:sldMk cId="2496250698" sldId="269"/>
            <ac:spMk id="21" creationId="{00000000-0000-0000-0000-000000000000}"/>
          </ac:spMkLst>
        </pc:spChg>
        <pc:spChg chg="mod">
          <ac:chgData name="sumit gupta" userId="40ba9a77273f81ac" providerId="LiveId" clId="{372436B5-816A-4D9D-9BA9-A7D36DC4F539}" dt="2019-05-11T14:10:23.973" v="87" actId="20577"/>
          <ac:spMkLst>
            <pc:docMk/>
            <pc:sldMk cId="2496250698" sldId="269"/>
            <ac:spMk id="22" creationId="{00000000-0000-0000-0000-000000000000}"/>
          </ac:spMkLst>
        </pc:spChg>
        <pc:spChg chg="mod">
          <ac:chgData name="sumit gupta" userId="40ba9a77273f81ac" providerId="LiveId" clId="{372436B5-816A-4D9D-9BA9-A7D36DC4F539}" dt="2019-05-11T14:08:42.347" v="77" actId="20577"/>
          <ac:spMkLst>
            <pc:docMk/>
            <pc:sldMk cId="2496250698" sldId="269"/>
            <ac:spMk id="24" creationId="{00000000-0000-0000-0000-000000000000}"/>
          </ac:spMkLst>
        </pc:spChg>
        <pc:spChg chg="mod">
          <ac:chgData name="sumit gupta" userId="40ba9a77273f81ac" providerId="LiveId" clId="{372436B5-816A-4D9D-9BA9-A7D36DC4F539}" dt="2019-05-11T14:08:56.768" v="80" actId="20577"/>
          <ac:spMkLst>
            <pc:docMk/>
            <pc:sldMk cId="2496250698" sldId="269"/>
            <ac:spMk id="2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2019-05-11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ea typeface="맑은 고딕" pitchFamily="50" charset="-127"/>
              </a:rPr>
              <a:t>EMF QUERY PROCESSOR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944" y="1779662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562 Database Management System II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3F209-F88A-40A6-9484-EADEA1CA125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8" b="17218"/>
          <a:stretch>
            <a:fillRect/>
          </a:stretch>
        </p:blipFill>
        <p:spPr/>
      </p:pic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90" y="903524"/>
            <a:ext cx="6290574" cy="31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Placeholder 3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11C0B5-00BD-493D-B48D-BEE22D9CAE2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" r="5810"/>
          <a:stretch>
            <a:fillRect/>
          </a:stretch>
        </p:blipFill>
        <p:spPr/>
      </p:pic>
      <p:sp>
        <p:nvSpPr>
          <p:cNvPr id="27" name="TextBox 26"/>
          <p:cNvSpPr txBox="1"/>
          <p:nvPr/>
        </p:nvSpPr>
        <p:spPr>
          <a:xfrm>
            <a:off x="4916014" y="278127"/>
            <a:ext cx="39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Let's Start the </a:t>
            </a:r>
            <a:r>
              <a:rPr lang="en-US" altLang="ko-KR" sz="28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28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8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Agenda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471098" y="1261972"/>
            <a:ext cx="4845318" cy="483931"/>
            <a:chOff x="2299400" y="1781114"/>
            <a:chExt cx="4576856" cy="483931"/>
          </a:xfrm>
        </p:grpSpPr>
        <p:sp>
          <p:nvSpPr>
            <p:cNvPr id="60" name="TextBox 10"/>
            <p:cNvSpPr txBox="1"/>
            <p:nvPr/>
          </p:nvSpPr>
          <p:spPr bwMode="auto">
            <a:xfrm>
              <a:off x="2299400" y="1781114"/>
              <a:ext cx="4576856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Project Description</a:t>
              </a:r>
            </a:p>
            <a:p>
              <a:pPr>
                <a:defRPr/>
              </a:pP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6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 behind the project.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471098" y="1959848"/>
            <a:ext cx="4845318" cy="483931"/>
            <a:chOff x="2299400" y="1781114"/>
            <a:chExt cx="4576856" cy="483931"/>
          </a:xfrm>
        </p:grpSpPr>
        <p:sp>
          <p:nvSpPr>
            <p:cNvPr id="112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Input File Structure</a:t>
              </a:r>
            </a:p>
          </p:txBody>
        </p:sp>
        <p:sp>
          <p:nvSpPr>
            <p:cNvPr id="113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Parameters of Phi and how I have provided the input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71098" y="2657724"/>
            <a:ext cx="4845318" cy="668597"/>
            <a:chOff x="2299400" y="1781114"/>
            <a:chExt cx="4576856" cy="668597"/>
          </a:xfrm>
        </p:grpSpPr>
        <p:sp>
          <p:nvSpPr>
            <p:cNvPr id="119" name="TextBox 10"/>
            <p:cNvSpPr txBox="1"/>
            <p:nvPr/>
          </p:nvSpPr>
          <p:spPr bwMode="auto">
            <a:xfrm>
              <a:off x="2299400" y="1781114"/>
              <a:ext cx="4576856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Flow of Program</a:t>
              </a:r>
            </a:p>
            <a:p>
              <a:pPr>
                <a:defRPr/>
              </a:pP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120" name="TextBox 12"/>
            <p:cNvSpPr txBox="1"/>
            <p:nvPr/>
          </p:nvSpPr>
          <p:spPr bwMode="auto">
            <a:xfrm>
              <a:off x="2299400" y="1988046"/>
              <a:ext cx="4576856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is happening in the background?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2" name="Pentagon 121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471098" y="3355600"/>
            <a:ext cx="4845318" cy="483931"/>
            <a:chOff x="2299400" y="1781114"/>
            <a:chExt cx="4576856" cy="483931"/>
          </a:xfrm>
        </p:grpSpPr>
        <p:sp>
          <p:nvSpPr>
            <p:cNvPr id="1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Technology Used and Limitation</a:t>
              </a:r>
            </a:p>
          </p:txBody>
        </p:sp>
        <p:sp>
          <p:nvSpPr>
            <p:cNvPr id="127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Running environment and technical limitation.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9" name="Pentagon 128"/>
          <p:cNvSpPr/>
          <p:nvPr/>
        </p:nvSpPr>
        <p:spPr>
          <a:xfrm>
            <a:off x="2079428" y="40010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40010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471098" y="4083918"/>
            <a:ext cx="4845318" cy="453487"/>
            <a:chOff x="2299400" y="1811558"/>
            <a:chExt cx="4576856" cy="453487"/>
          </a:xfrm>
        </p:grpSpPr>
        <p:sp>
          <p:nvSpPr>
            <p:cNvPr id="133" name="TextBox 10"/>
            <p:cNvSpPr txBox="1"/>
            <p:nvPr/>
          </p:nvSpPr>
          <p:spPr bwMode="auto">
            <a:xfrm>
              <a:off x="2299400" y="181155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Project Demo</a:t>
              </a:r>
            </a:p>
          </p:txBody>
        </p:sp>
        <p:sp>
          <p:nvSpPr>
            <p:cNvPr id="134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Let's run the code.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Project Description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3204296" y="1131590"/>
            <a:ext cx="4896096" cy="708252"/>
            <a:chOff x="7164288" y="856926"/>
            <a:chExt cx="1439711" cy="708252"/>
          </a:xfrm>
        </p:grpSpPr>
        <p:sp>
          <p:nvSpPr>
            <p:cNvPr id="39" name="TextBox 38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SQL queries involve high degree of redundancy by repeated selection, grouping and aggregation over the same groups.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4296" y="3583064"/>
            <a:ext cx="4896096" cy="708252"/>
            <a:chOff x="7164288" y="856926"/>
            <a:chExt cx="1439711" cy="708252"/>
          </a:xfrm>
        </p:grpSpPr>
        <p:sp>
          <p:nvSpPr>
            <p:cNvPr id="42" name="TextBox 41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Developed query processing engine for Ad-Hoc OLAP queries bases on EMF framework.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24376" y="1948748"/>
            <a:ext cx="4896096" cy="708252"/>
            <a:chOff x="7164288" y="856926"/>
            <a:chExt cx="1439711" cy="708252"/>
          </a:xfrm>
        </p:grpSpPr>
        <p:sp>
          <p:nvSpPr>
            <p:cNvPr id="45" name="TextBox 44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Research paper propose a new relational operator that perform several level of aggregation over the same groups.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4376" y="2765906"/>
            <a:ext cx="4896096" cy="708252"/>
            <a:chOff x="7164288" y="856926"/>
            <a:chExt cx="1439711" cy="708252"/>
          </a:xfrm>
        </p:grpSpPr>
        <p:sp>
          <p:nvSpPr>
            <p:cNvPr id="48" name="TextBox 47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Framework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Two framework MF queries and EMF queries are proposed to solve the issue.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Example</a:t>
            </a:r>
            <a:endParaRPr lang="ko-KR" alt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CEDFFF-AF70-40AD-A24A-AEF6D16F0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84467"/>
            <a:ext cx="5110793" cy="240736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EFB93-4461-418E-8BC0-CBA01047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47813"/>
            <a:ext cx="4763091" cy="11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Input File Structure</a:t>
            </a:r>
            <a:endParaRPr lang="ko-KR" alt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A62E7A-7DE3-4340-B4B9-A44A1F643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1" y="1275606"/>
            <a:ext cx="735767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Program Flow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4543" y="1168566"/>
            <a:ext cx="8102362" cy="1552788"/>
            <a:chOff x="541393" y="1168566"/>
            <a:chExt cx="8102362" cy="1552788"/>
          </a:xfrm>
        </p:grpSpPr>
        <p:sp>
          <p:nvSpPr>
            <p:cNvPr id="3" name="Chevron 2"/>
            <p:cNvSpPr/>
            <p:nvPr/>
          </p:nvSpPr>
          <p:spPr>
            <a:xfrm>
              <a:off x="541393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1761977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033450" y="2842939"/>
            <a:ext cx="1012018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Final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1008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Step 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70995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Step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30981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Step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90967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Step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953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Step 1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156962" y="2465424"/>
            <a:ext cx="0" cy="3223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95388" y="2465424"/>
            <a:ext cx="0" cy="3223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33814" y="2465424"/>
            <a:ext cx="0" cy="3223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72240" y="2465424"/>
            <a:ext cx="0" cy="3223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10666" y="2465424"/>
            <a:ext cx="0" cy="3223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29609" y="2465424"/>
            <a:ext cx="0" cy="3223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5438" y="3212271"/>
            <a:ext cx="148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Set up database connection with postgresSQL.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8122" y="3212271"/>
            <a:ext cx="148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Find column name data type using information schema.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00806" y="3212271"/>
            <a:ext cx="137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Read input file line by line.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43490" y="3212271"/>
            <a:ext cx="1483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 input modifier to change SQL operator to JAVA and change AVG to SUM and COUNT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6175" y="3212271"/>
            <a:ext cx="14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Use FileWeiter to generate a new program with execution plan for query.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0109" y="3197248"/>
            <a:ext cx="169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Run the GeneratedQuery.java to produce final output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Isosceles Triangle 57">
            <a:extLst>
              <a:ext uri="{FF2B5EF4-FFF2-40B4-BE49-F238E27FC236}">
                <a16:creationId xmlns:a16="http://schemas.microsoft.com/office/drawing/2014/main" id="{EE09618D-7EA4-428B-BAA7-31A881C286ED}"/>
              </a:ext>
            </a:extLst>
          </p:cNvPr>
          <p:cNvSpPr/>
          <p:nvPr/>
        </p:nvSpPr>
        <p:spPr>
          <a:xfrm rot="2015843">
            <a:off x="2438204" y="1710092"/>
            <a:ext cx="195139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1B6A46B0-8986-49AA-9983-DB344544570D}"/>
              </a:ext>
            </a:extLst>
          </p:cNvPr>
          <p:cNvSpPr/>
          <p:nvPr/>
        </p:nvSpPr>
        <p:spPr>
          <a:xfrm rot="2700000">
            <a:off x="1215634" y="172068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047E2FC-D48C-47E1-B60E-9B7B2E2B596E}"/>
              </a:ext>
            </a:extLst>
          </p:cNvPr>
          <p:cNvSpPr/>
          <p:nvPr/>
        </p:nvSpPr>
        <p:spPr>
          <a:xfrm rot="2700000" flipH="1">
            <a:off x="3591553" y="1790754"/>
            <a:ext cx="255320" cy="451216"/>
          </a:xfrm>
          <a:custGeom>
            <a:avLst/>
            <a:gdLst/>
            <a:ahLst/>
            <a:cxnLst/>
            <a:rect l="l" t="t" r="r" b="b"/>
            <a:pathLst>
              <a:path w="1574070" h="3149101">
                <a:moveTo>
                  <a:pt x="1396232" y="177838"/>
                </a:moveTo>
                <a:cubicBezTo>
                  <a:pt x="1732682" y="514288"/>
                  <a:pt x="1732682" y="1059782"/>
                  <a:pt x="1396232" y="1396232"/>
                </a:cubicBezTo>
                <a:cubicBezTo>
                  <a:pt x="1059782" y="1732681"/>
                  <a:pt x="514289" y="1732681"/>
                  <a:pt x="177839" y="1396232"/>
                </a:cubicBezTo>
                <a:cubicBezTo>
                  <a:pt x="-158611" y="1059782"/>
                  <a:pt x="-158611" y="514288"/>
                  <a:pt x="177839" y="177838"/>
                </a:cubicBezTo>
                <a:cubicBezTo>
                  <a:pt x="514289" y="-158611"/>
                  <a:pt x="1059782" y="-158611"/>
                  <a:pt x="1396232" y="177838"/>
                </a:cubicBezTo>
                <a:close/>
                <a:moveTo>
                  <a:pt x="1574070" y="0"/>
                </a:moveTo>
                <a:cubicBezTo>
                  <a:pt x="1139403" y="-434668"/>
                  <a:pt x="434668" y="-434668"/>
                  <a:pt x="0" y="0"/>
                </a:cubicBezTo>
                <a:cubicBezTo>
                  <a:pt x="-434668" y="434667"/>
                  <a:pt x="-434668" y="1139403"/>
                  <a:pt x="0" y="1574070"/>
                </a:cubicBezTo>
                <a:cubicBezTo>
                  <a:pt x="149565" y="1723636"/>
                  <a:pt x="331107" y="1821737"/>
                  <a:pt x="522925" y="1867116"/>
                </a:cubicBezTo>
                <a:lnTo>
                  <a:pt x="522925" y="3149101"/>
                </a:lnTo>
                <a:lnTo>
                  <a:pt x="1051145" y="3149101"/>
                </a:lnTo>
                <a:lnTo>
                  <a:pt x="1051145" y="1867115"/>
                </a:lnTo>
                <a:cubicBezTo>
                  <a:pt x="1242964" y="1821737"/>
                  <a:pt x="1424505" y="1723636"/>
                  <a:pt x="1574070" y="1574070"/>
                </a:cubicBezTo>
                <a:cubicBezTo>
                  <a:pt x="2008738" y="1139403"/>
                  <a:pt x="2008738" y="434667"/>
                  <a:pt x="15740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497DC9C4-583E-4A05-9ABE-A797EA8BE21C}"/>
              </a:ext>
            </a:extLst>
          </p:cNvPr>
          <p:cNvSpPr>
            <a:spLocks noChangeAspect="1"/>
          </p:cNvSpPr>
          <p:nvPr/>
        </p:nvSpPr>
        <p:spPr>
          <a:xfrm>
            <a:off x="4762269" y="1778994"/>
            <a:ext cx="388011" cy="3912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5E8CE90F-C7E6-4C0E-9A7E-7E01F48C8070}"/>
              </a:ext>
            </a:extLst>
          </p:cNvPr>
          <p:cNvSpPr/>
          <p:nvPr/>
        </p:nvSpPr>
        <p:spPr>
          <a:xfrm>
            <a:off x="6036167" y="177899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Parallelogram 30">
            <a:extLst>
              <a:ext uri="{FF2B5EF4-FFF2-40B4-BE49-F238E27FC236}">
                <a16:creationId xmlns:a16="http://schemas.microsoft.com/office/drawing/2014/main" id="{67161165-572E-45F5-99B4-784F5EBC52C8}"/>
              </a:ext>
            </a:extLst>
          </p:cNvPr>
          <p:cNvSpPr/>
          <p:nvPr/>
        </p:nvSpPr>
        <p:spPr>
          <a:xfrm flipH="1">
            <a:off x="7429609" y="1715304"/>
            <a:ext cx="457306" cy="475974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Environment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4703038" y="1282412"/>
            <a:ext cx="675368" cy="675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3359151" y="1297638"/>
            <a:ext cx="675368" cy="675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119365" y="2636234"/>
            <a:ext cx="675368" cy="675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457156" y="2764640"/>
            <a:ext cx="675368" cy="67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528322" y="1239899"/>
            <a:ext cx="2448272" cy="488848"/>
            <a:chOff x="2113657" y="4283314"/>
            <a:chExt cx="3647461" cy="488848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9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PostgresSQL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98764" y="1225421"/>
            <a:ext cx="1868732" cy="488848"/>
            <a:chOff x="2113657" y="4283314"/>
            <a:chExt cx="3647460" cy="488848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9" y="4283314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Windows 10 Pro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64 bit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6408" y="2964672"/>
            <a:ext cx="1868732" cy="488848"/>
            <a:chOff x="2113657" y="4283314"/>
            <a:chExt cx="3647460" cy="488848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JDK 12.0.1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16954" y="2730512"/>
            <a:ext cx="1868732" cy="488848"/>
            <a:chOff x="2113657" y="4283314"/>
            <a:chExt cx="3647460" cy="488848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9" y="4283314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JDBC Driver Ver 42.2.5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2C63F4-1855-47D5-B486-E42317E60B6C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4" r="14244"/>
          <a:stretch>
            <a:fillRect/>
          </a:stretch>
        </p:blipFill>
        <p:spPr>
          <a:xfrm>
            <a:off x="3753800" y="2764640"/>
            <a:ext cx="1711407" cy="1249670"/>
          </a:xfrm>
        </p:spPr>
      </p:pic>
      <p:sp>
        <p:nvSpPr>
          <p:cNvPr id="32" name="Trapezoid 13">
            <a:extLst>
              <a:ext uri="{FF2B5EF4-FFF2-40B4-BE49-F238E27FC236}">
                <a16:creationId xmlns:a16="http://schemas.microsoft.com/office/drawing/2014/main" id="{EC2D7C0F-5D86-4CAF-B663-3DB0C9221E9B}"/>
              </a:ext>
            </a:extLst>
          </p:cNvPr>
          <p:cNvSpPr/>
          <p:nvPr/>
        </p:nvSpPr>
        <p:spPr>
          <a:xfrm>
            <a:off x="3515916" y="1501533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F8D58E70-9958-4552-A1EE-DC21CB303FA1}"/>
              </a:ext>
            </a:extLst>
          </p:cNvPr>
          <p:cNvSpPr>
            <a:spLocks noChangeAspect="1"/>
          </p:cNvSpPr>
          <p:nvPr/>
        </p:nvSpPr>
        <p:spPr>
          <a:xfrm>
            <a:off x="2245193" y="2764640"/>
            <a:ext cx="396750" cy="4000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CE5824CA-904B-4040-B867-A7D89CDCA0FE}"/>
              </a:ext>
            </a:extLst>
          </p:cNvPr>
          <p:cNvSpPr/>
          <p:nvPr/>
        </p:nvSpPr>
        <p:spPr>
          <a:xfrm>
            <a:off x="4913580" y="145675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DBC40505-CE5B-493A-924E-5EB1E242B861}"/>
              </a:ext>
            </a:extLst>
          </p:cNvPr>
          <p:cNvSpPr/>
          <p:nvPr/>
        </p:nvSpPr>
        <p:spPr>
          <a:xfrm rot="2700000">
            <a:off x="6661881" y="287851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25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Limitation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 rot="17995255">
            <a:off x="920128" y="1446917"/>
            <a:ext cx="1503255" cy="1500689"/>
            <a:chOff x="2417597" y="1836205"/>
            <a:chExt cx="1913618" cy="1910351"/>
          </a:xfrm>
        </p:grpSpPr>
        <p:sp>
          <p:nvSpPr>
            <p:cNvPr id="33" name="Block Arc 32"/>
            <p:cNvSpPr/>
            <p:nvPr/>
          </p:nvSpPr>
          <p:spPr>
            <a:xfrm>
              <a:off x="2420864" y="1836205"/>
              <a:ext cx="1910351" cy="1910351"/>
            </a:xfrm>
            <a:prstGeom prst="blockArc">
              <a:avLst>
                <a:gd name="adj1" fmla="val 10800000"/>
                <a:gd name="adj2" fmla="val 21522627"/>
                <a:gd name="adj3" fmla="val 2054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20864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35215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17597" y="3475288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1941" y="3475283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6600" y="1944469"/>
            <a:ext cx="1798531" cy="1989033"/>
            <a:chOff x="2136600" y="1944469"/>
            <a:chExt cx="1798531" cy="1989033"/>
          </a:xfrm>
        </p:grpSpPr>
        <p:sp>
          <p:nvSpPr>
            <p:cNvPr id="10" name="Rectangle 9"/>
            <p:cNvSpPr/>
            <p:nvPr/>
          </p:nvSpPr>
          <p:spPr>
            <a:xfrm rot="20695255">
              <a:off x="2591704" y="2950484"/>
              <a:ext cx="263476" cy="246637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23"/>
            <p:cNvSpPr/>
            <p:nvPr/>
          </p:nvSpPr>
          <p:spPr>
            <a:xfrm rot="20695255">
              <a:off x="3090690" y="2813822"/>
              <a:ext cx="312595" cy="183876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30"/>
            <p:cNvSpPr/>
            <p:nvPr/>
          </p:nvSpPr>
          <p:spPr>
            <a:xfrm rot="20695255">
              <a:off x="2900986" y="2489510"/>
              <a:ext cx="236061" cy="235371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Oval 7"/>
            <p:cNvSpPr/>
            <p:nvPr/>
          </p:nvSpPr>
          <p:spPr>
            <a:xfrm rot="20695255">
              <a:off x="2136600" y="3653545"/>
              <a:ext cx="279957" cy="27995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Oval 21"/>
            <p:cNvSpPr>
              <a:spLocks noChangeAspect="1"/>
            </p:cNvSpPr>
            <p:nvPr/>
          </p:nvSpPr>
          <p:spPr>
            <a:xfrm rot="20695255">
              <a:off x="2813528" y="3225834"/>
              <a:ext cx="310414" cy="3130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/>
            <p:cNvSpPr/>
            <p:nvPr/>
          </p:nvSpPr>
          <p:spPr>
            <a:xfrm rot="20695255">
              <a:off x="3692543" y="2459668"/>
              <a:ext cx="242588" cy="242959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Donut 30"/>
            <p:cNvSpPr/>
            <p:nvPr/>
          </p:nvSpPr>
          <p:spPr>
            <a:xfrm rot="20695255">
              <a:off x="2415949" y="3440269"/>
              <a:ext cx="209761" cy="215570"/>
            </a:xfrm>
            <a:custGeom>
              <a:avLst/>
              <a:gdLst/>
              <a:ahLst/>
              <a:cxnLst/>
              <a:rect l="l" t="t" r="r" b="b"/>
              <a:pathLst>
                <a:path w="209761" h="215570">
                  <a:moveTo>
                    <a:pt x="107343" y="77339"/>
                  </a:moveTo>
                  <a:cubicBezTo>
                    <a:pt x="100399" y="74402"/>
                    <a:pt x="92765" y="72778"/>
                    <a:pt x="84751" y="72778"/>
                  </a:cubicBezTo>
                  <a:cubicBezTo>
                    <a:pt x="52696" y="72778"/>
                    <a:pt x="26710" y="98764"/>
                    <a:pt x="26710" y="130819"/>
                  </a:cubicBezTo>
                  <a:cubicBezTo>
                    <a:pt x="26710" y="162874"/>
                    <a:pt x="52696" y="188860"/>
                    <a:pt x="84751" y="188860"/>
                  </a:cubicBezTo>
                  <a:cubicBezTo>
                    <a:pt x="116806" y="188860"/>
                    <a:pt x="142792" y="162874"/>
                    <a:pt x="142792" y="130819"/>
                  </a:cubicBezTo>
                  <a:cubicBezTo>
                    <a:pt x="142792" y="106778"/>
                    <a:pt x="128175" y="86150"/>
                    <a:pt x="107343" y="77339"/>
                  </a:cubicBezTo>
                  <a:close/>
                  <a:moveTo>
                    <a:pt x="208783" y="0"/>
                  </a:moveTo>
                  <a:lnTo>
                    <a:pt x="209761" y="50187"/>
                  </a:lnTo>
                  <a:lnTo>
                    <a:pt x="196970" y="37885"/>
                  </a:lnTo>
                  <a:lnTo>
                    <a:pt x="153147" y="83451"/>
                  </a:lnTo>
                  <a:cubicBezTo>
                    <a:pt x="163933" y="96256"/>
                    <a:pt x="169502" y="112887"/>
                    <a:pt x="169502" y="130819"/>
                  </a:cubicBezTo>
                  <a:cubicBezTo>
                    <a:pt x="169502" y="177626"/>
                    <a:pt x="131558" y="215570"/>
                    <a:pt x="84751" y="215570"/>
                  </a:cubicBezTo>
                  <a:cubicBezTo>
                    <a:pt x="37944" y="215570"/>
                    <a:pt x="0" y="177626"/>
                    <a:pt x="0" y="130819"/>
                  </a:cubicBezTo>
                  <a:cubicBezTo>
                    <a:pt x="0" y="84012"/>
                    <a:pt x="37944" y="46068"/>
                    <a:pt x="84751" y="46068"/>
                  </a:cubicBezTo>
                  <a:cubicBezTo>
                    <a:pt x="100551" y="46068"/>
                    <a:pt x="115341" y="50391"/>
                    <a:pt x="127269" y="59153"/>
                  </a:cubicBezTo>
                  <a:lnTo>
                    <a:pt x="171387" y="13280"/>
                  </a:lnTo>
                  <a:lnTo>
                    <a:pt x="158595" y="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 rot="20695255">
              <a:off x="3596341" y="2824396"/>
              <a:ext cx="219844" cy="224678"/>
            </a:xfrm>
            <a:custGeom>
              <a:avLst/>
              <a:gdLst/>
              <a:ahLst/>
              <a:cxnLst/>
              <a:rect l="l" t="t" r="r" b="b"/>
              <a:pathLst>
                <a:path w="219844" h="224678">
                  <a:moveTo>
                    <a:pt x="157685" y="31271"/>
                  </a:moveTo>
                  <a:cubicBezTo>
                    <a:pt x="150741" y="28334"/>
                    <a:pt x="143107" y="26710"/>
                    <a:pt x="135093" y="26710"/>
                  </a:cubicBezTo>
                  <a:cubicBezTo>
                    <a:pt x="103038" y="26710"/>
                    <a:pt x="77052" y="52696"/>
                    <a:pt x="77052" y="84751"/>
                  </a:cubicBezTo>
                  <a:cubicBezTo>
                    <a:pt x="77052" y="116806"/>
                    <a:pt x="103038" y="142792"/>
                    <a:pt x="135093" y="142792"/>
                  </a:cubicBezTo>
                  <a:cubicBezTo>
                    <a:pt x="167148" y="142792"/>
                    <a:pt x="193134" y="116806"/>
                    <a:pt x="193134" y="84751"/>
                  </a:cubicBezTo>
                  <a:cubicBezTo>
                    <a:pt x="193134" y="60710"/>
                    <a:pt x="178517" y="40082"/>
                    <a:pt x="157685" y="31271"/>
                  </a:cubicBezTo>
                  <a:close/>
                  <a:moveTo>
                    <a:pt x="168082" y="6660"/>
                  </a:moveTo>
                  <a:cubicBezTo>
                    <a:pt x="198500" y="19526"/>
                    <a:pt x="219844" y="49646"/>
                    <a:pt x="219844" y="84751"/>
                  </a:cubicBezTo>
                  <a:cubicBezTo>
                    <a:pt x="219844" y="131558"/>
                    <a:pt x="181900" y="169502"/>
                    <a:pt x="135093" y="169502"/>
                  </a:cubicBezTo>
                  <a:cubicBezTo>
                    <a:pt x="118969" y="169502"/>
                    <a:pt x="103896" y="164999"/>
                    <a:pt x="91834" y="155918"/>
                  </a:cubicBezTo>
                  <a:lnTo>
                    <a:pt x="75907" y="171845"/>
                  </a:lnTo>
                  <a:lnTo>
                    <a:pt x="94287" y="190225"/>
                  </a:lnTo>
                  <a:cubicBezTo>
                    <a:pt x="100658" y="196597"/>
                    <a:pt x="100658" y="206926"/>
                    <a:pt x="94287" y="213298"/>
                  </a:cubicBezTo>
                  <a:cubicBezTo>
                    <a:pt x="87915" y="219670"/>
                    <a:pt x="77585" y="219670"/>
                    <a:pt x="71214" y="213298"/>
                  </a:cubicBezTo>
                  <a:lnTo>
                    <a:pt x="52834" y="194918"/>
                  </a:lnTo>
                  <a:cubicBezTo>
                    <a:pt x="42914" y="204837"/>
                    <a:pt x="32993" y="214758"/>
                    <a:pt x="23073" y="224678"/>
                  </a:cubicBezTo>
                  <a:cubicBezTo>
                    <a:pt x="16701" y="231049"/>
                    <a:pt x="6372" y="231049"/>
                    <a:pt x="0" y="224678"/>
                  </a:cubicBezTo>
                  <a:lnTo>
                    <a:pt x="2" y="224678"/>
                  </a:lnTo>
                  <a:cubicBezTo>
                    <a:pt x="-6370" y="218306"/>
                    <a:pt x="-6370" y="207977"/>
                    <a:pt x="2" y="201605"/>
                  </a:cubicBezTo>
                  <a:lnTo>
                    <a:pt x="29762" y="171845"/>
                  </a:lnTo>
                  <a:cubicBezTo>
                    <a:pt x="23013" y="165096"/>
                    <a:pt x="16264" y="158346"/>
                    <a:pt x="9515" y="151597"/>
                  </a:cubicBezTo>
                  <a:cubicBezTo>
                    <a:pt x="3143" y="145225"/>
                    <a:pt x="3143" y="134896"/>
                    <a:pt x="9515" y="128524"/>
                  </a:cubicBezTo>
                  <a:lnTo>
                    <a:pt x="9514" y="128525"/>
                  </a:lnTo>
                  <a:cubicBezTo>
                    <a:pt x="15886" y="122154"/>
                    <a:pt x="26216" y="122154"/>
                    <a:pt x="32587" y="128525"/>
                  </a:cubicBezTo>
                  <a:lnTo>
                    <a:pt x="52834" y="148772"/>
                  </a:lnTo>
                  <a:lnTo>
                    <a:pt x="67820" y="133786"/>
                  </a:lnTo>
                  <a:cubicBezTo>
                    <a:pt x="56376" y="120674"/>
                    <a:pt x="50342" y="103417"/>
                    <a:pt x="50342" y="84751"/>
                  </a:cubicBezTo>
                  <a:cubicBezTo>
                    <a:pt x="50342" y="37944"/>
                    <a:pt x="88286" y="0"/>
                    <a:pt x="135093" y="0"/>
                  </a:cubicBezTo>
                  <a:cubicBezTo>
                    <a:pt x="146795" y="0"/>
                    <a:pt x="157942" y="2372"/>
                    <a:pt x="168082" y="66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6"/>
            <p:cNvSpPr/>
            <p:nvPr/>
          </p:nvSpPr>
          <p:spPr>
            <a:xfrm rot="1795255">
              <a:off x="3289052" y="2233474"/>
              <a:ext cx="236845" cy="424620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ounded Rectangle 7"/>
            <p:cNvSpPr/>
            <p:nvPr/>
          </p:nvSpPr>
          <p:spPr>
            <a:xfrm rot="20695255">
              <a:off x="3066700" y="3575906"/>
              <a:ext cx="284381" cy="245417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6"/>
            <p:cNvSpPr>
              <a:spLocks noChangeAspect="1"/>
            </p:cNvSpPr>
            <p:nvPr/>
          </p:nvSpPr>
          <p:spPr>
            <a:xfrm rot="1795255">
              <a:off x="3308926" y="3001968"/>
              <a:ext cx="105549" cy="423157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ounded Rectangle 27"/>
            <p:cNvSpPr/>
            <p:nvPr/>
          </p:nvSpPr>
          <p:spPr>
            <a:xfrm rot="20695255">
              <a:off x="3139926" y="1944469"/>
              <a:ext cx="238654" cy="18331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36"/>
            <p:cNvSpPr/>
            <p:nvPr/>
          </p:nvSpPr>
          <p:spPr>
            <a:xfrm rot="20695255">
              <a:off x="3594049" y="2058933"/>
              <a:ext cx="226819" cy="189603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16"/>
            <p:cNvSpPr/>
            <p:nvPr/>
          </p:nvSpPr>
          <p:spPr>
            <a:xfrm rot="20695255">
              <a:off x="2623362" y="3668099"/>
              <a:ext cx="252529" cy="16596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37906" y="2024163"/>
            <a:ext cx="1203088" cy="1373937"/>
            <a:chOff x="1937906" y="2024163"/>
            <a:chExt cx="1203088" cy="1373937"/>
          </a:xfrm>
        </p:grpSpPr>
        <p:sp>
          <p:nvSpPr>
            <p:cNvPr id="24" name="Isosceles Triangle 30"/>
            <p:cNvSpPr/>
            <p:nvPr/>
          </p:nvSpPr>
          <p:spPr>
            <a:xfrm rot="18794210">
              <a:off x="2787697" y="1863364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30"/>
            <p:cNvSpPr/>
            <p:nvPr/>
          </p:nvSpPr>
          <p:spPr>
            <a:xfrm rot="18794210">
              <a:off x="2171381" y="286163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30"/>
            <p:cNvSpPr/>
            <p:nvPr/>
          </p:nvSpPr>
          <p:spPr>
            <a:xfrm rot="18794210">
              <a:off x="2098705" y="3044803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30"/>
            <p:cNvSpPr/>
            <p:nvPr/>
          </p:nvSpPr>
          <p:spPr>
            <a:xfrm rot="18794210">
              <a:off x="2722704" y="206129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59549" y="1699852"/>
            <a:ext cx="3672408" cy="1120194"/>
            <a:chOff x="4932038" y="2911461"/>
            <a:chExt cx="3672408" cy="1120194"/>
          </a:xfrm>
        </p:grpSpPr>
        <p:grpSp>
          <p:nvGrpSpPr>
            <p:cNvPr id="40" name="Group 39"/>
            <p:cNvGrpSpPr/>
            <p:nvPr/>
          </p:nvGrpSpPr>
          <p:grpSpPr>
            <a:xfrm>
              <a:off x="4932038" y="2911461"/>
              <a:ext cx="3672408" cy="307777"/>
              <a:chOff x="4932041" y="2911461"/>
              <a:chExt cx="3672408" cy="30777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076057" y="2911461"/>
                <a:ext cx="3528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Where clause is not supported. 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932038" y="3182267"/>
              <a:ext cx="3672408" cy="307777"/>
              <a:chOff x="4932041" y="2911461"/>
              <a:chExt cx="3672408" cy="30777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076057" y="2911461"/>
                <a:ext cx="3528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Standard SQL input is not supported.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038" y="3453073"/>
              <a:ext cx="3672408" cy="307777"/>
              <a:chOff x="4932041" y="2911461"/>
              <a:chExt cx="3672408" cy="30777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076057" y="2911461"/>
                <a:ext cx="3528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Result in table is not sorted.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932038" y="3723878"/>
              <a:ext cx="3672408" cy="307777"/>
              <a:chOff x="4932041" y="2911461"/>
              <a:chExt cx="3672408" cy="30777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076057" y="2911461"/>
                <a:ext cx="3528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Null values are not omitted.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-301346" y="798533"/>
            <a:ext cx="2131281" cy="1453434"/>
            <a:chOff x="-301346" y="798533"/>
            <a:chExt cx="2131281" cy="1453434"/>
          </a:xfrm>
        </p:grpSpPr>
        <p:sp>
          <p:nvSpPr>
            <p:cNvPr id="9" name="Freeform 8"/>
            <p:cNvSpPr/>
            <p:nvPr/>
          </p:nvSpPr>
          <p:spPr>
            <a:xfrm rot="2062115">
              <a:off x="729413" y="1132447"/>
              <a:ext cx="1100522" cy="1119520"/>
            </a:xfrm>
            <a:custGeom>
              <a:avLst/>
              <a:gdLst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519208 h 1119520"/>
                <a:gd name="connsiteX16" fmla="*/ 53230 w 1117102"/>
                <a:gd name="connsiteY16" fmla="*/ 504961 h 1119520"/>
                <a:gd name="connsiteX17" fmla="*/ 163187 w 1117102"/>
                <a:gd name="connsiteY17" fmla="*/ 352712 h 1119520"/>
                <a:gd name="connsiteX18" fmla="*/ 280970 w 1117102"/>
                <a:gd name="connsiteY18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580 w 1117102"/>
                <a:gd name="connsiteY14" fmla="*/ 519208 h 1119520"/>
                <a:gd name="connsiteX15" fmla="*/ 53230 w 1117102"/>
                <a:gd name="connsiteY15" fmla="*/ 504961 h 1119520"/>
                <a:gd name="connsiteX16" fmla="*/ 163187 w 1117102"/>
                <a:gd name="connsiteY16" fmla="*/ 352712 h 1119520"/>
                <a:gd name="connsiteX17" fmla="*/ 280970 w 1117102"/>
                <a:gd name="connsiteY17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64390 w 1100522"/>
                <a:gd name="connsiteY0" fmla="*/ 263948 h 1119520"/>
                <a:gd name="connsiteX1" fmla="*/ 689808 w 1100522"/>
                <a:gd name="connsiteY1" fmla="*/ 20162 h 1119520"/>
                <a:gd name="connsiteX2" fmla="*/ 759287 w 1100522"/>
                <a:gd name="connsiteY2" fmla="*/ 4813 h 1119520"/>
                <a:gd name="connsiteX3" fmla="*/ 790240 w 1100522"/>
                <a:gd name="connsiteY3" fmla="*/ 75346 h 1119520"/>
                <a:gd name="connsiteX4" fmla="*/ 572341 w 1100522"/>
                <a:gd name="connsiteY4" fmla="*/ 372448 h 1119520"/>
                <a:gd name="connsiteX5" fmla="*/ 921951 w 1100522"/>
                <a:gd name="connsiteY5" fmla="*/ 341435 h 1119520"/>
                <a:gd name="connsiteX6" fmla="*/ 1009353 w 1100522"/>
                <a:gd name="connsiteY6" fmla="*/ 516239 h 1119520"/>
                <a:gd name="connsiteX7" fmla="*/ 1017811 w 1100522"/>
                <a:gd name="connsiteY7" fmla="*/ 702321 h 1119520"/>
                <a:gd name="connsiteX8" fmla="*/ 998075 w 1100522"/>
                <a:gd name="connsiteY8" fmla="*/ 913779 h 1119520"/>
                <a:gd name="connsiteX9" fmla="*/ 989617 w 1100522"/>
                <a:gd name="connsiteY9" fmla="*/ 1054750 h 1119520"/>
                <a:gd name="connsiteX10" fmla="*/ 242468 w 1100522"/>
                <a:gd name="connsiteY10" fmla="*/ 1066027 h 1119520"/>
                <a:gd name="connsiteX11" fmla="*/ 6911 w 1100522"/>
                <a:gd name="connsiteY11" fmla="*/ 992277 h 1119520"/>
                <a:gd name="connsiteX12" fmla="*/ 0 w 1100522"/>
                <a:gd name="connsiteY12" fmla="*/ 519208 h 1119520"/>
                <a:gd name="connsiteX13" fmla="*/ 36650 w 1100522"/>
                <a:gd name="connsiteY13" fmla="*/ 504961 h 1119520"/>
                <a:gd name="connsiteX14" fmla="*/ 146607 w 1100522"/>
                <a:gd name="connsiteY14" fmla="*/ 352712 h 1119520"/>
                <a:gd name="connsiteX15" fmla="*/ 264390 w 1100522"/>
                <a:gd name="connsiteY15" fmla="*/ 263948 h 111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0522" h="1119520">
                  <a:moveTo>
                    <a:pt x="264390" y="263948"/>
                  </a:moveTo>
                  <a:cubicBezTo>
                    <a:pt x="381257" y="190131"/>
                    <a:pt x="502300" y="148084"/>
                    <a:pt x="689808" y="20162"/>
                  </a:cubicBezTo>
                  <a:cubicBezTo>
                    <a:pt x="726679" y="1841"/>
                    <a:pt x="735351" y="-5755"/>
                    <a:pt x="759287" y="4813"/>
                  </a:cubicBezTo>
                  <a:cubicBezTo>
                    <a:pt x="781648" y="17423"/>
                    <a:pt x="787052" y="43633"/>
                    <a:pt x="790240" y="75346"/>
                  </a:cubicBezTo>
                  <a:cubicBezTo>
                    <a:pt x="775103" y="234834"/>
                    <a:pt x="383440" y="362110"/>
                    <a:pt x="572341" y="372448"/>
                  </a:cubicBezTo>
                  <a:cubicBezTo>
                    <a:pt x="705794" y="359291"/>
                    <a:pt x="777220" y="346134"/>
                    <a:pt x="921951" y="341435"/>
                  </a:cubicBezTo>
                  <a:cubicBezTo>
                    <a:pt x="1053524" y="343314"/>
                    <a:pt x="1075140" y="426957"/>
                    <a:pt x="1009353" y="516239"/>
                  </a:cubicBezTo>
                  <a:cubicBezTo>
                    <a:pt x="1092056" y="520938"/>
                    <a:pt x="1160663" y="649692"/>
                    <a:pt x="1017811" y="702321"/>
                  </a:cubicBezTo>
                  <a:cubicBezTo>
                    <a:pt x="1154083" y="786904"/>
                    <a:pt x="1076080" y="894043"/>
                    <a:pt x="998075" y="913779"/>
                  </a:cubicBezTo>
                  <a:cubicBezTo>
                    <a:pt x="1063862" y="972986"/>
                    <a:pt x="1056344" y="1018097"/>
                    <a:pt x="989617" y="1054750"/>
                  </a:cubicBezTo>
                  <a:cubicBezTo>
                    <a:pt x="841597" y="1115838"/>
                    <a:pt x="459094" y="1158129"/>
                    <a:pt x="242468" y="1066027"/>
                  </a:cubicBezTo>
                  <a:cubicBezTo>
                    <a:pt x="142822" y="1031908"/>
                    <a:pt x="78047" y="996188"/>
                    <a:pt x="6911" y="992277"/>
                  </a:cubicBezTo>
                  <a:lnTo>
                    <a:pt x="0" y="519208"/>
                  </a:lnTo>
                  <a:cubicBezTo>
                    <a:pt x="9193" y="517763"/>
                    <a:pt x="20149" y="513929"/>
                    <a:pt x="36650" y="504961"/>
                  </a:cubicBezTo>
                  <a:cubicBezTo>
                    <a:pt x="57325" y="453272"/>
                    <a:pt x="83170" y="410510"/>
                    <a:pt x="146607" y="352712"/>
                  </a:cubicBezTo>
                  <a:cubicBezTo>
                    <a:pt x="186942" y="316689"/>
                    <a:pt x="225434" y="288554"/>
                    <a:pt x="264390" y="263948"/>
                  </a:cubicBezTo>
                  <a:close/>
                </a:path>
              </a:pathLst>
            </a:custGeom>
            <a:solidFill>
              <a:srgbClr val="F4B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2088680">
              <a:off x="500187" y="1191785"/>
              <a:ext cx="251778" cy="561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2088680">
              <a:off x="-301346" y="798533"/>
              <a:ext cx="895191" cy="730615"/>
            </a:xfrm>
            <a:custGeom>
              <a:avLst/>
              <a:gdLst/>
              <a:ahLst/>
              <a:cxnLst/>
              <a:rect l="l" t="t" r="r" b="b"/>
              <a:pathLst>
                <a:path w="895191" h="730615">
                  <a:moveTo>
                    <a:pt x="0" y="0"/>
                  </a:moveTo>
                  <a:lnTo>
                    <a:pt x="895191" y="0"/>
                  </a:lnTo>
                  <a:lnTo>
                    <a:pt x="895191" y="730615"/>
                  </a:lnTo>
                  <a:lnTo>
                    <a:pt x="508005" y="7306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90431" y="1573495"/>
              <a:ext cx="94897" cy="948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65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Summary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E8C89-05C7-4BDC-A2FB-FC53B6C09D18}"/>
              </a:ext>
            </a:extLst>
          </p:cNvPr>
          <p:cNvSpPr txBox="1"/>
          <p:nvPr/>
        </p:nvSpPr>
        <p:spPr>
          <a:xfrm>
            <a:off x="1187624" y="1203598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Our main aim is to produce an efficient algorithm for query processing.</a:t>
            </a:r>
          </a:p>
          <a:p>
            <a:pPr algn="just"/>
            <a:r>
              <a:rPr lang="en-US" dirty="0"/>
              <a:t>Such that clause help us to write complex SQL queries in a </a:t>
            </a:r>
            <a:r>
              <a:rPr lang="en-US" i="1" dirty="0">
                <a:solidFill>
                  <a:srgbClr val="FF0000"/>
                </a:solidFill>
              </a:rPr>
              <a:t>succinct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manner that help query processing system to </a:t>
            </a:r>
            <a:r>
              <a:rPr lang="en-US" i="1" dirty="0">
                <a:solidFill>
                  <a:srgbClr val="FF0000"/>
                </a:solidFill>
              </a:rPr>
              <a:t>efficiently</a:t>
            </a:r>
            <a:r>
              <a:rPr lang="en-US" dirty="0"/>
              <a:t> evaluate such queries.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1C7DE1"/>
                </a:solidFill>
              </a:rPr>
              <a:t>Improvement: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Implement code for handling Where clause.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Take input from console in form of such that query.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Apply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2207447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318</Words>
  <Application>Microsoft Office PowerPoint</Application>
  <PresentationFormat>On-screen Show 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Cover and End Slide Master</vt:lpstr>
      <vt:lpstr>Contents Slide Master</vt:lpstr>
      <vt:lpstr>Section Break Slide Master</vt:lpstr>
      <vt:lpstr>EMF QUERY PROCESSOR</vt:lpstr>
      <vt:lpstr>Agenda </vt:lpstr>
      <vt:lpstr>Project Description</vt:lpstr>
      <vt:lpstr>Example</vt:lpstr>
      <vt:lpstr>Input File Structure</vt:lpstr>
      <vt:lpstr>Program Flow</vt:lpstr>
      <vt:lpstr>Environment</vt:lpstr>
      <vt:lpstr>Limitation</vt:lpstr>
      <vt:lpstr>Summary 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Sumit Gupta</cp:lastModifiedBy>
  <cp:revision>94</cp:revision>
  <dcterms:created xsi:type="dcterms:W3CDTF">2016-12-01T00:32:25Z</dcterms:created>
  <dcterms:modified xsi:type="dcterms:W3CDTF">2019-05-11T17:29:55Z</dcterms:modified>
</cp:coreProperties>
</file>