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Georgia%20Tech\MLB%20Fall%202015\MLB_Flow\Results_RandomFor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Georgia%20Tech\MLB%20Fall%202015\MLB_Flow\Results_RandomFor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'Parameter Optimization'!$M$1</c:f>
              <c:strCache>
                <c:ptCount val="1"/>
                <c:pt idx="0">
                  <c:v>1 - Accuracy (Mean)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'Parameter Optimization'!$B$2:$B$7</c:f>
              <c:numCache>
                <c:formatCode>General</c:formatCode>
                <c:ptCount val="6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'Parameter Optimization'!$M$2:$M$7</c:f>
              <c:numCache>
                <c:formatCode>0.000</c:formatCode>
                <c:ptCount val="6"/>
                <c:pt idx="0">
                  <c:v>2.5000000000000022E-2</c:v>
                </c:pt>
                <c:pt idx="1">
                  <c:v>1.8888888888888955E-2</c:v>
                </c:pt>
                <c:pt idx="2">
                  <c:v>1.7777777777778003E-2</c:v>
                </c:pt>
                <c:pt idx="3">
                  <c:v>2.0000000000000018E-2</c:v>
                </c:pt>
                <c:pt idx="4">
                  <c:v>2.0555555555555993E-2</c:v>
                </c:pt>
                <c:pt idx="5">
                  <c:v>2.2777777777778008E-2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'Parameter Optimization'!$O$1</c:f>
              <c:strCache>
                <c:ptCount val="1"/>
                <c:pt idx="0">
                  <c:v>1 - F1 (Mean)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rgbClr val="C00000"/>
                </a:solidFill>
              </a:ln>
              <a:effectLst/>
            </c:spPr>
          </c:marker>
          <c:xVal>
            <c:numRef>
              <c:f>'Parameter Optimization'!$B$2:$B$7</c:f>
              <c:numCache>
                <c:formatCode>General</c:formatCode>
                <c:ptCount val="6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'Parameter Optimization'!$O$2:$O$6</c:f>
              <c:numCache>
                <c:formatCode>0.000</c:formatCode>
                <c:ptCount val="5"/>
                <c:pt idx="0">
                  <c:v>9.5706890484962392E-2</c:v>
                </c:pt>
                <c:pt idx="1">
                  <c:v>7.4809360047846774E-2</c:v>
                </c:pt>
                <c:pt idx="2">
                  <c:v>6.9466394248435037E-2</c:v>
                </c:pt>
                <c:pt idx="3">
                  <c:v>7.0965740318352455E-2</c:v>
                </c:pt>
                <c:pt idx="4">
                  <c:v>8.5792510599230098E-2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653704"/>
        <c:axId val="313649784"/>
      </c:scatterChart>
      <c:valAx>
        <c:axId val="313653704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Number of</a:t>
                </a:r>
                <a:r>
                  <a:rPr lang="en-US" sz="1800" b="1" baseline="0"/>
                  <a:t> Features per Node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649784"/>
        <c:crosses val="autoZero"/>
        <c:crossBetween val="midCat"/>
      </c:valAx>
      <c:valAx>
        <c:axId val="31364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Misclassification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653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'Parameter Optimization'!$M$1</c:f>
              <c:strCache>
                <c:ptCount val="1"/>
                <c:pt idx="0">
                  <c:v>1 - Accuracy (Mean)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'Parameter Optimization'!$C$9:$C$13</c:f>
              <c:numCache>
                <c:formatCode>General</c:formatCode>
                <c:ptCount val="5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</c:numCache>
            </c:numRef>
          </c:xVal>
          <c:yVal>
            <c:numRef>
              <c:f>'Parameter Optimization'!$M$9:$M$13</c:f>
              <c:numCache>
                <c:formatCode>0.000</c:formatCode>
                <c:ptCount val="5"/>
                <c:pt idx="0">
                  <c:v>2.3888888888888959E-2</c:v>
                </c:pt>
                <c:pt idx="1">
                  <c:v>2.3333333333333983E-2</c:v>
                </c:pt>
                <c:pt idx="2">
                  <c:v>1.7777777777778003E-2</c:v>
                </c:pt>
                <c:pt idx="3">
                  <c:v>2.0555555555555993E-2</c:v>
                </c:pt>
                <c:pt idx="4">
                  <c:v>2.3333333333333983E-2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'Parameter Optimization'!$O$1</c:f>
              <c:strCache>
                <c:ptCount val="1"/>
                <c:pt idx="0">
                  <c:v>1 - F1 (Mean)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rgbClr val="C00000"/>
                </a:solidFill>
              </a:ln>
              <a:effectLst/>
            </c:spPr>
          </c:marker>
          <c:xVal>
            <c:numRef>
              <c:f>'Parameter Optimization'!$C$9:$C$13</c:f>
              <c:numCache>
                <c:formatCode>General</c:formatCode>
                <c:ptCount val="5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</c:numCache>
            </c:numRef>
          </c:xVal>
          <c:yVal>
            <c:numRef>
              <c:f>'Parameter Optimization'!$O$9:$O$13</c:f>
              <c:numCache>
                <c:formatCode>0.000</c:formatCode>
                <c:ptCount val="5"/>
                <c:pt idx="0">
                  <c:v>8.0534703793427975E-2</c:v>
                </c:pt>
                <c:pt idx="1">
                  <c:v>9.3568836686258483E-2</c:v>
                </c:pt>
                <c:pt idx="2">
                  <c:v>6.9466394248435037E-2</c:v>
                </c:pt>
                <c:pt idx="3">
                  <c:v>7.6942073019426571E-2</c:v>
                </c:pt>
                <c:pt idx="4">
                  <c:v>9.0655759673560321E-2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743440"/>
        <c:axId val="422743832"/>
      </c:scatterChart>
      <c:valAx>
        <c:axId val="422743440"/>
        <c:scaling>
          <c:orientation val="minMax"/>
          <c:max val="175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Number of</a:t>
                </a:r>
                <a:r>
                  <a:rPr lang="en-US" sz="1800" b="1" baseline="0"/>
                  <a:t> Trees in Forest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43832"/>
        <c:crosses val="autoZero"/>
        <c:crossBetween val="midCat"/>
        <c:majorUnit val="25"/>
      </c:valAx>
      <c:valAx>
        <c:axId val="42274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Misclassification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43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4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AF19-E46F-48DA-A61F-41885CBD7DC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263E-A6E5-40F4-923B-BA120A05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AML Prediction using Flow Cytometry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Saumya Gurbani</a:t>
            </a:r>
          </a:p>
          <a:p>
            <a:endParaRPr lang="en-US" dirty="0"/>
          </a:p>
          <a:p>
            <a:r>
              <a:rPr lang="en-US" dirty="0" smtClean="0"/>
              <a:t>October 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features per channel</a:t>
            </a:r>
          </a:p>
          <a:p>
            <a:pPr lvl="1"/>
            <a:r>
              <a:rPr lang="en-US" dirty="0" smtClean="0"/>
              <a:t>Channel Mean</a:t>
            </a:r>
          </a:p>
          <a:p>
            <a:pPr lvl="1"/>
            <a:r>
              <a:rPr lang="en-US" dirty="0" smtClean="0"/>
              <a:t>Channel Standard Deviation</a:t>
            </a:r>
          </a:p>
          <a:p>
            <a:pPr lvl="1"/>
            <a:r>
              <a:rPr lang="en-US" dirty="0" smtClean="0"/>
              <a:t>Number of Peaks in the smoothed histogram</a:t>
            </a:r>
          </a:p>
          <a:p>
            <a:pPr lvl="1"/>
            <a:r>
              <a:rPr lang="en-US" dirty="0" smtClean="0"/>
              <a:t>Separate histogram into 5 bins, measure the % of samples in each bin</a:t>
            </a:r>
          </a:p>
          <a:p>
            <a:endParaRPr lang="en-US" dirty="0"/>
          </a:p>
          <a:p>
            <a:r>
              <a:rPr lang="en-US" dirty="0" smtClean="0"/>
              <a:t>8 features/channel x 7 channels/tube x 8 tubes = </a:t>
            </a:r>
            <a:r>
              <a:rPr lang="en-US" b="1" dirty="0" smtClean="0"/>
              <a:t>448 features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 Classifier</a:t>
            </a:r>
          </a:p>
          <a:p>
            <a:pPr lvl="1"/>
            <a:r>
              <a:rPr lang="en-US" dirty="0" smtClean="0"/>
              <a:t>Embedded feature selection – we can use all 448 without additional filtering</a:t>
            </a:r>
          </a:p>
          <a:p>
            <a:pPr lvl="1"/>
            <a:r>
              <a:rPr lang="en-US" dirty="0" smtClean="0"/>
              <a:t>Implemented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Fixed parameters, set </a:t>
            </a:r>
            <a:r>
              <a:rPr lang="en-US" i="1" dirty="0" smtClean="0"/>
              <a:t>a priori</a:t>
            </a:r>
          </a:p>
          <a:p>
            <a:pPr lvl="1"/>
            <a:r>
              <a:rPr lang="en-US" dirty="0" smtClean="0"/>
              <a:t>Minimum leaf size: </a:t>
            </a:r>
            <a:r>
              <a:rPr lang="en-US" b="1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Prior probabilities: [0.872, 0.128]</a:t>
            </a:r>
          </a:p>
          <a:p>
            <a:pPr lvl="2"/>
            <a:r>
              <a:rPr lang="en-US" dirty="0" smtClean="0"/>
              <a:t>Based on training data distribution of normal, </a:t>
            </a:r>
            <a:r>
              <a:rPr lang="en-US" dirty="0" err="1" smtClean="0"/>
              <a:t>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9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</a:p>
          <a:p>
            <a:pPr lvl="1"/>
            <a:r>
              <a:rPr lang="en-US" dirty="0" smtClean="0"/>
              <a:t>Need to set </a:t>
            </a:r>
            <a:r>
              <a:rPr lang="en-US" b="1" dirty="0" smtClean="0"/>
              <a:t>number of trees in the forest (T) </a:t>
            </a:r>
            <a:r>
              <a:rPr lang="en-US" dirty="0" smtClean="0"/>
              <a:t>and </a:t>
            </a:r>
            <a:r>
              <a:rPr lang="en-US" b="1" dirty="0" smtClean="0"/>
              <a:t>number of features to consider at each node during training (M)</a:t>
            </a:r>
            <a:endParaRPr lang="en-US" dirty="0" smtClean="0"/>
          </a:p>
          <a:p>
            <a:pPr lvl="1"/>
            <a:r>
              <a:rPr lang="en-US" dirty="0" smtClean="0"/>
              <a:t>For each parameter selection, perform 5-fold cross validation 20x, and measure the </a:t>
            </a:r>
            <a:r>
              <a:rPr lang="en-US" b="1" dirty="0" smtClean="0"/>
              <a:t>mean </a:t>
            </a:r>
            <a:r>
              <a:rPr lang="en-US" dirty="0" smtClean="0"/>
              <a:t>and </a:t>
            </a:r>
            <a:r>
              <a:rPr lang="en-US" b="1" dirty="0" smtClean="0"/>
              <a:t>maximum </a:t>
            </a:r>
            <a:r>
              <a:rPr lang="en-US" dirty="0" smtClean="0"/>
              <a:t>misclassification errors on the “testing” set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Misclassification Metrics</a:t>
            </a:r>
          </a:p>
          <a:p>
            <a:pPr lvl="1"/>
            <a:r>
              <a:rPr lang="en-US" dirty="0" smtClean="0"/>
              <a:t>1 - Accuracy</a:t>
            </a:r>
          </a:p>
          <a:p>
            <a:pPr lvl="1"/>
            <a:r>
              <a:rPr lang="en-US" dirty="0" smtClean="0"/>
              <a:t>1 - F1 Measure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Search – features per node (M)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5466" y="6406150"/>
            <a:ext cx="2006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 = 100 fixed</a:t>
            </a:r>
            <a:endParaRPr lang="en-US" sz="2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2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690753" y="2357252"/>
            <a:ext cx="706582" cy="34200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Search – number of trees (T)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5466" y="6406150"/>
            <a:ext cx="2006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 = 150 fixed</a:t>
            </a:r>
            <a:endParaRPr lang="en-US" sz="2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0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206362" y="2309952"/>
            <a:ext cx="706582" cy="34200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training random forest with T=100 and M=150 on all of the training data, we get:</a:t>
            </a:r>
          </a:p>
          <a:p>
            <a:pPr lvl="1"/>
            <a:r>
              <a:rPr lang="en-US" dirty="0" smtClean="0"/>
              <a:t>20 AML classifications (correct!)</a:t>
            </a:r>
          </a:p>
          <a:p>
            <a:pPr lvl="1"/>
            <a:r>
              <a:rPr lang="en-US" dirty="0" smtClean="0"/>
              <a:t>159 normal classifications</a:t>
            </a:r>
          </a:p>
          <a:p>
            <a:pPr lvl="1"/>
            <a:endParaRPr lang="en-US" dirty="0"/>
          </a:p>
          <a:p>
            <a:r>
              <a:rPr lang="en-US" dirty="0" smtClean="0"/>
              <a:t>Validation of these results</a:t>
            </a:r>
          </a:p>
          <a:p>
            <a:pPr lvl="1"/>
            <a:r>
              <a:rPr lang="en-US" dirty="0" smtClean="0"/>
              <a:t>Rebuild the forest and evaluate again; repeat 10x</a:t>
            </a:r>
          </a:p>
          <a:p>
            <a:pPr lvl="1"/>
            <a:r>
              <a:rPr lang="en-US" dirty="0" smtClean="0"/>
              <a:t>The same 20 patients were classified as AML in </a:t>
            </a:r>
            <a:r>
              <a:rPr lang="en-US" b="1" dirty="0" smtClean="0"/>
              <a:t>8 trials</a:t>
            </a:r>
          </a:p>
          <a:p>
            <a:pPr lvl="1"/>
            <a:r>
              <a:rPr lang="en-US" dirty="0" smtClean="0"/>
              <a:t>In the other 2 trials, only 1 patient differed (classified as normal)</a:t>
            </a:r>
          </a:p>
        </p:txBody>
      </p:sp>
    </p:spTree>
    <p:extLst>
      <p:ext uri="{BB962C8B-B14F-4D97-AF65-F5344CB8AC3E}">
        <p14:creationId xmlns:p14="http://schemas.microsoft.com/office/powerpoint/2010/main" val="26481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Features Selected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86" y="1825625"/>
            <a:ext cx="8412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AML Prediction using Flow Cytometry</vt:lpstr>
      <vt:lpstr>Feature Selection</vt:lpstr>
      <vt:lpstr>Classification Technique</vt:lpstr>
      <vt:lpstr>Parameter Search</vt:lpstr>
      <vt:lpstr>Parameter Search – features per node (M)</vt:lpstr>
      <vt:lpstr>Parameter Search – number of trees (T)</vt:lpstr>
      <vt:lpstr>Results</vt:lpstr>
      <vt:lpstr>Top Features Selected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Prediction using Flow Cytometry</dc:title>
  <dc:creator>Saumya Gurbani</dc:creator>
  <cp:lastModifiedBy>Saumya Gurbani</cp:lastModifiedBy>
  <cp:revision>6</cp:revision>
  <dcterms:created xsi:type="dcterms:W3CDTF">2015-10-04T17:59:35Z</dcterms:created>
  <dcterms:modified xsi:type="dcterms:W3CDTF">2015-10-04T18:29:15Z</dcterms:modified>
</cp:coreProperties>
</file>