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83" r:id="rId4"/>
    <p:sldId id="282" r:id="rId5"/>
    <p:sldId id="265" r:id="rId6"/>
    <p:sldId id="258" r:id="rId7"/>
    <p:sldId id="267" r:id="rId8"/>
    <p:sldId id="269" r:id="rId9"/>
    <p:sldId id="286" r:id="rId10"/>
    <p:sldId id="288" r:id="rId11"/>
    <p:sldId id="287" r:id="rId12"/>
    <p:sldId id="289" r:id="rId13"/>
    <p:sldId id="259" r:id="rId14"/>
    <p:sldId id="270" r:id="rId15"/>
    <p:sldId id="262" r:id="rId16"/>
    <p:sldId id="261" r:id="rId17"/>
    <p:sldId id="271" r:id="rId18"/>
    <p:sldId id="274" r:id="rId19"/>
    <p:sldId id="272" r:id="rId20"/>
    <p:sldId id="275" r:id="rId21"/>
    <p:sldId id="276" r:id="rId22"/>
    <p:sldId id="280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10" autoAdjust="0"/>
  </p:normalViewPr>
  <p:slideViewPr>
    <p:cSldViewPr>
      <p:cViewPr>
        <p:scale>
          <a:sx n="127" d="100"/>
          <a:sy n="127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BBD9-5590-4166-8B1C-CB4C29AFE50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EC49-2C27-41E0-B8D8-334315D8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AMLTraining.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Machine Learning in Biomedicine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Fall 2015 </a:t>
            </a:r>
          </a:p>
          <a:p>
            <a:endParaRPr lang="en-US" dirty="0"/>
          </a:p>
          <a:p>
            <a:r>
              <a:rPr lang="en-US" dirty="0" smtClean="0"/>
              <a:t>Instructor:  Peng Qiu</a:t>
            </a:r>
          </a:p>
          <a:p>
            <a:endParaRPr lang="en-US" dirty="0"/>
          </a:p>
          <a:p>
            <a:r>
              <a:rPr lang="en-US" dirty="0" smtClean="0"/>
              <a:t>Biomedical Engineering</a:t>
            </a:r>
          </a:p>
          <a:p>
            <a:r>
              <a:rPr lang="en-US" dirty="0" smtClean="0"/>
              <a:t>Georgia Tech and 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 data for one sample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667000" y="1524000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66575" y="1406738"/>
            <a:ext cx="174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cells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1706351"/>
            <a:ext cx="149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14175" y="1866233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1567592" y="2100667"/>
            <a:ext cx="99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Biology questions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274" y="14478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ea typeface="宋体" panose="02010600030101010101" pitchFamily="2" charset="-122"/>
              </a:rPr>
              <a:t>Relationship among cells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Identify cell types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Infer how different cell types are related</a:t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anose="02010600030101010101" pitchFamily="2" charset="-122"/>
              </a:rPr>
              <a:t>Relationship among markers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Identify signaling network</a:t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anose="02010600030101010101" pitchFamily="2" charset="-122"/>
              </a:rPr>
              <a:t>Relationship between cells and overall phenotype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cellular composition of a tumor vs. survival, (drug response, …)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anose="02010600030101010101" pitchFamily="2" charset="-122"/>
              </a:rPr>
              <a:t>Relationship between markers and overall phenotype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whether a signaling pathway is cell type specific, or disease specific?</a:t>
            </a:r>
          </a:p>
        </p:txBody>
      </p:sp>
    </p:spTree>
    <p:extLst>
      <p:ext uri="{BB962C8B-B14F-4D97-AF65-F5344CB8AC3E}">
        <p14:creationId xmlns:p14="http://schemas.microsoft.com/office/powerpoint/2010/main" val="40604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Convention analysis of flow cytometry data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5029200" cy="1828800"/>
          </a:xfrm>
        </p:spPr>
        <p:txBody>
          <a:bodyPr/>
          <a:lstStyle/>
          <a:p>
            <a:pPr eaLnBrk="1" hangingPunct="1"/>
            <a:r>
              <a:rPr lang="en-US" altLang="zh-CN" sz="1800" smtClean="0">
                <a:ea typeface="宋体" panose="02010600030101010101" pitchFamily="2" charset="-122"/>
              </a:rPr>
              <a:t>Example data</a:t>
            </a:r>
          </a:p>
          <a:p>
            <a:pPr lvl="1" eaLnBrk="1" hangingPunct="1"/>
            <a:r>
              <a:rPr lang="en-US" altLang="zh-CN" sz="1600" smtClean="0">
                <a:ea typeface="宋体" panose="02010600030101010101" pitchFamily="2" charset="-122"/>
              </a:rPr>
              <a:t>Flow cytometry</a:t>
            </a:r>
          </a:p>
          <a:p>
            <a:pPr lvl="1" eaLnBrk="1" hangingPunct="1"/>
            <a:r>
              <a:rPr lang="en-US" altLang="zh-CN" sz="1600" smtClean="0">
                <a:ea typeface="宋体" panose="02010600030101010101" pitchFamily="2" charset="-122"/>
              </a:rPr>
              <a:t>Mouse bone marrow</a:t>
            </a:r>
          </a:p>
          <a:p>
            <a:pPr lvl="1" eaLnBrk="1" hangingPunct="1"/>
            <a:r>
              <a:rPr lang="en-US" altLang="zh-CN" sz="1600" smtClean="0">
                <a:ea typeface="宋体" panose="02010600030101010101" pitchFamily="2" charset="-122"/>
              </a:rPr>
              <a:t>Parameters: c-kit, Sca-1, CD11b, B220, TCR-b, CD4, CD8</a:t>
            </a:r>
          </a:p>
        </p:txBody>
      </p:sp>
      <p:pic>
        <p:nvPicPr>
          <p:cNvPr id="13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705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1711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34290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 dirty="0">
                <a:latin typeface="+mn-lt"/>
                <a:ea typeface="宋体" pitchFamily="2" charset="-122"/>
                <a:cs typeface="+mn-cs"/>
              </a:rPr>
              <a:t>Traditional analysis: Gating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943600" y="6172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宋体" pitchFamily="2" charset="-122"/>
                <a:cs typeface="+mn-cs"/>
              </a:rPr>
              <a:t>(Kenny, Nolan lab)</a:t>
            </a:r>
          </a:p>
        </p:txBody>
      </p:sp>
    </p:spTree>
    <p:extLst>
      <p:ext uri="{BB962C8B-B14F-4D97-AF65-F5344CB8AC3E}">
        <p14:creationId xmlns:p14="http://schemas.microsoft.com/office/powerpoint/2010/main" val="6659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 data for one sample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99" y="1780545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076565" y="1780546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1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48" y="1600200"/>
            <a:ext cx="1450062" cy="2128417"/>
          </a:xfrm>
          <a:prstGeom prst="rect">
            <a:avLst/>
          </a:prstGeom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359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316 normal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43 AML samples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For each subject, one blood sample is taken,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and split into 8 tubes.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For each tube, 7 channels are measured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FSC, SSC</a:t>
            </a:r>
            <a:endParaRPr lang="en-US" altLang="zh-CN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5 protein markers</a:t>
            </a:r>
            <a:endParaRPr lang="en-US" altLang="zh-CN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Normal/AML class labels of 179 samples </a:t>
            </a:r>
            <a:r>
              <a:rPr lang="en-US" altLang="zh-CN" dirty="0" smtClean="0">
                <a:ea typeface="宋体" panose="02010600030101010101" pitchFamily="2" charset="-122"/>
              </a:rPr>
              <a:t>are given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Task: predict the class labels of the remaining 180 samples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1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" y="1447800"/>
            <a:ext cx="86328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8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48" y="1600200"/>
            <a:ext cx="1450062" cy="2128417"/>
          </a:xfrm>
          <a:prstGeom prst="rect">
            <a:avLst/>
          </a:prstGeom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359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316 normal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43 AML samples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For each subject, one blood sample is taken,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and split into 8 tubes.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For each tube, 7 channels are measured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FSC, SSC</a:t>
            </a:r>
            <a:endParaRPr lang="en-US" altLang="zh-CN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5 protein markers</a:t>
            </a:r>
            <a:endParaRPr lang="en-US" altLang="zh-CN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Normal/AML class labels of 179 samples </a:t>
            </a:r>
            <a:r>
              <a:rPr lang="en-US" altLang="zh-CN" dirty="0" smtClean="0">
                <a:ea typeface="宋体" panose="02010600030101010101" pitchFamily="2" charset="-122"/>
              </a:rPr>
              <a:t>are given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Task: predict the class labels of the remaining 180 samples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8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2872 data files in total (359 subjects * 8 tubes)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 smtClean="0"/>
              <a:t>    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pengqiu.gatech.edu/MLB/CSV.zip</a:t>
            </a:r>
            <a:r>
              <a:rPr lang="en-US" altLang="zh-CN" dirty="0" smtClean="0"/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12057"/>
            <a:ext cx="6358511" cy="42819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6019800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2872 data files in total (359 subjects * 8 tubes)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 smtClean="0"/>
              <a:t>    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pengqiu.gatech.edu/MLB/CSV.zip</a:t>
            </a:r>
            <a:r>
              <a:rPr lang="en-US" altLang="zh-CN" dirty="0" smtClean="0"/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12057"/>
            <a:ext cx="6358511" cy="42819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6019800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34" y="2562726"/>
            <a:ext cx="5106491" cy="420886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48252" y="2562726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Normal/AML class labels of 179 samples are given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pengqiu.gatech.edu/MLB/AMLTraining.csv.zip</a:t>
            </a:r>
            <a:r>
              <a:rPr lang="en-US" altLang="zh-CN" dirty="0" smtClean="0"/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125663"/>
            <a:ext cx="2760662" cy="4551362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2438400" y="3429000"/>
            <a:ext cx="304800" cy="1219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438400" y="4696994"/>
            <a:ext cx="304800" cy="1219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0" y="3352800"/>
            <a:ext cx="838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43400" y="4676941"/>
            <a:ext cx="838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Syllabus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79095"/>
            <a:ext cx="5257800" cy="5014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318" y="2514600"/>
            <a:ext cx="29146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preprocessing: step 0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836" y="1596189"/>
            <a:ext cx="2958438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116" y="1600200"/>
            <a:ext cx="560762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&gt;&gt; data = </a:t>
            </a:r>
            <a:r>
              <a:rPr lang="en-US" sz="1600" dirty="0" err="1"/>
              <a:t>csvread</a:t>
            </a:r>
            <a:r>
              <a:rPr lang="en-US" sz="1600" dirty="0"/>
              <a:t>('0001.CSV',1,0);</a:t>
            </a:r>
          </a:p>
          <a:p>
            <a:r>
              <a:rPr lang="en-US" sz="1600" dirty="0"/>
              <a:t>&gt;&gt; mean(data)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663.9823    0.5544    0.2052    0.2023    0.5893    0.1818    0.1620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  <a:r>
              <a:rPr lang="en-US" sz="1600" dirty="0" err="1"/>
              <a:t>std</a:t>
            </a:r>
            <a:r>
              <a:rPr lang="en-US" sz="1600" dirty="0"/>
              <a:t>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218.8498    0.0950    0.0522    0.0487    0.1073    0.0432    0.0261</a:t>
            </a:r>
          </a:p>
          <a:p>
            <a:endParaRPr lang="en-US" sz="1600" dirty="0"/>
          </a:p>
          <a:p>
            <a:r>
              <a:rPr lang="en-US" sz="1600" dirty="0" smtClean="0"/>
              <a:t>&gt;&gt;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16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</a:t>
            </a:r>
            <a:r>
              <a:rPr lang="en-US" sz="3600" dirty="0" smtClean="0"/>
              <a:t>preprocessing: step 0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836" y="1596189"/>
            <a:ext cx="2958438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116" y="1600200"/>
            <a:ext cx="549220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&gt;&gt; </a:t>
            </a:r>
            <a:r>
              <a:rPr lang="en-US" sz="1600" dirty="0"/>
              <a:t>data(:,1) = data(:,1)-mean(data(:,1));</a:t>
            </a:r>
          </a:p>
          <a:p>
            <a:r>
              <a:rPr lang="en-US" sz="1600" dirty="0"/>
              <a:t>&gt;&gt; data(:,1) = data(:,1)/</a:t>
            </a:r>
            <a:r>
              <a:rPr lang="en-US" sz="1600" dirty="0" err="1"/>
              <a:t>std</a:t>
            </a:r>
            <a:r>
              <a:rPr lang="en-US" sz="1600" dirty="0"/>
              <a:t>(data(:,1))*0.1;</a:t>
            </a:r>
          </a:p>
          <a:p>
            <a:r>
              <a:rPr lang="en-US" sz="1600" dirty="0"/>
              <a:t>&gt;&gt; mean(data)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  0.0000    0.5544    0.2052    0.2023    0.5893    0.1818    0.1620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  <a:r>
              <a:rPr lang="en-US" sz="1600" dirty="0" err="1"/>
              <a:t>std</a:t>
            </a:r>
            <a:r>
              <a:rPr lang="en-US" sz="1600" dirty="0"/>
              <a:t>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  0.1000    0.0950    0.0522    0.0487    0.1073    0.0432    0.0261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</a:p>
        </p:txBody>
      </p:sp>
    </p:spTree>
    <p:extLst>
      <p:ext uri="{BB962C8B-B14F-4D97-AF65-F5344CB8AC3E}">
        <p14:creationId xmlns:p14="http://schemas.microsoft.com/office/powerpoint/2010/main" val="3629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1D and 2D visualization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38200" y="1219200"/>
            <a:ext cx="51049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&gt;&gt; </a:t>
            </a:r>
            <a:r>
              <a:rPr lang="en-US" sz="1600" dirty="0" smtClean="0"/>
              <a:t>subplot(2,2,1); </a:t>
            </a:r>
            <a:r>
              <a:rPr lang="en-US" sz="1600" dirty="0" err="1" smtClean="0"/>
              <a:t>hist</a:t>
            </a:r>
            <a:r>
              <a:rPr lang="en-US" sz="1600" dirty="0" smtClean="0"/>
              <a:t>(data</a:t>
            </a:r>
            <a:r>
              <a:rPr lang="en-US" sz="1600" dirty="0"/>
              <a:t>(:,1</a:t>
            </a:r>
            <a:r>
              <a:rPr lang="en-US" sz="1600" dirty="0" smtClean="0"/>
              <a:t>))</a:t>
            </a:r>
            <a:endParaRPr lang="en-US" sz="1600" dirty="0"/>
          </a:p>
          <a:p>
            <a:r>
              <a:rPr lang="en-US" sz="1600" dirty="0"/>
              <a:t>&gt;&gt; </a:t>
            </a:r>
            <a:r>
              <a:rPr lang="en-US" sz="1600" dirty="0" smtClean="0"/>
              <a:t>subplot(2,2,2); </a:t>
            </a:r>
            <a:r>
              <a:rPr lang="en-US" sz="1600" dirty="0" err="1" smtClean="0"/>
              <a:t>hist</a:t>
            </a:r>
            <a:r>
              <a:rPr lang="en-US" sz="1600" dirty="0" smtClean="0"/>
              <a:t>(data</a:t>
            </a:r>
            <a:r>
              <a:rPr lang="en-US" sz="1600" dirty="0"/>
              <a:t>(:,1),30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&gt;&gt; subplot(2,2,3); </a:t>
            </a:r>
            <a:r>
              <a:rPr lang="en-US" sz="1600" dirty="0" err="1" smtClean="0"/>
              <a:t>ksdensity</a:t>
            </a:r>
            <a:r>
              <a:rPr lang="en-US" sz="1600" dirty="0" smtClean="0"/>
              <a:t>(data(:,1))</a:t>
            </a:r>
            <a:endParaRPr lang="en-US" sz="1600" dirty="0"/>
          </a:p>
          <a:p>
            <a:r>
              <a:rPr lang="en-US" sz="1600" dirty="0" smtClean="0"/>
              <a:t>&gt;&gt; subplot(2,2,4); </a:t>
            </a:r>
            <a:r>
              <a:rPr lang="pt-BR" sz="1600" dirty="0" smtClean="0"/>
              <a:t>FlowJo_contour2D(data</a:t>
            </a:r>
            <a:r>
              <a:rPr lang="pt-BR" sz="1600" dirty="0"/>
              <a:t>(:,1),data(:,2),10)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90800"/>
            <a:ext cx="5095243" cy="39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data preprocessing ???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29" y="1163053"/>
            <a:ext cx="2958438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423" y="1239253"/>
            <a:ext cx="2958438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17" y="1331495"/>
            <a:ext cx="2958438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399" y="1423737"/>
            <a:ext cx="2958438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238" y="1506785"/>
            <a:ext cx="2958438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077" y="1592766"/>
            <a:ext cx="2958438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090" y="1669392"/>
            <a:ext cx="2958438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45" y="1755949"/>
            <a:ext cx="2958438" cy="2438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850527"/>
            <a:ext cx="2958438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5330" y="2228252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Subject 1: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5330" y="5065188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Subject 2: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042973" y="63124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 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5093240" y="505302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 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093240" y="634842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in supervised setting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84"/>
          <p:cNvSpPr/>
          <p:nvPr/>
        </p:nvSpPr>
        <p:spPr>
          <a:xfrm>
            <a:off x="1197217" y="1752600"/>
            <a:ext cx="2971800" cy="4191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197217" y="6235280"/>
            <a:ext cx="2971800" cy="8138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83259" y="3328233"/>
            <a:ext cx="92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133600" y="6235280"/>
            <a:ext cx="141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Known labels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121017" y="134451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179 samples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69042" y="1644130"/>
            <a:ext cx="149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68617" y="1804012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16200000">
            <a:off x="222034" y="2038446"/>
            <a:ext cx="99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029200" y="1752600"/>
            <a:ext cx="2667000" cy="4191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45151" y="3316069"/>
            <a:ext cx="892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5029200" y="6235281"/>
            <a:ext cx="2667000" cy="8138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512930" y="6248400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015091" y="134451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180 samples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063116" y="1644130"/>
            <a:ext cx="141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931016" y="1804012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rot="16200000">
            <a:off x="3905705" y="2317173"/>
            <a:ext cx="154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Same features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222945" y="1790699"/>
            <a:ext cx="218285" cy="411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attendance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9" y="1524000"/>
            <a:ext cx="82642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Midterm Project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349" y="1828800"/>
            <a:ext cx="6619301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	Classification of AML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goal of this </a:t>
            </a:r>
            <a:r>
              <a:rPr lang="en-US" sz="2800" dirty="0" smtClean="0"/>
              <a:t>project is to predict patient’s AML or normal status from patient blood samples profiled by flow cytometry.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5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Flow: what is it?</a:t>
            </a:r>
          </a:p>
          <a:p>
            <a:pPr lvl="1"/>
            <a:r>
              <a:rPr lang="en-US" sz="2000" dirty="0" smtClean="0"/>
              <a:t>Evaluate cells in single-cell suspension</a:t>
            </a:r>
          </a:p>
          <a:p>
            <a:pPr lvl="1"/>
            <a:r>
              <a:rPr lang="en-US" sz="2000" dirty="0" smtClean="0"/>
              <a:t>Sample is prepared in liquid form </a:t>
            </a:r>
          </a:p>
          <a:p>
            <a:pPr lvl="1"/>
            <a:r>
              <a:rPr lang="en-US" sz="2000" dirty="0" smtClean="0"/>
              <a:t>Cells flow in a thin stream (usually saline)</a:t>
            </a:r>
          </a:p>
          <a:p>
            <a:pPr lvl="1"/>
            <a:r>
              <a:rPr lang="en-US" sz="2000" dirty="0" smtClean="0"/>
              <a:t>Cells pass a detector one by one.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Cytometry: what does the detector measure?</a:t>
            </a:r>
          </a:p>
          <a:p>
            <a:pPr lvl="1"/>
            <a:r>
              <a:rPr lang="en-US" sz="2000" dirty="0" smtClean="0"/>
              <a:t>How much of something exists inside or on the surface of a cell?</a:t>
            </a:r>
          </a:p>
          <a:p>
            <a:pPr lvl="1"/>
            <a:r>
              <a:rPr lang="en-US" sz="2000" dirty="0" smtClean="0"/>
              <a:t>Surface protein markers: CD19/20, CD3/4/8, …</a:t>
            </a:r>
          </a:p>
          <a:p>
            <a:pPr lvl="1"/>
            <a:r>
              <a:rPr lang="en-US" sz="2000" dirty="0" smtClean="0"/>
              <a:t>Proteins markers inside: pStat3/5, </a:t>
            </a:r>
            <a:r>
              <a:rPr lang="en-US" sz="2000" dirty="0" err="1" smtClean="0"/>
              <a:t>pAKT</a:t>
            </a:r>
            <a:r>
              <a:rPr lang="en-US" sz="2000" dirty="0" smtClean="0"/>
              <a:t>, …</a:t>
            </a:r>
          </a:p>
          <a:p>
            <a:pPr lvl="1"/>
            <a:r>
              <a:rPr lang="en-US" sz="2000" dirty="0" smtClean="0"/>
              <a:t>Size, granularity, DNA content, viability …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2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Rectangle 3"/>
          <p:cNvSpPr>
            <a:spLocks noChangeArrowheads="1"/>
          </p:cNvSpPr>
          <p:nvPr/>
        </p:nvSpPr>
        <p:spPr bwMode="auto">
          <a:xfrm>
            <a:off x="3352800" y="2418790"/>
            <a:ext cx="5638800" cy="884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3850341" y="3657290"/>
            <a:ext cx="4643718" cy="1355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12" name="Group 113"/>
          <p:cNvGrpSpPr/>
          <p:nvPr/>
        </p:nvGrpSpPr>
        <p:grpSpPr>
          <a:xfrm>
            <a:off x="4524499" y="1636999"/>
            <a:ext cx="4455330" cy="3574180"/>
            <a:chOff x="4524499" y="1651000"/>
            <a:chExt cx="4455330" cy="3574180"/>
          </a:xfrm>
        </p:grpSpPr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8251052" y="2157716"/>
              <a:ext cx="263743" cy="340884"/>
            </a:xfrm>
            <a:custGeom>
              <a:avLst/>
              <a:gdLst>
                <a:gd name="T0" fmla="*/ 0 w 229"/>
                <a:gd name="T1" fmla="*/ 0 h 278"/>
                <a:gd name="T2" fmla="*/ 228 w 229"/>
                <a:gd name="T3" fmla="*/ 0 h 278"/>
                <a:gd name="T4" fmla="*/ 228 w 229"/>
                <a:gd name="T5" fmla="*/ 277 h 278"/>
                <a:gd name="T6" fmla="*/ 0 w 229"/>
                <a:gd name="T7" fmla="*/ 277 h 278"/>
                <a:gd name="T8" fmla="*/ 0 w 229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78">
                  <a:moveTo>
                    <a:pt x="0" y="0"/>
                  </a:moveTo>
                  <a:lnTo>
                    <a:pt x="228" y="0"/>
                  </a:lnTo>
                  <a:lnTo>
                    <a:pt x="228" y="277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6835588" y="4156948"/>
              <a:ext cx="221129" cy="0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>
              <a:off x="7623362" y="3485711"/>
              <a:ext cx="299446" cy="0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8345491" y="3009265"/>
              <a:ext cx="226888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7052111" y="3985850"/>
              <a:ext cx="263743" cy="339567"/>
            </a:xfrm>
            <a:custGeom>
              <a:avLst/>
              <a:gdLst>
                <a:gd name="T0" fmla="*/ 0 w 229"/>
                <a:gd name="T1" fmla="*/ 0 h 276"/>
                <a:gd name="T2" fmla="*/ 228 w 229"/>
                <a:gd name="T3" fmla="*/ 0 h 276"/>
                <a:gd name="T4" fmla="*/ 228 w 229"/>
                <a:gd name="T5" fmla="*/ 275 h 276"/>
                <a:gd name="T6" fmla="*/ 0 w 229"/>
                <a:gd name="T7" fmla="*/ 275 h 276"/>
                <a:gd name="T8" fmla="*/ 0 w 229"/>
                <a:gd name="T9" fmla="*/ 0 h 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76">
                  <a:moveTo>
                    <a:pt x="0" y="0"/>
                  </a:moveTo>
                  <a:lnTo>
                    <a:pt x="228" y="0"/>
                  </a:lnTo>
                  <a:lnTo>
                    <a:pt x="228" y="275"/>
                  </a:lnTo>
                  <a:lnTo>
                    <a:pt x="0" y="27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7896324" y="3314615"/>
              <a:ext cx="264895" cy="339567"/>
            </a:xfrm>
            <a:custGeom>
              <a:avLst/>
              <a:gdLst>
                <a:gd name="T0" fmla="*/ 0 w 230"/>
                <a:gd name="T1" fmla="*/ 0 h 277"/>
                <a:gd name="T2" fmla="*/ 229 w 230"/>
                <a:gd name="T3" fmla="*/ 0 h 277"/>
                <a:gd name="T4" fmla="*/ 229 w 230"/>
                <a:gd name="T5" fmla="*/ 276 h 277"/>
                <a:gd name="T6" fmla="*/ 0 w 230"/>
                <a:gd name="T7" fmla="*/ 276 h 277"/>
                <a:gd name="T8" fmla="*/ 0 w 230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77">
                  <a:moveTo>
                    <a:pt x="0" y="0"/>
                  </a:moveTo>
                  <a:lnTo>
                    <a:pt x="229" y="0"/>
                  </a:lnTo>
                  <a:lnTo>
                    <a:pt x="229" y="276"/>
                  </a:lnTo>
                  <a:lnTo>
                    <a:pt x="0" y="27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8253351" y="2065584"/>
              <a:ext cx="336301" cy="433014"/>
            </a:xfrm>
            <a:custGeom>
              <a:avLst/>
              <a:gdLst>
                <a:gd name="T0" fmla="*/ 0 w 292"/>
                <a:gd name="T1" fmla="*/ 74 h 353"/>
                <a:gd name="T2" fmla="*/ 87 w 292"/>
                <a:gd name="T3" fmla="*/ 0 h 353"/>
                <a:gd name="T4" fmla="*/ 291 w 292"/>
                <a:gd name="T5" fmla="*/ 0 h 353"/>
                <a:gd name="T6" fmla="*/ 291 w 292"/>
                <a:gd name="T7" fmla="*/ 276 h 353"/>
                <a:gd name="T8" fmla="*/ 227 w 292"/>
                <a:gd name="T9" fmla="*/ 352 h 353"/>
                <a:gd name="T10" fmla="*/ 227 w 292"/>
                <a:gd name="T11" fmla="*/ 74 h 353"/>
                <a:gd name="T12" fmla="*/ 5 w 292"/>
                <a:gd name="T13" fmla="*/ 74 h 353"/>
                <a:gd name="T14" fmla="*/ 0 w 292"/>
                <a:gd name="T15" fmla="*/ 74 h 3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2" h="353">
                  <a:moveTo>
                    <a:pt x="0" y="74"/>
                  </a:moveTo>
                  <a:lnTo>
                    <a:pt x="87" y="0"/>
                  </a:lnTo>
                  <a:lnTo>
                    <a:pt x="291" y="0"/>
                  </a:lnTo>
                  <a:lnTo>
                    <a:pt x="291" y="276"/>
                  </a:lnTo>
                  <a:lnTo>
                    <a:pt x="227" y="352"/>
                  </a:lnTo>
                  <a:lnTo>
                    <a:pt x="227" y="74"/>
                  </a:lnTo>
                  <a:lnTo>
                    <a:pt x="5" y="74"/>
                  </a:lnTo>
                  <a:lnTo>
                    <a:pt x="0" y="74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4"/>
            <p:cNvSpPr>
              <a:spLocks noChangeShapeType="1"/>
            </p:cNvSpPr>
            <p:nvPr/>
          </p:nvSpPr>
          <p:spPr bwMode="auto">
            <a:xfrm flipH="1">
              <a:off x="8512486" y="2069533"/>
              <a:ext cx="82924" cy="789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>
              <a:off x="8365067" y="2286698"/>
              <a:ext cx="41462" cy="59227"/>
            </a:xfrm>
            <a:prstGeom prst="ellipse">
              <a:avLst/>
            </a:prstGeom>
            <a:solidFill>
              <a:srgbClr val="C1C1C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8025316" y="2226158"/>
              <a:ext cx="337452" cy="3132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7" descr="Zig zag"/>
            <p:cNvSpPr>
              <a:spLocks noChangeArrowheads="1"/>
            </p:cNvSpPr>
            <p:nvPr/>
          </p:nvSpPr>
          <p:spPr bwMode="auto">
            <a:xfrm>
              <a:off x="7930875" y="2434109"/>
              <a:ext cx="166998" cy="313244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Line 18"/>
            <p:cNvSpPr>
              <a:spLocks noChangeShapeType="1"/>
            </p:cNvSpPr>
            <p:nvPr/>
          </p:nvSpPr>
          <p:spPr bwMode="auto">
            <a:xfrm flipV="1">
              <a:off x="7443694" y="2568919"/>
              <a:ext cx="552824" cy="45802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9"/>
            <p:cNvSpPr>
              <a:spLocks noChangeArrowheads="1"/>
            </p:cNvSpPr>
            <p:nvPr/>
          </p:nvSpPr>
          <p:spPr bwMode="auto">
            <a:xfrm>
              <a:off x="7349259" y="2868439"/>
              <a:ext cx="149723" cy="325090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Line 20"/>
            <p:cNvSpPr>
              <a:spLocks noChangeShapeType="1"/>
            </p:cNvSpPr>
            <p:nvPr/>
          </p:nvSpPr>
          <p:spPr bwMode="auto">
            <a:xfrm flipV="1">
              <a:off x="6688174" y="3002684"/>
              <a:ext cx="717519" cy="56462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21"/>
            <p:cNvSpPr>
              <a:spLocks noChangeArrowheads="1"/>
            </p:cNvSpPr>
            <p:nvPr/>
          </p:nvSpPr>
          <p:spPr bwMode="auto">
            <a:xfrm>
              <a:off x="6600643" y="3377787"/>
              <a:ext cx="150875" cy="326405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Line 22"/>
            <p:cNvSpPr>
              <a:spLocks noChangeShapeType="1"/>
            </p:cNvSpPr>
            <p:nvPr/>
          </p:nvSpPr>
          <p:spPr bwMode="auto">
            <a:xfrm flipV="1">
              <a:off x="6768789" y="3034271"/>
              <a:ext cx="654175" cy="52646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3"/>
            <p:cNvSpPr>
              <a:spLocks noChangeShapeType="1"/>
            </p:cNvSpPr>
            <p:nvPr/>
          </p:nvSpPr>
          <p:spPr bwMode="auto">
            <a:xfrm flipV="1">
              <a:off x="5971804" y="3581792"/>
              <a:ext cx="697940" cy="548835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6946157" y="4318837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 dirty="0">
                  <a:solidFill>
                    <a:srgbClr val="000000"/>
                  </a:solidFill>
                  <a:cs typeface="Times New Roman" pitchFamily="18" charset="0"/>
                </a:rPr>
                <a:t>PMT 1</a:t>
              </a: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7794973" y="3676555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 dirty="0">
                  <a:solidFill>
                    <a:srgbClr val="000000"/>
                  </a:solidFill>
                  <a:cs typeface="Times New Roman" pitchFamily="18" charset="0"/>
                </a:rPr>
                <a:t>PMT 2</a:t>
              </a: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7181107" y="1651000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5</a:t>
              </a: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8162369" y="2472278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4</a:t>
              </a: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5963808" y="3088656"/>
              <a:ext cx="800118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 err="1">
                  <a:solidFill>
                    <a:srgbClr val="000000"/>
                  </a:solidFill>
                  <a:cs typeface="Times New Roman" pitchFamily="18" charset="0"/>
                </a:rPr>
                <a:t>Dichroic</a:t>
              </a:r>
              <a:endParaRPr lang="en-US" b="1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35" name="Rectangle 29"/>
            <p:cNvSpPr>
              <a:spLocks noChangeArrowheads="1"/>
            </p:cNvSpPr>
            <p:nvPr/>
          </p:nvSpPr>
          <p:spPr bwMode="auto">
            <a:xfrm>
              <a:off x="5963808" y="3268968"/>
              <a:ext cx="632653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>
                  <a:solidFill>
                    <a:srgbClr val="000000"/>
                  </a:solidFill>
                  <a:cs typeface="Times New Roman" pitchFamily="18" charset="0"/>
                </a:rPr>
                <a:t>Filters</a:t>
              </a:r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7896319" y="3258017"/>
              <a:ext cx="304053" cy="400109"/>
            </a:xfrm>
            <a:custGeom>
              <a:avLst/>
              <a:gdLst>
                <a:gd name="T0" fmla="*/ 0 w 264"/>
                <a:gd name="T1" fmla="*/ 41 h 326"/>
                <a:gd name="T2" fmla="*/ 38 w 264"/>
                <a:gd name="T3" fmla="*/ 0 h 326"/>
                <a:gd name="T4" fmla="*/ 263 w 264"/>
                <a:gd name="T5" fmla="*/ 0 h 326"/>
                <a:gd name="T6" fmla="*/ 263 w 264"/>
                <a:gd name="T7" fmla="*/ 277 h 326"/>
                <a:gd name="T8" fmla="*/ 230 w 264"/>
                <a:gd name="T9" fmla="*/ 325 h 326"/>
                <a:gd name="T10" fmla="*/ 230 w 264"/>
                <a:gd name="T11" fmla="*/ 41 h 326"/>
                <a:gd name="T12" fmla="*/ 0 w 264"/>
                <a:gd name="T13" fmla="*/ 41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4" h="326">
                  <a:moveTo>
                    <a:pt x="0" y="41"/>
                  </a:moveTo>
                  <a:lnTo>
                    <a:pt x="38" y="0"/>
                  </a:lnTo>
                  <a:lnTo>
                    <a:pt x="263" y="0"/>
                  </a:lnTo>
                  <a:lnTo>
                    <a:pt x="263" y="277"/>
                  </a:lnTo>
                  <a:lnTo>
                    <a:pt x="230" y="325"/>
                  </a:lnTo>
                  <a:lnTo>
                    <a:pt x="230" y="41"/>
                  </a:lnTo>
                  <a:lnTo>
                    <a:pt x="0" y="41"/>
                  </a:lnTo>
                </a:path>
              </a:pathLst>
            </a:custGeom>
            <a:solidFill>
              <a:srgbClr val="04D665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7054414" y="3926624"/>
              <a:ext cx="305205" cy="398794"/>
            </a:xfrm>
            <a:custGeom>
              <a:avLst/>
              <a:gdLst>
                <a:gd name="T0" fmla="*/ 0 w 265"/>
                <a:gd name="T1" fmla="*/ 42 h 325"/>
                <a:gd name="T2" fmla="*/ 38 w 265"/>
                <a:gd name="T3" fmla="*/ 0 h 325"/>
                <a:gd name="T4" fmla="*/ 264 w 265"/>
                <a:gd name="T5" fmla="*/ 0 h 325"/>
                <a:gd name="T6" fmla="*/ 264 w 265"/>
                <a:gd name="T7" fmla="*/ 277 h 325"/>
                <a:gd name="T8" fmla="*/ 230 w 265"/>
                <a:gd name="T9" fmla="*/ 324 h 325"/>
                <a:gd name="T10" fmla="*/ 230 w 265"/>
                <a:gd name="T11" fmla="*/ 42 h 325"/>
                <a:gd name="T12" fmla="*/ 0 w 265"/>
                <a:gd name="T13" fmla="*/ 42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5" h="325">
                  <a:moveTo>
                    <a:pt x="0" y="42"/>
                  </a:moveTo>
                  <a:lnTo>
                    <a:pt x="38" y="0"/>
                  </a:lnTo>
                  <a:lnTo>
                    <a:pt x="264" y="0"/>
                  </a:lnTo>
                  <a:lnTo>
                    <a:pt x="264" y="277"/>
                  </a:lnTo>
                  <a:lnTo>
                    <a:pt x="230" y="324"/>
                  </a:lnTo>
                  <a:lnTo>
                    <a:pt x="230" y="42"/>
                  </a:lnTo>
                  <a:lnTo>
                    <a:pt x="0" y="42"/>
                  </a:lnTo>
                </a:path>
              </a:pathLst>
            </a:custGeom>
            <a:solidFill>
              <a:srgbClr val="00A9E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32"/>
            <p:cNvSpPr>
              <a:spLocks noChangeShapeType="1"/>
            </p:cNvSpPr>
            <p:nvPr/>
          </p:nvSpPr>
          <p:spPr bwMode="auto">
            <a:xfrm flipH="1">
              <a:off x="7308944" y="3937151"/>
              <a:ext cx="49523" cy="447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3" descr="Zig zag"/>
            <p:cNvSpPr>
              <a:spLocks noChangeArrowheads="1"/>
            </p:cNvSpPr>
            <p:nvPr/>
          </p:nvSpPr>
          <p:spPr bwMode="auto">
            <a:xfrm>
              <a:off x="7627974" y="3306715"/>
              <a:ext cx="94441" cy="348779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Oval 34" descr="Zig zag"/>
            <p:cNvSpPr>
              <a:spLocks noChangeArrowheads="1"/>
            </p:cNvSpPr>
            <p:nvPr/>
          </p:nvSpPr>
          <p:spPr bwMode="auto">
            <a:xfrm>
              <a:off x="6736545" y="3968738"/>
              <a:ext cx="95593" cy="347464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Line 35"/>
            <p:cNvSpPr>
              <a:spLocks noChangeShapeType="1"/>
            </p:cNvSpPr>
            <p:nvPr/>
          </p:nvSpPr>
          <p:spPr bwMode="auto">
            <a:xfrm flipV="1">
              <a:off x="6725024" y="3476498"/>
              <a:ext cx="902945" cy="47381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6"/>
            <p:cNvSpPr>
              <a:spLocks noChangeShapeType="1"/>
            </p:cNvSpPr>
            <p:nvPr/>
          </p:nvSpPr>
          <p:spPr bwMode="auto">
            <a:xfrm flipV="1">
              <a:off x="5962593" y="3525198"/>
              <a:ext cx="725581" cy="583054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 flipV="1">
              <a:off x="5906154" y="3534410"/>
              <a:ext cx="708305" cy="56199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38"/>
            <p:cNvSpPr>
              <a:spLocks noChangeArrowheads="1"/>
            </p:cNvSpPr>
            <p:nvPr/>
          </p:nvSpPr>
          <p:spPr bwMode="auto">
            <a:xfrm>
              <a:off x="5857787" y="3910828"/>
              <a:ext cx="148571" cy="326405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V="1">
              <a:off x="5280776" y="4201697"/>
              <a:ext cx="638050" cy="471182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40"/>
            <p:cNvSpPr>
              <a:spLocks noChangeShapeType="1"/>
            </p:cNvSpPr>
            <p:nvPr/>
          </p:nvSpPr>
          <p:spPr bwMode="auto">
            <a:xfrm flipV="1">
              <a:off x="5211674" y="4071398"/>
              <a:ext cx="711760" cy="561997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41"/>
            <p:cNvSpPr>
              <a:spLocks/>
            </p:cNvSpPr>
            <p:nvPr/>
          </p:nvSpPr>
          <p:spPr bwMode="auto">
            <a:xfrm>
              <a:off x="5212821" y="4117464"/>
              <a:ext cx="745160" cy="522511"/>
            </a:xfrm>
            <a:custGeom>
              <a:avLst/>
              <a:gdLst>
                <a:gd name="T0" fmla="*/ 0 w 647"/>
                <a:gd name="T1" fmla="*/ 424 h 425"/>
                <a:gd name="T2" fmla="*/ 646 w 647"/>
                <a:gd name="T3" fmla="*/ 0 h 425"/>
                <a:gd name="T4" fmla="*/ 643 w 647"/>
                <a:gd name="T5" fmla="*/ 8 h 4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7" h="425">
                  <a:moveTo>
                    <a:pt x="0" y="424"/>
                  </a:moveTo>
                  <a:lnTo>
                    <a:pt x="646" y="0"/>
                  </a:lnTo>
                  <a:lnTo>
                    <a:pt x="643" y="8"/>
                  </a:lnTo>
                </a:path>
              </a:pathLst>
            </a:custGeom>
            <a:noFill/>
            <a:ln w="508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42"/>
            <p:cNvSpPr>
              <a:spLocks noChangeShapeType="1"/>
            </p:cNvSpPr>
            <p:nvPr/>
          </p:nvSpPr>
          <p:spPr bwMode="auto">
            <a:xfrm flipH="1">
              <a:off x="4926049" y="4621549"/>
              <a:ext cx="330657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43"/>
            <p:cNvSpPr>
              <a:spLocks noChangeArrowheads="1"/>
            </p:cNvSpPr>
            <p:nvPr/>
          </p:nvSpPr>
          <p:spPr bwMode="auto">
            <a:xfrm>
              <a:off x="6019022" y="4737373"/>
              <a:ext cx="930370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>
                  <a:solidFill>
                    <a:srgbClr val="000000"/>
                  </a:solidFill>
                  <a:cs typeface="Times New Roman" pitchFamily="18" charset="0"/>
                </a:rPr>
                <a:t>Bandpass</a:t>
              </a:r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6073152" y="4941376"/>
              <a:ext cx="632652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Filters</a:t>
              </a:r>
            </a:p>
          </p:txBody>
        </p: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7703987" y="4484669"/>
              <a:ext cx="911007" cy="296134"/>
            </a:xfrm>
            <a:custGeom>
              <a:avLst/>
              <a:gdLst>
                <a:gd name="T0" fmla="*/ 0 w 791"/>
                <a:gd name="T1" fmla="*/ 0 h 241"/>
                <a:gd name="T2" fmla="*/ 790 w 791"/>
                <a:gd name="T3" fmla="*/ 0 h 241"/>
                <a:gd name="T4" fmla="*/ 790 w 791"/>
                <a:gd name="T5" fmla="*/ 240 h 241"/>
                <a:gd name="T6" fmla="*/ 0 w 791"/>
                <a:gd name="T7" fmla="*/ 240 h 241"/>
                <a:gd name="T8" fmla="*/ 0 w 79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1" h="241">
                  <a:moveTo>
                    <a:pt x="0" y="0"/>
                  </a:moveTo>
                  <a:lnTo>
                    <a:pt x="790" y="0"/>
                  </a:lnTo>
                  <a:lnTo>
                    <a:pt x="790" y="240"/>
                  </a:ln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25400" cap="rnd" cmpd="sng">
              <a:solidFill>
                <a:srgbClr val="90909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46"/>
            <p:cNvSpPr>
              <a:spLocks noChangeArrowheads="1"/>
            </p:cNvSpPr>
            <p:nvPr/>
          </p:nvSpPr>
          <p:spPr bwMode="auto">
            <a:xfrm>
              <a:off x="7760421" y="4504414"/>
              <a:ext cx="678008" cy="3076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2000" b="1">
                  <a:solidFill>
                    <a:srgbClr val="000000"/>
                  </a:solidFill>
                  <a:cs typeface="Times New Roman" pitchFamily="18" charset="0"/>
                </a:rPr>
                <a:t>Laser </a:t>
              </a:r>
            </a:p>
          </p:txBody>
        </p:sp>
        <p:sp>
          <p:nvSpPr>
            <p:cNvPr id="153" name="Line 48"/>
            <p:cNvSpPr>
              <a:spLocks noChangeShapeType="1"/>
            </p:cNvSpPr>
            <p:nvPr/>
          </p:nvSpPr>
          <p:spPr bwMode="auto">
            <a:xfrm>
              <a:off x="5981015" y="4158264"/>
              <a:ext cx="756678" cy="0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50" descr="Zig zag"/>
            <p:cNvSpPr>
              <a:spLocks noChangeArrowheads="1"/>
            </p:cNvSpPr>
            <p:nvPr/>
          </p:nvSpPr>
          <p:spPr bwMode="auto">
            <a:xfrm>
              <a:off x="8317847" y="2830270"/>
              <a:ext cx="96744" cy="348779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" name="Line 51"/>
            <p:cNvSpPr>
              <a:spLocks noChangeShapeType="1"/>
            </p:cNvSpPr>
            <p:nvPr/>
          </p:nvSpPr>
          <p:spPr bwMode="auto">
            <a:xfrm flipV="1">
              <a:off x="5248524" y="4060871"/>
              <a:ext cx="631140" cy="50540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77"/>
            <p:cNvSpPr>
              <a:spLocks noChangeShapeType="1"/>
            </p:cNvSpPr>
            <p:nvPr/>
          </p:nvSpPr>
          <p:spPr bwMode="auto">
            <a:xfrm flipV="1">
              <a:off x="6338047" y="4260926"/>
              <a:ext cx="386976" cy="539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78"/>
            <p:cNvSpPr>
              <a:spLocks noChangeArrowheads="1"/>
            </p:cNvSpPr>
            <p:nvPr/>
          </p:nvSpPr>
          <p:spPr bwMode="auto">
            <a:xfrm>
              <a:off x="8411140" y="3213270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3</a:t>
              </a:r>
            </a:p>
          </p:txBody>
        </p:sp>
        <p:sp>
          <p:nvSpPr>
            <p:cNvPr id="158" name="Line 79"/>
            <p:cNvSpPr>
              <a:spLocks noChangeShapeType="1"/>
            </p:cNvSpPr>
            <p:nvPr/>
          </p:nvSpPr>
          <p:spPr bwMode="auto">
            <a:xfrm flipV="1">
              <a:off x="7489763" y="2989522"/>
              <a:ext cx="875304" cy="47381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80"/>
            <p:cNvSpPr>
              <a:spLocks noChangeShapeType="1"/>
            </p:cNvSpPr>
            <p:nvPr/>
          </p:nvSpPr>
          <p:spPr bwMode="auto">
            <a:xfrm flipV="1">
              <a:off x="7416053" y="1983985"/>
              <a:ext cx="0" cy="104239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81" descr="Zig zag"/>
            <p:cNvSpPr>
              <a:spLocks noChangeArrowheads="1"/>
            </p:cNvSpPr>
            <p:nvPr/>
          </p:nvSpPr>
          <p:spPr bwMode="auto">
            <a:xfrm>
              <a:off x="7251358" y="2378830"/>
              <a:ext cx="325935" cy="102660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61" name="Group 82"/>
            <p:cNvGrpSpPr>
              <a:grpSpLocks/>
            </p:cNvGrpSpPr>
            <p:nvPr/>
          </p:nvGrpSpPr>
          <p:grpSpPr bwMode="auto">
            <a:xfrm>
              <a:off x="7287066" y="1857632"/>
              <a:ext cx="307508" cy="396162"/>
              <a:chOff x="3848" y="972"/>
              <a:chExt cx="267" cy="323"/>
            </a:xfrm>
          </p:grpSpPr>
          <p:sp>
            <p:nvSpPr>
              <p:cNvPr id="169" name="Freeform 83"/>
              <p:cNvSpPr>
                <a:spLocks/>
              </p:cNvSpPr>
              <p:nvPr/>
            </p:nvSpPr>
            <p:spPr bwMode="auto">
              <a:xfrm>
                <a:off x="3848" y="1016"/>
                <a:ext cx="230" cy="279"/>
              </a:xfrm>
              <a:custGeom>
                <a:avLst/>
                <a:gdLst>
                  <a:gd name="T0" fmla="*/ 0 w 230"/>
                  <a:gd name="T1" fmla="*/ 0 h 279"/>
                  <a:gd name="T2" fmla="*/ 229 w 230"/>
                  <a:gd name="T3" fmla="*/ 0 h 279"/>
                  <a:gd name="T4" fmla="*/ 229 w 230"/>
                  <a:gd name="T5" fmla="*/ 278 h 279"/>
                  <a:gd name="T6" fmla="*/ 0 w 230"/>
                  <a:gd name="T7" fmla="*/ 278 h 279"/>
                  <a:gd name="T8" fmla="*/ 0 w 230"/>
                  <a:gd name="T9" fmla="*/ 0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279">
                    <a:moveTo>
                      <a:pt x="0" y="0"/>
                    </a:moveTo>
                    <a:lnTo>
                      <a:pt x="229" y="0"/>
                    </a:lnTo>
                    <a:lnTo>
                      <a:pt x="229" y="278"/>
                    </a:lnTo>
                    <a:lnTo>
                      <a:pt x="0" y="278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919191"/>
                  </a:gs>
                  <a:gs pos="100000">
                    <a:srgbClr val="E9E9E9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84"/>
              <p:cNvSpPr>
                <a:spLocks/>
              </p:cNvSpPr>
              <p:nvPr/>
            </p:nvSpPr>
            <p:spPr bwMode="auto">
              <a:xfrm>
                <a:off x="3848" y="972"/>
                <a:ext cx="264" cy="323"/>
              </a:xfrm>
              <a:custGeom>
                <a:avLst/>
                <a:gdLst>
                  <a:gd name="T0" fmla="*/ 0 w 264"/>
                  <a:gd name="T1" fmla="*/ 41 h 323"/>
                  <a:gd name="T2" fmla="*/ 38 w 264"/>
                  <a:gd name="T3" fmla="*/ 0 h 323"/>
                  <a:gd name="T4" fmla="*/ 263 w 264"/>
                  <a:gd name="T5" fmla="*/ 0 h 323"/>
                  <a:gd name="T6" fmla="*/ 263 w 264"/>
                  <a:gd name="T7" fmla="*/ 274 h 323"/>
                  <a:gd name="T8" fmla="*/ 230 w 264"/>
                  <a:gd name="T9" fmla="*/ 322 h 323"/>
                  <a:gd name="T10" fmla="*/ 230 w 264"/>
                  <a:gd name="T11" fmla="*/ 41 h 323"/>
                  <a:gd name="T12" fmla="*/ 0 w 264"/>
                  <a:gd name="T13" fmla="*/ 41 h 3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" h="323">
                    <a:moveTo>
                      <a:pt x="0" y="41"/>
                    </a:moveTo>
                    <a:lnTo>
                      <a:pt x="38" y="0"/>
                    </a:lnTo>
                    <a:lnTo>
                      <a:pt x="263" y="0"/>
                    </a:lnTo>
                    <a:lnTo>
                      <a:pt x="263" y="274"/>
                    </a:lnTo>
                    <a:lnTo>
                      <a:pt x="230" y="322"/>
                    </a:lnTo>
                    <a:lnTo>
                      <a:pt x="230" y="41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FFFF00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85"/>
              <p:cNvSpPr>
                <a:spLocks noChangeShapeType="1"/>
              </p:cNvSpPr>
              <p:nvPr/>
            </p:nvSpPr>
            <p:spPr bwMode="auto">
              <a:xfrm flipH="1">
                <a:off x="4072" y="976"/>
                <a:ext cx="43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86"/>
            <p:cNvGrpSpPr>
              <a:grpSpLocks/>
            </p:cNvGrpSpPr>
            <p:nvPr/>
          </p:nvGrpSpPr>
          <p:grpSpPr bwMode="auto">
            <a:xfrm>
              <a:off x="8558560" y="2815790"/>
              <a:ext cx="307508" cy="396162"/>
              <a:chOff x="4952" y="1800"/>
              <a:chExt cx="267" cy="323"/>
            </a:xfrm>
          </p:grpSpPr>
          <p:sp>
            <p:nvSpPr>
              <p:cNvPr id="166" name="Freeform 87"/>
              <p:cNvSpPr>
                <a:spLocks/>
              </p:cNvSpPr>
              <p:nvPr/>
            </p:nvSpPr>
            <p:spPr bwMode="auto">
              <a:xfrm>
                <a:off x="4952" y="1844"/>
                <a:ext cx="230" cy="278"/>
              </a:xfrm>
              <a:custGeom>
                <a:avLst/>
                <a:gdLst>
                  <a:gd name="T0" fmla="*/ 0 w 230"/>
                  <a:gd name="T1" fmla="*/ 0 h 278"/>
                  <a:gd name="T2" fmla="*/ 229 w 230"/>
                  <a:gd name="T3" fmla="*/ 0 h 278"/>
                  <a:gd name="T4" fmla="*/ 229 w 230"/>
                  <a:gd name="T5" fmla="*/ 277 h 278"/>
                  <a:gd name="T6" fmla="*/ 0 w 230"/>
                  <a:gd name="T7" fmla="*/ 277 h 278"/>
                  <a:gd name="T8" fmla="*/ 0 w 230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278">
                    <a:moveTo>
                      <a:pt x="0" y="0"/>
                    </a:moveTo>
                    <a:lnTo>
                      <a:pt x="229" y="0"/>
                    </a:lnTo>
                    <a:lnTo>
                      <a:pt x="229" y="277"/>
                    </a:ln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919191"/>
                  </a:gs>
                  <a:gs pos="100000">
                    <a:srgbClr val="E9E9E9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88"/>
              <p:cNvSpPr>
                <a:spLocks/>
              </p:cNvSpPr>
              <p:nvPr/>
            </p:nvSpPr>
            <p:spPr bwMode="auto">
              <a:xfrm>
                <a:off x="4952" y="1800"/>
                <a:ext cx="264" cy="323"/>
              </a:xfrm>
              <a:custGeom>
                <a:avLst/>
                <a:gdLst>
                  <a:gd name="T0" fmla="*/ 0 w 264"/>
                  <a:gd name="T1" fmla="*/ 41 h 323"/>
                  <a:gd name="T2" fmla="*/ 38 w 264"/>
                  <a:gd name="T3" fmla="*/ 0 h 323"/>
                  <a:gd name="T4" fmla="*/ 263 w 264"/>
                  <a:gd name="T5" fmla="*/ 0 h 323"/>
                  <a:gd name="T6" fmla="*/ 263 w 264"/>
                  <a:gd name="T7" fmla="*/ 274 h 323"/>
                  <a:gd name="T8" fmla="*/ 230 w 264"/>
                  <a:gd name="T9" fmla="*/ 322 h 323"/>
                  <a:gd name="T10" fmla="*/ 230 w 264"/>
                  <a:gd name="T11" fmla="*/ 41 h 323"/>
                  <a:gd name="T12" fmla="*/ 0 w 264"/>
                  <a:gd name="T13" fmla="*/ 41 h 3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" h="323">
                    <a:moveTo>
                      <a:pt x="0" y="41"/>
                    </a:moveTo>
                    <a:lnTo>
                      <a:pt x="38" y="0"/>
                    </a:lnTo>
                    <a:lnTo>
                      <a:pt x="263" y="0"/>
                    </a:lnTo>
                    <a:lnTo>
                      <a:pt x="263" y="274"/>
                    </a:lnTo>
                    <a:lnTo>
                      <a:pt x="230" y="322"/>
                    </a:lnTo>
                    <a:lnTo>
                      <a:pt x="230" y="41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FFFF00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89"/>
              <p:cNvSpPr>
                <a:spLocks noChangeShapeType="1"/>
              </p:cNvSpPr>
              <p:nvPr/>
            </p:nvSpPr>
            <p:spPr bwMode="auto">
              <a:xfrm flipH="1">
                <a:off x="5176" y="1804"/>
                <a:ext cx="43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Rectangle 90"/>
            <p:cNvSpPr>
              <a:spLocks noChangeArrowheads="1"/>
            </p:cNvSpPr>
            <p:nvPr/>
          </p:nvSpPr>
          <p:spPr bwMode="auto">
            <a:xfrm>
              <a:off x="4808573" y="4508363"/>
              <a:ext cx="135902" cy="202688"/>
            </a:xfrm>
            <a:prstGeom prst="rect">
              <a:avLst/>
            </a:pr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Rectangle 91"/>
            <p:cNvSpPr>
              <a:spLocks noChangeArrowheads="1"/>
            </p:cNvSpPr>
            <p:nvPr/>
          </p:nvSpPr>
          <p:spPr bwMode="auto">
            <a:xfrm>
              <a:off x="4524499" y="4291953"/>
              <a:ext cx="544267" cy="236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Times New Roman" pitchFamily="18" charset="0"/>
                </a:rPr>
                <a:t>Scatter</a:t>
              </a:r>
            </a:p>
          </p:txBody>
        </p:sp>
        <p:sp>
          <p:nvSpPr>
            <p:cNvPr id="165" name="Rectangle 92"/>
            <p:cNvSpPr>
              <a:spLocks noChangeArrowheads="1"/>
            </p:cNvSpPr>
            <p:nvPr/>
          </p:nvSpPr>
          <p:spPr bwMode="auto">
            <a:xfrm>
              <a:off x="4566081" y="4653731"/>
              <a:ext cx="544267" cy="236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Times New Roman" pitchFamily="18" charset="0"/>
                </a:rPr>
                <a:t>Sensor</a:t>
              </a:r>
            </a:p>
          </p:txBody>
        </p:sp>
      </p:grpSp>
      <p:grpSp>
        <p:nvGrpSpPr>
          <p:cNvPr id="172" name="Group 112"/>
          <p:cNvGrpSpPr/>
          <p:nvPr/>
        </p:nvGrpSpPr>
        <p:grpSpPr>
          <a:xfrm>
            <a:off x="3643032" y="2300336"/>
            <a:ext cx="2076671" cy="3248263"/>
            <a:chOff x="3643032" y="2314337"/>
            <a:chExt cx="2076671" cy="3248263"/>
          </a:xfrm>
        </p:grpSpPr>
        <p:sp>
          <p:nvSpPr>
            <p:cNvPr id="173" name="Rectangle 47"/>
            <p:cNvSpPr>
              <a:spLocks noChangeArrowheads="1"/>
            </p:cNvSpPr>
            <p:nvPr/>
          </p:nvSpPr>
          <p:spPr bwMode="auto">
            <a:xfrm>
              <a:off x="5195545" y="3394900"/>
              <a:ext cx="46069" cy="1302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74" name="Group 110"/>
            <p:cNvGrpSpPr/>
            <p:nvPr/>
          </p:nvGrpSpPr>
          <p:grpSpPr>
            <a:xfrm>
              <a:off x="3643032" y="2314337"/>
              <a:ext cx="2076671" cy="3248263"/>
              <a:chOff x="3643032" y="2314337"/>
              <a:chExt cx="2076671" cy="3248263"/>
            </a:xfrm>
          </p:grpSpPr>
          <p:sp>
            <p:nvSpPr>
              <p:cNvPr id="175" name="Rectangle 49"/>
              <p:cNvSpPr>
                <a:spLocks noChangeArrowheads="1"/>
              </p:cNvSpPr>
              <p:nvPr/>
            </p:nvSpPr>
            <p:spPr bwMode="auto">
              <a:xfrm>
                <a:off x="4463703" y="3200400"/>
                <a:ext cx="1256000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Flow </a:t>
                </a:r>
                <a:r>
                  <a:rPr lang="en-US" b="1" dirty="0" smtClean="0">
                    <a:solidFill>
                      <a:srgbClr val="000000"/>
                    </a:solidFill>
                    <a:cs typeface="Times New Roman" pitchFamily="18" charset="0"/>
                  </a:rPr>
                  <a:t>chamber</a:t>
                </a:r>
                <a:endParaRPr lang="en-US" b="1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grpSp>
            <p:nvGrpSpPr>
              <p:cNvPr id="176" name="Group 109"/>
              <p:cNvGrpSpPr/>
              <p:nvPr/>
            </p:nvGrpSpPr>
            <p:grpSpPr>
              <a:xfrm>
                <a:off x="3643032" y="2314337"/>
                <a:ext cx="1734484" cy="3248263"/>
                <a:chOff x="3643032" y="2314337"/>
                <a:chExt cx="1734484" cy="3248263"/>
              </a:xfrm>
            </p:grpSpPr>
            <p:sp>
              <p:nvSpPr>
                <p:cNvPr id="177" name="Rectangle 76"/>
                <p:cNvSpPr>
                  <a:spLocks noChangeArrowheads="1"/>
                </p:cNvSpPr>
                <p:nvPr/>
              </p:nvSpPr>
              <p:spPr bwMode="auto">
                <a:xfrm>
                  <a:off x="5101104" y="3746311"/>
                  <a:ext cx="276412" cy="89498"/>
                </a:xfrm>
                <a:prstGeom prst="rect">
                  <a:avLst/>
                </a:prstGeom>
                <a:gradFill rotWithShape="0">
                  <a:gsLst>
                    <a:gs pos="0">
                      <a:srgbClr val="BDBDBD"/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78" name="Group 108"/>
                <p:cNvGrpSpPr/>
                <p:nvPr/>
              </p:nvGrpSpPr>
              <p:grpSpPr>
                <a:xfrm>
                  <a:off x="3643032" y="2314337"/>
                  <a:ext cx="1683809" cy="3248263"/>
                  <a:chOff x="3643032" y="2314337"/>
                  <a:chExt cx="1683809" cy="3248263"/>
                </a:xfrm>
              </p:grpSpPr>
              <p:sp>
                <p:nvSpPr>
                  <p:cNvPr id="179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126442" y="3529147"/>
                    <a:ext cx="194640" cy="54620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DBDBD"/>
                      </a:gs>
                      <a:gs pos="100000">
                        <a:srgbClr val="919191"/>
                      </a:gs>
                    </a:gsLst>
                    <a:path path="shape">
                      <a:fillToRect l="50000" t="50000" r="50000" b="50000"/>
                    </a:path>
                  </a:gradFill>
                  <a:ln w="254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0" name="Oval 52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93242" y="4774223"/>
                    <a:ext cx="73710" cy="144776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1" name="AutoShape 53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89787" y="4037178"/>
                    <a:ext cx="78317" cy="684398"/>
                  </a:xfrm>
                  <a:prstGeom prst="roundRect">
                    <a:avLst>
                      <a:gd name="adj" fmla="val 12495"/>
                    </a:avLst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2" name="Oval 54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201309" y="4990071"/>
                    <a:ext cx="71406" cy="101344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83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5208214" y="4385960"/>
                    <a:ext cx="54130" cy="88181"/>
                    <a:chOff x="2043" y="3030"/>
                    <a:chExt cx="47" cy="72"/>
                  </a:xfrm>
                </p:grpSpPr>
                <p:sp>
                  <p:nvSpPr>
                    <p:cNvPr id="202" name="Freeform 56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3" y="3030"/>
                      <a:ext cx="47" cy="72"/>
                    </a:xfrm>
                    <a:custGeom>
                      <a:avLst/>
                      <a:gdLst>
                        <a:gd name="T0" fmla="*/ 46 w 47"/>
                        <a:gd name="T1" fmla="*/ 40 h 72"/>
                        <a:gd name="T2" fmla="*/ 44 w 47"/>
                        <a:gd name="T3" fmla="*/ 14 h 72"/>
                        <a:gd name="T4" fmla="*/ 32 w 47"/>
                        <a:gd name="T5" fmla="*/ 0 h 72"/>
                        <a:gd name="T6" fmla="*/ 19 w 47"/>
                        <a:gd name="T7" fmla="*/ 0 h 72"/>
                        <a:gd name="T8" fmla="*/ 7 w 47"/>
                        <a:gd name="T9" fmla="*/ 7 h 72"/>
                        <a:gd name="T10" fmla="*/ 0 w 47"/>
                        <a:gd name="T11" fmla="*/ 24 h 72"/>
                        <a:gd name="T12" fmla="*/ 0 w 47"/>
                        <a:gd name="T13" fmla="*/ 45 h 72"/>
                        <a:gd name="T14" fmla="*/ 6 w 47"/>
                        <a:gd name="T15" fmla="*/ 64 h 72"/>
                        <a:gd name="T16" fmla="*/ 19 w 47"/>
                        <a:gd name="T17" fmla="*/ 71 h 72"/>
                        <a:gd name="T18" fmla="*/ 41 w 47"/>
                        <a:gd name="T19" fmla="*/ 61 h 72"/>
                        <a:gd name="T20" fmla="*/ 46 w 47"/>
                        <a:gd name="T21" fmla="*/ 42 h 72"/>
                        <a:gd name="T22" fmla="*/ 46 w 47"/>
                        <a:gd name="T23" fmla="*/ 40 h 7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7" h="72">
                          <a:moveTo>
                            <a:pt x="46" y="40"/>
                          </a:moveTo>
                          <a:lnTo>
                            <a:pt x="44" y="14"/>
                          </a:lnTo>
                          <a:lnTo>
                            <a:pt x="32" y="0"/>
                          </a:lnTo>
                          <a:lnTo>
                            <a:pt x="19" y="0"/>
                          </a:lnTo>
                          <a:lnTo>
                            <a:pt x="7" y="7"/>
                          </a:lnTo>
                          <a:lnTo>
                            <a:pt x="0" y="24"/>
                          </a:lnTo>
                          <a:lnTo>
                            <a:pt x="0" y="45"/>
                          </a:lnTo>
                          <a:lnTo>
                            <a:pt x="6" y="64"/>
                          </a:lnTo>
                          <a:lnTo>
                            <a:pt x="19" y="71"/>
                          </a:lnTo>
                          <a:lnTo>
                            <a:pt x="41" y="61"/>
                          </a:lnTo>
                          <a:lnTo>
                            <a:pt x="46" y="42"/>
                          </a:lnTo>
                          <a:lnTo>
                            <a:pt x="46" y="40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049" y="3054"/>
                      <a:ext cx="31" cy="39"/>
                    </a:xfrm>
                    <a:custGeom>
                      <a:avLst/>
                      <a:gdLst>
                        <a:gd name="T0" fmla="*/ 12 w 31"/>
                        <a:gd name="T1" fmla="*/ 38 h 39"/>
                        <a:gd name="T2" fmla="*/ 17 w 31"/>
                        <a:gd name="T3" fmla="*/ 36 h 39"/>
                        <a:gd name="T4" fmla="*/ 21 w 31"/>
                        <a:gd name="T5" fmla="*/ 29 h 39"/>
                        <a:gd name="T6" fmla="*/ 30 w 31"/>
                        <a:gd name="T7" fmla="*/ 29 h 39"/>
                        <a:gd name="T8" fmla="*/ 30 w 31"/>
                        <a:gd name="T9" fmla="*/ 19 h 39"/>
                        <a:gd name="T10" fmla="*/ 30 w 31"/>
                        <a:gd name="T11" fmla="*/ 19 h 39"/>
                        <a:gd name="T12" fmla="*/ 30 w 31"/>
                        <a:gd name="T13" fmla="*/ 10 h 39"/>
                        <a:gd name="T14" fmla="*/ 30 w 31"/>
                        <a:gd name="T15" fmla="*/ 0 h 39"/>
                        <a:gd name="T16" fmla="*/ 21 w 31"/>
                        <a:gd name="T17" fmla="*/ 0 h 39"/>
                        <a:gd name="T18" fmla="*/ 12 w 31"/>
                        <a:gd name="T19" fmla="*/ 10 h 39"/>
                        <a:gd name="T20" fmla="*/ 21 w 31"/>
                        <a:gd name="T21" fmla="*/ 13 h 39"/>
                        <a:gd name="T22" fmla="*/ 30 w 31"/>
                        <a:gd name="T23" fmla="*/ 19 h 39"/>
                        <a:gd name="T24" fmla="*/ 30 w 31"/>
                        <a:gd name="T25" fmla="*/ 19 h 39"/>
                        <a:gd name="T26" fmla="*/ 21 w 31"/>
                        <a:gd name="T27" fmla="*/ 29 h 39"/>
                        <a:gd name="T28" fmla="*/ 12 w 31"/>
                        <a:gd name="T29" fmla="*/ 29 h 39"/>
                        <a:gd name="T30" fmla="*/ 3 w 31"/>
                        <a:gd name="T31" fmla="*/ 29 h 39"/>
                        <a:gd name="T32" fmla="*/ 3 w 31"/>
                        <a:gd name="T33" fmla="*/ 29 h 39"/>
                        <a:gd name="T34" fmla="*/ 0 w 31"/>
                        <a:gd name="T35" fmla="*/ 33 h 39"/>
                        <a:gd name="T36" fmla="*/ 2 w 31"/>
                        <a:gd name="T37" fmla="*/ 37 h 39"/>
                        <a:gd name="T38" fmla="*/ 12 w 31"/>
                        <a:gd name="T39" fmla="*/ 38 h 39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31" h="39">
                          <a:moveTo>
                            <a:pt x="12" y="38"/>
                          </a:moveTo>
                          <a:lnTo>
                            <a:pt x="17" y="36"/>
                          </a:lnTo>
                          <a:lnTo>
                            <a:pt x="21" y="29"/>
                          </a:lnTo>
                          <a:lnTo>
                            <a:pt x="30" y="29"/>
                          </a:lnTo>
                          <a:lnTo>
                            <a:pt x="30" y="19"/>
                          </a:lnTo>
                          <a:lnTo>
                            <a:pt x="30" y="10"/>
                          </a:lnTo>
                          <a:lnTo>
                            <a:pt x="30" y="0"/>
                          </a:lnTo>
                          <a:lnTo>
                            <a:pt x="21" y="0"/>
                          </a:lnTo>
                          <a:lnTo>
                            <a:pt x="12" y="10"/>
                          </a:lnTo>
                          <a:lnTo>
                            <a:pt x="21" y="13"/>
                          </a:lnTo>
                          <a:lnTo>
                            <a:pt x="30" y="19"/>
                          </a:lnTo>
                          <a:lnTo>
                            <a:pt x="21" y="29"/>
                          </a:lnTo>
                          <a:lnTo>
                            <a:pt x="12" y="29"/>
                          </a:lnTo>
                          <a:lnTo>
                            <a:pt x="3" y="29"/>
                          </a:lnTo>
                          <a:lnTo>
                            <a:pt x="0" y="33"/>
                          </a:lnTo>
                          <a:lnTo>
                            <a:pt x="2" y="37"/>
                          </a:lnTo>
                          <a:lnTo>
                            <a:pt x="12" y="38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5212821" y="4587329"/>
                    <a:ext cx="50675" cy="73704"/>
                    <a:chOff x="2047" y="3194"/>
                    <a:chExt cx="44" cy="60"/>
                  </a:xfrm>
                </p:grpSpPr>
                <p:sp>
                  <p:nvSpPr>
                    <p:cNvPr id="200" name="Freeform 59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7" y="3194"/>
                      <a:ext cx="44" cy="60"/>
                    </a:xfrm>
                    <a:custGeom>
                      <a:avLst/>
                      <a:gdLst>
                        <a:gd name="T0" fmla="*/ 43 w 44"/>
                        <a:gd name="T1" fmla="*/ 33 h 60"/>
                        <a:gd name="T2" fmla="*/ 41 w 44"/>
                        <a:gd name="T3" fmla="*/ 12 h 60"/>
                        <a:gd name="T4" fmla="*/ 30 w 44"/>
                        <a:gd name="T5" fmla="*/ 0 h 60"/>
                        <a:gd name="T6" fmla="*/ 18 w 44"/>
                        <a:gd name="T7" fmla="*/ 0 h 60"/>
                        <a:gd name="T8" fmla="*/ 7 w 44"/>
                        <a:gd name="T9" fmla="*/ 6 h 60"/>
                        <a:gd name="T10" fmla="*/ 0 w 44"/>
                        <a:gd name="T11" fmla="*/ 20 h 60"/>
                        <a:gd name="T12" fmla="*/ 0 w 44"/>
                        <a:gd name="T13" fmla="*/ 37 h 60"/>
                        <a:gd name="T14" fmla="*/ 6 w 44"/>
                        <a:gd name="T15" fmla="*/ 53 h 60"/>
                        <a:gd name="T16" fmla="*/ 18 w 44"/>
                        <a:gd name="T17" fmla="*/ 59 h 60"/>
                        <a:gd name="T18" fmla="*/ 39 w 44"/>
                        <a:gd name="T19" fmla="*/ 51 h 60"/>
                        <a:gd name="T20" fmla="*/ 43 w 44"/>
                        <a:gd name="T21" fmla="*/ 35 h 60"/>
                        <a:gd name="T22" fmla="*/ 43 w 44"/>
                        <a:gd name="T23" fmla="*/ 33 h 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4" h="60">
                          <a:moveTo>
                            <a:pt x="43" y="33"/>
                          </a:moveTo>
                          <a:lnTo>
                            <a:pt x="41" y="12"/>
                          </a:lnTo>
                          <a:lnTo>
                            <a:pt x="30" y="0"/>
                          </a:lnTo>
                          <a:lnTo>
                            <a:pt x="18" y="0"/>
                          </a:lnTo>
                          <a:lnTo>
                            <a:pt x="7" y="6"/>
                          </a:lnTo>
                          <a:lnTo>
                            <a:pt x="0" y="20"/>
                          </a:lnTo>
                          <a:lnTo>
                            <a:pt x="0" y="37"/>
                          </a:lnTo>
                          <a:lnTo>
                            <a:pt x="6" y="53"/>
                          </a:lnTo>
                          <a:lnTo>
                            <a:pt x="18" y="59"/>
                          </a:lnTo>
                          <a:lnTo>
                            <a:pt x="39" y="51"/>
                          </a:lnTo>
                          <a:lnTo>
                            <a:pt x="43" y="35"/>
                          </a:lnTo>
                          <a:lnTo>
                            <a:pt x="43" y="33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5" y="3213"/>
                      <a:ext cx="21" cy="36"/>
                    </a:xfrm>
                    <a:prstGeom prst="ellipse">
                      <a:avLst/>
                    </a:prstGeom>
                    <a:solidFill>
                      <a:srgbClr val="7144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8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5195550" y="5141428"/>
                    <a:ext cx="71406" cy="88181"/>
                    <a:chOff x="2032" y="3645"/>
                    <a:chExt cx="62" cy="72"/>
                  </a:xfrm>
                </p:grpSpPr>
                <p:sp>
                  <p:nvSpPr>
                    <p:cNvPr id="196" name="Oval 62" descr="Large confetti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2" y="3645"/>
                      <a:ext cx="62" cy="72"/>
                    </a:xfrm>
                    <a:prstGeom prst="ellipse">
                      <a:avLst/>
                    </a:prstGeom>
                    <a:pattFill prst="lgConfetti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50800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197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48" y="3659"/>
                      <a:ext cx="37" cy="48"/>
                      <a:chOff x="2048" y="3659"/>
                      <a:chExt cx="37" cy="48"/>
                    </a:xfrm>
                  </p:grpSpPr>
                  <p:sp>
                    <p:nvSpPr>
                      <p:cNvPr id="198" name="Freeform 64" descr="Wide upward diagonal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48" y="3659"/>
                        <a:ext cx="37" cy="48"/>
                      </a:xfrm>
                      <a:custGeom>
                        <a:avLst/>
                        <a:gdLst>
                          <a:gd name="T0" fmla="*/ 36 w 37"/>
                          <a:gd name="T1" fmla="*/ 27 h 48"/>
                          <a:gd name="T2" fmla="*/ 34 w 37"/>
                          <a:gd name="T3" fmla="*/ 9 h 48"/>
                          <a:gd name="T4" fmla="*/ 25 w 37"/>
                          <a:gd name="T5" fmla="*/ 0 h 48"/>
                          <a:gd name="T6" fmla="*/ 15 w 37"/>
                          <a:gd name="T7" fmla="*/ 0 h 48"/>
                          <a:gd name="T8" fmla="*/ 6 w 37"/>
                          <a:gd name="T9" fmla="*/ 5 h 48"/>
                          <a:gd name="T10" fmla="*/ 0 w 37"/>
                          <a:gd name="T11" fmla="*/ 16 h 48"/>
                          <a:gd name="T12" fmla="*/ 0 w 37"/>
                          <a:gd name="T13" fmla="*/ 30 h 48"/>
                          <a:gd name="T14" fmla="*/ 5 w 37"/>
                          <a:gd name="T15" fmla="*/ 42 h 48"/>
                          <a:gd name="T16" fmla="*/ 15 w 37"/>
                          <a:gd name="T17" fmla="*/ 47 h 48"/>
                          <a:gd name="T18" fmla="*/ 32 w 37"/>
                          <a:gd name="T19" fmla="*/ 41 h 48"/>
                          <a:gd name="T20" fmla="*/ 36 w 37"/>
                          <a:gd name="T21" fmla="*/ 28 h 48"/>
                          <a:gd name="T22" fmla="*/ 36 w 37"/>
                          <a:gd name="T23" fmla="*/ 27 h 48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37" h="48">
                            <a:moveTo>
                              <a:pt x="36" y="27"/>
                            </a:moveTo>
                            <a:lnTo>
                              <a:pt x="34" y="9"/>
                            </a:lnTo>
                            <a:lnTo>
                              <a:pt x="25" y="0"/>
                            </a:lnTo>
                            <a:lnTo>
                              <a:pt x="15" y="0"/>
                            </a:lnTo>
                            <a:lnTo>
                              <a:pt x="6" y="5"/>
                            </a:lnTo>
                            <a:lnTo>
                              <a:pt x="0" y="16"/>
                            </a:lnTo>
                            <a:lnTo>
                              <a:pt x="0" y="30"/>
                            </a:lnTo>
                            <a:lnTo>
                              <a:pt x="5" y="42"/>
                            </a:lnTo>
                            <a:lnTo>
                              <a:pt x="15" y="47"/>
                            </a:lnTo>
                            <a:lnTo>
                              <a:pt x="32" y="41"/>
                            </a:lnTo>
                            <a:lnTo>
                              <a:pt x="36" y="28"/>
                            </a:lnTo>
                            <a:lnTo>
                              <a:pt x="36" y="27"/>
                            </a:lnTo>
                          </a:path>
                        </a:pathLst>
                      </a:custGeom>
                      <a:pattFill prst="wdUpDiag">
                        <a:fgClr>
                          <a:srgbClr val="74FFFF"/>
                        </a:fgClr>
                        <a:bgClr>
                          <a:srgbClr val="C1C1C1"/>
                        </a:bgClr>
                      </a:patt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9" name="Oval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2" y="3677"/>
                        <a:ext cx="18" cy="25"/>
                      </a:xfrm>
                      <a:prstGeom prst="ellipse">
                        <a:avLst/>
                      </a:prstGeom>
                      <a:solidFill>
                        <a:srgbClr val="7144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5208214" y="4800545"/>
                    <a:ext cx="40310" cy="78969"/>
                    <a:chOff x="2043" y="3368"/>
                    <a:chExt cx="35" cy="64"/>
                  </a:xfrm>
                </p:grpSpPr>
                <p:sp>
                  <p:nvSpPr>
                    <p:cNvPr id="194" name="Freeform 67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3" y="3368"/>
                      <a:ext cx="35" cy="64"/>
                    </a:xfrm>
                    <a:custGeom>
                      <a:avLst/>
                      <a:gdLst>
                        <a:gd name="T0" fmla="*/ 34 w 35"/>
                        <a:gd name="T1" fmla="*/ 36 h 64"/>
                        <a:gd name="T2" fmla="*/ 32 w 35"/>
                        <a:gd name="T3" fmla="*/ 13 h 64"/>
                        <a:gd name="T4" fmla="*/ 23 w 35"/>
                        <a:gd name="T5" fmla="*/ 0 h 64"/>
                        <a:gd name="T6" fmla="*/ 14 w 35"/>
                        <a:gd name="T7" fmla="*/ 0 h 64"/>
                        <a:gd name="T8" fmla="*/ 5 w 35"/>
                        <a:gd name="T9" fmla="*/ 6 h 64"/>
                        <a:gd name="T10" fmla="*/ 0 w 35"/>
                        <a:gd name="T11" fmla="*/ 21 h 64"/>
                        <a:gd name="T12" fmla="*/ 0 w 35"/>
                        <a:gd name="T13" fmla="*/ 40 h 64"/>
                        <a:gd name="T14" fmla="*/ 4 w 35"/>
                        <a:gd name="T15" fmla="*/ 57 h 64"/>
                        <a:gd name="T16" fmla="*/ 14 w 35"/>
                        <a:gd name="T17" fmla="*/ 63 h 64"/>
                        <a:gd name="T18" fmla="*/ 30 w 35"/>
                        <a:gd name="T19" fmla="*/ 54 h 64"/>
                        <a:gd name="T20" fmla="*/ 34 w 35"/>
                        <a:gd name="T21" fmla="*/ 38 h 64"/>
                        <a:gd name="T22" fmla="*/ 34 w 35"/>
                        <a:gd name="T23" fmla="*/ 36 h 64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35" h="64">
                          <a:moveTo>
                            <a:pt x="34" y="36"/>
                          </a:moveTo>
                          <a:lnTo>
                            <a:pt x="32" y="13"/>
                          </a:lnTo>
                          <a:lnTo>
                            <a:pt x="23" y="0"/>
                          </a:lnTo>
                          <a:lnTo>
                            <a:pt x="14" y="0"/>
                          </a:lnTo>
                          <a:lnTo>
                            <a:pt x="5" y="6"/>
                          </a:lnTo>
                          <a:lnTo>
                            <a:pt x="0" y="21"/>
                          </a:lnTo>
                          <a:lnTo>
                            <a:pt x="0" y="40"/>
                          </a:lnTo>
                          <a:lnTo>
                            <a:pt x="4" y="57"/>
                          </a:lnTo>
                          <a:lnTo>
                            <a:pt x="14" y="63"/>
                          </a:lnTo>
                          <a:lnTo>
                            <a:pt x="30" y="54"/>
                          </a:lnTo>
                          <a:lnTo>
                            <a:pt x="34" y="38"/>
                          </a:lnTo>
                          <a:lnTo>
                            <a:pt x="34" y="36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056" y="3370"/>
                      <a:ext cx="15" cy="59"/>
                    </a:xfrm>
                    <a:custGeom>
                      <a:avLst/>
                      <a:gdLst>
                        <a:gd name="T0" fmla="*/ 7 w 15"/>
                        <a:gd name="T1" fmla="*/ 0 h 59"/>
                        <a:gd name="T2" fmla="*/ 14 w 15"/>
                        <a:gd name="T3" fmla="*/ 15 h 59"/>
                        <a:gd name="T4" fmla="*/ 14 w 15"/>
                        <a:gd name="T5" fmla="*/ 29 h 59"/>
                        <a:gd name="T6" fmla="*/ 14 w 15"/>
                        <a:gd name="T7" fmla="*/ 44 h 59"/>
                        <a:gd name="T8" fmla="*/ 14 w 15"/>
                        <a:gd name="T9" fmla="*/ 44 h 59"/>
                        <a:gd name="T10" fmla="*/ 7 w 15"/>
                        <a:gd name="T11" fmla="*/ 58 h 59"/>
                        <a:gd name="T12" fmla="*/ 0 w 15"/>
                        <a:gd name="T13" fmla="*/ 58 h 59"/>
                        <a:gd name="T14" fmla="*/ 0 w 15"/>
                        <a:gd name="T15" fmla="*/ 44 h 59"/>
                        <a:gd name="T16" fmla="*/ 0 w 15"/>
                        <a:gd name="T17" fmla="*/ 44 h 59"/>
                        <a:gd name="T18" fmla="*/ 7 w 15"/>
                        <a:gd name="T19" fmla="*/ 29 h 59"/>
                        <a:gd name="T20" fmla="*/ 0 w 15"/>
                        <a:gd name="T21" fmla="*/ 29 h 59"/>
                        <a:gd name="T22" fmla="*/ 0 w 15"/>
                        <a:gd name="T23" fmla="*/ 0 h 59"/>
                        <a:gd name="T24" fmla="*/ 0 w 15"/>
                        <a:gd name="T25" fmla="*/ 0 h 59"/>
                        <a:gd name="T26" fmla="*/ 7 w 15"/>
                        <a:gd name="T27" fmla="*/ 0 h 59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15" h="59">
                          <a:moveTo>
                            <a:pt x="7" y="0"/>
                          </a:moveTo>
                          <a:lnTo>
                            <a:pt x="14" y="15"/>
                          </a:lnTo>
                          <a:lnTo>
                            <a:pt x="14" y="29"/>
                          </a:lnTo>
                          <a:lnTo>
                            <a:pt x="14" y="44"/>
                          </a:lnTo>
                          <a:lnTo>
                            <a:pt x="7" y="58"/>
                          </a:lnTo>
                          <a:lnTo>
                            <a:pt x="0" y="58"/>
                          </a:lnTo>
                          <a:lnTo>
                            <a:pt x="0" y="44"/>
                          </a:lnTo>
                          <a:lnTo>
                            <a:pt x="7" y="29"/>
                          </a:lnTo>
                          <a:lnTo>
                            <a:pt x="0" y="29"/>
                          </a:lnTo>
                          <a:lnTo>
                            <a:pt x="0" y="0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7" name="Oval 69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85180" y="5284889"/>
                    <a:ext cx="86378" cy="119770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8" name="Oval 70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94394" y="5449411"/>
                    <a:ext cx="81771" cy="113189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89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5202458" y="5316479"/>
                    <a:ext cx="54131" cy="72389"/>
                    <a:chOff x="2038" y="3788"/>
                    <a:chExt cx="47" cy="59"/>
                  </a:xfrm>
                </p:grpSpPr>
                <p:sp>
                  <p:nvSpPr>
                    <p:cNvPr id="192" name="Freeform 72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38" y="3788"/>
                      <a:ext cx="47" cy="59"/>
                    </a:xfrm>
                    <a:custGeom>
                      <a:avLst/>
                      <a:gdLst>
                        <a:gd name="T0" fmla="*/ 46 w 47"/>
                        <a:gd name="T1" fmla="*/ 33 h 59"/>
                        <a:gd name="T2" fmla="*/ 44 w 47"/>
                        <a:gd name="T3" fmla="*/ 12 h 59"/>
                        <a:gd name="T4" fmla="*/ 32 w 47"/>
                        <a:gd name="T5" fmla="*/ 0 h 59"/>
                        <a:gd name="T6" fmla="*/ 19 w 47"/>
                        <a:gd name="T7" fmla="*/ 0 h 59"/>
                        <a:gd name="T8" fmla="*/ 7 w 47"/>
                        <a:gd name="T9" fmla="*/ 6 h 59"/>
                        <a:gd name="T10" fmla="*/ 0 w 47"/>
                        <a:gd name="T11" fmla="*/ 19 h 59"/>
                        <a:gd name="T12" fmla="*/ 0 w 47"/>
                        <a:gd name="T13" fmla="*/ 37 h 59"/>
                        <a:gd name="T14" fmla="*/ 6 w 47"/>
                        <a:gd name="T15" fmla="*/ 52 h 59"/>
                        <a:gd name="T16" fmla="*/ 19 w 47"/>
                        <a:gd name="T17" fmla="*/ 58 h 59"/>
                        <a:gd name="T18" fmla="*/ 41 w 47"/>
                        <a:gd name="T19" fmla="*/ 50 h 59"/>
                        <a:gd name="T20" fmla="*/ 46 w 47"/>
                        <a:gd name="T21" fmla="*/ 35 h 59"/>
                        <a:gd name="T22" fmla="*/ 46 w 47"/>
                        <a:gd name="T23" fmla="*/ 33 h 59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7" h="59">
                          <a:moveTo>
                            <a:pt x="46" y="33"/>
                          </a:moveTo>
                          <a:lnTo>
                            <a:pt x="44" y="12"/>
                          </a:lnTo>
                          <a:lnTo>
                            <a:pt x="32" y="0"/>
                          </a:lnTo>
                          <a:lnTo>
                            <a:pt x="19" y="0"/>
                          </a:lnTo>
                          <a:lnTo>
                            <a:pt x="7" y="6"/>
                          </a:lnTo>
                          <a:lnTo>
                            <a:pt x="0" y="19"/>
                          </a:lnTo>
                          <a:lnTo>
                            <a:pt x="0" y="37"/>
                          </a:lnTo>
                          <a:lnTo>
                            <a:pt x="6" y="52"/>
                          </a:lnTo>
                          <a:lnTo>
                            <a:pt x="19" y="58"/>
                          </a:lnTo>
                          <a:lnTo>
                            <a:pt x="41" y="50"/>
                          </a:lnTo>
                          <a:lnTo>
                            <a:pt x="46" y="35"/>
                          </a:lnTo>
                          <a:lnTo>
                            <a:pt x="46" y="33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056" y="3790"/>
                      <a:ext cx="20" cy="54"/>
                    </a:xfrm>
                    <a:custGeom>
                      <a:avLst/>
                      <a:gdLst>
                        <a:gd name="T0" fmla="*/ 10 w 20"/>
                        <a:gd name="T1" fmla="*/ 0 h 54"/>
                        <a:gd name="T2" fmla="*/ 19 w 20"/>
                        <a:gd name="T3" fmla="*/ 13 h 54"/>
                        <a:gd name="T4" fmla="*/ 19 w 20"/>
                        <a:gd name="T5" fmla="*/ 27 h 54"/>
                        <a:gd name="T6" fmla="*/ 19 w 20"/>
                        <a:gd name="T7" fmla="*/ 40 h 54"/>
                        <a:gd name="T8" fmla="*/ 19 w 20"/>
                        <a:gd name="T9" fmla="*/ 40 h 54"/>
                        <a:gd name="T10" fmla="*/ 10 w 20"/>
                        <a:gd name="T11" fmla="*/ 53 h 54"/>
                        <a:gd name="T12" fmla="*/ 0 w 20"/>
                        <a:gd name="T13" fmla="*/ 53 h 54"/>
                        <a:gd name="T14" fmla="*/ 0 w 20"/>
                        <a:gd name="T15" fmla="*/ 40 h 54"/>
                        <a:gd name="T16" fmla="*/ 0 w 20"/>
                        <a:gd name="T17" fmla="*/ 40 h 54"/>
                        <a:gd name="T18" fmla="*/ 10 w 20"/>
                        <a:gd name="T19" fmla="*/ 27 h 54"/>
                        <a:gd name="T20" fmla="*/ 0 w 20"/>
                        <a:gd name="T21" fmla="*/ 27 h 54"/>
                        <a:gd name="T22" fmla="*/ 0 w 20"/>
                        <a:gd name="T23" fmla="*/ 0 h 54"/>
                        <a:gd name="T24" fmla="*/ 0 w 20"/>
                        <a:gd name="T25" fmla="*/ 0 h 54"/>
                        <a:gd name="T26" fmla="*/ 10 w 20"/>
                        <a:gd name="T27" fmla="*/ 0 h 54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20" h="54">
                          <a:moveTo>
                            <a:pt x="10" y="0"/>
                          </a:moveTo>
                          <a:lnTo>
                            <a:pt x="19" y="13"/>
                          </a:lnTo>
                          <a:lnTo>
                            <a:pt x="19" y="27"/>
                          </a:lnTo>
                          <a:lnTo>
                            <a:pt x="19" y="40"/>
                          </a:lnTo>
                          <a:lnTo>
                            <a:pt x="10" y="53"/>
                          </a:lnTo>
                          <a:lnTo>
                            <a:pt x="0" y="53"/>
                          </a:lnTo>
                          <a:lnTo>
                            <a:pt x="0" y="40"/>
                          </a:lnTo>
                          <a:lnTo>
                            <a:pt x="10" y="27"/>
                          </a:lnTo>
                          <a:lnTo>
                            <a:pt x="0" y="27"/>
                          </a:lnTo>
                          <a:lnTo>
                            <a:pt x="0" y="0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0" name="Freeform 75"/>
                  <p:cNvSpPr>
                    <a:spLocks/>
                  </p:cNvSpPr>
                  <p:nvPr/>
                </p:nvSpPr>
                <p:spPr bwMode="auto">
                  <a:xfrm>
                    <a:off x="5125291" y="4063504"/>
                    <a:ext cx="201550" cy="225062"/>
                  </a:xfrm>
                  <a:custGeom>
                    <a:avLst/>
                    <a:gdLst>
                      <a:gd name="T0" fmla="*/ 0 w 175"/>
                      <a:gd name="T1" fmla="*/ 0 h 183"/>
                      <a:gd name="T2" fmla="*/ 26 w 175"/>
                      <a:gd name="T3" fmla="*/ 181 h 183"/>
                      <a:gd name="T4" fmla="*/ 55 w 175"/>
                      <a:gd name="T5" fmla="*/ 145 h 183"/>
                      <a:gd name="T6" fmla="*/ 76 w 175"/>
                      <a:gd name="T7" fmla="*/ 137 h 183"/>
                      <a:gd name="T8" fmla="*/ 101 w 175"/>
                      <a:gd name="T9" fmla="*/ 137 h 183"/>
                      <a:gd name="T10" fmla="*/ 126 w 175"/>
                      <a:gd name="T11" fmla="*/ 150 h 183"/>
                      <a:gd name="T12" fmla="*/ 155 w 175"/>
                      <a:gd name="T13" fmla="*/ 182 h 183"/>
                      <a:gd name="T14" fmla="*/ 174 w 175"/>
                      <a:gd name="T15" fmla="*/ 0 h 18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75" h="183">
                        <a:moveTo>
                          <a:pt x="0" y="0"/>
                        </a:moveTo>
                        <a:lnTo>
                          <a:pt x="26" y="181"/>
                        </a:lnTo>
                        <a:lnTo>
                          <a:pt x="55" y="145"/>
                        </a:lnTo>
                        <a:lnTo>
                          <a:pt x="76" y="137"/>
                        </a:lnTo>
                        <a:lnTo>
                          <a:pt x="101" y="137"/>
                        </a:lnTo>
                        <a:lnTo>
                          <a:pt x="126" y="150"/>
                        </a:lnTo>
                        <a:lnTo>
                          <a:pt x="155" y="182"/>
                        </a:lnTo>
                        <a:lnTo>
                          <a:pt x="17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DBDBD"/>
                      </a:gs>
                      <a:gs pos="100000">
                        <a:srgbClr val="919191"/>
                      </a:gs>
                    </a:gsLst>
                    <a:path path="rect">
                      <a:fillToRect l="50000" t="50000" r="50000" b="50000"/>
                    </a:path>
                  </a:gradFill>
                  <a:ln w="12700" cap="rnd" cmpd="sng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94"/>
                  <p:cNvSpPr>
                    <a:spLocks/>
                  </p:cNvSpPr>
                  <p:nvPr/>
                </p:nvSpPr>
                <p:spPr bwMode="auto">
                  <a:xfrm>
                    <a:off x="3643032" y="2314337"/>
                    <a:ext cx="1590520" cy="1342474"/>
                  </a:xfrm>
                  <a:custGeom>
                    <a:avLst/>
                    <a:gdLst>
                      <a:gd name="T0" fmla="*/ 0 w 1381"/>
                      <a:gd name="T1" fmla="*/ 1092 h 1093"/>
                      <a:gd name="T2" fmla="*/ 0 w 1381"/>
                      <a:gd name="T3" fmla="*/ 0 h 1093"/>
                      <a:gd name="T4" fmla="*/ 1380 w 1381"/>
                      <a:gd name="T5" fmla="*/ 0 h 1093"/>
                      <a:gd name="T6" fmla="*/ 1380 w 1381"/>
                      <a:gd name="T7" fmla="*/ 876 h 10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81" h="1093">
                        <a:moveTo>
                          <a:pt x="0" y="1092"/>
                        </a:moveTo>
                        <a:lnTo>
                          <a:pt x="0" y="0"/>
                        </a:lnTo>
                        <a:lnTo>
                          <a:pt x="1380" y="0"/>
                        </a:lnTo>
                        <a:lnTo>
                          <a:pt x="1380" y="87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04" name="Group 105"/>
          <p:cNvGrpSpPr/>
          <p:nvPr/>
        </p:nvGrpSpPr>
        <p:grpSpPr>
          <a:xfrm>
            <a:off x="3352800" y="2629373"/>
            <a:ext cx="725689" cy="1467114"/>
            <a:chOff x="3352800" y="2643374"/>
            <a:chExt cx="725689" cy="1467114"/>
          </a:xfrm>
        </p:grpSpPr>
        <p:sp>
          <p:nvSpPr>
            <p:cNvPr id="205" name="Freeform 5"/>
            <p:cNvSpPr>
              <a:spLocks/>
            </p:cNvSpPr>
            <p:nvPr/>
          </p:nvSpPr>
          <p:spPr bwMode="auto">
            <a:xfrm>
              <a:off x="3569323" y="3425168"/>
              <a:ext cx="194640" cy="472498"/>
            </a:xfrm>
            <a:custGeom>
              <a:avLst/>
              <a:gdLst>
                <a:gd name="T0" fmla="*/ 0 w 169"/>
                <a:gd name="T1" fmla="*/ 384 h 385"/>
                <a:gd name="T2" fmla="*/ 0 w 169"/>
                <a:gd name="T3" fmla="*/ 8 h 385"/>
                <a:gd name="T4" fmla="*/ 0 w 169"/>
                <a:gd name="T5" fmla="*/ 0 h 385"/>
                <a:gd name="T6" fmla="*/ 12 w 169"/>
                <a:gd name="T7" fmla="*/ 0 h 385"/>
                <a:gd name="T8" fmla="*/ 24 w 169"/>
                <a:gd name="T9" fmla="*/ 4 h 385"/>
                <a:gd name="T10" fmla="*/ 36 w 169"/>
                <a:gd name="T11" fmla="*/ 12 h 385"/>
                <a:gd name="T12" fmla="*/ 48 w 169"/>
                <a:gd name="T13" fmla="*/ 12 h 385"/>
                <a:gd name="T14" fmla="*/ 64 w 169"/>
                <a:gd name="T15" fmla="*/ 16 h 385"/>
                <a:gd name="T16" fmla="*/ 76 w 169"/>
                <a:gd name="T17" fmla="*/ 8 h 385"/>
                <a:gd name="T18" fmla="*/ 88 w 169"/>
                <a:gd name="T19" fmla="*/ 8 h 385"/>
                <a:gd name="T20" fmla="*/ 100 w 169"/>
                <a:gd name="T21" fmla="*/ 8 h 385"/>
                <a:gd name="T22" fmla="*/ 116 w 169"/>
                <a:gd name="T23" fmla="*/ 8 h 385"/>
                <a:gd name="T24" fmla="*/ 132 w 169"/>
                <a:gd name="T25" fmla="*/ 4 h 385"/>
                <a:gd name="T26" fmla="*/ 144 w 169"/>
                <a:gd name="T27" fmla="*/ 12 h 385"/>
                <a:gd name="T28" fmla="*/ 156 w 169"/>
                <a:gd name="T29" fmla="*/ 8 h 385"/>
                <a:gd name="T30" fmla="*/ 168 w 169"/>
                <a:gd name="T31" fmla="*/ 8 h 385"/>
                <a:gd name="T32" fmla="*/ 168 w 169"/>
                <a:gd name="T33" fmla="*/ 380 h 385"/>
                <a:gd name="T34" fmla="*/ 0 w 169"/>
                <a:gd name="T35" fmla="*/ 384 h 3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9" h="385">
                  <a:moveTo>
                    <a:pt x="0" y="38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4"/>
                  </a:lnTo>
                  <a:lnTo>
                    <a:pt x="36" y="12"/>
                  </a:lnTo>
                  <a:lnTo>
                    <a:pt x="48" y="12"/>
                  </a:lnTo>
                  <a:lnTo>
                    <a:pt x="64" y="16"/>
                  </a:lnTo>
                  <a:lnTo>
                    <a:pt x="76" y="8"/>
                  </a:lnTo>
                  <a:lnTo>
                    <a:pt x="88" y="8"/>
                  </a:lnTo>
                  <a:lnTo>
                    <a:pt x="100" y="8"/>
                  </a:lnTo>
                  <a:lnTo>
                    <a:pt x="116" y="8"/>
                  </a:lnTo>
                  <a:lnTo>
                    <a:pt x="132" y="4"/>
                  </a:lnTo>
                  <a:lnTo>
                    <a:pt x="144" y="12"/>
                  </a:lnTo>
                  <a:lnTo>
                    <a:pt x="156" y="8"/>
                  </a:lnTo>
                  <a:lnTo>
                    <a:pt x="168" y="8"/>
                  </a:lnTo>
                  <a:lnTo>
                    <a:pt x="168" y="380"/>
                  </a:lnTo>
                  <a:lnTo>
                    <a:pt x="0" y="384"/>
                  </a:lnTo>
                </a:path>
              </a:pathLst>
            </a:custGeom>
            <a:gradFill rotWithShape="0">
              <a:gsLst>
                <a:gs pos="0">
                  <a:srgbClr val="FAFAFA"/>
                </a:gs>
                <a:gs pos="100000">
                  <a:srgbClr val="CECECE"/>
                </a:gs>
              </a:gsLst>
              <a:lin ang="540000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93"/>
            <p:cNvSpPr>
              <a:spLocks noChangeArrowheads="1"/>
            </p:cNvSpPr>
            <p:nvPr/>
          </p:nvSpPr>
          <p:spPr bwMode="auto">
            <a:xfrm>
              <a:off x="3564716" y="2643374"/>
              <a:ext cx="198095" cy="1258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" name="Rectangle 95"/>
            <p:cNvSpPr>
              <a:spLocks noChangeArrowheads="1"/>
            </p:cNvSpPr>
            <p:nvPr/>
          </p:nvSpPr>
          <p:spPr bwMode="auto">
            <a:xfrm>
              <a:off x="3352800" y="3826683"/>
              <a:ext cx="725689" cy="2838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Sample</a:t>
              </a:r>
            </a:p>
          </p:txBody>
        </p:sp>
      </p:grpSp>
      <p:sp>
        <p:nvSpPr>
          <p:cNvPr id="208" name="Content Placeholder 2"/>
          <p:cNvSpPr>
            <a:spLocks noGrp="1"/>
          </p:cNvSpPr>
          <p:nvPr>
            <p:ph idx="1"/>
          </p:nvPr>
        </p:nvSpPr>
        <p:spPr>
          <a:xfrm>
            <a:off x="0" y="1433799"/>
            <a:ext cx="2667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Decide what to measure: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'Kappa‘</a:t>
            </a:r>
          </a:p>
          <a:p>
            <a:pPr>
              <a:buNone/>
            </a:pPr>
            <a:r>
              <a:rPr lang="en-US" sz="1800" dirty="0" smtClean="0"/>
              <a:t>'Lambda‘</a:t>
            </a:r>
          </a:p>
          <a:p>
            <a:pPr>
              <a:buNone/>
            </a:pPr>
            <a:r>
              <a:rPr lang="en-US" sz="1800" dirty="0" smtClean="0"/>
              <a:t>'CD45‘</a:t>
            </a:r>
          </a:p>
          <a:p>
            <a:pPr>
              <a:buNone/>
            </a:pPr>
            <a:r>
              <a:rPr lang="en-US" sz="1800" dirty="0" smtClean="0"/>
              <a:t>'CD19‘</a:t>
            </a:r>
          </a:p>
          <a:p>
            <a:pPr>
              <a:buNone/>
            </a:pPr>
            <a:r>
              <a:rPr lang="en-US" sz="1800" dirty="0" smtClean="0"/>
              <a:t>'CD20'</a:t>
            </a:r>
          </a:p>
        </p:txBody>
      </p:sp>
      <p:sp>
        <p:nvSpPr>
          <p:cNvPr id="209" name="Content Placeholder 2"/>
          <p:cNvSpPr txBox="1">
            <a:spLocks/>
          </p:cNvSpPr>
          <p:nvPr/>
        </p:nvSpPr>
        <p:spPr>
          <a:xfrm>
            <a:off x="1066800" y="2119599"/>
            <a:ext cx="1524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'FSC‘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'SSC‘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'FITC‘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'PE‘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‘ECD‘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‘PC5‘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‘PC7‘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0" name="AutoShape 8"/>
          <p:cNvSpPr>
            <a:spLocks noChangeArrowheads="1"/>
          </p:cNvSpPr>
          <p:nvPr/>
        </p:nvSpPr>
        <p:spPr bwMode="auto">
          <a:xfrm>
            <a:off x="2590800" y="3262599"/>
            <a:ext cx="304800" cy="180975"/>
          </a:xfrm>
          <a:prstGeom prst="rightArrow">
            <a:avLst>
              <a:gd name="adj1" fmla="val 50000"/>
              <a:gd name="adj2" fmla="val 4210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Content Placeholder 2"/>
          <p:cNvSpPr txBox="1">
            <a:spLocks/>
          </p:cNvSpPr>
          <p:nvPr/>
        </p:nvSpPr>
        <p:spPr>
          <a:xfrm>
            <a:off x="76200" y="4634199"/>
            <a:ext cx="914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(&lt;= 12)</a:t>
            </a:r>
          </a:p>
        </p:txBody>
      </p:sp>
      <p:pic>
        <p:nvPicPr>
          <p:cNvPr id="2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566" y="2374431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09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/>
      <p:bldP spid="209" grpId="0"/>
      <p:bldP spid="210" grpId="0" animBg="1"/>
      <p:bldP spid="2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Limitation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133600" y="1828800"/>
            <a:ext cx="3636029" cy="2338760"/>
            <a:chOff x="3526771" y="1066800"/>
            <a:chExt cx="3636029" cy="2338760"/>
          </a:xfrm>
        </p:grpSpPr>
        <p:pic>
          <p:nvPicPr>
            <p:cNvPr id="6" name="Content Placeholder 3" descr="CytoF_Figure1.jpg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865461" y="1066800"/>
              <a:ext cx="3297339" cy="2061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958925" y="3128561"/>
              <a:ext cx="1169664" cy="2769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200" b="1" dirty="0"/>
                <a:t>Wavelength</a:t>
              </a: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 rot="16200000">
              <a:off x="3146738" y="2072121"/>
              <a:ext cx="1013981" cy="25391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050" b="1" dirty="0"/>
                <a:t>Intensity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Mass cytometry (</a:t>
            </a:r>
            <a:r>
              <a:rPr lang="en-US" sz="3600" dirty="0" err="1" smtClean="0"/>
              <a:t>CyTOF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2432791"/>
            <a:ext cx="5638800" cy="884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50341" y="3671291"/>
            <a:ext cx="4643718" cy="1355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52800" y="2317161"/>
            <a:ext cx="2362200" cy="2407239"/>
            <a:chOff x="3352800" y="2317161"/>
            <a:chExt cx="2362200" cy="2407239"/>
          </a:xfrm>
        </p:grpSpPr>
        <p:grpSp>
          <p:nvGrpSpPr>
            <p:cNvPr id="8" name="Group 7"/>
            <p:cNvGrpSpPr/>
            <p:nvPr/>
          </p:nvGrpSpPr>
          <p:grpSpPr>
            <a:xfrm>
              <a:off x="3638329" y="2317161"/>
              <a:ext cx="2076671" cy="2407239"/>
              <a:chOff x="5486400" y="1981200"/>
              <a:chExt cx="2076671" cy="2407239"/>
            </a:xfrm>
          </p:grpSpPr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7038913" y="3061763"/>
                <a:ext cx="46069" cy="1302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49"/>
              <p:cNvSpPr>
                <a:spLocks noChangeArrowheads="1"/>
              </p:cNvSpPr>
              <p:nvPr/>
            </p:nvSpPr>
            <p:spPr bwMode="auto">
              <a:xfrm>
                <a:off x="6307071" y="2867263"/>
                <a:ext cx="1256000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Flow </a:t>
                </a:r>
                <a:r>
                  <a:rPr lang="en-US" b="1" dirty="0" smtClean="0">
                    <a:solidFill>
                      <a:srgbClr val="000000"/>
                    </a:solidFill>
                    <a:cs typeface="Times New Roman" pitchFamily="18" charset="0"/>
                  </a:rPr>
                  <a:t>chamber</a:t>
                </a:r>
                <a:endParaRPr lang="en-US" b="1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6" name="Rectangle 76"/>
              <p:cNvSpPr>
                <a:spLocks noChangeArrowheads="1"/>
              </p:cNvSpPr>
              <p:nvPr/>
            </p:nvSpPr>
            <p:spPr bwMode="auto">
              <a:xfrm>
                <a:off x="6944472" y="3413174"/>
                <a:ext cx="276412" cy="89498"/>
              </a:xfrm>
              <a:prstGeom prst="rect">
                <a:avLst/>
              </a:pr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74"/>
              <p:cNvSpPr>
                <a:spLocks noChangeArrowheads="1"/>
              </p:cNvSpPr>
              <p:nvPr/>
            </p:nvSpPr>
            <p:spPr bwMode="auto">
              <a:xfrm>
                <a:off x="6969810" y="3196010"/>
                <a:ext cx="194640" cy="546203"/>
              </a:xfrm>
              <a:prstGeom prst="rect">
                <a:avLst/>
              </a:pr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53" descr="Large confetti"/>
              <p:cNvSpPr>
                <a:spLocks noChangeArrowheads="1"/>
              </p:cNvSpPr>
              <p:nvPr/>
            </p:nvSpPr>
            <p:spPr bwMode="auto">
              <a:xfrm>
                <a:off x="7033155" y="3704041"/>
                <a:ext cx="78317" cy="684398"/>
              </a:xfrm>
              <a:prstGeom prst="roundRect">
                <a:avLst>
                  <a:gd name="adj" fmla="val 12495"/>
                </a:avLst>
              </a:prstGeom>
              <a:pattFill prst="lgConfetti">
                <a:fgClr>
                  <a:schemeClr val="tx1"/>
                </a:fgClr>
                <a:bgClr>
                  <a:schemeClr val="bg1"/>
                </a:bgClr>
              </a:pattFill>
              <a:ln w="508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" name="Group 55"/>
              <p:cNvGrpSpPr>
                <a:grpSpLocks/>
              </p:cNvGrpSpPr>
              <p:nvPr/>
            </p:nvGrpSpPr>
            <p:grpSpPr bwMode="auto">
              <a:xfrm>
                <a:off x="7051582" y="4052823"/>
                <a:ext cx="54130" cy="88181"/>
                <a:chOff x="2043" y="3030"/>
                <a:chExt cx="47" cy="72"/>
              </a:xfrm>
            </p:grpSpPr>
            <p:sp>
              <p:nvSpPr>
                <p:cNvPr id="22" name="Freeform 56" descr="Wide upward diagonal"/>
                <p:cNvSpPr>
                  <a:spLocks/>
                </p:cNvSpPr>
                <p:nvPr/>
              </p:nvSpPr>
              <p:spPr bwMode="auto">
                <a:xfrm>
                  <a:off x="2043" y="3030"/>
                  <a:ext cx="47" cy="72"/>
                </a:xfrm>
                <a:custGeom>
                  <a:avLst/>
                  <a:gdLst>
                    <a:gd name="T0" fmla="*/ 46 w 47"/>
                    <a:gd name="T1" fmla="*/ 40 h 72"/>
                    <a:gd name="T2" fmla="*/ 44 w 47"/>
                    <a:gd name="T3" fmla="*/ 14 h 72"/>
                    <a:gd name="T4" fmla="*/ 32 w 47"/>
                    <a:gd name="T5" fmla="*/ 0 h 72"/>
                    <a:gd name="T6" fmla="*/ 19 w 47"/>
                    <a:gd name="T7" fmla="*/ 0 h 72"/>
                    <a:gd name="T8" fmla="*/ 7 w 47"/>
                    <a:gd name="T9" fmla="*/ 7 h 72"/>
                    <a:gd name="T10" fmla="*/ 0 w 47"/>
                    <a:gd name="T11" fmla="*/ 24 h 72"/>
                    <a:gd name="T12" fmla="*/ 0 w 47"/>
                    <a:gd name="T13" fmla="*/ 45 h 72"/>
                    <a:gd name="T14" fmla="*/ 6 w 47"/>
                    <a:gd name="T15" fmla="*/ 64 h 72"/>
                    <a:gd name="T16" fmla="*/ 19 w 47"/>
                    <a:gd name="T17" fmla="*/ 71 h 72"/>
                    <a:gd name="T18" fmla="*/ 41 w 47"/>
                    <a:gd name="T19" fmla="*/ 61 h 72"/>
                    <a:gd name="T20" fmla="*/ 46 w 47"/>
                    <a:gd name="T21" fmla="*/ 42 h 72"/>
                    <a:gd name="T22" fmla="*/ 46 w 47"/>
                    <a:gd name="T23" fmla="*/ 40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72">
                      <a:moveTo>
                        <a:pt x="46" y="40"/>
                      </a:moveTo>
                      <a:lnTo>
                        <a:pt x="44" y="14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7" y="7"/>
                      </a:lnTo>
                      <a:lnTo>
                        <a:pt x="0" y="24"/>
                      </a:lnTo>
                      <a:lnTo>
                        <a:pt x="0" y="45"/>
                      </a:lnTo>
                      <a:lnTo>
                        <a:pt x="6" y="64"/>
                      </a:lnTo>
                      <a:lnTo>
                        <a:pt x="19" y="71"/>
                      </a:lnTo>
                      <a:lnTo>
                        <a:pt x="41" y="61"/>
                      </a:lnTo>
                      <a:lnTo>
                        <a:pt x="46" y="42"/>
                      </a:lnTo>
                      <a:lnTo>
                        <a:pt x="46" y="40"/>
                      </a:lnTo>
                    </a:path>
                  </a:pathLst>
                </a:custGeom>
                <a:pattFill prst="wdUpDiag">
                  <a:fgClr>
                    <a:srgbClr val="74FFFF"/>
                  </a:fgClr>
                  <a:bgClr>
                    <a:srgbClr val="C1C1C1"/>
                  </a:bgClr>
                </a:patt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57"/>
                <p:cNvSpPr>
                  <a:spLocks/>
                </p:cNvSpPr>
                <p:nvPr/>
              </p:nvSpPr>
              <p:spPr bwMode="auto">
                <a:xfrm>
                  <a:off x="2049" y="3054"/>
                  <a:ext cx="31" cy="39"/>
                </a:xfrm>
                <a:custGeom>
                  <a:avLst/>
                  <a:gdLst>
                    <a:gd name="T0" fmla="*/ 12 w 31"/>
                    <a:gd name="T1" fmla="*/ 38 h 39"/>
                    <a:gd name="T2" fmla="*/ 17 w 31"/>
                    <a:gd name="T3" fmla="*/ 36 h 39"/>
                    <a:gd name="T4" fmla="*/ 21 w 31"/>
                    <a:gd name="T5" fmla="*/ 29 h 39"/>
                    <a:gd name="T6" fmla="*/ 30 w 31"/>
                    <a:gd name="T7" fmla="*/ 29 h 39"/>
                    <a:gd name="T8" fmla="*/ 30 w 31"/>
                    <a:gd name="T9" fmla="*/ 19 h 39"/>
                    <a:gd name="T10" fmla="*/ 30 w 31"/>
                    <a:gd name="T11" fmla="*/ 19 h 39"/>
                    <a:gd name="T12" fmla="*/ 30 w 31"/>
                    <a:gd name="T13" fmla="*/ 10 h 39"/>
                    <a:gd name="T14" fmla="*/ 30 w 31"/>
                    <a:gd name="T15" fmla="*/ 0 h 39"/>
                    <a:gd name="T16" fmla="*/ 21 w 31"/>
                    <a:gd name="T17" fmla="*/ 0 h 39"/>
                    <a:gd name="T18" fmla="*/ 12 w 31"/>
                    <a:gd name="T19" fmla="*/ 10 h 39"/>
                    <a:gd name="T20" fmla="*/ 21 w 31"/>
                    <a:gd name="T21" fmla="*/ 13 h 39"/>
                    <a:gd name="T22" fmla="*/ 30 w 31"/>
                    <a:gd name="T23" fmla="*/ 19 h 39"/>
                    <a:gd name="T24" fmla="*/ 30 w 31"/>
                    <a:gd name="T25" fmla="*/ 19 h 39"/>
                    <a:gd name="T26" fmla="*/ 21 w 31"/>
                    <a:gd name="T27" fmla="*/ 29 h 39"/>
                    <a:gd name="T28" fmla="*/ 12 w 31"/>
                    <a:gd name="T29" fmla="*/ 29 h 39"/>
                    <a:gd name="T30" fmla="*/ 3 w 31"/>
                    <a:gd name="T31" fmla="*/ 29 h 39"/>
                    <a:gd name="T32" fmla="*/ 3 w 31"/>
                    <a:gd name="T33" fmla="*/ 29 h 39"/>
                    <a:gd name="T34" fmla="*/ 0 w 31"/>
                    <a:gd name="T35" fmla="*/ 33 h 39"/>
                    <a:gd name="T36" fmla="*/ 2 w 31"/>
                    <a:gd name="T37" fmla="*/ 37 h 39"/>
                    <a:gd name="T38" fmla="*/ 12 w 31"/>
                    <a:gd name="T39" fmla="*/ 38 h 3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31" h="39">
                      <a:moveTo>
                        <a:pt x="12" y="38"/>
                      </a:moveTo>
                      <a:lnTo>
                        <a:pt x="17" y="36"/>
                      </a:lnTo>
                      <a:lnTo>
                        <a:pt x="21" y="29"/>
                      </a:lnTo>
                      <a:lnTo>
                        <a:pt x="30" y="29"/>
                      </a:lnTo>
                      <a:lnTo>
                        <a:pt x="30" y="19"/>
                      </a:lnTo>
                      <a:lnTo>
                        <a:pt x="30" y="10"/>
                      </a:lnTo>
                      <a:lnTo>
                        <a:pt x="30" y="0"/>
                      </a:lnTo>
                      <a:lnTo>
                        <a:pt x="21" y="0"/>
                      </a:lnTo>
                      <a:lnTo>
                        <a:pt x="12" y="10"/>
                      </a:lnTo>
                      <a:lnTo>
                        <a:pt x="21" y="13"/>
                      </a:lnTo>
                      <a:lnTo>
                        <a:pt x="30" y="19"/>
                      </a:lnTo>
                      <a:lnTo>
                        <a:pt x="21" y="29"/>
                      </a:lnTo>
                      <a:lnTo>
                        <a:pt x="12" y="29"/>
                      </a:lnTo>
                      <a:lnTo>
                        <a:pt x="3" y="29"/>
                      </a:lnTo>
                      <a:lnTo>
                        <a:pt x="0" y="33"/>
                      </a:lnTo>
                      <a:lnTo>
                        <a:pt x="2" y="37"/>
                      </a:lnTo>
                      <a:lnTo>
                        <a:pt x="12" y="38"/>
                      </a:lnTo>
                    </a:path>
                  </a:pathLst>
                </a:custGeom>
                <a:solidFill>
                  <a:srgbClr val="7144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Freeform 75"/>
              <p:cNvSpPr>
                <a:spLocks/>
              </p:cNvSpPr>
              <p:nvPr/>
            </p:nvSpPr>
            <p:spPr bwMode="auto">
              <a:xfrm>
                <a:off x="6968659" y="3730367"/>
                <a:ext cx="201550" cy="225062"/>
              </a:xfrm>
              <a:custGeom>
                <a:avLst/>
                <a:gdLst>
                  <a:gd name="T0" fmla="*/ 0 w 175"/>
                  <a:gd name="T1" fmla="*/ 0 h 183"/>
                  <a:gd name="T2" fmla="*/ 26 w 175"/>
                  <a:gd name="T3" fmla="*/ 181 h 183"/>
                  <a:gd name="T4" fmla="*/ 55 w 175"/>
                  <a:gd name="T5" fmla="*/ 145 h 183"/>
                  <a:gd name="T6" fmla="*/ 76 w 175"/>
                  <a:gd name="T7" fmla="*/ 137 h 183"/>
                  <a:gd name="T8" fmla="*/ 101 w 175"/>
                  <a:gd name="T9" fmla="*/ 137 h 183"/>
                  <a:gd name="T10" fmla="*/ 126 w 175"/>
                  <a:gd name="T11" fmla="*/ 150 h 183"/>
                  <a:gd name="T12" fmla="*/ 155 w 175"/>
                  <a:gd name="T13" fmla="*/ 182 h 183"/>
                  <a:gd name="T14" fmla="*/ 174 w 175"/>
                  <a:gd name="T15" fmla="*/ 0 h 18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5" h="183">
                    <a:moveTo>
                      <a:pt x="0" y="0"/>
                    </a:moveTo>
                    <a:lnTo>
                      <a:pt x="26" y="181"/>
                    </a:lnTo>
                    <a:lnTo>
                      <a:pt x="55" y="145"/>
                    </a:lnTo>
                    <a:lnTo>
                      <a:pt x="76" y="137"/>
                    </a:lnTo>
                    <a:lnTo>
                      <a:pt x="101" y="137"/>
                    </a:lnTo>
                    <a:lnTo>
                      <a:pt x="126" y="150"/>
                    </a:lnTo>
                    <a:lnTo>
                      <a:pt x="155" y="182"/>
                    </a:lnTo>
                    <a:lnTo>
                      <a:pt x="174" y="0"/>
                    </a:lnTo>
                  </a:path>
                </a:pathLst>
              </a:cu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4"/>
              <p:cNvSpPr>
                <a:spLocks/>
              </p:cNvSpPr>
              <p:nvPr/>
            </p:nvSpPr>
            <p:spPr bwMode="auto">
              <a:xfrm>
                <a:off x="5486400" y="1981200"/>
                <a:ext cx="1590520" cy="1342474"/>
              </a:xfrm>
              <a:custGeom>
                <a:avLst/>
                <a:gdLst>
                  <a:gd name="T0" fmla="*/ 0 w 1381"/>
                  <a:gd name="T1" fmla="*/ 1092 h 1093"/>
                  <a:gd name="T2" fmla="*/ 0 w 1381"/>
                  <a:gd name="T3" fmla="*/ 0 h 1093"/>
                  <a:gd name="T4" fmla="*/ 1380 w 1381"/>
                  <a:gd name="T5" fmla="*/ 0 h 1093"/>
                  <a:gd name="T6" fmla="*/ 1380 w 1381"/>
                  <a:gd name="T7" fmla="*/ 876 h 109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81" h="1093">
                    <a:moveTo>
                      <a:pt x="0" y="1092"/>
                    </a:moveTo>
                    <a:lnTo>
                      <a:pt x="0" y="0"/>
                    </a:lnTo>
                    <a:lnTo>
                      <a:pt x="1380" y="0"/>
                    </a:lnTo>
                    <a:lnTo>
                      <a:pt x="1380" y="8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05"/>
            <p:cNvGrpSpPr/>
            <p:nvPr/>
          </p:nvGrpSpPr>
          <p:grpSpPr>
            <a:xfrm>
              <a:off x="3352800" y="2643374"/>
              <a:ext cx="725689" cy="1467114"/>
              <a:chOff x="3352800" y="2643374"/>
              <a:chExt cx="725689" cy="1467114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3569323" y="3425168"/>
                <a:ext cx="194640" cy="472498"/>
              </a:xfrm>
              <a:custGeom>
                <a:avLst/>
                <a:gdLst>
                  <a:gd name="T0" fmla="*/ 0 w 169"/>
                  <a:gd name="T1" fmla="*/ 384 h 385"/>
                  <a:gd name="T2" fmla="*/ 0 w 169"/>
                  <a:gd name="T3" fmla="*/ 8 h 385"/>
                  <a:gd name="T4" fmla="*/ 0 w 169"/>
                  <a:gd name="T5" fmla="*/ 0 h 385"/>
                  <a:gd name="T6" fmla="*/ 12 w 169"/>
                  <a:gd name="T7" fmla="*/ 0 h 385"/>
                  <a:gd name="T8" fmla="*/ 24 w 169"/>
                  <a:gd name="T9" fmla="*/ 4 h 385"/>
                  <a:gd name="T10" fmla="*/ 36 w 169"/>
                  <a:gd name="T11" fmla="*/ 12 h 385"/>
                  <a:gd name="T12" fmla="*/ 48 w 169"/>
                  <a:gd name="T13" fmla="*/ 12 h 385"/>
                  <a:gd name="T14" fmla="*/ 64 w 169"/>
                  <a:gd name="T15" fmla="*/ 16 h 385"/>
                  <a:gd name="T16" fmla="*/ 76 w 169"/>
                  <a:gd name="T17" fmla="*/ 8 h 385"/>
                  <a:gd name="T18" fmla="*/ 88 w 169"/>
                  <a:gd name="T19" fmla="*/ 8 h 385"/>
                  <a:gd name="T20" fmla="*/ 100 w 169"/>
                  <a:gd name="T21" fmla="*/ 8 h 385"/>
                  <a:gd name="T22" fmla="*/ 116 w 169"/>
                  <a:gd name="T23" fmla="*/ 8 h 385"/>
                  <a:gd name="T24" fmla="*/ 132 w 169"/>
                  <a:gd name="T25" fmla="*/ 4 h 385"/>
                  <a:gd name="T26" fmla="*/ 144 w 169"/>
                  <a:gd name="T27" fmla="*/ 12 h 385"/>
                  <a:gd name="T28" fmla="*/ 156 w 169"/>
                  <a:gd name="T29" fmla="*/ 8 h 385"/>
                  <a:gd name="T30" fmla="*/ 168 w 169"/>
                  <a:gd name="T31" fmla="*/ 8 h 385"/>
                  <a:gd name="T32" fmla="*/ 168 w 169"/>
                  <a:gd name="T33" fmla="*/ 380 h 385"/>
                  <a:gd name="T34" fmla="*/ 0 w 169"/>
                  <a:gd name="T35" fmla="*/ 384 h 38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9" h="385">
                    <a:moveTo>
                      <a:pt x="0" y="384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4" y="4"/>
                    </a:lnTo>
                    <a:lnTo>
                      <a:pt x="36" y="12"/>
                    </a:lnTo>
                    <a:lnTo>
                      <a:pt x="48" y="12"/>
                    </a:lnTo>
                    <a:lnTo>
                      <a:pt x="64" y="16"/>
                    </a:lnTo>
                    <a:lnTo>
                      <a:pt x="76" y="8"/>
                    </a:lnTo>
                    <a:lnTo>
                      <a:pt x="88" y="8"/>
                    </a:lnTo>
                    <a:lnTo>
                      <a:pt x="100" y="8"/>
                    </a:lnTo>
                    <a:lnTo>
                      <a:pt x="116" y="8"/>
                    </a:lnTo>
                    <a:lnTo>
                      <a:pt x="132" y="4"/>
                    </a:lnTo>
                    <a:lnTo>
                      <a:pt x="144" y="12"/>
                    </a:lnTo>
                    <a:lnTo>
                      <a:pt x="156" y="8"/>
                    </a:lnTo>
                    <a:lnTo>
                      <a:pt x="168" y="8"/>
                    </a:lnTo>
                    <a:lnTo>
                      <a:pt x="168" y="380"/>
                    </a:lnTo>
                    <a:lnTo>
                      <a:pt x="0" y="384"/>
                    </a:lnTo>
                  </a:path>
                </a:pathLst>
              </a:custGeom>
              <a:gradFill rotWithShape="0">
                <a:gsLst>
                  <a:gs pos="0">
                    <a:srgbClr val="FAFAFA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93"/>
              <p:cNvSpPr>
                <a:spLocks noChangeArrowheads="1"/>
              </p:cNvSpPr>
              <p:nvPr/>
            </p:nvSpPr>
            <p:spPr bwMode="auto">
              <a:xfrm>
                <a:off x="3564716" y="2643374"/>
                <a:ext cx="198095" cy="1258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95"/>
              <p:cNvSpPr>
                <a:spLocks noChangeArrowheads="1"/>
              </p:cNvSpPr>
              <p:nvPr/>
            </p:nvSpPr>
            <p:spPr bwMode="auto">
              <a:xfrm>
                <a:off x="3352800" y="3826683"/>
                <a:ext cx="725689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Sample</a:t>
                </a:r>
              </a:p>
            </p:txBody>
          </p:sp>
        </p:grp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2667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Decide what to measure: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'Kappa‘</a:t>
            </a:r>
          </a:p>
          <a:p>
            <a:pPr>
              <a:buNone/>
            </a:pPr>
            <a:r>
              <a:rPr lang="en-US" sz="1800" dirty="0" smtClean="0"/>
              <a:t>'Lambda‘</a:t>
            </a:r>
          </a:p>
          <a:p>
            <a:pPr>
              <a:buNone/>
            </a:pPr>
            <a:r>
              <a:rPr lang="en-US" sz="1800" dirty="0" smtClean="0"/>
              <a:t>'CD45‘</a:t>
            </a:r>
          </a:p>
          <a:p>
            <a:pPr>
              <a:buNone/>
            </a:pPr>
            <a:r>
              <a:rPr lang="en-US" sz="1800" dirty="0" smtClean="0"/>
              <a:t>'CD19‘</a:t>
            </a:r>
          </a:p>
          <a:p>
            <a:pPr>
              <a:buNone/>
            </a:pPr>
            <a:r>
              <a:rPr lang="en-US" sz="1800" dirty="0" smtClean="0"/>
              <a:t>'CD20‘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066800" y="2133600"/>
            <a:ext cx="1752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DNA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Viability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La(138.906)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 smtClean="0"/>
              <a:t>Nd</a:t>
            </a:r>
            <a:r>
              <a:rPr lang="en-US" dirty="0" smtClean="0"/>
              <a:t>(144.912)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 smtClean="0"/>
              <a:t>Nd</a:t>
            </a:r>
            <a:r>
              <a:rPr lang="en-US" dirty="0" smtClean="0"/>
              <a:t>(145.913)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 smtClean="0"/>
              <a:t>Eu</a:t>
            </a:r>
            <a:r>
              <a:rPr lang="en-US" dirty="0" smtClean="0"/>
              <a:t>(150.919)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 smtClean="0"/>
              <a:t>Gd</a:t>
            </a:r>
            <a:r>
              <a:rPr lang="en-US" dirty="0" smtClean="0"/>
              <a:t>(155.922)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…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2895600" y="3276600"/>
            <a:ext cx="304800" cy="180975"/>
          </a:xfrm>
          <a:prstGeom prst="rightArrow">
            <a:avLst>
              <a:gd name="adj1" fmla="val 50000"/>
              <a:gd name="adj2" fmla="val 4210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371600" y="5791200"/>
            <a:ext cx="914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(&lt;= 100)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24400" y="4953000"/>
            <a:ext cx="1143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 Spectrum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72200" y="4343400"/>
            <a:ext cx="2614431" cy="1621630"/>
            <a:chOff x="6248399" y="4038600"/>
            <a:chExt cx="2614431" cy="1621630"/>
          </a:xfrm>
        </p:grpSpPr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rot="16200000">
              <a:off x="5623581" y="4663419"/>
              <a:ext cx="15266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200" b="1" dirty="0"/>
                <a:t>Ion Signal</a:t>
              </a:r>
            </a:p>
          </p:txBody>
        </p:sp>
        <p:pic>
          <p:nvPicPr>
            <p:cNvPr id="31" name="Picture 30" descr="figures_100206.jpg"/>
            <p:cNvPicPr>
              <a:picLocks noChangeAspect="1"/>
            </p:cNvPicPr>
            <p:nvPr/>
          </p:nvPicPr>
          <p:blipFill>
            <a:blip r:embed="rId3" cstate="print"/>
            <a:srcRect l="50476"/>
            <a:stretch>
              <a:fillRect/>
            </a:stretch>
          </p:blipFill>
          <p:spPr>
            <a:xfrm>
              <a:off x="6477000" y="4038600"/>
              <a:ext cx="2385830" cy="162163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343400" y="4191000"/>
            <a:ext cx="1036320" cy="792480"/>
            <a:chOff x="4343400" y="4191000"/>
            <a:chExt cx="1036320" cy="792480"/>
          </a:xfrm>
        </p:grpSpPr>
        <p:pic>
          <p:nvPicPr>
            <p:cNvPr id="33" name="Picture 4"/>
            <p:cNvPicPr>
              <a:picLocks noChangeArrowheads="1"/>
            </p:cNvPicPr>
            <p:nvPr/>
          </p:nvPicPr>
          <p:blipFill>
            <a:blip r:embed="rId4" cstate="screen"/>
            <a:srcRect t="28869" b="16034"/>
            <a:stretch>
              <a:fillRect/>
            </a:stretch>
          </p:blipFill>
          <p:spPr bwMode="auto">
            <a:xfrm rot="5400000">
              <a:off x="4846320" y="4450080"/>
              <a:ext cx="762000" cy="304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4343400" y="4191000"/>
              <a:ext cx="97142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 smtClean="0">
                  <a:solidFill>
                    <a:srgbClr val="000000"/>
                  </a:solidFill>
                  <a:cs typeface="Times New Roman" pitchFamily="18" charset="0"/>
                </a:rPr>
                <a:t>Plasma  </a:t>
              </a:r>
            </a:p>
            <a:p>
              <a:pPr defTabSz="1276350"/>
              <a:r>
                <a:rPr lang="en-US" b="1" dirty="0" smtClean="0">
                  <a:solidFill>
                    <a:srgbClr val="000000"/>
                  </a:solidFill>
                  <a:cs typeface="Times New Roman" pitchFamily="18" charset="0"/>
                </a:rPr>
                <a:t>torch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0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/>
      <p:bldP spid="26" grpId="0" animBg="1"/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 data for one sample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524000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0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573</Words>
  <Application>Microsoft Office PowerPoint</Application>
  <PresentationFormat>On-screen Show (4:3)</PresentationFormat>
  <Paragraphs>213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Machine Learning in Biomedicine</vt:lpstr>
      <vt:lpstr>Syllabus</vt:lpstr>
      <vt:lpstr>Class attendance</vt:lpstr>
      <vt:lpstr>Midterm Project</vt:lpstr>
      <vt:lpstr>Flow cytometry</vt:lpstr>
      <vt:lpstr>Flow cytometry</vt:lpstr>
      <vt:lpstr>Limitation</vt:lpstr>
      <vt:lpstr>Mass cytometry (CyTOF)</vt:lpstr>
      <vt:lpstr>Flow cytometry data for one sample</vt:lpstr>
      <vt:lpstr>Flow cytometry data for one sample</vt:lpstr>
      <vt:lpstr>Biology questions</vt:lpstr>
      <vt:lpstr>Convention analysis of flow cytometry data</vt:lpstr>
      <vt:lpstr>Flow cytometry data for one sample</vt:lpstr>
      <vt:lpstr>Classification of AML Project</vt:lpstr>
      <vt:lpstr>Classification of AML Project</vt:lpstr>
      <vt:lpstr>Classification of AML Project</vt:lpstr>
      <vt:lpstr>Data</vt:lpstr>
      <vt:lpstr>Data</vt:lpstr>
      <vt:lpstr>Data</vt:lpstr>
      <vt:lpstr>Data preprocessing: step 0</vt:lpstr>
      <vt:lpstr>Data preprocessing: step 0</vt:lpstr>
      <vt:lpstr>1D and 2D visualization</vt:lpstr>
      <vt:lpstr>More data preprocessing ???</vt:lpstr>
      <vt:lpstr>Data in supervised setting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Biomedicine</dc:title>
  <dc:creator>Qiu, Peng</dc:creator>
  <cp:lastModifiedBy>Saumya Gurbani</cp:lastModifiedBy>
  <cp:revision>64</cp:revision>
  <dcterms:created xsi:type="dcterms:W3CDTF">2006-08-16T00:00:00Z</dcterms:created>
  <dcterms:modified xsi:type="dcterms:W3CDTF">2015-09-11T18:39:37Z</dcterms:modified>
</cp:coreProperties>
</file>