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59" r:id="rId7"/>
    <p:sldId id="261" r:id="rId8"/>
    <p:sldId id="262" r:id="rId9"/>
    <p:sldId id="264" r:id="rId10"/>
    <p:sldId id="265" r:id="rId11"/>
    <p:sldId id="268" r:id="rId12"/>
    <p:sldId id="266" r:id="rId13"/>
    <p:sldId id="270" r:id="rId14"/>
    <p:sldId id="269"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90" d="100"/>
          <a:sy n="90" d="100"/>
        </p:scale>
        <p:origin x="-1176" y="-60"/>
      </p:cViewPr>
      <p:guideLst>
        <p:guide orient="horz" pos="254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11D68A-7C09-46DE-AC2A-CE9FCA312A4A}" type="datetimeFigureOut">
              <a:rPr lang="en-US" smtClean="0"/>
              <a:t>6/18/2014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17BB7-48FE-4DD7-A970-19EF9D99E730}" type="slidenum">
              <a:rPr lang="en-US" smtClean="0"/>
              <a:t>‹#›</a:t>
            </a:fld>
            <a:endParaRPr lang="en-US"/>
          </a:p>
        </p:txBody>
      </p:sp>
    </p:spTree>
    <p:extLst>
      <p:ext uri="{BB962C8B-B14F-4D97-AF65-F5344CB8AC3E}">
        <p14:creationId xmlns:p14="http://schemas.microsoft.com/office/powerpoint/2010/main" val="838315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1D68A-7C09-46DE-AC2A-CE9FCA312A4A}" type="datetimeFigureOut">
              <a:rPr lang="en-US" smtClean="0"/>
              <a:t>6/18/2014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17BB7-48FE-4DD7-A970-19EF9D99E730}" type="slidenum">
              <a:rPr lang="en-US" smtClean="0"/>
              <a:t>‹#›</a:t>
            </a:fld>
            <a:endParaRPr lang="en-US"/>
          </a:p>
        </p:txBody>
      </p:sp>
    </p:spTree>
    <p:extLst>
      <p:ext uri="{BB962C8B-B14F-4D97-AF65-F5344CB8AC3E}">
        <p14:creationId xmlns:p14="http://schemas.microsoft.com/office/powerpoint/2010/main" val="127478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1D68A-7C09-46DE-AC2A-CE9FCA312A4A}" type="datetimeFigureOut">
              <a:rPr lang="en-US" smtClean="0"/>
              <a:t>6/18/2014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17BB7-48FE-4DD7-A970-19EF9D99E730}" type="slidenum">
              <a:rPr lang="en-US" smtClean="0"/>
              <a:t>‹#›</a:t>
            </a:fld>
            <a:endParaRPr lang="en-US"/>
          </a:p>
        </p:txBody>
      </p:sp>
    </p:spTree>
    <p:extLst>
      <p:ext uri="{BB962C8B-B14F-4D97-AF65-F5344CB8AC3E}">
        <p14:creationId xmlns:p14="http://schemas.microsoft.com/office/powerpoint/2010/main" val="303034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1D68A-7C09-46DE-AC2A-CE9FCA312A4A}" type="datetimeFigureOut">
              <a:rPr lang="en-US" smtClean="0"/>
              <a:t>6/18/2014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17BB7-48FE-4DD7-A970-19EF9D99E730}" type="slidenum">
              <a:rPr lang="en-US" smtClean="0"/>
              <a:t>‹#›</a:t>
            </a:fld>
            <a:endParaRPr lang="en-US"/>
          </a:p>
        </p:txBody>
      </p:sp>
    </p:spTree>
    <p:extLst>
      <p:ext uri="{BB962C8B-B14F-4D97-AF65-F5344CB8AC3E}">
        <p14:creationId xmlns:p14="http://schemas.microsoft.com/office/powerpoint/2010/main" val="405678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11D68A-7C09-46DE-AC2A-CE9FCA312A4A}" type="datetimeFigureOut">
              <a:rPr lang="en-US" smtClean="0"/>
              <a:t>6/18/2014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717BB7-48FE-4DD7-A970-19EF9D99E730}" type="slidenum">
              <a:rPr lang="en-US" smtClean="0"/>
              <a:t>‹#›</a:t>
            </a:fld>
            <a:endParaRPr lang="en-US"/>
          </a:p>
        </p:txBody>
      </p:sp>
    </p:spTree>
    <p:extLst>
      <p:ext uri="{BB962C8B-B14F-4D97-AF65-F5344CB8AC3E}">
        <p14:creationId xmlns:p14="http://schemas.microsoft.com/office/powerpoint/2010/main" val="22949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11D68A-7C09-46DE-AC2A-CE9FCA312A4A}" type="datetimeFigureOut">
              <a:rPr lang="en-US" smtClean="0"/>
              <a:t>6/18/2014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17BB7-48FE-4DD7-A970-19EF9D99E730}" type="slidenum">
              <a:rPr lang="en-US" smtClean="0"/>
              <a:t>‹#›</a:t>
            </a:fld>
            <a:endParaRPr lang="en-US"/>
          </a:p>
        </p:txBody>
      </p:sp>
    </p:spTree>
    <p:extLst>
      <p:ext uri="{BB962C8B-B14F-4D97-AF65-F5344CB8AC3E}">
        <p14:creationId xmlns:p14="http://schemas.microsoft.com/office/powerpoint/2010/main" val="216961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11D68A-7C09-46DE-AC2A-CE9FCA312A4A}" type="datetimeFigureOut">
              <a:rPr lang="en-US" smtClean="0"/>
              <a:t>6/18/2014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717BB7-48FE-4DD7-A970-19EF9D99E730}" type="slidenum">
              <a:rPr lang="en-US" smtClean="0"/>
              <a:t>‹#›</a:t>
            </a:fld>
            <a:endParaRPr lang="en-US"/>
          </a:p>
        </p:txBody>
      </p:sp>
    </p:spTree>
    <p:extLst>
      <p:ext uri="{BB962C8B-B14F-4D97-AF65-F5344CB8AC3E}">
        <p14:creationId xmlns:p14="http://schemas.microsoft.com/office/powerpoint/2010/main" val="384185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11D68A-7C09-46DE-AC2A-CE9FCA312A4A}" type="datetimeFigureOut">
              <a:rPr lang="en-US" smtClean="0"/>
              <a:t>6/18/2014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717BB7-48FE-4DD7-A970-19EF9D99E730}" type="slidenum">
              <a:rPr lang="en-US" smtClean="0"/>
              <a:t>‹#›</a:t>
            </a:fld>
            <a:endParaRPr lang="en-US"/>
          </a:p>
        </p:txBody>
      </p:sp>
    </p:spTree>
    <p:extLst>
      <p:ext uri="{BB962C8B-B14F-4D97-AF65-F5344CB8AC3E}">
        <p14:creationId xmlns:p14="http://schemas.microsoft.com/office/powerpoint/2010/main" val="2735750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1D68A-7C09-46DE-AC2A-CE9FCA312A4A}" type="datetimeFigureOut">
              <a:rPr lang="en-US" smtClean="0"/>
              <a:t>6/18/2014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717BB7-48FE-4DD7-A970-19EF9D99E730}" type="slidenum">
              <a:rPr lang="en-US" smtClean="0"/>
              <a:t>‹#›</a:t>
            </a:fld>
            <a:endParaRPr lang="en-US"/>
          </a:p>
        </p:txBody>
      </p:sp>
    </p:spTree>
    <p:extLst>
      <p:ext uri="{BB962C8B-B14F-4D97-AF65-F5344CB8AC3E}">
        <p14:creationId xmlns:p14="http://schemas.microsoft.com/office/powerpoint/2010/main" val="187304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1D68A-7C09-46DE-AC2A-CE9FCA312A4A}" type="datetimeFigureOut">
              <a:rPr lang="en-US" smtClean="0"/>
              <a:t>6/18/2014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17BB7-48FE-4DD7-A970-19EF9D99E730}" type="slidenum">
              <a:rPr lang="en-US" smtClean="0"/>
              <a:t>‹#›</a:t>
            </a:fld>
            <a:endParaRPr lang="en-US"/>
          </a:p>
        </p:txBody>
      </p:sp>
    </p:spTree>
    <p:extLst>
      <p:ext uri="{BB962C8B-B14F-4D97-AF65-F5344CB8AC3E}">
        <p14:creationId xmlns:p14="http://schemas.microsoft.com/office/powerpoint/2010/main" val="241532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1D68A-7C09-46DE-AC2A-CE9FCA312A4A}" type="datetimeFigureOut">
              <a:rPr lang="en-US" smtClean="0"/>
              <a:t>6/18/2014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717BB7-48FE-4DD7-A970-19EF9D99E730}" type="slidenum">
              <a:rPr lang="en-US" smtClean="0"/>
              <a:t>‹#›</a:t>
            </a:fld>
            <a:endParaRPr lang="en-US"/>
          </a:p>
        </p:txBody>
      </p:sp>
    </p:spTree>
    <p:extLst>
      <p:ext uri="{BB962C8B-B14F-4D97-AF65-F5344CB8AC3E}">
        <p14:creationId xmlns:p14="http://schemas.microsoft.com/office/powerpoint/2010/main" val="303568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1D68A-7C09-46DE-AC2A-CE9FCA312A4A}" type="datetimeFigureOut">
              <a:rPr lang="en-US" smtClean="0"/>
              <a:t>6/18/2014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17BB7-48FE-4DD7-A970-19EF9D99E730}" type="slidenum">
              <a:rPr lang="en-US" smtClean="0"/>
              <a:t>‹#›</a:t>
            </a:fld>
            <a:endParaRPr lang="en-US"/>
          </a:p>
        </p:txBody>
      </p:sp>
    </p:spTree>
    <p:extLst>
      <p:ext uri="{BB962C8B-B14F-4D97-AF65-F5344CB8AC3E}">
        <p14:creationId xmlns:p14="http://schemas.microsoft.com/office/powerpoint/2010/main" val="198726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Bitcoin</a:t>
            </a:r>
            <a:endParaRPr lang="en-US" dirty="0"/>
          </a:p>
        </p:txBody>
      </p:sp>
      <p:sp>
        <p:nvSpPr>
          <p:cNvPr id="3" name="Subtitle 2"/>
          <p:cNvSpPr>
            <a:spLocks noGrp="1"/>
          </p:cNvSpPr>
          <p:nvPr>
            <p:ph type="subTitle" idx="1"/>
          </p:nvPr>
        </p:nvSpPr>
        <p:spPr>
          <a:xfrm>
            <a:off x="1371600" y="3429000"/>
            <a:ext cx="6400800" cy="400110"/>
          </a:xfrm>
        </p:spPr>
        <p:txBody>
          <a:bodyPr>
            <a:spAutoFit/>
          </a:bodyPr>
          <a:lstStyle/>
          <a:p>
            <a:r>
              <a:rPr lang="en-US" sz="2000" dirty="0" err="1" smtClean="0"/>
              <a:t>Satyendra</a:t>
            </a:r>
            <a:r>
              <a:rPr lang="en-US" sz="2000" dirty="0" smtClean="0"/>
              <a:t> </a:t>
            </a:r>
            <a:r>
              <a:rPr lang="en-US" sz="2000" dirty="0" err="1" smtClean="0"/>
              <a:t>Gurjar</a:t>
            </a:r>
            <a:endParaRPr lang="en-US" dirty="0"/>
          </a:p>
        </p:txBody>
      </p:sp>
      <p:pic>
        <p:nvPicPr>
          <p:cNvPr id="2052" name="Picture 4" descr="http://upload.wikimedia.org/wikipedia/en/b/ba/University_of_New_Haven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7" y="247657"/>
            <a:ext cx="1928813" cy="141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251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5943600"/>
          </a:xfrm>
        </p:spPr>
        <p:txBody>
          <a:bodyPr>
            <a:normAutofit/>
          </a:bodyPr>
          <a:lstStyle/>
          <a:p>
            <a:r>
              <a:rPr lang="en-US" sz="2400" dirty="0" smtClean="0"/>
              <a:t>Puzzle: find a random string (nonce), when its added to the block being verified, SHA-256 hash of it begins with ‘n’ number of zero bits. </a:t>
            </a:r>
          </a:p>
          <a:p>
            <a:pPr marL="0" indent="0" algn="ctr">
              <a:buNone/>
            </a:pPr>
            <a:r>
              <a:rPr lang="en-US" sz="1800" dirty="0" smtClean="0">
                <a:latin typeface="Consolas" panose="020B0609020204030204" pitchFamily="49" charset="0"/>
                <a:cs typeface="Consolas" panose="020B0609020204030204" pitchFamily="49" charset="0"/>
              </a:rPr>
              <a:t>𝑆𝐻𝐴-256</a:t>
            </a:r>
            <a:r>
              <a:rPr lang="en-US" sz="1800" dirty="0">
                <a:latin typeface="Consolas" panose="020B0609020204030204" pitchFamily="49" charset="0"/>
                <a:cs typeface="Consolas" panose="020B0609020204030204" pitchFamily="49" charset="0"/>
              </a:rPr>
              <a:t>(𝐵𝑙𝑜𝑐𝑘+𝑁𝑜𝑛𝑐𝑒) = starts with ‘n’ zero bits</a:t>
            </a:r>
            <a:r>
              <a:rPr lang="en-US" sz="2400" dirty="0" smtClean="0"/>
              <a:t/>
            </a:r>
            <a:br>
              <a:rPr lang="en-US" sz="2400" dirty="0" smtClean="0"/>
            </a:br>
            <a:endParaRPr lang="en-US" sz="2400" dirty="0" smtClean="0"/>
          </a:p>
          <a:p>
            <a:r>
              <a:rPr lang="en-US" sz="2400" dirty="0" smtClean="0"/>
              <a:t>Block: List of </a:t>
            </a:r>
            <a:r>
              <a:rPr lang="en-US" sz="2400" dirty="0" smtClean="0"/>
              <a:t>unsolved </a:t>
            </a:r>
            <a:r>
              <a:rPr lang="en-US" sz="2400" dirty="0" smtClean="0"/>
              <a:t>transactions by a node.</a:t>
            </a:r>
            <a:br>
              <a:rPr lang="en-US" sz="2400" dirty="0" smtClean="0"/>
            </a:br>
            <a:endParaRPr lang="en-US" sz="2400" dirty="0" smtClean="0"/>
          </a:p>
          <a:p>
            <a:r>
              <a:rPr lang="en-US" sz="2400" dirty="0" smtClean="0"/>
              <a:t>The difficulty of the mathematical problem is automatically adjusted by the network, such that it targets a goal of solving an average of 6 blocks per hour. </a:t>
            </a:r>
            <a:br>
              <a:rPr lang="en-US" sz="2400" dirty="0" smtClean="0"/>
            </a:br>
            <a:endParaRPr lang="en-US" sz="2400" dirty="0" smtClean="0"/>
          </a:p>
          <a:p>
            <a:r>
              <a:rPr lang="en-US" sz="2400" dirty="0" smtClean="0"/>
              <a:t>Every 2016 blocks (about two weeks), all Bitcoin clients compare the actual number created with this goal and modify the target by the percentage that it varied. This increases (or decreases) the difficulty of generating blocks.</a:t>
            </a:r>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4052679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978" y="4572000"/>
            <a:ext cx="721804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95236" y="381000"/>
            <a:ext cx="2353529" cy="646331"/>
          </a:xfrm>
          <a:prstGeom prst="rect">
            <a:avLst/>
          </a:prstGeom>
          <a:noFill/>
        </p:spPr>
        <p:txBody>
          <a:bodyPr wrap="none" rtlCol="0">
            <a:spAutoFit/>
          </a:bodyPr>
          <a:lstStyle/>
          <a:p>
            <a:pPr algn="ctr"/>
            <a:r>
              <a:rPr lang="en-US" sz="3600" dirty="0" smtClean="0"/>
              <a:t>Block Chain</a:t>
            </a:r>
            <a:endParaRPr lang="en-US" dirty="0"/>
          </a:p>
        </p:txBody>
      </p:sp>
      <p:sp>
        <p:nvSpPr>
          <p:cNvPr id="8" name="TextBox 7"/>
          <p:cNvSpPr txBox="1"/>
          <p:nvPr/>
        </p:nvSpPr>
        <p:spPr>
          <a:xfrm>
            <a:off x="824389" y="1524000"/>
            <a:ext cx="7495223" cy="2677656"/>
          </a:xfrm>
          <a:prstGeom prst="rect">
            <a:avLst/>
          </a:prstGeom>
          <a:noFill/>
        </p:spPr>
        <p:txBody>
          <a:bodyPr wrap="square" rtlCol="0">
            <a:spAutoFit/>
          </a:bodyPr>
          <a:lstStyle/>
          <a:p>
            <a:r>
              <a:rPr lang="en-US" sz="2800" dirty="0" smtClean="0"/>
              <a:t>Block chains are formed by including hash of previous block.</a:t>
            </a:r>
          </a:p>
          <a:p>
            <a:endParaRPr lang="en-US" sz="2800" dirty="0"/>
          </a:p>
          <a:p>
            <a:r>
              <a:rPr lang="en-US" sz="2800" dirty="0" smtClean="0"/>
              <a:t>Node on the network indicates that a block is being accepted by including hash of that block in their block.</a:t>
            </a:r>
            <a:endParaRPr lang="en-US" sz="2800" dirty="0"/>
          </a:p>
        </p:txBody>
      </p:sp>
    </p:spTree>
    <p:extLst>
      <p:ext uri="{BB962C8B-B14F-4D97-AF65-F5344CB8AC3E}">
        <p14:creationId xmlns:p14="http://schemas.microsoft.com/office/powerpoint/2010/main" val="425990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 miners</a:t>
            </a:r>
            <a:endParaRPr lang="en-US" dirty="0"/>
          </a:p>
        </p:txBody>
      </p:sp>
      <p:sp>
        <p:nvSpPr>
          <p:cNvPr id="3" name="Content Placeholder 2"/>
          <p:cNvSpPr>
            <a:spLocks noGrp="1"/>
          </p:cNvSpPr>
          <p:nvPr>
            <p:ph idx="1"/>
          </p:nvPr>
        </p:nvSpPr>
        <p:spPr>
          <a:xfrm>
            <a:off x="457200" y="1371600"/>
            <a:ext cx="8229600" cy="4754563"/>
          </a:xfrm>
        </p:spPr>
        <p:txBody>
          <a:bodyPr>
            <a:normAutofit fontScale="92500"/>
          </a:bodyPr>
          <a:lstStyle/>
          <a:p>
            <a:r>
              <a:rPr lang="en-US" dirty="0" smtClean="0"/>
              <a:t>Each block starts with a transaction that has no previous transaction, aka </a:t>
            </a:r>
            <a:r>
              <a:rPr lang="en-US" dirty="0" err="1" smtClean="0"/>
              <a:t>coinbase</a:t>
            </a:r>
            <a:r>
              <a:rPr lang="en-US" dirty="0" smtClean="0"/>
              <a:t> transaction.</a:t>
            </a:r>
          </a:p>
          <a:p>
            <a:r>
              <a:rPr lang="en-US" dirty="0" err="1" smtClean="0"/>
              <a:t>Coinbase</a:t>
            </a:r>
            <a:r>
              <a:rPr lang="en-US" dirty="0" smtClean="0"/>
              <a:t> transaction says to pay 1 bitcoin to public key of node creating the block.</a:t>
            </a:r>
          </a:p>
          <a:p>
            <a:r>
              <a:rPr lang="en-US" dirty="0" smtClean="0"/>
              <a:t>This also means each node in the p2p network is trying to solve a different block as first transaction in block is different for each node.</a:t>
            </a:r>
          </a:p>
          <a:p>
            <a:r>
              <a:rPr lang="en-US" dirty="0" smtClean="0"/>
              <a:t>When a block is accepted by nodes, then the creator of that block earns 1 bitcoin.</a:t>
            </a:r>
            <a:endParaRPr lang="en-US" dirty="0"/>
          </a:p>
        </p:txBody>
      </p:sp>
    </p:spTree>
    <p:extLst>
      <p:ext uri="{BB962C8B-B14F-4D97-AF65-F5344CB8AC3E}">
        <p14:creationId xmlns:p14="http://schemas.microsoft.com/office/powerpoint/2010/main" val="4074771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Reclaiming Disk Space</a:t>
            </a:r>
            <a:endParaRPr lang="en-US" dirty="0"/>
          </a:p>
        </p:txBody>
      </p:sp>
      <p:sp>
        <p:nvSpPr>
          <p:cNvPr id="3" name="Content Placeholder 2"/>
          <p:cNvSpPr>
            <a:spLocks noGrp="1"/>
          </p:cNvSpPr>
          <p:nvPr>
            <p:ph idx="1"/>
          </p:nvPr>
        </p:nvSpPr>
        <p:spPr>
          <a:xfrm>
            <a:off x="251460" y="1371600"/>
            <a:ext cx="8968740" cy="2209800"/>
          </a:xfrm>
        </p:spPr>
        <p:txBody>
          <a:bodyPr>
            <a:normAutofit fontScale="55000" lnSpcReduction="20000"/>
          </a:bodyPr>
          <a:lstStyle/>
          <a:p>
            <a:r>
              <a:rPr lang="en-US" dirty="0" smtClean="0"/>
              <a:t>Blocks contains list hash of transactions, as block chain grows, it takes more and more </a:t>
            </a:r>
            <a:r>
              <a:rPr lang="en-US" dirty="0" err="1" smtClean="0"/>
              <a:t>diskspace</a:t>
            </a:r>
            <a:r>
              <a:rPr lang="en-US" dirty="0" smtClean="0"/>
              <a:t>.</a:t>
            </a:r>
          </a:p>
          <a:p>
            <a:endParaRPr lang="en-US" dirty="0" smtClean="0"/>
          </a:p>
          <a:p>
            <a:r>
              <a:rPr lang="en-US" dirty="0" smtClean="0"/>
              <a:t>To preserve disk space, transactions are hashed in a </a:t>
            </a:r>
            <a:r>
              <a:rPr lang="en-US" dirty="0" err="1" smtClean="0"/>
              <a:t>Merkle</a:t>
            </a:r>
            <a:r>
              <a:rPr lang="en-US" dirty="0" smtClean="0"/>
              <a:t> Tree, with only the root included in the block's hash.</a:t>
            </a:r>
          </a:p>
          <a:p>
            <a:endParaRPr lang="en-US" dirty="0" smtClean="0"/>
          </a:p>
          <a:p>
            <a:r>
              <a:rPr lang="en-US" dirty="0" smtClean="0"/>
              <a:t>Old blocks can then be compacted by stubbing off branches of the tree. The interior hashes do not need to be stored.</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799" y="3581400"/>
            <a:ext cx="5498402" cy="3024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9433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a:t>
            </a:r>
            <a:endParaRPr lang="en-US" dirty="0"/>
          </a:p>
        </p:txBody>
      </p:sp>
      <p:sp>
        <p:nvSpPr>
          <p:cNvPr id="3" name="Content Placeholder 2"/>
          <p:cNvSpPr>
            <a:spLocks noGrp="1"/>
          </p:cNvSpPr>
          <p:nvPr>
            <p:ph idx="1"/>
          </p:nvPr>
        </p:nvSpPr>
        <p:spPr>
          <a:xfrm>
            <a:off x="457200" y="1600200"/>
            <a:ext cx="8229600" cy="1077218"/>
          </a:xfrm>
        </p:spPr>
        <p:txBody>
          <a:bodyPr>
            <a:spAutoFit/>
          </a:bodyPr>
          <a:lstStyle/>
          <a:p>
            <a:r>
              <a:rPr lang="en-US" dirty="0" smtClean="0"/>
              <a:t>Since bitcoins are send to public keys, identity of the </a:t>
            </a:r>
            <a:r>
              <a:rPr lang="en-US" dirty="0" smtClean="0"/>
              <a:t>bitcoin </a:t>
            </a:r>
            <a:r>
              <a:rPr lang="en-US" dirty="0" smtClean="0"/>
              <a:t>payer and payee is not revealed.</a:t>
            </a:r>
          </a:p>
        </p:txBody>
      </p:sp>
      <p:sp>
        <p:nvSpPr>
          <p:cNvPr id="4" name="TextBox 3"/>
          <p:cNvSpPr txBox="1"/>
          <p:nvPr/>
        </p:nvSpPr>
        <p:spPr>
          <a:xfrm>
            <a:off x="457200" y="2933700"/>
            <a:ext cx="8077200" cy="1077218"/>
          </a:xfrm>
          <a:prstGeom prst="rect">
            <a:avLst/>
          </a:prstGeom>
        </p:spPr>
        <p:txBody>
          <a:bodyPr vert="horz" wrap="square" lIns="91440" tIns="45720" rIns="91440" bIns="45720" rtlCol="0">
            <a:spAutoFit/>
          </a:bodyPr>
          <a:lstStyle>
            <a:lvl1pPr marL="342900" indent="-342900">
              <a:spcBef>
                <a:spcPct val="20000"/>
              </a:spcBef>
              <a:buFont typeface="Arial" panose="020B0604020202020204" pitchFamily="34" charset="0"/>
              <a:buChar char="•"/>
              <a:defRPr sz="32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If node in the bitcoin network uses Tor like network, it can </a:t>
            </a:r>
            <a:r>
              <a:rPr lang="en-US" dirty="0" smtClean="0"/>
              <a:t>remain </a:t>
            </a:r>
            <a:r>
              <a:rPr lang="en-US" dirty="0"/>
              <a:t>unidentified.</a:t>
            </a:r>
          </a:p>
        </p:txBody>
      </p:sp>
      <p:sp>
        <p:nvSpPr>
          <p:cNvPr id="5" name="TextBox 4"/>
          <p:cNvSpPr txBox="1"/>
          <p:nvPr/>
        </p:nvSpPr>
        <p:spPr>
          <a:xfrm>
            <a:off x="457200" y="4267200"/>
            <a:ext cx="7924801" cy="1077218"/>
          </a:xfrm>
          <a:prstGeom prst="rect">
            <a:avLst/>
          </a:prstGeom>
        </p:spPr>
        <p:txBody>
          <a:bodyPr vert="horz" wrap="square" lIns="91440" tIns="45720" rIns="91440" bIns="45720" rtlCol="0">
            <a:spAutoFit/>
          </a:bodyPr>
          <a:lstStyle>
            <a:defPPr>
              <a:defRPr lang="en-US"/>
            </a:defPPr>
            <a:lvl1pPr marL="342900" indent="-342900">
              <a:spcBef>
                <a:spcPct val="20000"/>
              </a:spcBef>
              <a:buFont typeface="Arial" panose="020B0604020202020204" pitchFamily="34" charset="0"/>
              <a:buChar char="•"/>
              <a:defRPr sz="32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Market place like Silk Road, making use of bitcoins.</a:t>
            </a:r>
          </a:p>
        </p:txBody>
      </p:sp>
    </p:spTree>
    <p:extLst>
      <p:ext uri="{BB962C8B-B14F-4D97-AF65-F5344CB8AC3E}">
        <p14:creationId xmlns:p14="http://schemas.microsoft.com/office/powerpoint/2010/main" val="290529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dirty="0" smtClean="0"/>
              <a:t>0x3F</a:t>
            </a:r>
            <a:endParaRPr lang="en-US" dirty="0"/>
          </a:p>
        </p:txBody>
      </p:sp>
    </p:spTree>
    <p:extLst>
      <p:ext uri="{BB962C8B-B14F-4D97-AF65-F5344CB8AC3E}">
        <p14:creationId xmlns:p14="http://schemas.microsoft.com/office/powerpoint/2010/main" val="3345186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229600" cy="1066800"/>
          </a:xfrm>
        </p:spPr>
        <p:txBody>
          <a:bodyPr>
            <a:normAutofit/>
          </a:bodyPr>
          <a:lstStyle/>
          <a:p>
            <a:r>
              <a:rPr lang="en-US" dirty="0" smtClean="0"/>
              <a:t>Bitcoin is decentralize digital or crypto currency.</a:t>
            </a:r>
          </a:p>
        </p:txBody>
      </p:sp>
      <p:sp>
        <p:nvSpPr>
          <p:cNvPr id="4" name="Content Placeholder 2"/>
          <p:cNvSpPr txBox="1">
            <a:spLocks/>
          </p:cNvSpPr>
          <p:nvPr/>
        </p:nvSpPr>
        <p:spPr>
          <a:xfrm>
            <a:off x="609600" y="2266519"/>
            <a:ext cx="8229600" cy="58477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Peer-to-peer payment system.</a:t>
            </a:r>
          </a:p>
        </p:txBody>
      </p:sp>
      <p:sp>
        <p:nvSpPr>
          <p:cNvPr id="5" name="Content Placeholder 2"/>
          <p:cNvSpPr txBox="1">
            <a:spLocks/>
          </p:cNvSpPr>
          <p:nvPr/>
        </p:nvSpPr>
        <p:spPr>
          <a:xfrm>
            <a:off x="609600" y="3060413"/>
            <a:ext cx="8229600" cy="584775"/>
          </a:xfrm>
          <a:prstGeom prst="rect">
            <a:avLst/>
          </a:prstGeom>
        </p:spPr>
        <p:txBody>
          <a:bodyPr vert="horz" lIns="91440" tIns="45720" rIns="91440" bIns="45720" rtlCol="0">
            <a:spAutoFit/>
          </a:bodyPr>
          <a:lstStyle>
            <a:defPPr>
              <a:defRPr lang="en-US"/>
            </a:defPPr>
            <a:lvl1pPr marL="342900" indent="-342900">
              <a:spcBef>
                <a:spcPct val="20000"/>
              </a:spcBef>
              <a:buFont typeface="Arial" panose="020B0604020202020204" pitchFamily="34" charset="0"/>
              <a:buChar char="•"/>
              <a:defRPr sz="32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No central server and/or trusted parties.</a:t>
            </a:r>
          </a:p>
        </p:txBody>
      </p:sp>
      <p:sp>
        <p:nvSpPr>
          <p:cNvPr id="6" name="Content Placeholder 2"/>
          <p:cNvSpPr txBox="1">
            <a:spLocks/>
          </p:cNvSpPr>
          <p:nvPr/>
        </p:nvSpPr>
        <p:spPr>
          <a:xfrm>
            <a:off x="609600" y="3854307"/>
            <a:ext cx="8229600" cy="584775"/>
          </a:xfrm>
          <a:prstGeom prst="rect">
            <a:avLst/>
          </a:prstGeom>
        </p:spPr>
        <p:txBody>
          <a:bodyPr vert="horz" lIns="91440" tIns="45720" rIns="91440" bIns="45720" rtlCol="0">
            <a:spAutoFit/>
          </a:bodyPr>
          <a:lstStyle>
            <a:defPPr>
              <a:defRPr lang="en-US"/>
            </a:defPPr>
            <a:lvl1pPr marL="342900" indent="-342900">
              <a:spcBef>
                <a:spcPct val="20000"/>
              </a:spcBef>
              <a:buFont typeface="Arial" panose="020B0604020202020204" pitchFamily="34" charset="0"/>
              <a:buChar char="•"/>
              <a:defRPr sz="32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Messages are broadcast on a best effort basis</a:t>
            </a:r>
          </a:p>
        </p:txBody>
      </p:sp>
      <p:sp>
        <p:nvSpPr>
          <p:cNvPr id="7" name="Content Placeholder 2"/>
          <p:cNvSpPr txBox="1">
            <a:spLocks/>
          </p:cNvSpPr>
          <p:nvPr/>
        </p:nvSpPr>
        <p:spPr>
          <a:xfrm>
            <a:off x="609600" y="4648200"/>
            <a:ext cx="8229600" cy="1066800"/>
          </a:xfrm>
          <a:prstGeom prst="rect">
            <a:avLst/>
          </a:prstGeom>
        </p:spPr>
        <p:txBody>
          <a:bodyPr vert="horz" lIns="91440" tIns="45720" rIns="91440" bIns="45720" rtlCol="0">
            <a:spAutoFit/>
          </a:bodyPr>
          <a:lstStyle>
            <a:defPPr>
              <a:defRPr lang="en-US"/>
            </a:defPPr>
            <a:lvl1pPr marL="342900" indent="-342900">
              <a:spcBef>
                <a:spcPct val="20000"/>
              </a:spcBef>
              <a:buFont typeface="Arial" panose="020B0604020202020204" pitchFamily="34" charset="0"/>
              <a:buChar char="•"/>
              <a:defRPr sz="32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Nodes can leave and rejoin the network at will.</a:t>
            </a:r>
          </a:p>
        </p:txBody>
      </p:sp>
    </p:spTree>
    <p:extLst>
      <p:ext uri="{BB962C8B-B14F-4D97-AF65-F5344CB8AC3E}">
        <p14:creationId xmlns:p14="http://schemas.microsoft.com/office/powerpoint/2010/main" val="103075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3243965"/>
          </a:xfrm>
        </p:spPr>
        <p:txBody>
          <a:bodyPr>
            <a:spAutoFit/>
          </a:bodyPr>
          <a:lstStyle/>
          <a:p>
            <a:r>
              <a:rPr lang="en-US" dirty="0" smtClean="0"/>
              <a:t>In 2008, anonymous person or group of people,</a:t>
            </a:r>
            <a:r>
              <a:rPr lang="en-US" dirty="0" smtClean="0"/>
              <a:t> call themselves </a:t>
            </a:r>
            <a:r>
              <a:rPr lang="en-US" b="1" dirty="0" smtClean="0"/>
              <a:t>Satoshi </a:t>
            </a:r>
            <a:r>
              <a:rPr lang="en-US" b="1" dirty="0" err="1" smtClean="0"/>
              <a:t>Nakamoto</a:t>
            </a:r>
            <a:r>
              <a:rPr lang="en-US" dirty="0" smtClean="0"/>
              <a:t>,</a:t>
            </a:r>
            <a:r>
              <a:rPr lang="en-US" dirty="0" smtClean="0"/>
              <a:t> published a 9 pages paper </a:t>
            </a:r>
            <a:r>
              <a:rPr lang="en-US" dirty="0"/>
              <a:t>on The Cryptography Mailing list at </a:t>
            </a:r>
            <a:r>
              <a:rPr lang="en-US" dirty="0" smtClean="0"/>
              <a:t>metzdowd.com</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3429000"/>
            <a:ext cx="6210300" cy="2524125"/>
          </a:xfrm>
          <a:prstGeom prst="rect">
            <a:avLst/>
          </a:prstGeom>
          <a:noFill/>
          <a:ln w="9525">
            <a:solidFill>
              <a:schemeClr val="bg1">
                <a:lumMod val="65000"/>
                <a:alpha val="60000"/>
              </a:schemeClr>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8210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5800"/>
            <a:ext cx="7848600" cy="892552"/>
          </a:xfrm>
        </p:spPr>
        <p:txBody>
          <a:bodyPr wrap="square">
            <a:spAutoFit/>
          </a:bodyPr>
          <a:lstStyle/>
          <a:p>
            <a:r>
              <a:rPr lang="en-US" dirty="0" smtClean="0"/>
              <a:t>Public ledger, available on public websites – </a:t>
            </a:r>
            <a:r>
              <a:rPr lang="en-US" sz="1800" dirty="0" smtClean="0"/>
              <a:t>blockexplorer.com</a:t>
            </a:r>
            <a:endParaRPr lang="en-US" dirty="0" smtClean="0"/>
          </a:p>
        </p:txBody>
      </p:sp>
      <p:sp>
        <p:nvSpPr>
          <p:cNvPr id="5" name="TextBox 4"/>
          <p:cNvSpPr txBox="1"/>
          <p:nvPr/>
        </p:nvSpPr>
        <p:spPr>
          <a:xfrm>
            <a:off x="609600" y="1894582"/>
            <a:ext cx="7924800" cy="1077218"/>
          </a:xfrm>
          <a:prstGeom prst="rect">
            <a:avLst/>
          </a:prstGeom>
        </p:spPr>
        <p:txBody>
          <a:bodyPr vert="horz" wrap="square" lIns="91440" tIns="45720" rIns="91440" bIns="45720" rtlCol="0">
            <a:spAutoFit/>
          </a:bodyPr>
          <a:lstStyle>
            <a:lvl1pPr marL="342900" indent="-342900">
              <a:spcBef>
                <a:spcPct val="20000"/>
              </a:spcBef>
              <a:buFont typeface="Arial" panose="020B0604020202020204" pitchFamily="34" charset="0"/>
              <a:buChar char="•"/>
              <a:defRPr sz="32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Every node in p2p network knows about every transaction happen in network.</a:t>
            </a:r>
          </a:p>
        </p:txBody>
      </p:sp>
      <p:sp>
        <p:nvSpPr>
          <p:cNvPr id="6" name="TextBox 5"/>
          <p:cNvSpPr txBox="1"/>
          <p:nvPr/>
        </p:nvSpPr>
        <p:spPr>
          <a:xfrm>
            <a:off x="609600" y="3307140"/>
            <a:ext cx="7924800" cy="1569660"/>
          </a:xfrm>
          <a:prstGeom prst="rect">
            <a:avLst/>
          </a:prstGeom>
        </p:spPr>
        <p:txBody>
          <a:bodyPr vert="horz" wrap="square" lIns="91440" tIns="45720" rIns="91440" bIns="45720" rtlCol="0">
            <a:spAutoFit/>
          </a:bodyPr>
          <a:lstStyle>
            <a:defPPr>
              <a:defRPr lang="en-US"/>
            </a:defPPr>
            <a:lvl1pPr marL="342900" indent="-342900">
              <a:spcBef>
                <a:spcPct val="20000"/>
              </a:spcBef>
              <a:buFont typeface="Arial" panose="020B0604020202020204" pitchFamily="34" charset="0"/>
              <a:buChar char="•"/>
              <a:defRPr sz="32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Majority of nodes in the network needs to agree on the state of the transaction, for it to be consider valid.</a:t>
            </a:r>
          </a:p>
        </p:txBody>
      </p:sp>
    </p:spTree>
    <p:extLst>
      <p:ext uri="{BB962C8B-B14F-4D97-AF65-F5344CB8AC3E}">
        <p14:creationId xmlns:p14="http://schemas.microsoft.com/office/powerpoint/2010/main" val="172705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Alice wants to send ‘x’ bitcoins to Bob</a:t>
            </a:r>
            <a:endParaRPr lang="en-US" dirty="0"/>
          </a:p>
        </p:txBody>
      </p:sp>
      <p:grpSp>
        <p:nvGrpSpPr>
          <p:cNvPr id="4" name="Group 3"/>
          <p:cNvGrpSpPr>
            <a:grpSpLocks noChangeAspect="1"/>
          </p:cNvGrpSpPr>
          <p:nvPr/>
        </p:nvGrpSpPr>
        <p:grpSpPr>
          <a:xfrm>
            <a:off x="1828800" y="1676400"/>
            <a:ext cx="5769054" cy="4507080"/>
            <a:chOff x="304800" y="1219199"/>
            <a:chExt cx="4876800" cy="3810001"/>
          </a:xfrm>
        </p:grpSpPr>
        <p:sp>
          <p:nvSpPr>
            <p:cNvPr id="5" name="Rectangle 4"/>
            <p:cNvSpPr/>
            <p:nvPr/>
          </p:nvSpPr>
          <p:spPr>
            <a:xfrm>
              <a:off x="2286000" y="263434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Alice</a:t>
              </a:r>
              <a:endParaRPr lang="en-US" b="1" dirty="0"/>
            </a:p>
          </p:txBody>
        </p:sp>
        <p:sp>
          <p:nvSpPr>
            <p:cNvPr id="6" name="Rectangle 5"/>
            <p:cNvSpPr/>
            <p:nvPr/>
          </p:nvSpPr>
          <p:spPr>
            <a:xfrm>
              <a:off x="304800" y="121919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Node_a</a:t>
              </a:r>
              <a:endParaRPr lang="en-US" sz="1600" dirty="0"/>
            </a:p>
          </p:txBody>
        </p:sp>
        <p:sp>
          <p:nvSpPr>
            <p:cNvPr id="7" name="Rectangle 6"/>
            <p:cNvSpPr/>
            <p:nvPr/>
          </p:nvSpPr>
          <p:spPr>
            <a:xfrm>
              <a:off x="2247900" y="1219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Node_b</a:t>
              </a:r>
              <a:endParaRPr lang="en-US" dirty="0"/>
            </a:p>
          </p:txBody>
        </p:sp>
        <p:sp>
          <p:nvSpPr>
            <p:cNvPr id="8" name="Rectangle 7"/>
            <p:cNvSpPr/>
            <p:nvPr/>
          </p:nvSpPr>
          <p:spPr>
            <a:xfrm>
              <a:off x="4191000" y="12192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Bob</a:t>
              </a:r>
              <a:endParaRPr lang="en-US" b="1" dirty="0"/>
            </a:p>
          </p:txBody>
        </p:sp>
        <p:sp>
          <p:nvSpPr>
            <p:cNvPr id="9" name="Rectangle 8"/>
            <p:cNvSpPr/>
            <p:nvPr/>
          </p:nvSpPr>
          <p:spPr>
            <a:xfrm>
              <a:off x="381000" y="4114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Node_i</a:t>
              </a:r>
              <a:endParaRPr lang="en-US" sz="2800" dirty="0"/>
            </a:p>
          </p:txBody>
        </p:sp>
        <p:sp>
          <p:nvSpPr>
            <p:cNvPr id="10" name="Rectangle 9"/>
            <p:cNvSpPr/>
            <p:nvPr/>
          </p:nvSpPr>
          <p:spPr>
            <a:xfrm>
              <a:off x="2324100" y="4114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Node_j</a:t>
              </a:r>
              <a:endParaRPr lang="en-US" sz="2800" dirty="0"/>
            </a:p>
          </p:txBody>
        </p:sp>
        <p:sp>
          <p:nvSpPr>
            <p:cNvPr id="11" name="Rectangle 10"/>
            <p:cNvSpPr/>
            <p:nvPr/>
          </p:nvSpPr>
          <p:spPr>
            <a:xfrm>
              <a:off x="4267200" y="4114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Node_k</a:t>
              </a:r>
              <a:endParaRPr lang="en-US" sz="1400" dirty="0"/>
            </a:p>
          </p:txBody>
        </p:sp>
        <p:sp>
          <p:nvSpPr>
            <p:cNvPr id="12" name="Rectangle 11"/>
            <p:cNvSpPr/>
            <p:nvPr/>
          </p:nvSpPr>
          <p:spPr>
            <a:xfrm>
              <a:off x="4191000" y="263434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Node_d</a:t>
              </a:r>
              <a:endParaRPr lang="en-US" sz="2800" dirty="0"/>
            </a:p>
          </p:txBody>
        </p:sp>
        <p:sp>
          <p:nvSpPr>
            <p:cNvPr id="13" name="Rectangle 12"/>
            <p:cNvSpPr/>
            <p:nvPr/>
          </p:nvSpPr>
          <p:spPr>
            <a:xfrm>
              <a:off x="304800" y="263434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Node_c</a:t>
              </a:r>
              <a:endParaRPr lang="en-US" dirty="0"/>
            </a:p>
          </p:txBody>
        </p:sp>
        <p:cxnSp>
          <p:nvCxnSpPr>
            <p:cNvPr id="14" name="Straight Arrow Connector 13"/>
            <p:cNvCxnSpPr>
              <a:stCxn id="5" idx="0"/>
              <a:endCxn id="7" idx="2"/>
            </p:cNvCxnSpPr>
            <p:nvPr/>
          </p:nvCxnSpPr>
          <p:spPr>
            <a:xfrm flipH="1" flipV="1">
              <a:off x="2705100" y="2133600"/>
              <a:ext cx="38100" cy="500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200400" y="2133600"/>
              <a:ext cx="990600" cy="500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1219200" y="2133600"/>
              <a:ext cx="1028700" cy="500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1"/>
              <a:endCxn id="13" idx="3"/>
            </p:cNvCxnSpPr>
            <p:nvPr/>
          </p:nvCxnSpPr>
          <p:spPr>
            <a:xfrm flipH="1">
              <a:off x="1219200" y="3091543"/>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12" idx="1"/>
            </p:cNvCxnSpPr>
            <p:nvPr/>
          </p:nvCxnSpPr>
          <p:spPr>
            <a:xfrm>
              <a:off x="3200400" y="3091543"/>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295400" y="3548743"/>
              <a:ext cx="1028700" cy="566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43200" y="3554077"/>
              <a:ext cx="0" cy="553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500" y="3548743"/>
              <a:ext cx="1028700" cy="5585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95170" y="2057400"/>
              <a:ext cx="452368" cy="338554"/>
            </a:xfrm>
            <a:prstGeom prst="rect">
              <a:avLst/>
            </a:prstGeom>
            <a:noFill/>
          </p:spPr>
          <p:txBody>
            <a:bodyPr wrap="none" rtlCol="0">
              <a:spAutoFit/>
            </a:bodyPr>
            <a:lstStyle/>
            <a:p>
              <a:r>
                <a:rPr lang="en-US" sz="1600" dirty="0" smtClean="0"/>
                <a:t>m1</a:t>
              </a:r>
              <a:endParaRPr lang="en-US" sz="1600" dirty="0"/>
            </a:p>
          </p:txBody>
        </p:sp>
        <p:sp>
          <p:nvSpPr>
            <p:cNvPr id="23" name="TextBox 22"/>
            <p:cNvSpPr txBox="1"/>
            <p:nvPr/>
          </p:nvSpPr>
          <p:spPr>
            <a:xfrm>
              <a:off x="1418970" y="2819400"/>
              <a:ext cx="452368" cy="338554"/>
            </a:xfrm>
            <a:prstGeom prst="rect">
              <a:avLst/>
            </a:prstGeom>
            <a:noFill/>
          </p:spPr>
          <p:txBody>
            <a:bodyPr wrap="none" rtlCol="0">
              <a:spAutoFit/>
            </a:bodyPr>
            <a:lstStyle/>
            <a:p>
              <a:r>
                <a:rPr lang="en-US" sz="1600" dirty="0" smtClean="0"/>
                <a:t>m1</a:t>
              </a:r>
              <a:endParaRPr lang="en-US" dirty="0"/>
            </a:p>
          </p:txBody>
        </p:sp>
        <p:sp>
          <p:nvSpPr>
            <p:cNvPr id="24" name="TextBox 23"/>
            <p:cNvSpPr txBox="1"/>
            <p:nvPr/>
          </p:nvSpPr>
          <p:spPr>
            <a:xfrm>
              <a:off x="1571370" y="3745468"/>
              <a:ext cx="452368" cy="338554"/>
            </a:xfrm>
            <a:prstGeom prst="rect">
              <a:avLst/>
            </a:prstGeom>
            <a:noFill/>
          </p:spPr>
          <p:txBody>
            <a:bodyPr wrap="none" rtlCol="0">
              <a:spAutoFit/>
            </a:bodyPr>
            <a:lstStyle/>
            <a:p>
              <a:r>
                <a:rPr lang="en-US" sz="1600" dirty="0" smtClean="0"/>
                <a:t>m1</a:t>
              </a:r>
              <a:endParaRPr lang="en-US" dirty="0"/>
            </a:p>
          </p:txBody>
        </p:sp>
        <p:sp>
          <p:nvSpPr>
            <p:cNvPr id="25" name="TextBox 24"/>
            <p:cNvSpPr txBox="1"/>
            <p:nvPr/>
          </p:nvSpPr>
          <p:spPr>
            <a:xfrm>
              <a:off x="2638170" y="2209800"/>
              <a:ext cx="452368" cy="338554"/>
            </a:xfrm>
            <a:prstGeom prst="rect">
              <a:avLst/>
            </a:prstGeom>
            <a:noFill/>
          </p:spPr>
          <p:txBody>
            <a:bodyPr wrap="none" rtlCol="0">
              <a:spAutoFit/>
            </a:bodyPr>
            <a:lstStyle/>
            <a:p>
              <a:r>
                <a:rPr lang="en-US" sz="1600" dirty="0" smtClean="0"/>
                <a:t>m1</a:t>
              </a:r>
              <a:endParaRPr lang="en-US" sz="1600" dirty="0"/>
            </a:p>
          </p:txBody>
        </p:sp>
        <p:sp>
          <p:nvSpPr>
            <p:cNvPr id="26" name="TextBox 25"/>
            <p:cNvSpPr txBox="1"/>
            <p:nvPr/>
          </p:nvSpPr>
          <p:spPr>
            <a:xfrm>
              <a:off x="2667000" y="3593068"/>
              <a:ext cx="452368" cy="338554"/>
            </a:xfrm>
            <a:prstGeom prst="rect">
              <a:avLst/>
            </a:prstGeom>
            <a:noFill/>
          </p:spPr>
          <p:txBody>
            <a:bodyPr wrap="none" rtlCol="0">
              <a:spAutoFit/>
            </a:bodyPr>
            <a:lstStyle/>
            <a:p>
              <a:r>
                <a:rPr lang="en-US" sz="1600" dirty="0" smtClean="0"/>
                <a:t>m1</a:t>
              </a:r>
              <a:endParaRPr lang="en-US" sz="1600" dirty="0"/>
            </a:p>
          </p:txBody>
        </p:sp>
        <p:sp>
          <p:nvSpPr>
            <p:cNvPr id="27" name="TextBox 26"/>
            <p:cNvSpPr txBox="1"/>
            <p:nvPr/>
          </p:nvSpPr>
          <p:spPr>
            <a:xfrm>
              <a:off x="3581400" y="2286000"/>
              <a:ext cx="452368" cy="338554"/>
            </a:xfrm>
            <a:prstGeom prst="rect">
              <a:avLst/>
            </a:prstGeom>
            <a:noFill/>
          </p:spPr>
          <p:txBody>
            <a:bodyPr wrap="none" rtlCol="0">
              <a:spAutoFit/>
            </a:bodyPr>
            <a:lstStyle/>
            <a:p>
              <a:r>
                <a:rPr lang="en-US" sz="1600" dirty="0" smtClean="0"/>
                <a:t>m1</a:t>
              </a:r>
              <a:endParaRPr lang="en-US" sz="1600" dirty="0"/>
            </a:p>
          </p:txBody>
        </p:sp>
        <p:sp>
          <p:nvSpPr>
            <p:cNvPr id="28" name="TextBox 27"/>
            <p:cNvSpPr txBox="1"/>
            <p:nvPr/>
          </p:nvSpPr>
          <p:spPr>
            <a:xfrm>
              <a:off x="3505200" y="2971800"/>
              <a:ext cx="452368" cy="338554"/>
            </a:xfrm>
            <a:prstGeom prst="rect">
              <a:avLst/>
            </a:prstGeom>
            <a:noFill/>
          </p:spPr>
          <p:txBody>
            <a:bodyPr wrap="none" rtlCol="0">
              <a:spAutoFit/>
            </a:bodyPr>
            <a:lstStyle/>
            <a:p>
              <a:r>
                <a:rPr lang="en-US" sz="1600" dirty="0" smtClean="0"/>
                <a:t>m1</a:t>
              </a:r>
              <a:endParaRPr lang="en-US" sz="1600" dirty="0"/>
            </a:p>
          </p:txBody>
        </p:sp>
        <p:sp>
          <p:nvSpPr>
            <p:cNvPr id="29" name="TextBox 28"/>
            <p:cNvSpPr txBox="1"/>
            <p:nvPr/>
          </p:nvSpPr>
          <p:spPr>
            <a:xfrm>
              <a:off x="3552570" y="3733800"/>
              <a:ext cx="452368" cy="338554"/>
            </a:xfrm>
            <a:prstGeom prst="rect">
              <a:avLst/>
            </a:prstGeom>
            <a:noFill/>
          </p:spPr>
          <p:txBody>
            <a:bodyPr wrap="none" rtlCol="0">
              <a:spAutoFit/>
            </a:bodyPr>
            <a:lstStyle/>
            <a:p>
              <a:r>
                <a:rPr lang="en-US" sz="1600" dirty="0" smtClean="0"/>
                <a:t>m1</a:t>
              </a:r>
              <a:endParaRPr lang="en-US" sz="1600" dirty="0"/>
            </a:p>
          </p:txBody>
        </p:sp>
      </p:grpSp>
    </p:spTree>
    <p:extLst>
      <p:ext uri="{BB962C8B-B14F-4D97-AF65-F5344CB8AC3E}">
        <p14:creationId xmlns:p14="http://schemas.microsoft.com/office/powerpoint/2010/main" val="27947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43" y="381000"/>
            <a:ext cx="8229600" cy="609600"/>
          </a:xfrm>
        </p:spPr>
        <p:txBody>
          <a:bodyPr/>
          <a:lstStyle/>
          <a:p>
            <a:pPr marL="0" indent="0" algn="ctr">
              <a:buNone/>
            </a:pPr>
            <a:r>
              <a:rPr lang="en-US" dirty="0" smtClean="0"/>
              <a:t>Alice wants to send ‘x’ bitcoins to Bob</a:t>
            </a:r>
            <a:endParaRPr lang="en-US" dirty="0"/>
          </a:p>
        </p:txBody>
      </p:sp>
      <p:sp>
        <p:nvSpPr>
          <p:cNvPr id="32" name="TextBox 31"/>
          <p:cNvSpPr txBox="1"/>
          <p:nvPr/>
        </p:nvSpPr>
        <p:spPr>
          <a:xfrm>
            <a:off x="838200" y="1231642"/>
            <a:ext cx="7848600"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Alice must have received at least ‘x’ bitcoins in the past.</a:t>
            </a:r>
          </a:p>
          <a:p>
            <a:endParaRPr lang="en-US" sz="2000" dirty="0" smtClean="0"/>
          </a:p>
          <a:p>
            <a:pPr marL="342900" indent="-342900">
              <a:buFont typeface="Arial" panose="020B0604020202020204" pitchFamily="34" charset="0"/>
              <a:buChar char="•"/>
            </a:pPr>
            <a:r>
              <a:rPr lang="en-US" sz="2000" dirty="0" smtClean="0"/>
              <a:t>Alice broadcast the message, m1, on p2p network. That says she wants to move ‘x’ bitcoins from her account to Bob’s.</a:t>
            </a:r>
          </a:p>
          <a:p>
            <a:endParaRPr lang="en-US" sz="2000" dirty="0"/>
          </a:p>
          <a:p>
            <a:pPr marL="342900" indent="-342900">
              <a:buFont typeface="Arial" panose="020B0604020202020204" pitchFamily="34" charset="0"/>
              <a:buChar char="•"/>
            </a:pPr>
            <a:r>
              <a:rPr lang="en-US" sz="2000" dirty="0" smtClean="0"/>
              <a:t>She sign the message with her private key, identifies the sender. Other nodes can verify sender by using Alice’s public key.</a:t>
            </a:r>
          </a:p>
          <a:p>
            <a:endParaRPr lang="en-US" sz="2000" dirty="0"/>
          </a:p>
          <a:p>
            <a:pPr marL="342900" indent="-342900">
              <a:buFont typeface="Arial" panose="020B0604020202020204" pitchFamily="34" charset="0"/>
              <a:buChar char="•"/>
            </a:pPr>
            <a:r>
              <a:rPr lang="en-US" sz="2000" dirty="0" smtClean="0"/>
              <a:t>She puts Bob’s public key as payee, identifies receiver.</a:t>
            </a:r>
          </a:p>
          <a:p>
            <a:endParaRPr lang="en-US" sz="2000" dirty="0"/>
          </a:p>
          <a:p>
            <a:pPr marL="342900" indent="-342900">
              <a:buFont typeface="Arial" panose="020B0604020202020204" pitchFamily="34" charset="0"/>
              <a:buChar char="•"/>
            </a:pPr>
            <a:r>
              <a:rPr lang="en-US" sz="2000" dirty="0" smtClean="0"/>
              <a:t>Alice must use the past transactions, where she received at least ‘x’ bitcoins in order to pay Bob.</a:t>
            </a:r>
            <a:br>
              <a:rPr lang="en-US" sz="2000" dirty="0" smtClean="0"/>
            </a:br>
            <a:endParaRPr lang="en-US" sz="2000" dirty="0" smtClean="0"/>
          </a:p>
          <a:p>
            <a:pPr marL="342900" indent="-342900">
              <a:buFont typeface="Arial" panose="020B0604020202020204" pitchFamily="34" charset="0"/>
              <a:buChar char="•"/>
            </a:pPr>
            <a:r>
              <a:rPr lang="en-US" sz="2000" dirty="0" smtClean="0"/>
              <a:t>Since Ledger is </a:t>
            </a:r>
            <a:r>
              <a:rPr lang="en-US" sz="2000" b="1" dirty="0" smtClean="0"/>
              <a:t>public</a:t>
            </a:r>
            <a:r>
              <a:rPr lang="en-US" sz="2000" dirty="0" smtClean="0"/>
              <a:t>, everyone can verify that if Alice has received ‘x’ bitcoins in the past.</a:t>
            </a:r>
            <a:endParaRPr lang="en-US" sz="2000" dirty="0" smtClean="0"/>
          </a:p>
          <a:p>
            <a:endParaRPr lang="en-US" sz="2000" dirty="0"/>
          </a:p>
        </p:txBody>
      </p:sp>
    </p:spTree>
    <p:extLst>
      <p:ext uri="{BB962C8B-B14F-4D97-AF65-F5344CB8AC3E}">
        <p14:creationId xmlns:p14="http://schemas.microsoft.com/office/powerpoint/2010/main" val="40823308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685800"/>
            <a:ext cx="8229600" cy="2062103"/>
          </a:xfrm>
        </p:spPr>
        <p:txBody>
          <a:bodyPr>
            <a:spAutoFit/>
          </a:bodyPr>
          <a:lstStyle/>
          <a:p>
            <a:r>
              <a:rPr lang="en-US" b="1" dirty="0" smtClean="0"/>
              <a:t>Where are my bitcoins ?</a:t>
            </a:r>
            <a:br>
              <a:rPr lang="en-US" b="1" dirty="0" smtClean="0"/>
            </a:br>
            <a:r>
              <a:rPr lang="en-US" dirty="0" smtClean="0"/>
              <a:t>Bitcoins are sent to a public key, owner of the private key of that public key is the owner of those bitcoins.</a:t>
            </a:r>
          </a:p>
        </p:txBody>
      </p:sp>
      <p:sp>
        <p:nvSpPr>
          <p:cNvPr id="4" name="TextBox 3"/>
          <p:cNvSpPr txBox="1"/>
          <p:nvPr/>
        </p:nvSpPr>
        <p:spPr>
          <a:xfrm>
            <a:off x="419100" y="3249609"/>
            <a:ext cx="8305800" cy="3046988"/>
          </a:xfrm>
          <a:prstGeom prst="rect">
            <a:avLst/>
          </a:prstGeom>
        </p:spPr>
        <p:txBody>
          <a:bodyPr vert="horz" wrap="square" lIns="91440" tIns="45720" rIns="91440" bIns="45720" rtlCol="0">
            <a:spAutoFit/>
          </a:bodyPr>
          <a:lstStyle>
            <a:lvl1pPr marL="342900" indent="-342900">
              <a:spcBef>
                <a:spcPct val="20000"/>
              </a:spcBef>
              <a:buFont typeface="Arial" panose="020B0604020202020204" pitchFamily="34" charset="0"/>
              <a:buChar char="•"/>
              <a:defRPr sz="3200" b="1"/>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en-US" dirty="0"/>
              <a:t>Don’t loose private key</a:t>
            </a:r>
            <a:br>
              <a:rPr lang="en-US" dirty="0"/>
            </a:br>
            <a:r>
              <a:rPr lang="en-US" b="0" dirty="0"/>
              <a:t>If Alice looses her private key, she looses all the money, that was sent to </a:t>
            </a:r>
            <a:r>
              <a:rPr lang="en-US" b="0" dirty="0" smtClean="0"/>
              <a:t>her </a:t>
            </a:r>
            <a:r>
              <a:rPr lang="en-US" b="0" dirty="0"/>
              <a:t>public key</a:t>
            </a:r>
            <a:r>
              <a:rPr lang="en-US" b="0" dirty="0" smtClean="0"/>
              <a:t>. </a:t>
            </a:r>
            <a:br>
              <a:rPr lang="en-US" b="0" dirty="0" smtClean="0"/>
            </a:br>
            <a:r>
              <a:rPr lang="en-US" b="0" dirty="0" smtClean="0"/>
              <a:t/>
            </a:r>
            <a:br>
              <a:rPr lang="en-US" b="0" dirty="0" smtClean="0"/>
            </a:br>
            <a:r>
              <a:rPr lang="en-US" b="0" dirty="0" smtClean="0"/>
              <a:t>Alice would also need her private key to use any bitcoins that was sent to her public key.</a:t>
            </a:r>
            <a:endParaRPr lang="en-US" b="0" dirty="0"/>
          </a:p>
        </p:txBody>
      </p:sp>
    </p:spTree>
    <p:extLst>
      <p:ext uri="{BB962C8B-B14F-4D97-AF65-F5344CB8AC3E}">
        <p14:creationId xmlns:p14="http://schemas.microsoft.com/office/powerpoint/2010/main" val="373265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Spending</a:t>
            </a:r>
            <a:endParaRPr lang="en-US" dirty="0"/>
          </a:p>
        </p:txBody>
      </p:sp>
      <p:sp>
        <p:nvSpPr>
          <p:cNvPr id="3" name="Content Placeholder 2"/>
          <p:cNvSpPr>
            <a:spLocks noGrp="1"/>
          </p:cNvSpPr>
          <p:nvPr>
            <p:ph idx="1"/>
          </p:nvPr>
        </p:nvSpPr>
        <p:spPr>
          <a:xfrm>
            <a:off x="457200" y="1341437"/>
            <a:ext cx="8229600" cy="5135563"/>
          </a:xfrm>
        </p:spPr>
        <p:txBody>
          <a:bodyPr>
            <a:normAutofit fontScale="92500" lnSpcReduction="20000"/>
          </a:bodyPr>
          <a:lstStyle/>
          <a:p>
            <a:r>
              <a:rPr lang="en-US" sz="2800" dirty="0" smtClean="0"/>
              <a:t>What if Alice broadcast sends same ‘x’ bitcoins, that is uses same transactions where she received ‘x’ bitcoins, to pay Bob and Charlie at same time.</a:t>
            </a:r>
            <a:br>
              <a:rPr lang="en-US" sz="2800" dirty="0" smtClean="0"/>
            </a:br>
            <a:endParaRPr lang="en-US" sz="2800" dirty="0" smtClean="0"/>
          </a:p>
          <a:p>
            <a:r>
              <a:rPr lang="en-US" sz="2800" dirty="0" smtClean="0"/>
              <a:t>Some nodes in the network receive “</a:t>
            </a:r>
            <a:r>
              <a:rPr lang="en-US" sz="2800" dirty="0" smtClean="0">
                <a:solidFill>
                  <a:schemeClr val="tx2"/>
                </a:solidFill>
              </a:rPr>
              <a:t>Alice pay ‘x’ to Bob</a:t>
            </a:r>
            <a:r>
              <a:rPr lang="en-US" sz="2800" dirty="0" smtClean="0"/>
              <a:t>”, </a:t>
            </a:r>
            <a:r>
              <a:rPr lang="en-US" sz="2800" dirty="0">
                <a:solidFill>
                  <a:schemeClr val="tx2"/>
                </a:solidFill>
              </a:rPr>
              <a:t>m1</a:t>
            </a:r>
            <a:r>
              <a:rPr lang="en-US" sz="2800" dirty="0" smtClean="0"/>
              <a:t>, while some receive “</a:t>
            </a:r>
            <a:r>
              <a:rPr lang="en-US" sz="2800" dirty="0" smtClean="0">
                <a:solidFill>
                  <a:schemeClr val="accent6">
                    <a:lumMod val="75000"/>
                  </a:schemeClr>
                </a:solidFill>
              </a:rPr>
              <a:t>Alice pay ‘x’ to Charlie</a:t>
            </a:r>
            <a:r>
              <a:rPr lang="en-US" sz="2800" dirty="0" smtClean="0"/>
              <a:t>”, </a:t>
            </a:r>
            <a:r>
              <a:rPr lang="en-US" sz="2800" dirty="0">
                <a:solidFill>
                  <a:schemeClr val="accent6">
                    <a:lumMod val="75000"/>
                  </a:schemeClr>
                </a:solidFill>
              </a:rPr>
              <a:t>m2</a:t>
            </a:r>
            <a:r>
              <a:rPr lang="en-US" sz="2800" dirty="0" smtClean="0"/>
              <a:t>.</a:t>
            </a:r>
            <a:br>
              <a:rPr lang="en-US" sz="2800" dirty="0" smtClean="0"/>
            </a:br>
            <a:endParaRPr lang="en-US" sz="2800" dirty="0" smtClean="0"/>
          </a:p>
          <a:p>
            <a:r>
              <a:rPr lang="en-US" sz="2800" dirty="0" smtClean="0"/>
              <a:t>Since nodes will see Alice has actually received ‘x’ bitcoins in the past and not used in any other transaction, some node in network will verify </a:t>
            </a:r>
            <a:r>
              <a:rPr lang="en-US" sz="2800" dirty="0" smtClean="0">
                <a:solidFill>
                  <a:schemeClr val="tx2"/>
                </a:solidFill>
              </a:rPr>
              <a:t>m1 </a:t>
            </a:r>
            <a:r>
              <a:rPr lang="en-US" sz="2800" dirty="0"/>
              <a:t>while</a:t>
            </a:r>
            <a:r>
              <a:rPr lang="en-US" sz="2800" dirty="0" smtClean="0"/>
              <a:t> some will verify </a:t>
            </a:r>
            <a:r>
              <a:rPr lang="en-US" sz="2800" dirty="0" smtClean="0">
                <a:solidFill>
                  <a:schemeClr val="accent6">
                    <a:lumMod val="75000"/>
                  </a:schemeClr>
                </a:solidFill>
              </a:rPr>
              <a:t>m2 </a:t>
            </a:r>
            <a:br>
              <a:rPr lang="en-US" sz="2800" dirty="0" smtClean="0">
                <a:solidFill>
                  <a:schemeClr val="accent6">
                    <a:lumMod val="75000"/>
                  </a:schemeClr>
                </a:solidFill>
              </a:rPr>
            </a:br>
            <a:endParaRPr lang="en-US" sz="2800" dirty="0" smtClean="0"/>
          </a:p>
          <a:p>
            <a:r>
              <a:rPr lang="en-US" sz="2800" dirty="0"/>
              <a:t>How do we stop it, without central authority or trusted parties </a:t>
            </a:r>
            <a:r>
              <a:rPr lang="en-US" sz="2800" dirty="0" smtClean="0"/>
              <a:t>?</a:t>
            </a:r>
            <a:endParaRPr lang="en-US" sz="2800" dirty="0"/>
          </a:p>
        </p:txBody>
      </p:sp>
      <p:sp>
        <p:nvSpPr>
          <p:cNvPr id="30" name="TextBox 29"/>
          <p:cNvSpPr txBox="1"/>
          <p:nvPr/>
        </p:nvSpPr>
        <p:spPr>
          <a:xfrm>
            <a:off x="2514600" y="5791200"/>
            <a:ext cx="4267200" cy="92333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smtClean="0"/>
              <a:t>Alice can take advantage of network delay or induce delay or </a:t>
            </a:r>
            <a:r>
              <a:rPr lang="en-US" dirty="0" err="1" smtClean="0"/>
              <a:t>DoS</a:t>
            </a:r>
            <a:r>
              <a:rPr lang="en-US" dirty="0" smtClean="0"/>
              <a:t> attack to enable double spending.</a:t>
            </a:r>
            <a:endParaRPr lang="en-US" dirty="0"/>
          </a:p>
        </p:txBody>
      </p:sp>
    </p:spTree>
    <p:extLst>
      <p:ext uri="{BB962C8B-B14F-4D97-AF65-F5344CB8AC3E}">
        <p14:creationId xmlns:p14="http://schemas.microsoft.com/office/powerpoint/2010/main" val="281237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Work</a:t>
            </a:r>
            <a:endParaRPr lang="en-US" dirty="0"/>
          </a:p>
        </p:txBody>
      </p:sp>
      <p:sp>
        <p:nvSpPr>
          <p:cNvPr id="3" name="Content Placeholder 2"/>
          <p:cNvSpPr>
            <a:spLocks noGrp="1"/>
          </p:cNvSpPr>
          <p:nvPr>
            <p:ph idx="1"/>
          </p:nvPr>
        </p:nvSpPr>
        <p:spPr>
          <a:xfrm>
            <a:off x="533400" y="1295400"/>
            <a:ext cx="8229600" cy="830997"/>
          </a:xfrm>
        </p:spPr>
        <p:txBody>
          <a:bodyPr>
            <a:spAutoFit/>
          </a:bodyPr>
          <a:lstStyle/>
          <a:p>
            <a:r>
              <a:rPr lang="en-US" sz="2400" dirty="0" smtClean="0"/>
              <a:t>In addition to verify the transaction, nodes needs to solve a puzzle that takes significant amount of </a:t>
            </a:r>
            <a:r>
              <a:rPr lang="en-US" sz="2400" dirty="0" err="1" smtClean="0"/>
              <a:t>cpu</a:t>
            </a:r>
            <a:r>
              <a:rPr lang="en-US" sz="2400" dirty="0" smtClean="0"/>
              <a:t> cycles.</a:t>
            </a:r>
          </a:p>
        </p:txBody>
      </p:sp>
      <p:sp>
        <p:nvSpPr>
          <p:cNvPr id="10" name="TextBox 9"/>
          <p:cNvSpPr txBox="1"/>
          <p:nvPr/>
        </p:nvSpPr>
        <p:spPr>
          <a:xfrm>
            <a:off x="5334000" y="2156996"/>
            <a:ext cx="2895600" cy="307777"/>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1400" dirty="0" smtClean="0">
                <a:effectLst>
                  <a:outerShdw blurRad="38100" dist="38100" dir="2700000" algn="tl">
                    <a:srgbClr val="000000">
                      <a:alpha val="43137"/>
                    </a:srgbClr>
                  </a:outerShdw>
                </a:effectLst>
                <a:latin typeface="Comic Sans MS" panose="030F0702030302020204" pitchFamily="66" charset="0"/>
              </a:rPr>
              <a:t>Adam Back's </a:t>
            </a:r>
            <a:r>
              <a:rPr lang="en-US" sz="1400" dirty="0" err="1" smtClean="0">
                <a:effectLst>
                  <a:outerShdw blurRad="38100" dist="38100" dir="2700000" algn="tl">
                    <a:srgbClr val="000000">
                      <a:alpha val="43137"/>
                    </a:srgbClr>
                  </a:outerShdw>
                </a:effectLst>
                <a:latin typeface="Comic Sans MS" panose="030F0702030302020204" pitchFamily="66" charset="0"/>
              </a:rPr>
              <a:t>Hashcash</a:t>
            </a:r>
            <a:r>
              <a:rPr lang="en-US" sz="1400" dirty="0" smtClean="0">
                <a:effectLst>
                  <a:outerShdw blurRad="38100" dist="38100" dir="2700000" algn="tl">
                    <a:srgbClr val="000000">
                      <a:alpha val="43137"/>
                    </a:srgbClr>
                  </a:outerShdw>
                </a:effectLst>
                <a:latin typeface="Comic Sans MS" panose="030F0702030302020204" pitchFamily="66" charset="0"/>
              </a:rPr>
              <a:t> 2002</a:t>
            </a:r>
            <a:endParaRPr lang="en-US" sz="1600" dirty="0" smtClean="0">
              <a:effectLst>
                <a:outerShdw blurRad="38100" dist="38100" dir="2700000" algn="tl">
                  <a:srgbClr val="000000">
                    <a:alpha val="43137"/>
                  </a:srgbClr>
                </a:outerShdw>
              </a:effectLst>
              <a:latin typeface="Comic Sans MS" panose="030F0702030302020204" pitchFamily="66" charset="0"/>
            </a:endParaRPr>
          </a:p>
        </p:txBody>
      </p:sp>
      <p:sp>
        <p:nvSpPr>
          <p:cNvPr id="11" name="TextBox 10"/>
          <p:cNvSpPr txBox="1"/>
          <p:nvPr/>
        </p:nvSpPr>
        <p:spPr>
          <a:xfrm>
            <a:off x="381000" y="2590800"/>
            <a:ext cx="8229600" cy="400110"/>
          </a:xfrm>
          <a:prstGeom prst="rect">
            <a:avLst/>
          </a:prstGeom>
        </p:spPr>
        <p:txBody>
          <a:bodyPr vert="horz" wrap="square" lIns="91440" tIns="45720" rIns="91440" bIns="45720" rtlCol="0">
            <a:spAutoFit/>
          </a:bodyPr>
          <a:lstStyle>
            <a:lvl1pPr marL="342900" indent="-342900">
              <a:spcBef>
                <a:spcPct val="20000"/>
              </a:spcBef>
              <a:buFont typeface="Arial" panose="020B0604020202020204" pitchFamily="34" charset="0"/>
              <a:buChar char="•"/>
              <a:defRPr sz="24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indent="0">
              <a:buNone/>
            </a:pPr>
            <a:r>
              <a:rPr lang="en-US" sz="2000" b="1" dirty="0" smtClean="0"/>
              <a:t>Flow of transaction verification</a:t>
            </a:r>
          </a:p>
        </p:txBody>
      </p:sp>
      <p:sp>
        <p:nvSpPr>
          <p:cNvPr id="12" name="TextBox 11"/>
          <p:cNvSpPr txBox="1"/>
          <p:nvPr/>
        </p:nvSpPr>
        <p:spPr>
          <a:xfrm>
            <a:off x="685800" y="3124200"/>
            <a:ext cx="8229600" cy="400110"/>
          </a:xfrm>
          <a:prstGeom prst="rect">
            <a:avLst/>
          </a:prstGeom>
        </p:spPr>
        <p:txBody>
          <a:bodyPr vert="horz" wrap="square" lIns="91440" tIns="45720" rIns="91440" bIns="45720" rtlCol="0">
            <a:spAutoFit/>
          </a:bodyPr>
          <a:lstStyle>
            <a:lvl1pPr marL="342900" indent="-342900">
              <a:spcBef>
                <a:spcPct val="20000"/>
              </a:spcBef>
              <a:buFont typeface="Arial" panose="020B0604020202020204" pitchFamily="34" charset="0"/>
              <a:buChar char="•"/>
              <a:defRPr sz="24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indent="0">
              <a:buNone/>
            </a:pPr>
            <a:r>
              <a:rPr lang="en-US" sz="2000" dirty="0" smtClean="0"/>
              <a:t>1. New transactions are broadcasted to all nodes</a:t>
            </a:r>
          </a:p>
        </p:txBody>
      </p:sp>
      <p:sp>
        <p:nvSpPr>
          <p:cNvPr id="13" name="TextBox 12"/>
          <p:cNvSpPr txBox="1"/>
          <p:nvPr/>
        </p:nvSpPr>
        <p:spPr>
          <a:xfrm>
            <a:off x="685800" y="3515428"/>
            <a:ext cx="8229600" cy="400110"/>
          </a:xfrm>
          <a:prstGeom prst="rect">
            <a:avLst/>
          </a:prstGeom>
        </p:spPr>
        <p:txBody>
          <a:bodyPr vert="horz" wrap="square" lIns="91440" tIns="45720" rIns="91440" bIns="45720" rtlCol="0">
            <a:spAutoFit/>
          </a:bodyPr>
          <a:lstStyle>
            <a:lvl1pPr marL="342900" indent="-342900">
              <a:spcBef>
                <a:spcPct val="20000"/>
              </a:spcBef>
              <a:buFont typeface="Arial" panose="020B0604020202020204" pitchFamily="34" charset="0"/>
              <a:buChar char="•"/>
              <a:defRPr sz="24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indent="0">
              <a:buNone/>
            </a:pPr>
            <a:r>
              <a:rPr lang="en-US" sz="2000" dirty="0" smtClean="0"/>
              <a:t>2. Each node collects new transactions into a block</a:t>
            </a:r>
          </a:p>
        </p:txBody>
      </p:sp>
      <p:sp>
        <p:nvSpPr>
          <p:cNvPr id="14" name="TextBox 13"/>
          <p:cNvSpPr txBox="1"/>
          <p:nvPr/>
        </p:nvSpPr>
        <p:spPr>
          <a:xfrm>
            <a:off x="685800" y="3906656"/>
            <a:ext cx="8229600" cy="400110"/>
          </a:xfrm>
          <a:prstGeom prst="rect">
            <a:avLst/>
          </a:prstGeom>
        </p:spPr>
        <p:txBody>
          <a:bodyPr vert="horz" wrap="square" lIns="91440" tIns="45720" rIns="91440" bIns="45720" rtlCol="0">
            <a:spAutoFit/>
          </a:bodyPr>
          <a:lstStyle>
            <a:lvl1pPr marL="342900" indent="-342900">
              <a:spcBef>
                <a:spcPct val="20000"/>
              </a:spcBef>
              <a:buFont typeface="Arial" panose="020B0604020202020204" pitchFamily="34" charset="0"/>
              <a:buChar char="•"/>
              <a:defRPr sz="24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indent="0">
              <a:buNone/>
            </a:pPr>
            <a:r>
              <a:rPr lang="en-US" sz="2000" dirty="0" smtClean="0"/>
              <a:t>3. Each node work on finding a solution of puzzle for its block.</a:t>
            </a:r>
          </a:p>
        </p:txBody>
      </p:sp>
      <p:sp>
        <p:nvSpPr>
          <p:cNvPr id="15" name="TextBox 14"/>
          <p:cNvSpPr txBox="1"/>
          <p:nvPr/>
        </p:nvSpPr>
        <p:spPr>
          <a:xfrm>
            <a:off x="685800" y="4297884"/>
            <a:ext cx="8229600" cy="400110"/>
          </a:xfrm>
          <a:prstGeom prst="rect">
            <a:avLst/>
          </a:prstGeom>
        </p:spPr>
        <p:txBody>
          <a:bodyPr vert="horz" wrap="square" lIns="91440" tIns="45720" rIns="91440" bIns="45720" rtlCol="0">
            <a:spAutoFit/>
          </a:bodyPr>
          <a:lstStyle>
            <a:lvl1pPr marL="342900" indent="-342900">
              <a:spcBef>
                <a:spcPct val="20000"/>
              </a:spcBef>
              <a:buFont typeface="Arial" panose="020B0604020202020204" pitchFamily="34" charset="0"/>
              <a:buChar char="•"/>
              <a:defRPr sz="24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indent="0">
              <a:buNone/>
            </a:pPr>
            <a:r>
              <a:rPr lang="en-US" sz="2000" dirty="0" smtClean="0"/>
              <a:t>4. When a node finds a solution to puzzle, it broadcast the block to all nodes.</a:t>
            </a:r>
          </a:p>
        </p:txBody>
      </p:sp>
      <p:sp>
        <p:nvSpPr>
          <p:cNvPr id="16" name="TextBox 15"/>
          <p:cNvSpPr txBox="1"/>
          <p:nvPr/>
        </p:nvSpPr>
        <p:spPr>
          <a:xfrm>
            <a:off x="685800" y="4689112"/>
            <a:ext cx="8229600" cy="707886"/>
          </a:xfrm>
          <a:prstGeom prst="rect">
            <a:avLst/>
          </a:prstGeom>
        </p:spPr>
        <p:txBody>
          <a:bodyPr vert="horz" wrap="square" lIns="91440" tIns="45720" rIns="91440" bIns="45720" rtlCol="0">
            <a:spAutoFit/>
          </a:bodyPr>
          <a:lstStyle>
            <a:lvl1pPr marL="342900" indent="-342900">
              <a:spcBef>
                <a:spcPct val="20000"/>
              </a:spcBef>
              <a:buFont typeface="Arial" panose="020B0604020202020204" pitchFamily="34" charset="0"/>
              <a:buChar char="•"/>
              <a:defRPr sz="24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indent="0">
              <a:buNone/>
            </a:pPr>
            <a:r>
              <a:rPr lang="en-US" sz="2000" dirty="0" smtClean="0"/>
              <a:t>5. Nodes accept the block only if all transactions in it are valid and not already spent.</a:t>
            </a:r>
          </a:p>
        </p:txBody>
      </p:sp>
      <p:sp>
        <p:nvSpPr>
          <p:cNvPr id="17" name="TextBox 16"/>
          <p:cNvSpPr txBox="1"/>
          <p:nvPr/>
        </p:nvSpPr>
        <p:spPr>
          <a:xfrm>
            <a:off x="685800" y="5388114"/>
            <a:ext cx="8229600" cy="707886"/>
          </a:xfrm>
          <a:prstGeom prst="rect">
            <a:avLst/>
          </a:prstGeom>
        </p:spPr>
        <p:txBody>
          <a:bodyPr vert="horz" wrap="square" lIns="91440" tIns="45720" rIns="91440" bIns="45720" rtlCol="0">
            <a:spAutoFit/>
          </a:bodyPr>
          <a:lstStyle>
            <a:lvl1pPr marL="342900" indent="-342900">
              <a:spcBef>
                <a:spcPct val="20000"/>
              </a:spcBef>
              <a:buFont typeface="Arial" panose="020B0604020202020204" pitchFamily="34" charset="0"/>
              <a:buChar char="•"/>
              <a:defRPr sz="2400"/>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indent="0">
              <a:buNone/>
            </a:pPr>
            <a:r>
              <a:rPr lang="en-US" sz="2000" dirty="0" smtClean="0"/>
              <a:t>6. Nodes express their acceptance of block by working on creating the next block in the chain, using the hash of the accepted block as the previous hash.</a:t>
            </a:r>
          </a:p>
        </p:txBody>
      </p:sp>
    </p:spTree>
    <p:extLst>
      <p:ext uri="{BB962C8B-B14F-4D97-AF65-F5344CB8AC3E}">
        <p14:creationId xmlns:p14="http://schemas.microsoft.com/office/powerpoint/2010/main" val="365996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p:bldP spid="15" grpId="0"/>
      <p:bldP spid="16"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722</Words>
  <Application>Microsoft Office PowerPoint</Application>
  <PresentationFormat>On-screen Show (4:3)</PresentationFormat>
  <Paragraphs>84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Bitcoin</vt:lpstr>
      <vt:lpstr>PowerPoint Presentation</vt:lpstr>
      <vt:lpstr>PowerPoint Presentation</vt:lpstr>
      <vt:lpstr>PowerPoint Presentation</vt:lpstr>
      <vt:lpstr>Alice wants to send ‘x’ bitcoins to Bob</vt:lpstr>
      <vt:lpstr>PowerPoint Presentation</vt:lpstr>
      <vt:lpstr>PowerPoint Presentation</vt:lpstr>
      <vt:lpstr>Double Spending</vt:lpstr>
      <vt:lpstr>Proof of Work</vt:lpstr>
      <vt:lpstr>PowerPoint Presentation</vt:lpstr>
      <vt:lpstr>PowerPoint Presentation</vt:lpstr>
      <vt:lpstr>Bitcoin miners</vt:lpstr>
      <vt:lpstr>Reclaiming Disk Space</vt:lpstr>
      <vt:lpstr>Privacy</vt:lpstr>
      <vt:lpstr>PowerPoint Presentation</vt:lpstr>
    </vt:vector>
  </TitlesOfParts>
  <Company>AT&amp;T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dc:title>
  <dc:creator>Satyendra Gurjar</dc:creator>
  <cp:lastModifiedBy>Satyendra Gurjar</cp:lastModifiedBy>
  <cp:revision>314</cp:revision>
  <dcterms:created xsi:type="dcterms:W3CDTF">2014-06-19T03:11:48Z</dcterms:created>
  <dcterms:modified xsi:type="dcterms:W3CDTF">2014-06-19T16:05:11Z</dcterms:modified>
</cp:coreProperties>
</file>