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57" r:id="rId4"/>
    <p:sldId id="258" r:id="rId5"/>
    <p:sldId id="279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5" r:id="rId21"/>
    <p:sldId id="274" r:id="rId22"/>
    <p:sldId id="27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AEEE4-DB69-4988-8E20-DBE285B493D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7A641C-6D04-4FBF-B6E4-E75DF9BA041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 eixo transversal é perpendicular ao eixo principal, logo, se a propriedade flex-direction estiver definida nas linhas, como row ou row-reverse, o eixo transversal estará na direção das colunas, como column ou column-reverse.</a:t>
          </a:r>
          <a:endParaRPr lang="en-US"/>
        </a:p>
      </dgm:t>
    </dgm:pt>
    <dgm:pt modelId="{89E18119-EB96-450C-8DEE-B159570E4A9E}" type="parTrans" cxnId="{B6D6A40A-5EFC-4564-B49F-090AD472135A}">
      <dgm:prSet/>
      <dgm:spPr/>
      <dgm:t>
        <a:bodyPr/>
        <a:lstStyle/>
        <a:p>
          <a:endParaRPr lang="en-US"/>
        </a:p>
      </dgm:t>
    </dgm:pt>
    <dgm:pt modelId="{662BA1E2-C43C-497C-B8C9-6D00DB7D2958}" type="sibTrans" cxnId="{B6D6A40A-5EFC-4564-B49F-090AD472135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9284FB7-1DC5-4C66-8E32-D282AC2A4E4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Se o eixo principal for definido nas colunas, como column ou column-reverse, então o eixo transversal estará na direção das linhas, como row ou row-reverse.</a:t>
          </a:r>
          <a:endParaRPr lang="en-US"/>
        </a:p>
      </dgm:t>
    </dgm:pt>
    <dgm:pt modelId="{AE1AEAED-216B-4B6A-8762-F2089589F57F}" type="parTrans" cxnId="{26F71214-8D78-4B59-8337-1F01CFAE45A9}">
      <dgm:prSet/>
      <dgm:spPr/>
      <dgm:t>
        <a:bodyPr/>
        <a:lstStyle/>
        <a:p>
          <a:endParaRPr lang="en-US"/>
        </a:p>
      </dgm:t>
    </dgm:pt>
    <dgm:pt modelId="{A7577CF2-723B-4844-AD07-0507C4C1D18B}" type="sibTrans" cxnId="{26F71214-8D78-4B59-8337-1F01CFAE45A9}">
      <dgm:prSet/>
      <dgm:spPr/>
      <dgm:t>
        <a:bodyPr/>
        <a:lstStyle/>
        <a:p>
          <a:endParaRPr lang="en-US"/>
        </a:p>
      </dgm:t>
    </dgm:pt>
    <dgm:pt modelId="{796479E5-5784-420C-A8F5-C7FAD3DD82B9}" type="pres">
      <dgm:prSet presAssocID="{7CCAEEE4-DB69-4988-8E20-DBE285B493D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17C4146-CC3F-4C33-9AF1-FEB3DE973E9B}" type="pres">
      <dgm:prSet presAssocID="{7CCAEEE4-DB69-4988-8E20-DBE285B493DA}" presName="container" presStyleCnt="0">
        <dgm:presLayoutVars>
          <dgm:dir/>
          <dgm:resizeHandles val="exact"/>
        </dgm:presLayoutVars>
      </dgm:prSet>
      <dgm:spPr/>
    </dgm:pt>
    <dgm:pt modelId="{DA74E41A-5FA5-49FC-80AB-548FF3C44838}" type="pres">
      <dgm:prSet presAssocID="{107A641C-6D04-4FBF-B6E4-E75DF9BA041C}" presName="compNode" presStyleCnt="0"/>
      <dgm:spPr/>
    </dgm:pt>
    <dgm:pt modelId="{1B0F7F71-C6FB-40BD-B3B8-4B83BCA3C208}" type="pres">
      <dgm:prSet presAssocID="{107A641C-6D04-4FBF-B6E4-E75DF9BA041C}" presName="iconBgRect" presStyleLbl="bgShp" presStyleIdx="0" presStyleCnt="2"/>
      <dgm:spPr/>
    </dgm:pt>
    <dgm:pt modelId="{1E5A98F4-F4F6-48A9-A9D8-A7B59B9C81F2}" type="pres">
      <dgm:prSet presAssocID="{107A641C-6D04-4FBF-B6E4-E75DF9BA041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A3F8D1CB-86E4-4DCB-AA48-31611AFCA75C}" type="pres">
      <dgm:prSet presAssocID="{107A641C-6D04-4FBF-B6E4-E75DF9BA041C}" presName="spaceRect" presStyleCnt="0"/>
      <dgm:spPr/>
    </dgm:pt>
    <dgm:pt modelId="{B25D3F2E-7EBD-4123-8AB0-8377FEC98D00}" type="pres">
      <dgm:prSet presAssocID="{107A641C-6D04-4FBF-B6E4-E75DF9BA041C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80BABF65-D333-4C53-8D43-B336DA3A3B96}" type="pres">
      <dgm:prSet presAssocID="{662BA1E2-C43C-497C-B8C9-6D00DB7D2958}" presName="sibTrans" presStyleLbl="sibTrans2D1" presStyleIdx="0" presStyleCnt="0"/>
      <dgm:spPr/>
      <dgm:t>
        <a:bodyPr/>
        <a:lstStyle/>
        <a:p>
          <a:endParaRPr lang="pt-BR"/>
        </a:p>
      </dgm:t>
    </dgm:pt>
    <dgm:pt modelId="{7A0BBCD9-A7A6-4759-BBDE-C8EBC6EF7B0F}" type="pres">
      <dgm:prSet presAssocID="{99284FB7-1DC5-4C66-8E32-D282AC2A4E41}" presName="compNode" presStyleCnt="0"/>
      <dgm:spPr/>
    </dgm:pt>
    <dgm:pt modelId="{B7962CA4-40DD-4E85-865A-37C778CD6A11}" type="pres">
      <dgm:prSet presAssocID="{99284FB7-1DC5-4C66-8E32-D282AC2A4E41}" presName="iconBgRect" presStyleLbl="bgShp" presStyleIdx="1" presStyleCnt="2"/>
      <dgm:spPr/>
    </dgm:pt>
    <dgm:pt modelId="{F1D18DAD-5E17-4BE0-9347-592915870D6A}" type="pres">
      <dgm:prSet presAssocID="{99284FB7-1DC5-4C66-8E32-D282AC2A4E41}" presName="iconRect" presStyleLbl="node1" presStyleIdx="1" presStyleCnt="2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Tabela"/>
        </a:ext>
      </dgm:extLst>
    </dgm:pt>
    <dgm:pt modelId="{93ACACB7-24FE-4645-B073-54E1BEC82FD3}" type="pres">
      <dgm:prSet presAssocID="{99284FB7-1DC5-4C66-8E32-D282AC2A4E41}" presName="spaceRect" presStyleCnt="0"/>
      <dgm:spPr/>
    </dgm:pt>
    <dgm:pt modelId="{7AB523DB-893A-48A0-AD33-3495B2109D6B}" type="pres">
      <dgm:prSet presAssocID="{99284FB7-1DC5-4C66-8E32-D282AC2A4E41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E9F3A97-FA58-4F46-964E-8FADDF832E63}" type="presOf" srcId="{662BA1E2-C43C-497C-B8C9-6D00DB7D2958}" destId="{80BABF65-D333-4C53-8D43-B336DA3A3B96}" srcOrd="0" destOrd="0" presId="urn:microsoft.com/office/officeart/2018/2/layout/IconCircleList"/>
    <dgm:cxn modelId="{0A4700B9-2F54-4591-A1D3-87D1F256C703}" type="presOf" srcId="{7CCAEEE4-DB69-4988-8E20-DBE285B493DA}" destId="{796479E5-5784-420C-A8F5-C7FAD3DD82B9}" srcOrd="0" destOrd="0" presId="urn:microsoft.com/office/officeart/2018/2/layout/IconCircleList"/>
    <dgm:cxn modelId="{AF4BA849-937B-4597-93AB-71F91F9DA3D3}" type="presOf" srcId="{99284FB7-1DC5-4C66-8E32-D282AC2A4E41}" destId="{7AB523DB-893A-48A0-AD33-3495B2109D6B}" srcOrd="0" destOrd="0" presId="urn:microsoft.com/office/officeart/2018/2/layout/IconCircleList"/>
    <dgm:cxn modelId="{2AC4B6BD-8CB6-4F43-9ADA-9CE65E757415}" type="presOf" srcId="{107A641C-6D04-4FBF-B6E4-E75DF9BA041C}" destId="{B25D3F2E-7EBD-4123-8AB0-8377FEC98D00}" srcOrd="0" destOrd="0" presId="urn:microsoft.com/office/officeart/2018/2/layout/IconCircleList"/>
    <dgm:cxn modelId="{26F71214-8D78-4B59-8337-1F01CFAE45A9}" srcId="{7CCAEEE4-DB69-4988-8E20-DBE285B493DA}" destId="{99284FB7-1DC5-4C66-8E32-D282AC2A4E41}" srcOrd="1" destOrd="0" parTransId="{AE1AEAED-216B-4B6A-8762-F2089589F57F}" sibTransId="{A7577CF2-723B-4844-AD07-0507C4C1D18B}"/>
    <dgm:cxn modelId="{B6D6A40A-5EFC-4564-B49F-090AD472135A}" srcId="{7CCAEEE4-DB69-4988-8E20-DBE285B493DA}" destId="{107A641C-6D04-4FBF-B6E4-E75DF9BA041C}" srcOrd="0" destOrd="0" parTransId="{89E18119-EB96-450C-8DEE-B159570E4A9E}" sibTransId="{662BA1E2-C43C-497C-B8C9-6D00DB7D2958}"/>
    <dgm:cxn modelId="{1DED830E-7ACD-4397-9B3C-47ED46B8CCF9}" type="presParOf" srcId="{796479E5-5784-420C-A8F5-C7FAD3DD82B9}" destId="{617C4146-CC3F-4C33-9AF1-FEB3DE973E9B}" srcOrd="0" destOrd="0" presId="urn:microsoft.com/office/officeart/2018/2/layout/IconCircleList"/>
    <dgm:cxn modelId="{5303E2F6-D686-404C-BC87-BADF461BD303}" type="presParOf" srcId="{617C4146-CC3F-4C33-9AF1-FEB3DE973E9B}" destId="{DA74E41A-5FA5-49FC-80AB-548FF3C44838}" srcOrd="0" destOrd="0" presId="urn:microsoft.com/office/officeart/2018/2/layout/IconCircleList"/>
    <dgm:cxn modelId="{9684ED5D-4571-4ACA-BF3D-849E2C7FE486}" type="presParOf" srcId="{DA74E41A-5FA5-49FC-80AB-548FF3C44838}" destId="{1B0F7F71-C6FB-40BD-B3B8-4B83BCA3C208}" srcOrd="0" destOrd="0" presId="urn:microsoft.com/office/officeart/2018/2/layout/IconCircleList"/>
    <dgm:cxn modelId="{4EDD30AF-1AB1-4F1E-BCC2-6B8F7D12EEFD}" type="presParOf" srcId="{DA74E41A-5FA5-49FC-80AB-548FF3C44838}" destId="{1E5A98F4-F4F6-48A9-A9D8-A7B59B9C81F2}" srcOrd="1" destOrd="0" presId="urn:microsoft.com/office/officeart/2018/2/layout/IconCircleList"/>
    <dgm:cxn modelId="{9BC447C4-157A-41ED-94F3-FF0F59EC5FBF}" type="presParOf" srcId="{DA74E41A-5FA5-49FC-80AB-548FF3C44838}" destId="{A3F8D1CB-86E4-4DCB-AA48-31611AFCA75C}" srcOrd="2" destOrd="0" presId="urn:microsoft.com/office/officeart/2018/2/layout/IconCircleList"/>
    <dgm:cxn modelId="{EE538F33-FAA6-4D43-9B42-9B8DE0A23BB1}" type="presParOf" srcId="{DA74E41A-5FA5-49FC-80AB-548FF3C44838}" destId="{B25D3F2E-7EBD-4123-8AB0-8377FEC98D00}" srcOrd="3" destOrd="0" presId="urn:microsoft.com/office/officeart/2018/2/layout/IconCircleList"/>
    <dgm:cxn modelId="{98CE0115-EDEA-43EE-84EF-284B9412D26E}" type="presParOf" srcId="{617C4146-CC3F-4C33-9AF1-FEB3DE973E9B}" destId="{80BABF65-D333-4C53-8D43-B336DA3A3B96}" srcOrd="1" destOrd="0" presId="urn:microsoft.com/office/officeart/2018/2/layout/IconCircleList"/>
    <dgm:cxn modelId="{333915B9-805E-4CD4-A6CB-260C73D1AF75}" type="presParOf" srcId="{617C4146-CC3F-4C33-9AF1-FEB3DE973E9B}" destId="{7A0BBCD9-A7A6-4759-BBDE-C8EBC6EF7B0F}" srcOrd="2" destOrd="0" presId="urn:microsoft.com/office/officeart/2018/2/layout/IconCircleList"/>
    <dgm:cxn modelId="{FE346EA8-CC61-40A9-B479-A903FEAA14BE}" type="presParOf" srcId="{7A0BBCD9-A7A6-4759-BBDE-C8EBC6EF7B0F}" destId="{B7962CA4-40DD-4E85-865A-37C778CD6A11}" srcOrd="0" destOrd="0" presId="urn:microsoft.com/office/officeart/2018/2/layout/IconCircleList"/>
    <dgm:cxn modelId="{182377B6-9848-4E60-9FC6-0CEEBE55EB87}" type="presParOf" srcId="{7A0BBCD9-A7A6-4759-BBDE-C8EBC6EF7B0F}" destId="{F1D18DAD-5E17-4BE0-9347-592915870D6A}" srcOrd="1" destOrd="0" presId="urn:microsoft.com/office/officeart/2018/2/layout/IconCircleList"/>
    <dgm:cxn modelId="{7F28A43B-CA46-4AA1-9842-C82F0B4CC5A1}" type="presParOf" srcId="{7A0BBCD9-A7A6-4759-BBDE-C8EBC6EF7B0F}" destId="{93ACACB7-24FE-4645-B073-54E1BEC82FD3}" srcOrd="2" destOrd="0" presId="urn:microsoft.com/office/officeart/2018/2/layout/IconCircleList"/>
    <dgm:cxn modelId="{7E17B513-1C63-4B9B-9FE7-B316CC3D08EE}" type="presParOf" srcId="{7A0BBCD9-A7A6-4759-BBDE-C8EBC6EF7B0F}" destId="{7AB523DB-893A-48A0-AD33-3495B2109D6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F7F71-C6FB-40BD-B3B8-4B83BCA3C208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A98F4-F4F6-48A9-A9D8-A7B59B9C81F2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D3F2E-7EBD-4123-8AB0-8377FEC98D00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O eixo transversal é perpendicular ao eixo principal, logo, se a propriedade flex-direction estiver definida nas linhas, como row ou row-reverse, o eixo transversal estará na direção das colunas, como column ou column-reverse.</a:t>
          </a:r>
          <a:endParaRPr lang="en-US" sz="1200" kern="1200"/>
        </a:p>
      </dsp:txBody>
      <dsp:txXfrm>
        <a:off x="1834517" y="1507711"/>
        <a:ext cx="3148942" cy="1335915"/>
      </dsp:txXfrm>
    </dsp:sp>
    <dsp:sp modelId="{B7962CA4-40DD-4E85-865A-37C778CD6A11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8DAD-5E17-4BE0-9347-592915870D6A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523DB-893A-48A0-AD33-3495B2109D6B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Se o eixo principal for definido nas colunas, como column ou column-reverse, então o eixo transversal estará na direção das linhas, como row ou row-reverse.</a:t>
          </a:r>
          <a:endParaRPr lang="en-US" sz="1200" kern="1200"/>
        </a:p>
      </dsp:txBody>
      <dsp:txXfrm>
        <a:off x="7154322" y="150771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43473-4A5B-F967-8021-19B7AA9D9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F79A15-11D3-0EC8-F097-4156FDA28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05F4EA-36BD-E5F5-8478-90336D3F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882C-8230-47BE-9BE9-965E4E9345D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5A9C90-16C8-B803-4292-B65BBA65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350AED-0B85-236B-D818-03D7E7B0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ED4-810E-460F-B5C5-462747B49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78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B1A86-DD61-6436-8B87-23031C0C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477B64-681A-EC47-850A-CDB637E4D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8599CE-D084-B654-CB0E-E84BDC6A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882C-8230-47BE-9BE9-965E4E9345D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5DA1FA-E2B5-0C93-B3C8-92DE87F3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F5F477-027B-F2F1-5517-0C75426A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ED4-810E-460F-B5C5-462747B49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03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E29263-C792-84C3-12A7-C9566BD9B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9F0311-D4E6-6D02-F639-04F42ECE7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66BDD0-FF24-4BBB-A53F-AA60FD98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882C-8230-47BE-9BE9-965E4E9345D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F9DFEF-3903-5FC3-08F1-BD4CAE57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CDE982-FC76-E52E-60CA-DBEC1B24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ED4-810E-460F-B5C5-462747B49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06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8C979-3FD8-71E5-FA9E-1E3B542D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42517-6DFD-346B-B9D4-7DF9C5FB6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E9C132-1C00-FE20-7EC3-77008E0D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882C-8230-47BE-9BE9-965E4E9345D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51C4C8-6F39-8BFA-0F02-2FFC5057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AAB5DB-19CC-B7F0-CC97-74EA24FF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ED4-810E-460F-B5C5-462747B49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14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EEEFE-9F37-53DB-4CC6-A98FDCAAF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84713D-7669-9561-DC5D-CBDAA3D8C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0FB812-8772-F158-2ACF-5A005C7D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882C-8230-47BE-9BE9-965E4E9345D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2B7885-D103-5EFC-8637-4B00C43D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347B0-068E-958F-074C-B93ACD5F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ED4-810E-460F-B5C5-462747B49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70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CCADE-056D-F1AF-873A-91121666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8C5FB2-9B29-6853-8210-E04277009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EFC626-AD58-F93A-BE41-FB3354840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3544AC-916E-1B15-C67C-DC7D8E04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882C-8230-47BE-9BE9-965E4E9345D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9934EA-F225-4891-301C-2DDCE1CB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66F640-B061-FEC2-7B05-254FDF5C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ED4-810E-460F-B5C5-462747B49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74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8D823-73DF-905F-2C2B-D76AC709D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8887E0-C201-E500-E8EB-274211B4D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BFAD89-0511-BB66-967A-79D8ECDC6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4FFC2A-9291-FC0A-3B5A-BA8A90FC0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30CF91-9FF4-E4FB-25C3-9BA9E2A3D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24A1CB-FBF4-D929-43D6-B48C8179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882C-8230-47BE-9BE9-965E4E9345D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8BB836-DBAE-BB8E-93DA-7F157D2C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02F32F4-33F5-428D-8C2B-289CABF5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ED4-810E-460F-B5C5-462747B49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6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9FC6C-46BC-C70E-7EB7-DB4A1BB3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4D8D17-199D-9B41-0BB9-0202FF98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882C-8230-47BE-9BE9-965E4E9345D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C74B7E-45C3-2DFA-EF41-D02B870A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88D29F-5E97-6EB6-89FE-3BB2F903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ED4-810E-460F-B5C5-462747B49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78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483F313-5FEF-1D81-9E13-B85BE8DA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882C-8230-47BE-9BE9-965E4E9345D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15478C7-3326-90EE-0CCC-D4938F23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8795C6-3B7C-7599-249D-203194C6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ED4-810E-460F-B5C5-462747B49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55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A542E-D2C0-0F34-5B33-61D3EB8A6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8D5825-70A3-C1AE-2800-287C58BF6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99ADB0-2E12-300D-F08F-05A53CEE8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7D441B-F0D8-9332-D8FB-F8B06597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882C-8230-47BE-9BE9-965E4E9345D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89B9C5-E25E-4A53-0324-38D03711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D3F984-BEB3-0E13-121B-B99171ED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ED4-810E-460F-B5C5-462747B49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87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0313A-32B4-C1D8-565E-8A884A8D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4C7A9B-6967-37B5-4ECF-5E0FB1FDE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A3922C-515D-DF92-D856-5E9682F9C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24B722-7417-AC5B-2481-EA65EE9A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882C-8230-47BE-9BE9-965E4E9345D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B80C39-0FCF-D757-3CB9-5B172CBB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D65541-441F-6EEC-D43A-08AEF15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ED4-810E-460F-B5C5-462747B49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19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A25A75-C666-DDD7-CB4F-26C3BFA9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4D683-40A2-9293-3509-6D77F94D0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F0E454-33B7-71A9-6082-6C5639CBA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52882C-8230-47BE-9BE9-965E4E9345DC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EE3750-B256-FF87-0970-AF1C847BF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14F76D-EAB6-7C31-9911-EA9A24504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C03ED4-810E-460F-B5C5-462747B49F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7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css-tricks.com/snippets/css/a-guide-to-flexbox/#aa-examp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diagramLayout" Target="../diagrams/layout1.xml"/><Relationship Id="rId7" Type="http://schemas.openxmlformats.org/officeDocument/2006/relationships/image" Target="../media/image2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753" y="2185025"/>
            <a:ext cx="2447606" cy="24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5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96FD89-2973-9DB1-B492-A89AE678C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 fontScale="90000"/>
          </a:bodyPr>
          <a:lstStyle/>
          <a:p>
            <a:r>
              <a:rPr lang="pt-BR" sz="5600"/>
              <a:t>Container Flex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09997D-F698-4CA2-81A2-69B3B622C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pt-BR" sz="2000" b="1">
                <a:solidFill>
                  <a:schemeClr val="tx1">
                    <a:alpha val="80000"/>
                  </a:schemeClr>
                </a:solidFill>
              </a:rPr>
              <a:t>A área de um documento que faz uso do flexbox é chamada de container flex</a:t>
            </a:r>
            <a:r>
              <a:rPr lang="pt-BR" sz="2000">
                <a:solidFill>
                  <a:schemeClr val="tx1">
                    <a:alpha val="80000"/>
                  </a:schemeClr>
                </a:solidFill>
              </a:rPr>
              <a:t>. Para criar essa estrutura, define-se o valor da propriedade display do elemento representado pelo contêiner como flex ou inline-flex. Desse modo, os elementos-filhos desse contêiner tornar-se-ão do tipo flex.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3FDBC857-5ED9-7C4C-234D-CDA39CE8FB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72653" y="3049795"/>
            <a:ext cx="3548404" cy="1410584"/>
          </a:xfrm>
          <a:prstGeom prst="rect">
            <a:avLst/>
          </a:prstGeom>
        </p:spPr>
      </p:pic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B1999BF7-4F93-5F6E-15AB-1584DA9D1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D524DFD-0918-F4B8-526B-CBFD3EF96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03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32AD2-F9C5-A252-3D3C-F0449171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- Container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449BA8A-BDA8-903C-60DC-682EEBD4439A}"/>
              </a:ext>
            </a:extLst>
          </p:cNvPr>
          <p:cNvSpPr txBox="1"/>
          <p:nvPr/>
        </p:nvSpPr>
        <p:spPr>
          <a:xfrm>
            <a:off x="838200" y="2111432"/>
            <a:ext cx="2323407" cy="92333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.box {</a:t>
            </a:r>
          </a:p>
          <a:p>
            <a:r>
              <a:rPr lang="pt-BR" dirty="0"/>
              <a:t>  display: </a:t>
            </a:r>
            <a:r>
              <a:rPr lang="pt-BR" dirty="0" err="1"/>
              <a:t>flex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05BE1D-64B1-A3AD-E730-074D462A771B}"/>
              </a:ext>
            </a:extLst>
          </p:cNvPr>
          <p:cNvSpPr txBox="1"/>
          <p:nvPr/>
        </p:nvSpPr>
        <p:spPr>
          <a:xfrm>
            <a:off x="838200" y="3823238"/>
            <a:ext cx="2323407" cy="230832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dirty="0"/>
              <a:t>&lt;</a:t>
            </a:r>
            <a:r>
              <a:rPr lang="pt-BR" sz="1600" dirty="0" err="1"/>
              <a:t>div</a:t>
            </a:r>
            <a:r>
              <a:rPr lang="pt-BR" sz="1600" dirty="0"/>
              <a:t> </a:t>
            </a:r>
            <a:r>
              <a:rPr lang="pt-BR" sz="1600" dirty="0" err="1"/>
              <a:t>class</a:t>
            </a:r>
            <a:r>
              <a:rPr lang="pt-BR" sz="1600" dirty="0"/>
              <a:t>="box"&gt;</a:t>
            </a:r>
          </a:p>
          <a:p>
            <a:r>
              <a:rPr lang="pt-BR" sz="1600" dirty="0"/>
              <a:t>  &lt;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  <a:r>
              <a:rPr lang="pt-BR" sz="1600" dirty="0" err="1"/>
              <a:t>One</a:t>
            </a:r>
            <a:r>
              <a:rPr lang="pt-BR" sz="1600" dirty="0"/>
              <a:t>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</a:p>
          <a:p>
            <a:r>
              <a:rPr lang="pt-BR" sz="1600" dirty="0"/>
              <a:t>  &lt;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  <a:r>
              <a:rPr lang="pt-BR" sz="1600" dirty="0" err="1"/>
              <a:t>Two</a:t>
            </a:r>
            <a:r>
              <a:rPr lang="pt-BR" sz="1600" dirty="0"/>
              <a:t>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</a:p>
          <a:p>
            <a:r>
              <a:rPr lang="pt-BR" sz="1600" dirty="0"/>
              <a:t>  &lt;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  <a:r>
              <a:rPr lang="pt-BR" sz="1600" dirty="0" err="1"/>
              <a:t>Three</a:t>
            </a:r>
            <a:endParaRPr lang="pt-BR" sz="1600" dirty="0"/>
          </a:p>
          <a:p>
            <a:r>
              <a:rPr lang="pt-BR" sz="1600" dirty="0"/>
              <a:t>    &lt;</a:t>
            </a:r>
            <a:r>
              <a:rPr lang="pt-BR" sz="1600" dirty="0" err="1"/>
              <a:t>br</a:t>
            </a:r>
            <a:r>
              <a:rPr lang="pt-BR" sz="1600" dirty="0"/>
              <a:t>&gt;</a:t>
            </a:r>
            <a:r>
              <a:rPr lang="pt-BR" sz="1600" dirty="0" err="1"/>
              <a:t>has</a:t>
            </a:r>
            <a:endParaRPr lang="pt-BR" sz="1600" dirty="0"/>
          </a:p>
          <a:p>
            <a:r>
              <a:rPr lang="pt-BR" sz="1600" dirty="0"/>
              <a:t>    &lt;</a:t>
            </a:r>
            <a:r>
              <a:rPr lang="pt-BR" sz="1600" dirty="0" err="1"/>
              <a:t>br</a:t>
            </a:r>
            <a:r>
              <a:rPr lang="pt-BR" sz="1600" dirty="0"/>
              <a:t>&gt;extra</a:t>
            </a:r>
          </a:p>
          <a:p>
            <a:r>
              <a:rPr lang="pt-BR" sz="1600" dirty="0"/>
              <a:t>    &lt;</a:t>
            </a:r>
            <a:r>
              <a:rPr lang="pt-BR" sz="1600" dirty="0" err="1"/>
              <a:t>br</a:t>
            </a:r>
            <a:r>
              <a:rPr lang="pt-BR" sz="1600" dirty="0"/>
              <a:t>&gt;</a:t>
            </a:r>
            <a:r>
              <a:rPr lang="pt-BR" sz="1600" dirty="0" err="1"/>
              <a:t>text</a:t>
            </a:r>
            <a:endParaRPr lang="pt-BR" sz="1600" dirty="0"/>
          </a:p>
          <a:p>
            <a:r>
              <a:rPr lang="pt-BR" sz="1600" dirty="0"/>
              <a:t>  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</a:p>
          <a:p>
            <a:r>
              <a:rPr lang="pt-BR" sz="1600" dirty="0"/>
              <a:t>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8C568BD-5551-12B0-2A98-0E7F72404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697" y="5093933"/>
            <a:ext cx="4152900" cy="1200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2BC70EB-D26E-87DB-599D-09917281EC52}"/>
              </a:ext>
            </a:extLst>
          </p:cNvPr>
          <p:cNvSpPr txBox="1"/>
          <p:nvPr/>
        </p:nvSpPr>
        <p:spPr>
          <a:xfrm>
            <a:off x="3884814" y="1202692"/>
            <a:ext cx="7468986" cy="310854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just"/>
            <a:r>
              <a:rPr lang="pt-BR" sz="2400" dirty="0"/>
              <a:t>Se houver mais itens do que é possível caber no container, não haverá uma quebra de linha; ao invés disso, irão ultrapassar o limite horizontal da página. Se alguns elementos forem mais altos que outros, todos os itens se estenderão ao longo do eixo transversal para preencher seu tamanho total.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F23E3DC-0D70-19A4-F3CB-924FC07B9763}"/>
              </a:ext>
            </a:extLst>
          </p:cNvPr>
          <p:cNvSpPr txBox="1"/>
          <p:nvPr/>
        </p:nvSpPr>
        <p:spPr>
          <a:xfrm>
            <a:off x="717176" y="17421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CSS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6B1D35C-A355-4ED0-07BC-3AACB55679FE}"/>
              </a:ext>
            </a:extLst>
          </p:cNvPr>
          <p:cNvSpPr txBox="1"/>
          <p:nvPr/>
        </p:nvSpPr>
        <p:spPr>
          <a:xfrm>
            <a:off x="717176" y="34555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HTML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0D626A6-759D-F6FF-7777-3697234D7D0A}"/>
              </a:ext>
            </a:extLst>
          </p:cNvPr>
          <p:cNvSpPr txBox="1"/>
          <p:nvPr/>
        </p:nvSpPr>
        <p:spPr>
          <a:xfrm>
            <a:off x="4200697" y="4724601"/>
            <a:ext cx="120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</a:t>
            </a:r>
          </a:p>
        </p:txBody>
      </p:sp>
      <p:pic>
        <p:nvPicPr>
          <p:cNvPr id="19" name="Picture 8">
            <a:extLst>
              <a:ext uri="{FF2B5EF4-FFF2-40B4-BE49-F238E27FC236}">
                <a16:creationId xmlns:a16="http://schemas.microsoft.com/office/drawing/2014/main" id="{B1143832-4839-85F9-26C2-0F2F10D91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0FB60A42-58E0-91D8-2F5E-DCACD79D9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5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32AD2-F9C5-A252-3D3C-F0449171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– </a:t>
            </a:r>
            <a:r>
              <a:rPr lang="pt-BR" dirty="0" err="1"/>
              <a:t>flex-direction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449BA8A-BDA8-903C-60DC-682EEBD4439A}"/>
              </a:ext>
            </a:extLst>
          </p:cNvPr>
          <p:cNvSpPr txBox="1"/>
          <p:nvPr/>
        </p:nvSpPr>
        <p:spPr>
          <a:xfrm>
            <a:off x="838199" y="2111432"/>
            <a:ext cx="3160059" cy="120032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.</a:t>
            </a:r>
            <a:r>
              <a:rPr lang="en-US" dirty="0"/>
              <a:t> box {</a:t>
            </a:r>
          </a:p>
          <a:p>
            <a:r>
              <a:rPr lang="en-US" dirty="0"/>
              <a:t>  display: flex;</a:t>
            </a:r>
          </a:p>
          <a:p>
            <a:r>
              <a:rPr lang="en-US" dirty="0"/>
              <a:t>  flex-direction: row-reverse;</a:t>
            </a:r>
          </a:p>
          <a:p>
            <a:r>
              <a:rPr lang="en-US" dirty="0"/>
              <a:t>}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05BE1D-64B1-A3AD-E730-074D462A771B}"/>
              </a:ext>
            </a:extLst>
          </p:cNvPr>
          <p:cNvSpPr txBox="1"/>
          <p:nvPr/>
        </p:nvSpPr>
        <p:spPr>
          <a:xfrm>
            <a:off x="838200" y="3823238"/>
            <a:ext cx="2323407" cy="147732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&lt;div class="box"&gt;</a:t>
            </a:r>
          </a:p>
          <a:p>
            <a:r>
              <a:rPr lang="en-US" dirty="0"/>
              <a:t>  &lt;div&gt;One&lt;/div&gt;</a:t>
            </a:r>
          </a:p>
          <a:p>
            <a:r>
              <a:rPr lang="en-US" dirty="0"/>
              <a:t>  &lt;div&gt;Two&lt;/div&gt;</a:t>
            </a:r>
          </a:p>
          <a:p>
            <a:r>
              <a:rPr lang="en-US" dirty="0"/>
              <a:t>  &lt;div&gt;Three&lt;/div&gt;</a:t>
            </a:r>
          </a:p>
          <a:p>
            <a:r>
              <a:rPr lang="en-US" dirty="0"/>
              <a:t>&lt;/div&gt;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F23E3DC-0D70-19A4-F3CB-924FC07B9763}"/>
              </a:ext>
            </a:extLst>
          </p:cNvPr>
          <p:cNvSpPr txBox="1"/>
          <p:nvPr/>
        </p:nvSpPr>
        <p:spPr>
          <a:xfrm>
            <a:off x="717176" y="17421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CSS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6B1D35C-A355-4ED0-07BC-3AACB55679FE}"/>
              </a:ext>
            </a:extLst>
          </p:cNvPr>
          <p:cNvSpPr txBox="1"/>
          <p:nvPr/>
        </p:nvSpPr>
        <p:spPr>
          <a:xfrm>
            <a:off x="717176" y="34555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HTML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0D626A6-759D-F6FF-7777-3697234D7D0A}"/>
              </a:ext>
            </a:extLst>
          </p:cNvPr>
          <p:cNvSpPr txBox="1"/>
          <p:nvPr/>
        </p:nvSpPr>
        <p:spPr>
          <a:xfrm>
            <a:off x="5495964" y="2547847"/>
            <a:ext cx="120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1630A8-EAB0-8214-F21E-C8E18849E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64" y="3123541"/>
            <a:ext cx="4733925" cy="4953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FBC0C1C4-EF80-03AD-75A8-535AC84E8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ED49395-8666-F99F-A39D-414D45C82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8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1D3F4-CB0A-3CD5-399E-7A762F77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Quebra de linhas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7E9FEA-1254-0743-B321-4AA2B9CE3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0" i="0" dirty="0">
                <a:solidFill>
                  <a:srgbClr val="000000"/>
                </a:solidFill>
                <a:effectLst/>
                <a:latin typeface="Blanco"/>
              </a:rPr>
              <a:t>Por padrão, todos os itens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Blanco"/>
              </a:rPr>
              <a:t>flexboxs</a:t>
            </a:r>
            <a:r>
              <a:rPr lang="pt-BR" b="0" i="0" dirty="0">
                <a:solidFill>
                  <a:srgbClr val="000000"/>
                </a:solidFill>
                <a:effectLst/>
                <a:latin typeface="Blanco"/>
              </a:rPr>
              <a:t> tentarão caber em uma linha. Você pode alterar isso e permitir que os itens sejam agrupados conforme necessário.</a:t>
            </a:r>
          </a:p>
          <a:p>
            <a:pPr algn="just"/>
            <a:r>
              <a:rPr lang="pt-BR" b="0" i="0" dirty="0" err="1">
                <a:solidFill>
                  <a:srgbClr val="000000"/>
                </a:solidFill>
                <a:effectLst/>
                <a:latin typeface="Blanco"/>
              </a:rPr>
              <a:t>nowrap</a:t>
            </a:r>
            <a:r>
              <a:rPr lang="pt-BR" b="0" i="0" dirty="0">
                <a:solidFill>
                  <a:srgbClr val="000000"/>
                </a:solidFill>
                <a:effectLst/>
                <a:latin typeface="Blanco"/>
              </a:rPr>
              <a:t>(padrão): todos os itens flexíveis estarão em uma linha</a:t>
            </a:r>
          </a:p>
          <a:p>
            <a:pPr algn="just"/>
            <a:r>
              <a:rPr lang="pt-BR" b="0" i="0" dirty="0">
                <a:solidFill>
                  <a:srgbClr val="000000"/>
                </a:solidFill>
                <a:effectLst/>
                <a:latin typeface="Blanco"/>
              </a:rPr>
              <a:t>wrap: os itens flexíveis serão agrupados em várias linhas, de cima para baixo.</a:t>
            </a:r>
          </a:p>
          <a:p>
            <a:pPr algn="just"/>
            <a:r>
              <a:rPr lang="pt-BR" b="0" i="0" dirty="0">
                <a:solidFill>
                  <a:srgbClr val="000000"/>
                </a:solidFill>
                <a:effectLst/>
                <a:latin typeface="Blanco"/>
              </a:rPr>
              <a:t>wrap-reverse: os itens flexíveis serão agrupados em várias linhas de baixo para cima.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0456E95-690E-86F2-DD3D-6909D71C9D82}"/>
              </a:ext>
            </a:extLst>
          </p:cNvPr>
          <p:cNvSpPr txBox="1"/>
          <p:nvPr/>
        </p:nvSpPr>
        <p:spPr>
          <a:xfrm>
            <a:off x="3048000" y="5422758"/>
            <a:ext cx="6096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.container { </a:t>
            </a:r>
            <a:r>
              <a:rPr lang="pt-BR" i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flex</a:t>
            </a:r>
            <a:r>
              <a:rPr lang="pt-BR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-wrap: </a:t>
            </a:r>
            <a:r>
              <a:rPr lang="pt-BR" i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nowrap</a:t>
            </a:r>
            <a:r>
              <a:rPr lang="pt-BR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 | wrap | wrap-reverse; }</a:t>
            </a:r>
            <a:endParaRPr lang="pt-B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A3422605-9B0F-A4D7-F508-B048DD32E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6488D28-2080-2C79-B000-D8BF352A3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60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C819B-3AB9-9E73-F695-5D416BB7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Quebra de linhas - Exemplo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AA45B4D-FF86-783B-E299-BC1C7276ACF3}"/>
              </a:ext>
            </a:extLst>
          </p:cNvPr>
          <p:cNvSpPr txBox="1"/>
          <p:nvPr/>
        </p:nvSpPr>
        <p:spPr>
          <a:xfrm>
            <a:off x="1044387" y="2272796"/>
            <a:ext cx="3160059" cy="120032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.box {</a:t>
            </a:r>
          </a:p>
          <a:p>
            <a:r>
              <a:rPr lang="pt-BR" dirty="0"/>
              <a:t>  display: </a:t>
            </a:r>
            <a:r>
              <a:rPr lang="pt-BR" dirty="0" err="1"/>
              <a:t>flex</a:t>
            </a:r>
            <a:r>
              <a:rPr lang="pt-BR" dirty="0"/>
              <a:t>;</a:t>
            </a:r>
          </a:p>
          <a:p>
            <a:r>
              <a:rPr lang="pt-BR" dirty="0"/>
              <a:t>  </a:t>
            </a:r>
            <a:r>
              <a:rPr lang="pt-BR" dirty="0" err="1"/>
              <a:t>flex</a:t>
            </a:r>
            <a:r>
              <a:rPr lang="pt-BR" dirty="0"/>
              <a:t>-wrap: wrap;</a:t>
            </a:r>
          </a:p>
          <a:p>
            <a:r>
              <a:rPr lang="pt-BR" dirty="0"/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F3474D-2AC0-D748-D7D2-66EBD99C34A0}"/>
              </a:ext>
            </a:extLst>
          </p:cNvPr>
          <p:cNvSpPr txBox="1"/>
          <p:nvPr/>
        </p:nvSpPr>
        <p:spPr>
          <a:xfrm>
            <a:off x="1044389" y="4187022"/>
            <a:ext cx="2051352" cy="255454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&lt;div class="box"&gt;</a:t>
            </a:r>
          </a:p>
          <a:p>
            <a:r>
              <a:rPr lang="en-US" sz="1600" dirty="0"/>
              <a:t>  &lt;div&gt;One&lt;/div&gt;</a:t>
            </a:r>
          </a:p>
          <a:p>
            <a:r>
              <a:rPr lang="en-US" sz="1600" dirty="0"/>
              <a:t>  &lt;div&gt;Two&lt;/div&gt;</a:t>
            </a:r>
          </a:p>
          <a:p>
            <a:r>
              <a:rPr lang="en-US" sz="1600" dirty="0"/>
              <a:t>  &lt;div&gt;Three&lt;/div&gt;</a:t>
            </a:r>
          </a:p>
          <a:p>
            <a:r>
              <a:rPr lang="en-US" sz="1600" dirty="0"/>
              <a:t>&lt;/div&gt;</a:t>
            </a:r>
            <a:endParaRPr lang="pt-BR" sz="16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50C458-AE0A-7134-CE9F-46296C3941B1}"/>
              </a:ext>
            </a:extLst>
          </p:cNvPr>
          <p:cNvSpPr txBox="1"/>
          <p:nvPr/>
        </p:nvSpPr>
        <p:spPr>
          <a:xfrm>
            <a:off x="923364" y="190346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CSS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9E0B0BA-2072-DDE0-70FF-347CE9DC108F}"/>
              </a:ext>
            </a:extLst>
          </p:cNvPr>
          <p:cNvSpPr txBox="1"/>
          <p:nvPr/>
        </p:nvSpPr>
        <p:spPr>
          <a:xfrm>
            <a:off x="923364" y="381929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HTML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205E3A7-B7BC-89AC-F77D-75D0912A28FB}"/>
              </a:ext>
            </a:extLst>
          </p:cNvPr>
          <p:cNvSpPr txBox="1"/>
          <p:nvPr/>
        </p:nvSpPr>
        <p:spPr>
          <a:xfrm>
            <a:off x="5011869" y="3815607"/>
            <a:ext cx="120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F2E3C57-04DB-C3BF-CAC0-D2910C30F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021" y="4169528"/>
            <a:ext cx="4324350" cy="7524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5CA3A99-D7CD-E935-CDEE-298F60584976}"/>
              </a:ext>
            </a:extLst>
          </p:cNvPr>
          <p:cNvSpPr txBox="1"/>
          <p:nvPr/>
        </p:nvSpPr>
        <p:spPr>
          <a:xfrm>
            <a:off x="4939556" y="1878214"/>
            <a:ext cx="6096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/>
            <a:r>
              <a:rPr lang="pt-BR" dirty="0"/>
              <a:t>Para </a:t>
            </a:r>
            <a:r>
              <a:rPr lang="pt-BR" b="1" dirty="0"/>
              <a:t>gerar a quebra automática das linhas adicione a propriedade </a:t>
            </a:r>
            <a:r>
              <a:rPr lang="pt-BR" b="1" dirty="0" err="1"/>
              <a:t>flex</a:t>
            </a:r>
            <a:r>
              <a:rPr lang="pt-BR" b="1" dirty="0"/>
              <a:t>-wrap com o valor wrap</a:t>
            </a:r>
            <a:r>
              <a:rPr lang="pt-BR" dirty="0"/>
              <a:t>. Assim, se elementos forem muito grandes para serem exibidos em uma única linha, eles serão agrupados em outras linhas.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E5B280E4-AC44-3C73-780B-A18B0586D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71A2D2A8-1BF6-C66A-056D-7E22FFA87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94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D568D7-C002-9403-F761-2583E88F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BR" sz="5400"/>
              <a:t>flex-flow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8A0185-622B-5DEF-E4AB-801F0EDA9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pt-BR" sz="2200"/>
              <a:t>Este é um atalho para as propriedades flex-directione flex-wrap, que juntas definem os eixos principal e cruzado do flex container. </a:t>
            </a:r>
          </a:p>
          <a:p>
            <a:r>
              <a:rPr lang="pt-BR" sz="2200"/>
              <a:t>O valor padrão é row nowrap.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452E680-56B5-EB1E-AAA9-6249F36F579A}"/>
              </a:ext>
            </a:extLst>
          </p:cNvPr>
          <p:cNvGrpSpPr/>
          <p:nvPr/>
        </p:nvGrpSpPr>
        <p:grpSpPr>
          <a:xfrm>
            <a:off x="6099048" y="2905412"/>
            <a:ext cx="5458967" cy="1355503"/>
            <a:chOff x="2765612" y="3808675"/>
            <a:chExt cx="6257364" cy="1200329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F608C13-CB14-4831-8D07-56B783211F8E}"/>
                </a:ext>
              </a:extLst>
            </p:cNvPr>
            <p:cNvSpPr txBox="1"/>
            <p:nvPr/>
          </p:nvSpPr>
          <p:spPr>
            <a:xfrm>
              <a:off x="2765612" y="3854842"/>
              <a:ext cx="2770094" cy="923330"/>
            </a:xfrm>
            <a:custGeom>
              <a:avLst/>
              <a:gdLst>
                <a:gd name="connsiteX0" fmla="*/ 0 w 2770094"/>
                <a:gd name="connsiteY0" fmla="*/ 0 h 923330"/>
                <a:gd name="connsiteX1" fmla="*/ 554019 w 2770094"/>
                <a:gd name="connsiteY1" fmla="*/ 0 h 923330"/>
                <a:gd name="connsiteX2" fmla="*/ 1135739 w 2770094"/>
                <a:gd name="connsiteY2" fmla="*/ 0 h 923330"/>
                <a:gd name="connsiteX3" fmla="*/ 1689757 w 2770094"/>
                <a:gd name="connsiteY3" fmla="*/ 0 h 923330"/>
                <a:gd name="connsiteX4" fmla="*/ 2271477 w 2770094"/>
                <a:gd name="connsiteY4" fmla="*/ 0 h 923330"/>
                <a:gd name="connsiteX5" fmla="*/ 2770094 w 2770094"/>
                <a:gd name="connsiteY5" fmla="*/ 0 h 923330"/>
                <a:gd name="connsiteX6" fmla="*/ 2770094 w 2770094"/>
                <a:gd name="connsiteY6" fmla="*/ 461665 h 923330"/>
                <a:gd name="connsiteX7" fmla="*/ 2770094 w 2770094"/>
                <a:gd name="connsiteY7" fmla="*/ 923330 h 923330"/>
                <a:gd name="connsiteX8" fmla="*/ 2243776 w 2770094"/>
                <a:gd name="connsiteY8" fmla="*/ 923330 h 923330"/>
                <a:gd name="connsiteX9" fmla="*/ 1717458 w 2770094"/>
                <a:gd name="connsiteY9" fmla="*/ 923330 h 923330"/>
                <a:gd name="connsiteX10" fmla="*/ 1108038 w 2770094"/>
                <a:gd name="connsiteY10" fmla="*/ 923330 h 923330"/>
                <a:gd name="connsiteX11" fmla="*/ 581720 w 2770094"/>
                <a:gd name="connsiteY11" fmla="*/ 923330 h 923330"/>
                <a:gd name="connsiteX12" fmla="*/ 0 w 2770094"/>
                <a:gd name="connsiteY12" fmla="*/ 923330 h 923330"/>
                <a:gd name="connsiteX13" fmla="*/ 0 w 2770094"/>
                <a:gd name="connsiteY13" fmla="*/ 443198 h 923330"/>
                <a:gd name="connsiteX14" fmla="*/ 0 w 2770094"/>
                <a:gd name="connsiteY14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094" h="923330" extrusionOk="0">
                  <a:moveTo>
                    <a:pt x="0" y="0"/>
                  </a:moveTo>
                  <a:cubicBezTo>
                    <a:pt x="260722" y="-12944"/>
                    <a:pt x="379028" y="5626"/>
                    <a:pt x="554019" y="0"/>
                  </a:cubicBezTo>
                  <a:cubicBezTo>
                    <a:pt x="729010" y="-5626"/>
                    <a:pt x="932477" y="14300"/>
                    <a:pt x="1135739" y="0"/>
                  </a:cubicBezTo>
                  <a:cubicBezTo>
                    <a:pt x="1339001" y="-14300"/>
                    <a:pt x="1526335" y="20003"/>
                    <a:pt x="1689757" y="0"/>
                  </a:cubicBezTo>
                  <a:cubicBezTo>
                    <a:pt x="1853179" y="-20003"/>
                    <a:pt x="2081528" y="34457"/>
                    <a:pt x="2271477" y="0"/>
                  </a:cubicBezTo>
                  <a:cubicBezTo>
                    <a:pt x="2461426" y="-34457"/>
                    <a:pt x="2641280" y="11241"/>
                    <a:pt x="2770094" y="0"/>
                  </a:cubicBezTo>
                  <a:cubicBezTo>
                    <a:pt x="2787054" y="168732"/>
                    <a:pt x="2720911" y="261094"/>
                    <a:pt x="2770094" y="461665"/>
                  </a:cubicBezTo>
                  <a:cubicBezTo>
                    <a:pt x="2819277" y="662236"/>
                    <a:pt x="2769659" y="740038"/>
                    <a:pt x="2770094" y="923330"/>
                  </a:cubicBezTo>
                  <a:cubicBezTo>
                    <a:pt x="2548256" y="984944"/>
                    <a:pt x="2419594" y="873503"/>
                    <a:pt x="2243776" y="923330"/>
                  </a:cubicBezTo>
                  <a:cubicBezTo>
                    <a:pt x="2067958" y="973157"/>
                    <a:pt x="1863098" y="899612"/>
                    <a:pt x="1717458" y="923330"/>
                  </a:cubicBezTo>
                  <a:cubicBezTo>
                    <a:pt x="1571818" y="947048"/>
                    <a:pt x="1349980" y="904182"/>
                    <a:pt x="1108038" y="923330"/>
                  </a:cubicBezTo>
                  <a:cubicBezTo>
                    <a:pt x="866096" y="942478"/>
                    <a:pt x="843068" y="865063"/>
                    <a:pt x="581720" y="923330"/>
                  </a:cubicBezTo>
                  <a:cubicBezTo>
                    <a:pt x="320372" y="981597"/>
                    <a:pt x="200190" y="859897"/>
                    <a:pt x="0" y="923330"/>
                  </a:cubicBezTo>
                  <a:cubicBezTo>
                    <a:pt x="-24144" y="695696"/>
                    <a:pt x="19263" y="631594"/>
                    <a:pt x="0" y="443198"/>
                  </a:cubicBezTo>
                  <a:cubicBezTo>
                    <a:pt x="-19263" y="254802"/>
                    <a:pt x="11033" y="192759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xmlns="" sd="399823571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defTabSz="795528">
                <a:spcAft>
                  <a:spcPts val="600"/>
                </a:spcAft>
              </a:pPr>
              <a:r>
                <a:rPr lang="pt-BR"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.container {</a:t>
              </a:r>
            </a:p>
            <a:p>
              <a:pPr defTabSz="795528">
                <a:spcAft>
                  <a:spcPts val="600"/>
                </a:spcAft>
              </a:pPr>
              <a:r>
                <a:rPr lang="pt-BR"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 </a:t>
              </a:r>
              <a:r>
                <a:rPr lang="pt-BR" sz="1566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flex-flow</a:t>
              </a:r>
              <a:r>
                <a:rPr lang="pt-BR"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: </a:t>
              </a:r>
              <a:r>
                <a:rPr lang="pt-BR" sz="1566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row</a:t>
              </a:r>
              <a:r>
                <a:rPr lang="pt-BR"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pt-BR" sz="1566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nowrap</a:t>
              </a:r>
              <a:r>
                <a:rPr lang="pt-BR"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;</a:t>
              </a:r>
            </a:p>
            <a:p>
              <a:pPr defTabSz="795528">
                <a:spcAft>
                  <a:spcPts val="600"/>
                </a:spcAft>
              </a:pPr>
              <a:r>
                <a:rPr lang="pt-BR"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}</a:t>
              </a:r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E4EDB440-EBD0-1599-FCE3-D1049679C78C}"/>
                </a:ext>
              </a:extLst>
            </p:cNvPr>
            <p:cNvSpPr txBox="1"/>
            <p:nvPr/>
          </p:nvSpPr>
          <p:spPr>
            <a:xfrm>
              <a:off x="6252882" y="3808675"/>
              <a:ext cx="2770094" cy="1200329"/>
            </a:xfrm>
            <a:custGeom>
              <a:avLst/>
              <a:gdLst>
                <a:gd name="connsiteX0" fmla="*/ 0 w 2770094"/>
                <a:gd name="connsiteY0" fmla="*/ 0 h 1200329"/>
                <a:gd name="connsiteX1" fmla="*/ 554019 w 2770094"/>
                <a:gd name="connsiteY1" fmla="*/ 0 h 1200329"/>
                <a:gd name="connsiteX2" fmla="*/ 1135739 w 2770094"/>
                <a:gd name="connsiteY2" fmla="*/ 0 h 1200329"/>
                <a:gd name="connsiteX3" fmla="*/ 1689757 w 2770094"/>
                <a:gd name="connsiteY3" fmla="*/ 0 h 1200329"/>
                <a:gd name="connsiteX4" fmla="*/ 2271477 w 2770094"/>
                <a:gd name="connsiteY4" fmla="*/ 0 h 1200329"/>
                <a:gd name="connsiteX5" fmla="*/ 2770094 w 2770094"/>
                <a:gd name="connsiteY5" fmla="*/ 0 h 1200329"/>
                <a:gd name="connsiteX6" fmla="*/ 2770094 w 2770094"/>
                <a:gd name="connsiteY6" fmla="*/ 400110 h 1200329"/>
                <a:gd name="connsiteX7" fmla="*/ 2770094 w 2770094"/>
                <a:gd name="connsiteY7" fmla="*/ 812223 h 1200329"/>
                <a:gd name="connsiteX8" fmla="*/ 2770094 w 2770094"/>
                <a:gd name="connsiteY8" fmla="*/ 1200329 h 1200329"/>
                <a:gd name="connsiteX9" fmla="*/ 2188374 w 2770094"/>
                <a:gd name="connsiteY9" fmla="*/ 1200329 h 1200329"/>
                <a:gd name="connsiteX10" fmla="*/ 1578954 w 2770094"/>
                <a:gd name="connsiteY10" fmla="*/ 1200329 h 1200329"/>
                <a:gd name="connsiteX11" fmla="*/ 1052636 w 2770094"/>
                <a:gd name="connsiteY11" fmla="*/ 1200329 h 1200329"/>
                <a:gd name="connsiteX12" fmla="*/ 0 w 2770094"/>
                <a:gd name="connsiteY12" fmla="*/ 1200329 h 1200329"/>
                <a:gd name="connsiteX13" fmla="*/ 0 w 2770094"/>
                <a:gd name="connsiteY13" fmla="*/ 776213 h 1200329"/>
                <a:gd name="connsiteX14" fmla="*/ 0 w 2770094"/>
                <a:gd name="connsiteY14" fmla="*/ 388106 h 1200329"/>
                <a:gd name="connsiteX15" fmla="*/ 0 w 2770094"/>
                <a:gd name="connsiteY15" fmla="*/ 0 h 120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70094" h="1200329" extrusionOk="0">
                  <a:moveTo>
                    <a:pt x="0" y="0"/>
                  </a:moveTo>
                  <a:cubicBezTo>
                    <a:pt x="260722" y="-12944"/>
                    <a:pt x="379028" y="5626"/>
                    <a:pt x="554019" y="0"/>
                  </a:cubicBezTo>
                  <a:cubicBezTo>
                    <a:pt x="729010" y="-5626"/>
                    <a:pt x="932477" y="14300"/>
                    <a:pt x="1135739" y="0"/>
                  </a:cubicBezTo>
                  <a:cubicBezTo>
                    <a:pt x="1339001" y="-14300"/>
                    <a:pt x="1526335" y="20003"/>
                    <a:pt x="1689757" y="0"/>
                  </a:cubicBezTo>
                  <a:cubicBezTo>
                    <a:pt x="1853179" y="-20003"/>
                    <a:pt x="2081528" y="34457"/>
                    <a:pt x="2271477" y="0"/>
                  </a:cubicBezTo>
                  <a:cubicBezTo>
                    <a:pt x="2461426" y="-34457"/>
                    <a:pt x="2641280" y="11241"/>
                    <a:pt x="2770094" y="0"/>
                  </a:cubicBezTo>
                  <a:cubicBezTo>
                    <a:pt x="2801547" y="133159"/>
                    <a:pt x="2758045" y="279353"/>
                    <a:pt x="2770094" y="400110"/>
                  </a:cubicBezTo>
                  <a:cubicBezTo>
                    <a:pt x="2782143" y="520867"/>
                    <a:pt x="2744867" y="707133"/>
                    <a:pt x="2770094" y="812223"/>
                  </a:cubicBezTo>
                  <a:cubicBezTo>
                    <a:pt x="2795321" y="917313"/>
                    <a:pt x="2768662" y="1028423"/>
                    <a:pt x="2770094" y="1200329"/>
                  </a:cubicBezTo>
                  <a:cubicBezTo>
                    <a:pt x="2579423" y="1264949"/>
                    <a:pt x="2443790" y="1173587"/>
                    <a:pt x="2188374" y="1200329"/>
                  </a:cubicBezTo>
                  <a:cubicBezTo>
                    <a:pt x="1932958" y="1227071"/>
                    <a:pt x="1820896" y="1181181"/>
                    <a:pt x="1578954" y="1200329"/>
                  </a:cubicBezTo>
                  <a:cubicBezTo>
                    <a:pt x="1337012" y="1219477"/>
                    <a:pt x="1313984" y="1142062"/>
                    <a:pt x="1052636" y="1200329"/>
                  </a:cubicBezTo>
                  <a:cubicBezTo>
                    <a:pt x="791288" y="1258596"/>
                    <a:pt x="344070" y="1196382"/>
                    <a:pt x="0" y="1200329"/>
                  </a:cubicBezTo>
                  <a:cubicBezTo>
                    <a:pt x="-22364" y="1051564"/>
                    <a:pt x="33830" y="951988"/>
                    <a:pt x="0" y="776213"/>
                  </a:cubicBezTo>
                  <a:cubicBezTo>
                    <a:pt x="-33830" y="600438"/>
                    <a:pt x="4694" y="560709"/>
                    <a:pt x="0" y="388106"/>
                  </a:cubicBezTo>
                  <a:cubicBezTo>
                    <a:pt x="-4694" y="215503"/>
                    <a:pt x="8070" y="157663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xmlns="" sd="399823571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defTabSz="795528">
                <a:spcAft>
                  <a:spcPts val="600"/>
                </a:spcAft>
              </a:pPr>
              <a:r>
                <a:rPr lang="pt-BR"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.container {</a:t>
              </a:r>
            </a:p>
            <a:p>
              <a:pPr defTabSz="795528">
                <a:spcAft>
                  <a:spcPts val="600"/>
                </a:spcAft>
              </a:pPr>
              <a:r>
                <a:rPr lang="pt-BR"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 </a:t>
              </a:r>
              <a:r>
                <a:rPr lang="pt-BR" sz="1566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flex-direction</a:t>
              </a:r>
              <a:r>
                <a:rPr lang="pt-BR"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: </a:t>
              </a:r>
              <a:r>
                <a:rPr lang="pt-BR" sz="1566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row</a:t>
              </a:r>
              <a:r>
                <a:rPr lang="pt-BR"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;</a:t>
              </a:r>
            </a:p>
            <a:p>
              <a:pPr defTabSz="795528">
                <a:spcAft>
                  <a:spcPts val="600"/>
                </a:spcAft>
              </a:pPr>
              <a:r>
                <a:rPr lang="pt-BR"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 </a:t>
              </a:r>
              <a:r>
                <a:rPr lang="pt-BR" sz="1566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flex</a:t>
              </a:r>
              <a:r>
                <a:rPr lang="pt-BR"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-wrap: wrap;</a:t>
              </a:r>
            </a:p>
            <a:p>
              <a:pPr defTabSz="795528">
                <a:spcAft>
                  <a:spcPts val="600"/>
                </a:spcAft>
              </a:pPr>
              <a:r>
                <a:rPr lang="pt-BR"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}</a:t>
              </a:r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952BDC7B-8E18-5DFF-75AC-3BC2210BB902}"/>
                </a:ext>
              </a:extLst>
            </p:cNvPr>
            <p:cNvSpPr txBox="1"/>
            <p:nvPr/>
          </p:nvSpPr>
          <p:spPr>
            <a:xfrm>
              <a:off x="5740245" y="413184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795528">
                <a:spcAft>
                  <a:spcPts val="600"/>
                </a:spcAft>
              </a:pPr>
              <a:r>
                <a:rPr lang="pt-BR"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=</a:t>
              </a:r>
              <a:endParaRPr lang="pt-BR"/>
            </a:p>
          </p:txBody>
        </p:sp>
      </p:grpSp>
      <p:pic>
        <p:nvPicPr>
          <p:cNvPr id="14" name="Picture 8">
            <a:extLst>
              <a:ext uri="{FF2B5EF4-FFF2-40B4-BE49-F238E27FC236}">
                <a16:creationId xmlns:a16="http://schemas.microsoft.com/office/drawing/2014/main" id="{A134F758-DFD4-AD46-DE35-E3EE9C009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DE85D165-C5B8-5CDE-F761-A9A7962F2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60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C15F7D-6ACD-CE64-893E-1B527357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>
            <a:normAutofit/>
          </a:bodyPr>
          <a:lstStyle/>
          <a:p>
            <a:r>
              <a:rPr lang="pt-BR" dirty="0"/>
              <a:t>Justificar conteúdo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90CFE75D-E89A-1FA6-581F-6378E8E17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70" y="983767"/>
            <a:ext cx="3067331" cy="5063885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0700A1-3DE3-AA0C-A2BA-1AAA8D0C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497257"/>
            <a:ext cx="5105398" cy="3679705"/>
          </a:xfrm>
        </p:spPr>
        <p:txBody>
          <a:bodyPr>
            <a:normAutofit/>
          </a:bodyPr>
          <a:lstStyle/>
          <a:p>
            <a:r>
              <a:rPr lang="pt-BR" sz="2400" dirty="0"/>
              <a:t>A propriedade </a:t>
            </a:r>
            <a:r>
              <a:rPr lang="pt-BR" sz="2400" dirty="0" err="1"/>
              <a:t>justify</a:t>
            </a:r>
            <a:r>
              <a:rPr lang="pt-BR" sz="2400" dirty="0"/>
              <a:t>-content é empregada para alinhar os elementos ao longo do eixo principal, cuja direção (</a:t>
            </a:r>
            <a:r>
              <a:rPr lang="pt-BR" sz="2400" dirty="0" err="1"/>
              <a:t>row</a:t>
            </a:r>
            <a:r>
              <a:rPr lang="pt-BR" sz="2400" dirty="0"/>
              <a:t> ou column) é definida a partir da propriedade </a:t>
            </a:r>
            <a:r>
              <a:rPr lang="pt-BR" sz="2400" dirty="0" err="1"/>
              <a:t>flex-direction</a:t>
            </a:r>
            <a:r>
              <a:rPr lang="pt-BR" sz="2400" dirty="0"/>
              <a:t>. O valor inicial é </a:t>
            </a:r>
            <a:r>
              <a:rPr lang="pt-BR" sz="2400" dirty="0" err="1"/>
              <a:t>flex</a:t>
            </a:r>
            <a:r>
              <a:rPr lang="pt-BR" sz="2400" dirty="0"/>
              <a:t>-start.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D54666-2200-59F6-9B5B-EF894C682C8E}"/>
              </a:ext>
            </a:extLst>
          </p:cNvPr>
          <p:cNvSpPr txBox="1"/>
          <p:nvPr/>
        </p:nvSpPr>
        <p:spPr>
          <a:xfrm>
            <a:off x="4646379" y="5627124"/>
            <a:ext cx="6093228" cy="92333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.container { </a:t>
            </a:r>
            <a:r>
              <a:rPr lang="pt-BR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justify-content</a:t>
            </a:r>
            <a:r>
              <a:rPr lang="pt-BR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: </a:t>
            </a:r>
            <a:r>
              <a:rPr lang="pt-BR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flex</a:t>
            </a:r>
            <a:r>
              <a:rPr lang="pt-BR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-start | </a:t>
            </a:r>
            <a:r>
              <a:rPr lang="pt-BR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flex-end</a:t>
            </a:r>
            <a:r>
              <a:rPr lang="pt-BR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 | center | </a:t>
            </a:r>
            <a:r>
              <a:rPr lang="pt-BR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space-between</a:t>
            </a:r>
            <a:r>
              <a:rPr lang="pt-BR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 | </a:t>
            </a:r>
            <a:r>
              <a:rPr lang="pt-BR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space-around</a:t>
            </a:r>
            <a:r>
              <a:rPr lang="pt-BR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 | </a:t>
            </a:r>
            <a:r>
              <a:rPr lang="pt-BR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space-evenly</a:t>
            </a:r>
            <a:r>
              <a:rPr lang="pt-BR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 | start | </a:t>
            </a:r>
            <a:r>
              <a:rPr lang="pt-BR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end</a:t>
            </a:r>
            <a:r>
              <a:rPr lang="pt-BR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 | </a:t>
            </a:r>
            <a:r>
              <a:rPr lang="pt-BR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left</a:t>
            </a:r>
            <a:r>
              <a:rPr lang="pt-BR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 | </a:t>
            </a:r>
            <a:r>
              <a:rPr lang="pt-BR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right</a:t>
            </a:r>
            <a:r>
              <a:rPr lang="pt-BR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 ... + safe | </a:t>
            </a:r>
            <a:r>
              <a:rPr lang="pt-BR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unsafe</a:t>
            </a:r>
            <a:r>
              <a:rPr lang="pt-BR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; }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AC7B60C-DF4C-4A21-9CEA-9FC45DCDC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CF7A71F-80F3-CDF0-BC46-1A7354035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45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9ECBDA-51E6-4484-8F25-E777102F7D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6749" y="720952"/>
            <a:ext cx="6959544" cy="5545704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AE85CA-5CE7-168D-5DF5-804B104B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179" y="1627094"/>
            <a:ext cx="3978442" cy="709915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Alinhar itens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8EE4C2D-D4A6-E19D-7CAF-DAD00D95E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38" y="872794"/>
            <a:ext cx="4015954" cy="511505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C38605-7A2F-9147-C515-578A69688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179" y="2493819"/>
            <a:ext cx="3978442" cy="3169044"/>
          </a:xfrm>
        </p:spPr>
        <p:txBody>
          <a:bodyPr>
            <a:normAutofit fontScale="77500" lnSpcReduction="20000"/>
          </a:bodyPr>
          <a:lstStyle/>
          <a:p>
            <a:r>
              <a:rPr lang="pt-BR" sz="2400" dirty="0"/>
              <a:t>A propriedade </a:t>
            </a:r>
            <a:r>
              <a:rPr lang="pt-BR" sz="2400" dirty="0" err="1"/>
              <a:t>align-items</a:t>
            </a:r>
            <a:r>
              <a:rPr lang="pt-BR" sz="2400" dirty="0"/>
              <a:t> irá alinhar os elementos no eixo transversal.</a:t>
            </a:r>
          </a:p>
          <a:p>
            <a:r>
              <a:rPr lang="pt-BR" sz="2400" dirty="0"/>
              <a:t>O valor inicial desta propriedade é </a:t>
            </a:r>
            <a:r>
              <a:rPr lang="pt-BR" sz="2400" dirty="0" err="1"/>
              <a:t>stretch</a:t>
            </a:r>
            <a:r>
              <a:rPr lang="pt-BR" sz="2400" dirty="0"/>
              <a:t> e é por essa razão que, por padrão, os elementos </a:t>
            </a:r>
            <a:r>
              <a:rPr lang="pt-BR" sz="2400" dirty="0" err="1"/>
              <a:t>flex</a:t>
            </a:r>
            <a:r>
              <a:rPr lang="pt-BR" sz="2400" dirty="0"/>
              <a:t> se estendem até a maior altura. De fato, eles se esticam para preencher o contêiner </a:t>
            </a:r>
            <a:r>
              <a:rPr lang="pt-BR" sz="2400" dirty="0" err="1"/>
              <a:t>flex</a:t>
            </a:r>
            <a:r>
              <a:rPr lang="pt-BR" sz="2400" dirty="0"/>
              <a:t> - o item mais alto define a altura deste.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AB1EA3F-1FD7-A7A9-FE3E-286D00266F32}"/>
              </a:ext>
            </a:extLst>
          </p:cNvPr>
          <p:cNvSpPr txBox="1"/>
          <p:nvPr/>
        </p:nvSpPr>
        <p:spPr>
          <a:xfrm>
            <a:off x="4870278" y="5659406"/>
            <a:ext cx="6091880" cy="92333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.container { </a:t>
            </a:r>
            <a:r>
              <a:rPr lang="pt-BR" i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align-items</a:t>
            </a:r>
            <a:r>
              <a:rPr lang="pt-BR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: </a:t>
            </a:r>
            <a:r>
              <a:rPr lang="pt-BR" i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stretch</a:t>
            </a:r>
            <a:r>
              <a:rPr lang="pt-BR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 | </a:t>
            </a:r>
            <a:r>
              <a:rPr lang="pt-BR" i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flex</a:t>
            </a:r>
            <a:r>
              <a:rPr lang="pt-BR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-start | </a:t>
            </a:r>
            <a:r>
              <a:rPr lang="pt-BR" i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flex-end</a:t>
            </a:r>
            <a:r>
              <a:rPr lang="pt-BR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 | center | baseline | </a:t>
            </a:r>
            <a:r>
              <a:rPr lang="pt-BR" i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first</a:t>
            </a:r>
            <a:r>
              <a:rPr lang="pt-BR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 baseline | </a:t>
            </a:r>
            <a:r>
              <a:rPr lang="pt-BR" i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last</a:t>
            </a:r>
            <a:r>
              <a:rPr lang="pt-BR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 baseline | start | </a:t>
            </a:r>
            <a:r>
              <a:rPr lang="pt-BR" i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end</a:t>
            </a:r>
            <a:r>
              <a:rPr lang="pt-BR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 | self-start | self-</a:t>
            </a:r>
            <a:r>
              <a:rPr lang="pt-BR" i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end</a:t>
            </a:r>
            <a:r>
              <a:rPr lang="pt-BR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 + ... safe | </a:t>
            </a:r>
            <a:r>
              <a:rPr lang="pt-BR" i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unsafe</a:t>
            </a:r>
            <a:r>
              <a:rPr lang="pt-BR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; }</a:t>
            </a:r>
            <a:endParaRPr lang="pt-B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333F210-2A8A-6A7B-89A3-48B61EA43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118183EA-E426-8E65-3577-B3E31194B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0116D3-E0D0-D9A4-FAF4-185A8379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4549344" cy="1800526"/>
          </a:xfrm>
        </p:spPr>
        <p:txBody>
          <a:bodyPr>
            <a:normAutofit/>
          </a:bodyPr>
          <a:lstStyle/>
          <a:p>
            <a:r>
              <a:rPr lang="pt-BR" dirty="0"/>
              <a:t>Alinhar Container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DB838-BB3E-EE86-D58D-6F9F6DE70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64" y="2484612"/>
            <a:ext cx="4549344" cy="3851560"/>
          </a:xfrm>
        </p:spPr>
        <p:txBody>
          <a:bodyPr>
            <a:normAutofit fontScale="92500" lnSpcReduction="20000"/>
          </a:bodyPr>
          <a:lstStyle/>
          <a:p>
            <a:r>
              <a:rPr lang="pt-BR" sz="2000" dirty="0"/>
              <a:t>Alinha as linhas de um </a:t>
            </a:r>
            <a:r>
              <a:rPr lang="pt-BR" sz="2000" dirty="0" err="1"/>
              <a:t>flex</a:t>
            </a:r>
            <a:r>
              <a:rPr lang="pt-BR" sz="2000" dirty="0"/>
              <a:t> container quando há espaço extra no eixo cruzado, semelhante a como </a:t>
            </a:r>
            <a:r>
              <a:rPr lang="pt-BR" sz="2000" dirty="0" err="1"/>
              <a:t>justify-contentalinha</a:t>
            </a:r>
            <a:r>
              <a:rPr lang="pt-BR" sz="2000" dirty="0"/>
              <a:t> itens individuais dentro do eixo principal.</a:t>
            </a:r>
          </a:p>
          <a:p>
            <a:r>
              <a:rPr lang="pt-BR" sz="2000" dirty="0"/>
              <a:t>Esta propriedade só tem efeito em contêineres flexíveis multilinhas, onde </a:t>
            </a:r>
            <a:r>
              <a:rPr lang="pt-BR" sz="2000" dirty="0" err="1"/>
              <a:t>flex</a:t>
            </a:r>
            <a:r>
              <a:rPr lang="pt-BR" sz="2000" dirty="0"/>
              <a:t>-wrap está definida como wrap ou wrap-reverse). Um contêiner flexível de linha única (ou seja </a:t>
            </a:r>
            <a:r>
              <a:rPr lang="pt-BR" sz="2000" dirty="0" err="1"/>
              <a:t>flex</a:t>
            </a:r>
            <a:r>
              <a:rPr lang="pt-BR" sz="2000" dirty="0"/>
              <a:t>-wrap, onde está definido com seu valor padrão no-wrap) não refletirá </a:t>
            </a:r>
            <a:r>
              <a:rPr lang="pt-BR" sz="2000" dirty="0" err="1"/>
              <a:t>align-content</a:t>
            </a:r>
            <a:r>
              <a:rPr lang="pt-BR" sz="2000" dirty="0"/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B6B99EC-AC83-E581-6A6A-69832059D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080" y="643234"/>
            <a:ext cx="3463626" cy="451134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C469AA6-D72B-768E-5B12-208EFA0F9A1E}"/>
              </a:ext>
            </a:extLst>
          </p:cNvPr>
          <p:cNvSpPr txBox="1"/>
          <p:nvPr/>
        </p:nvSpPr>
        <p:spPr>
          <a:xfrm>
            <a:off x="4919625" y="5221458"/>
            <a:ext cx="6158752" cy="156966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.container {</a:t>
            </a:r>
          </a:p>
          <a:p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pt-B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align-content</a:t>
            </a:r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pt-B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</a:t>
            </a:r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-start | </a:t>
            </a:r>
            <a:r>
              <a:rPr lang="pt-B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flex-end</a:t>
            </a:r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| center | </a:t>
            </a:r>
            <a:r>
              <a:rPr lang="pt-B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space-between</a:t>
            </a:r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| </a:t>
            </a:r>
            <a:r>
              <a:rPr lang="pt-B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space-around</a:t>
            </a:r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| </a:t>
            </a:r>
            <a:r>
              <a:rPr lang="pt-B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space-evenly</a:t>
            </a:r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| </a:t>
            </a:r>
            <a:r>
              <a:rPr lang="pt-B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stretch</a:t>
            </a:r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| start | </a:t>
            </a:r>
            <a:r>
              <a:rPr lang="pt-B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| baseline | </a:t>
            </a:r>
            <a:r>
              <a:rPr lang="pt-B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</a:t>
            </a:r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baseline | </a:t>
            </a:r>
            <a:r>
              <a:rPr lang="pt-B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</a:t>
            </a:r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baseline + ... safe | </a:t>
            </a:r>
            <a:r>
              <a:rPr lang="pt-BR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unsafe</a:t>
            </a:r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5B7B9497-5C28-534D-93F2-7A33423D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EA805249-0801-9F6A-2E78-1FC30661C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30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91A069-A703-3091-9829-269639C6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pt-BR" dirty="0"/>
              <a:t>Auto Alinhar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E945CE-88DC-A9A3-21BC-E5FF1D28A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pt-BR" sz="2000"/>
              <a:t>Isso permite que o alinhamento padrão (ou aquele especificado por align-items) seja substituído por itens flexíveis individuais.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18908D-0E79-373C-F2DF-C131504E5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739288"/>
            <a:ext cx="4788505" cy="2647166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E3EDE7D-BBA9-30CE-64AD-04B4473AFACA}"/>
              </a:ext>
            </a:extLst>
          </p:cNvPr>
          <p:cNvSpPr txBox="1"/>
          <p:nvPr/>
        </p:nvSpPr>
        <p:spPr>
          <a:xfrm>
            <a:off x="797858" y="5164686"/>
            <a:ext cx="6472517" cy="92333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.item {</a:t>
            </a:r>
          </a:p>
          <a:p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pt-B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align</a:t>
            </a:r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-self: auto | </a:t>
            </a:r>
            <a:r>
              <a:rPr lang="pt-B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</a:t>
            </a:r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-start | </a:t>
            </a:r>
            <a:r>
              <a:rPr lang="pt-B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flex-end</a:t>
            </a:r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| center | baseline | </a:t>
            </a:r>
            <a:r>
              <a:rPr lang="pt-B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stretch</a:t>
            </a:r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946F8996-8A2D-3C80-0075-5B2CFC6B8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333D538C-455D-108F-FC8C-6064F58BA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7A0A86ED-A7A5-2B57-8758-72056C992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3" r="1" b="1"/>
          <a:stretch/>
        </p:blipFill>
        <p:spPr>
          <a:xfrm>
            <a:off x="-3447" y="-1"/>
            <a:ext cx="12195447" cy="6879745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9414" y="-733991"/>
            <a:ext cx="3020876" cy="12206596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6" y="0"/>
            <a:ext cx="2843402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38704" y="21736"/>
            <a:ext cx="3152862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7" y="5288433"/>
            <a:ext cx="12199706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4596" y="2224929"/>
            <a:ext cx="3866773" cy="54428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AF1DB9-2C58-EE1F-34CA-57FBDF082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028" y="4121944"/>
            <a:ext cx="7927785" cy="1620665"/>
          </a:xfrm>
        </p:spPr>
        <p:txBody>
          <a:bodyPr>
            <a:normAutofit/>
          </a:bodyPr>
          <a:lstStyle/>
          <a:p>
            <a:pPr algn="l"/>
            <a:r>
              <a:rPr lang="pt-BR" sz="4000">
                <a:solidFill>
                  <a:srgbClr val="FFFFFF"/>
                </a:solidFill>
              </a:rPr>
              <a:t>Flexbox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4A04C9-8CD5-A865-F804-2E6AB9367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028" y="5737867"/>
            <a:ext cx="7942381" cy="618479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solidFill>
                  <a:srgbClr val="FFFFFF"/>
                </a:solidFill>
              </a:rPr>
              <a:t>Prof. </a:t>
            </a:r>
            <a:r>
              <a:rPr lang="pt-BR" sz="2000" dirty="0" smtClean="0">
                <a:solidFill>
                  <a:srgbClr val="FFFFFF"/>
                </a:solidFill>
              </a:rPr>
              <a:t>Me</a:t>
            </a:r>
            <a:r>
              <a:rPr lang="pt-BR" sz="2000" dirty="0" smtClean="0">
                <a:solidFill>
                  <a:srgbClr val="FFFFFF"/>
                </a:solidFill>
              </a:rPr>
              <a:t>. Edson Martin Feitosa</a:t>
            </a:r>
            <a:endParaRPr lang="pt-BR" sz="2000" dirty="0">
              <a:solidFill>
                <a:srgbClr val="FFFFFF"/>
              </a:solidFill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35083161-62B1-AE86-AA4F-A115F16EA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715B5AD-382C-ABBA-F92F-C09D293F1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1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9ECBDA-51E6-4484-8F25-E777102F7D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6749" y="720952"/>
            <a:ext cx="6959544" cy="5545704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BF2A24-EBCB-C379-A5FB-20AA1D15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179" y="1472030"/>
            <a:ext cx="3978442" cy="1631950"/>
          </a:xfrm>
        </p:spPr>
        <p:txBody>
          <a:bodyPr anchor="b">
            <a:normAutofit/>
          </a:bodyPr>
          <a:lstStyle/>
          <a:p>
            <a:r>
              <a:rPr lang="pt-BR" dirty="0"/>
              <a:t>Lacunas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B142F233-6681-B140-9E87-024D6AF12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38" y="1130406"/>
            <a:ext cx="4015954" cy="4599833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D6062F-872A-C7E5-8A50-08FDA9820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179" y="3243151"/>
            <a:ext cx="3978442" cy="2419711"/>
          </a:xfrm>
        </p:spPr>
        <p:txBody>
          <a:bodyPr>
            <a:normAutofit/>
          </a:bodyPr>
          <a:lstStyle/>
          <a:p>
            <a:r>
              <a:rPr lang="pt-BR" sz="2000"/>
              <a:t>A propriedade gap controla explicitamente o espaço entre os itens flexíveis. Aplica-se esse espaçamento apenas entre itens que não estão nas bordas externas.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296F790-C718-94CA-88A9-1121A6CB50AA}"/>
              </a:ext>
            </a:extLst>
          </p:cNvPr>
          <p:cNvSpPr txBox="1"/>
          <p:nvPr/>
        </p:nvSpPr>
        <p:spPr>
          <a:xfrm>
            <a:off x="4882700" y="5730239"/>
            <a:ext cx="6094428" cy="64633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.container { display: </a:t>
            </a:r>
            <a:r>
              <a:rPr lang="pt-BR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flex</a:t>
            </a:r>
            <a:r>
              <a:rPr lang="pt-BR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; ... gap: 10px; gap: 10px 20px; </a:t>
            </a:r>
            <a:r>
              <a:rPr lang="pt-BR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/* </a:t>
            </a:r>
            <a:r>
              <a:rPr lang="pt-BR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row</a:t>
            </a:r>
            <a:r>
              <a:rPr lang="pt-BR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-gap </a:t>
            </a:r>
            <a:r>
              <a:rPr lang="pt-BR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column</a:t>
            </a:r>
            <a:r>
              <a:rPr lang="pt-BR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 gap */</a:t>
            </a:r>
            <a:r>
              <a:rPr lang="pt-BR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 </a:t>
            </a:r>
            <a:r>
              <a:rPr lang="pt-BR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row</a:t>
            </a:r>
            <a:r>
              <a:rPr lang="pt-BR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-gap: 10px; </a:t>
            </a:r>
            <a:r>
              <a:rPr lang="pt-BR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column</a:t>
            </a:r>
            <a:r>
              <a:rPr lang="pt-BR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-gap: 20px; }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6963EF-4610-2D81-4C66-9003B15BF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E66C205C-5109-DEA4-5E9D-4D2DE573B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0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88635C-29CC-88FE-2CD5-1C36AC746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pt-BR" dirty="0"/>
              <a:t>Crescimento Flexível (</a:t>
            </a:r>
            <a:r>
              <a:rPr lang="pt-BR" dirty="0" err="1"/>
              <a:t>flex-grow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D41A37-3373-CD37-F4B5-6ECAADC95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 fontScale="92500" lnSpcReduction="20000"/>
          </a:bodyPr>
          <a:lstStyle/>
          <a:p>
            <a:r>
              <a:rPr lang="pt-BR" sz="2000"/>
              <a:t>De</a:t>
            </a:r>
            <a:r>
              <a:rPr lang="pt-BR" sz="2000" b="0" i="0">
                <a:effectLst/>
                <a:latin typeface="Blanco"/>
              </a:rPr>
              <a:t>fine a capacidade de um item flexível crescer, se necessário.</a:t>
            </a:r>
          </a:p>
          <a:p>
            <a:r>
              <a:rPr lang="pt-BR" sz="2000" b="0" i="0">
                <a:effectLst/>
                <a:latin typeface="Blanco"/>
              </a:rPr>
              <a:t>Aceita um valor sem unidade que serve como proporção. Ele determina a quantidade de espaço disponível dentro do flex container que o item deve ocupar.</a:t>
            </a:r>
          </a:p>
          <a:p>
            <a:r>
              <a:rPr lang="pt-BR" sz="2000"/>
              <a:t>Se todos os itens tiverem sido flex-growdefinidos como 1, o espaço restante no contêiner será distribuído igualmente para todos os filhos. Se um dos filhos tiver o valor 2, esse filho ocuparia o dobro do espaço de qualquer um dos outros (ou tentará, pelo menos).</a:t>
            </a:r>
          </a:p>
        </p:txBody>
      </p:sp>
      <p:pic>
        <p:nvPicPr>
          <p:cNvPr id="6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2F2B1C35-0238-6E7C-0FB7-F64751612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3021536"/>
            <a:ext cx="4788505" cy="2082671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CB4B896-A29A-33CC-E04D-0EC33A92BB01}"/>
              </a:ext>
            </a:extLst>
          </p:cNvPr>
          <p:cNvSpPr txBox="1"/>
          <p:nvPr/>
        </p:nvSpPr>
        <p:spPr>
          <a:xfrm>
            <a:off x="6719367" y="5472144"/>
            <a:ext cx="3990080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.item { flex-grow: 2; </a:t>
            </a:r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/* default 0 */</a:t>
            </a:r>
            <a:r>
              <a:rPr lang="en-US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 }</a:t>
            </a:r>
            <a:endParaRPr lang="pt-B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244B73-47D9-3AF8-3A1E-3D6BD7A5B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C5135DC-E97B-6E64-58F6-378714B45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42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A848F4-CBF2-EA0A-5A94-7DD7D6D9F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Veja um exemplo de layout com flexbox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B62CC0-9127-E459-33C4-4AEAA4F19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916" y="4533813"/>
            <a:ext cx="6930189" cy="938463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 algn="ctr">
              <a:buNone/>
            </a:pPr>
            <a:r>
              <a:rPr lang="en-US" sz="2400" b="1" kern="1200" dirty="0">
                <a:latin typeface="+mn-lt"/>
                <a:ea typeface="+mn-ea"/>
                <a:cs typeface="+mn-cs"/>
                <a:hlinkClick r:id="rId2"/>
              </a:rPr>
              <a:t>https://css-tricks.com/snippets/css/a-guide-to-flexbox/#aa-examples</a:t>
            </a:r>
            <a:r>
              <a:rPr lang="en-US" sz="2400" b="1" kern="1200" dirty="0"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0426968A-C7E2-D93A-CBAF-E66141886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6CDB52F-2674-C665-7127-B8AD2A77E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7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C713C-796E-1204-883D-1290252B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pt-BR" sz="3200"/>
              <a:t>Flexbox</a:t>
            </a:r>
          </a:p>
        </p:txBody>
      </p:sp>
      <p:pic>
        <p:nvPicPr>
          <p:cNvPr id="5" name="Picture 4" descr="Blocos de madeira">
            <a:extLst>
              <a:ext uri="{FF2B5EF4-FFF2-40B4-BE49-F238E27FC236}">
                <a16:creationId xmlns:a16="http://schemas.microsoft.com/office/drawing/2014/main" id="{58451DBF-1F34-FBF2-BF98-4EEF85CF3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9" r="4263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10CC5-BE1C-026E-B7FC-6AC195279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4000453"/>
          </a:xfrm>
        </p:spPr>
        <p:txBody>
          <a:bodyPr>
            <a:normAutofit lnSpcReduction="10000"/>
          </a:bodyPr>
          <a:lstStyle/>
          <a:p>
            <a:r>
              <a:rPr lang="pt-BR" sz="1600" b="1" dirty="0"/>
              <a:t>O </a:t>
            </a:r>
            <a:r>
              <a:rPr lang="pt-BR" sz="1600" b="1" dirty="0" err="1"/>
              <a:t>Flexible</a:t>
            </a:r>
            <a:r>
              <a:rPr lang="pt-BR" sz="1600" b="1" dirty="0"/>
              <a:t> Box Module, geralmente chamado de </a:t>
            </a:r>
            <a:r>
              <a:rPr lang="pt-BR" sz="1600" b="1" dirty="0" err="1"/>
              <a:t>flexbox</a:t>
            </a:r>
            <a:r>
              <a:rPr lang="pt-BR" sz="1600" dirty="0"/>
              <a:t>, foi projetado tanto como um modelo de layout unidimensional quanto como um método capaz</a:t>
            </a:r>
            <a:r>
              <a:rPr lang="pt-BR" sz="1600" b="1" dirty="0"/>
              <a:t> de organizar espacialmente os elementos em uma interface, além de possuir capacidades avançadas de alinhamento</a:t>
            </a:r>
            <a:r>
              <a:rPr lang="pt-BR" sz="1600" dirty="0"/>
              <a:t>.</a:t>
            </a:r>
          </a:p>
          <a:p>
            <a:r>
              <a:rPr lang="pt-BR" sz="1600" dirty="0"/>
              <a:t>Quando se descreve o </a:t>
            </a:r>
            <a:r>
              <a:rPr lang="pt-BR" sz="1600" dirty="0" err="1"/>
              <a:t>flexbox</a:t>
            </a:r>
            <a:r>
              <a:rPr lang="pt-BR" sz="1600" dirty="0"/>
              <a:t> como sendo unidimensional, enfatiza-se o fato de que ele lida com o layout em uma dimensão de cada vez - seja uma linha ou uma coluna.</a:t>
            </a:r>
          </a:p>
          <a:p>
            <a:r>
              <a:rPr lang="pt-BR" sz="1600" dirty="0"/>
              <a:t>Por um longo tempo, as </a:t>
            </a:r>
            <a:r>
              <a:rPr lang="pt-BR" sz="1600" b="1" dirty="0"/>
              <a:t>únicas ferramentas compatíveis entre browsers </a:t>
            </a:r>
            <a:r>
              <a:rPr lang="pt-BR" sz="1600" dirty="0"/>
              <a:t>disponíveis para criação de layouts CSS eram coisas como </a:t>
            </a:r>
            <a:r>
              <a:rPr lang="pt-BR" sz="1600" b="1" dirty="0" err="1"/>
              <a:t>floats</a:t>
            </a:r>
            <a:r>
              <a:rPr lang="pt-BR" sz="1600" b="1" dirty="0"/>
              <a:t> e posicionamento</a:t>
            </a:r>
            <a:r>
              <a:rPr lang="pt-BR" sz="1600" dirty="0"/>
              <a:t>. Estas são boas e funcionam, mas em alguns casos também são limitadas e frustrantes.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C062834D-B626-2C36-D75E-21FEAE4AF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57AF3D2-E9C3-DC37-FB62-D9C3618E7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9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DED06F-ED26-0AE7-20DC-0703299F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336390"/>
            <a:ext cx="6190412" cy="1182927"/>
          </a:xfrm>
        </p:spPr>
        <p:txBody>
          <a:bodyPr anchor="b">
            <a:normAutofit fontScale="90000"/>
          </a:bodyPr>
          <a:lstStyle/>
          <a:p>
            <a:r>
              <a:rPr lang="pt-BR" sz="5600"/>
              <a:t>Eixos do flexbox</a:t>
            </a:r>
          </a:p>
        </p:txBody>
      </p:sp>
      <p:cxnSp>
        <p:nvCxnSpPr>
          <p:cNvPr id="1033" name="!!Straight Connector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318F9B-6220-EA11-B1F3-8439485E7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 lnSpcReduction="10000"/>
          </a:bodyPr>
          <a:lstStyle/>
          <a:p>
            <a:r>
              <a:rPr lang="pt-BR" sz="2000" dirty="0">
                <a:solidFill>
                  <a:schemeClr val="tx1">
                    <a:alpha val="80000"/>
                  </a:schemeClr>
                </a:solidFill>
              </a:rPr>
              <a:t>É preciso ter em mente que </a:t>
            </a:r>
            <a:r>
              <a:rPr lang="pt-BR" sz="2000" b="1" dirty="0">
                <a:solidFill>
                  <a:schemeClr val="tx1">
                    <a:alpha val="80000"/>
                  </a:schemeClr>
                </a:solidFill>
              </a:rPr>
              <a:t>todas as operações realizadas relacionam-se a dois eixos: o eixo principal e o eixo transversal</a:t>
            </a:r>
            <a:r>
              <a:rPr lang="pt-BR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r>
              <a:rPr lang="pt-BR" sz="2000" dirty="0">
                <a:solidFill>
                  <a:schemeClr val="tx1">
                    <a:alpha val="80000"/>
                  </a:schemeClr>
                </a:solidFill>
              </a:rPr>
              <a:t>O </a:t>
            </a:r>
            <a:r>
              <a:rPr lang="pt-BR" sz="2000" b="1" dirty="0">
                <a:solidFill>
                  <a:schemeClr val="tx1">
                    <a:alpha val="80000"/>
                  </a:schemeClr>
                </a:solidFill>
              </a:rPr>
              <a:t>eixo principal é definido através da propriedade </a:t>
            </a:r>
            <a:r>
              <a:rPr lang="pt-BR" sz="2000" b="1" dirty="0" err="1">
                <a:solidFill>
                  <a:schemeClr val="tx1">
                    <a:alpha val="80000"/>
                  </a:schemeClr>
                </a:solidFill>
              </a:rPr>
              <a:t>flex-direction</a:t>
            </a:r>
            <a:r>
              <a:rPr lang="pt-BR" sz="2000" b="1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pt-BR" sz="2000" dirty="0">
                <a:solidFill>
                  <a:schemeClr val="tx1">
                    <a:alpha val="80000"/>
                  </a:schemeClr>
                </a:solidFill>
              </a:rPr>
              <a:t>e o </a:t>
            </a:r>
            <a:r>
              <a:rPr lang="pt-BR" sz="2000" b="1" dirty="0">
                <a:solidFill>
                  <a:schemeClr val="tx1">
                    <a:alpha val="80000"/>
                  </a:schemeClr>
                </a:solidFill>
              </a:rPr>
              <a:t>eixo transversal </a:t>
            </a:r>
            <a:r>
              <a:rPr lang="pt-BR" sz="2000" dirty="0">
                <a:solidFill>
                  <a:schemeClr val="tx1">
                    <a:alpha val="80000"/>
                  </a:schemeClr>
                </a:solidFill>
              </a:rPr>
              <a:t>encontra-se na </a:t>
            </a:r>
            <a:r>
              <a:rPr lang="pt-BR" sz="2000" b="1" dirty="0">
                <a:solidFill>
                  <a:schemeClr val="tx1">
                    <a:alpha val="80000"/>
                  </a:schemeClr>
                </a:solidFill>
              </a:rPr>
              <a:t>direção perpendicular a ele</a:t>
            </a:r>
            <a:r>
              <a:rPr lang="pt-BR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r>
              <a:rPr lang="pt-BR" sz="2000" dirty="0">
                <a:solidFill>
                  <a:schemeClr val="tx1">
                    <a:alpha val="80000"/>
                  </a:schemeClr>
                </a:solidFill>
              </a:rPr>
              <a:t> Como esses eixos são as engrenagens fundamentais do </a:t>
            </a:r>
            <a:r>
              <a:rPr lang="pt-BR" sz="2000" dirty="0" err="1">
                <a:solidFill>
                  <a:schemeClr val="tx1">
                    <a:alpha val="80000"/>
                  </a:schemeClr>
                </a:solidFill>
              </a:rPr>
              <a:t>flexbox</a:t>
            </a:r>
            <a:r>
              <a:rPr lang="pt-BR" sz="2000" dirty="0">
                <a:solidFill>
                  <a:schemeClr val="tx1">
                    <a:alpha val="80000"/>
                  </a:schemeClr>
                </a:solidFill>
              </a:rPr>
              <a:t> é necessário compreender minuciosamente o seu funcionamento.</a:t>
            </a:r>
          </a:p>
        </p:txBody>
      </p:sp>
      <p:pic>
        <p:nvPicPr>
          <p:cNvPr id="1026" name="Picture 2" descr="Retas perpendiculares: o que são, como identificar - Brasil ...">
            <a:extLst>
              <a:ext uri="{FF2B5EF4-FFF2-40B4-BE49-F238E27FC236}">
                <a16:creationId xmlns:a16="http://schemas.microsoft.com/office/drawing/2014/main" id="{D67AA97A-AE16-F823-5902-FFA6D41BAE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 bwMode="auto">
          <a:xfrm>
            <a:off x="7451965" y="1665519"/>
            <a:ext cx="4267645" cy="4267645"/>
          </a:xfrm>
          <a:custGeom>
            <a:avLst/>
            <a:gdLst/>
            <a:ahLst/>
            <a:cxnLst/>
            <a:rect l="l" t="t" r="r" b="b"/>
            <a:pathLst>
              <a:path w="2457864" h="2457864">
                <a:moveTo>
                  <a:pt x="1228932" y="0"/>
                </a:moveTo>
                <a:cubicBezTo>
                  <a:pt x="1907652" y="0"/>
                  <a:pt x="2457864" y="550212"/>
                  <a:pt x="2457864" y="1228932"/>
                </a:cubicBezTo>
                <a:cubicBezTo>
                  <a:pt x="2457864" y="1907652"/>
                  <a:pt x="1907652" y="2457864"/>
                  <a:pt x="1228932" y="2457864"/>
                </a:cubicBezTo>
                <a:cubicBezTo>
                  <a:pt x="550212" y="2457864"/>
                  <a:pt x="0" y="1907652"/>
                  <a:pt x="0" y="1228932"/>
                </a:cubicBezTo>
                <a:cubicBezTo>
                  <a:pt x="0" y="550212"/>
                  <a:pt x="550212" y="0"/>
                  <a:pt x="122893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!!circle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45649A58-D9DB-C901-814A-4AAD64A94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70BE5EB-B337-BF1F-DC5B-841D0364C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0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24" name="Rectangle 133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F793D2-88AD-4416-E932-35E840C2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pt-BR" sz="5400" dirty="0"/>
              <a:t>Terminologia</a:t>
            </a:r>
          </a:p>
        </p:txBody>
      </p:sp>
      <p:sp>
        <p:nvSpPr>
          <p:cNvPr id="1332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3640C3-8AEA-4ED6-DF0D-C0378E945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968586" cy="3547872"/>
          </a:xfrm>
        </p:spPr>
        <p:txBody>
          <a:bodyPr anchor="t">
            <a:normAutofit lnSpcReduction="10000"/>
          </a:bodyPr>
          <a:lstStyle/>
          <a:p>
            <a:r>
              <a:rPr lang="pt-BR" sz="1500" dirty="0"/>
              <a:t>O </a:t>
            </a:r>
            <a:r>
              <a:rPr lang="pt-BR" sz="1500" b="1" dirty="0" err="1"/>
              <a:t>main</a:t>
            </a:r>
            <a:r>
              <a:rPr lang="pt-BR" sz="1500" b="1" dirty="0"/>
              <a:t> </a:t>
            </a:r>
            <a:r>
              <a:rPr lang="pt-BR" sz="1500" b="1" dirty="0" err="1"/>
              <a:t>axis</a:t>
            </a:r>
            <a:r>
              <a:rPr lang="pt-BR" sz="1500" b="1" dirty="0"/>
              <a:t> (Eixo principal) </a:t>
            </a:r>
            <a:r>
              <a:rPr lang="pt-BR" sz="1500" dirty="0"/>
              <a:t>é o eixo que corre na direção em que os </a:t>
            </a:r>
            <a:r>
              <a:rPr lang="pt-BR" sz="1500" dirty="0" err="1"/>
              <a:t>flex</a:t>
            </a:r>
            <a:r>
              <a:rPr lang="pt-BR" sz="1500" dirty="0"/>
              <a:t> </a:t>
            </a:r>
            <a:r>
              <a:rPr lang="pt-BR" sz="1500" dirty="0" err="1"/>
              <a:t>items</a:t>
            </a:r>
            <a:r>
              <a:rPr lang="pt-BR" sz="1500" dirty="0"/>
              <a:t> estão dispostos. </a:t>
            </a:r>
            <a:r>
              <a:rPr lang="pt-BR" sz="1500" b="1" dirty="0"/>
              <a:t>O início e o fim do eixo é chamado </a:t>
            </a:r>
            <a:r>
              <a:rPr lang="pt-BR" sz="1500" b="1" dirty="0" err="1"/>
              <a:t>main</a:t>
            </a:r>
            <a:r>
              <a:rPr lang="pt-BR" sz="1500" b="1" dirty="0"/>
              <a:t> start e </a:t>
            </a:r>
            <a:r>
              <a:rPr lang="pt-BR" sz="1500" b="1" dirty="0" err="1"/>
              <a:t>main</a:t>
            </a:r>
            <a:r>
              <a:rPr lang="pt-BR" sz="1500" b="1" dirty="0"/>
              <a:t> end</a:t>
            </a:r>
            <a:r>
              <a:rPr lang="pt-BR" sz="1500" dirty="0"/>
              <a:t>.</a:t>
            </a:r>
          </a:p>
          <a:p>
            <a:r>
              <a:rPr lang="pt-BR" sz="1500" dirty="0"/>
              <a:t>O </a:t>
            </a:r>
            <a:r>
              <a:rPr lang="pt-BR" sz="1500" b="1" dirty="0" err="1"/>
              <a:t>cross</a:t>
            </a:r>
            <a:r>
              <a:rPr lang="pt-BR" sz="1500" b="1" dirty="0"/>
              <a:t> </a:t>
            </a:r>
            <a:r>
              <a:rPr lang="pt-BR" sz="1500" b="1" dirty="0" err="1"/>
              <a:t>axis</a:t>
            </a:r>
            <a:r>
              <a:rPr lang="pt-BR" sz="1500" b="1" dirty="0"/>
              <a:t> (eixo perpendicular) </a:t>
            </a:r>
            <a:r>
              <a:rPr lang="pt-BR" sz="1500" dirty="0"/>
              <a:t>que corre na direção em que os </a:t>
            </a:r>
            <a:r>
              <a:rPr lang="pt-BR" sz="1500" dirty="0" err="1"/>
              <a:t>flex</a:t>
            </a:r>
            <a:r>
              <a:rPr lang="pt-BR" sz="1500" dirty="0"/>
              <a:t> </a:t>
            </a:r>
            <a:r>
              <a:rPr lang="pt-BR" sz="1500" dirty="0" err="1"/>
              <a:t>items</a:t>
            </a:r>
            <a:r>
              <a:rPr lang="pt-BR" sz="1500" dirty="0"/>
              <a:t> são dispostos. </a:t>
            </a:r>
            <a:r>
              <a:rPr lang="pt-BR" sz="1500" b="1" dirty="0"/>
              <a:t>O início e o fim deste eixo são chamados de </a:t>
            </a:r>
            <a:r>
              <a:rPr lang="pt-BR" sz="1500" b="1" dirty="0" err="1"/>
              <a:t>cross</a:t>
            </a:r>
            <a:r>
              <a:rPr lang="pt-BR" sz="1500" b="1" dirty="0"/>
              <a:t> start e </a:t>
            </a:r>
            <a:r>
              <a:rPr lang="pt-BR" sz="1500" b="1" dirty="0" err="1"/>
              <a:t>cross</a:t>
            </a:r>
            <a:r>
              <a:rPr lang="pt-BR" sz="1500" b="1" dirty="0"/>
              <a:t> end.</a:t>
            </a:r>
          </a:p>
          <a:p>
            <a:r>
              <a:rPr lang="pt-BR" sz="1500" dirty="0"/>
              <a:t>O elemento pai que possui display: </a:t>
            </a:r>
            <a:r>
              <a:rPr lang="pt-BR" sz="1500" dirty="0" err="1"/>
              <a:t>flex</a:t>
            </a:r>
            <a:r>
              <a:rPr lang="pt-BR" sz="1500" dirty="0"/>
              <a:t> configurado é chamado de </a:t>
            </a:r>
            <a:r>
              <a:rPr lang="pt-BR" sz="1500" b="1" dirty="0" err="1"/>
              <a:t>flex</a:t>
            </a:r>
            <a:r>
              <a:rPr lang="pt-BR" sz="1500" b="1" dirty="0"/>
              <a:t> container</a:t>
            </a:r>
            <a:r>
              <a:rPr lang="pt-BR" sz="1500" dirty="0"/>
              <a:t>.</a:t>
            </a:r>
          </a:p>
          <a:p>
            <a:r>
              <a:rPr lang="pt-BR" sz="1500" dirty="0"/>
              <a:t>Os itens iniciados como </a:t>
            </a:r>
            <a:r>
              <a:rPr lang="pt-BR" sz="1500" dirty="0" err="1"/>
              <a:t>flexible</a:t>
            </a:r>
            <a:r>
              <a:rPr lang="pt-BR" sz="1500" dirty="0"/>
              <a:t> boxes dentro do </a:t>
            </a:r>
            <a:r>
              <a:rPr lang="pt-BR" sz="1500" dirty="0" err="1"/>
              <a:t>flex</a:t>
            </a:r>
            <a:r>
              <a:rPr lang="pt-BR" sz="1500" dirty="0"/>
              <a:t> container são chamados </a:t>
            </a:r>
            <a:r>
              <a:rPr lang="pt-BR" sz="1500" b="1" dirty="0" err="1"/>
              <a:t>flex</a:t>
            </a:r>
            <a:r>
              <a:rPr lang="pt-BR" sz="1500" b="1" dirty="0"/>
              <a:t> </a:t>
            </a:r>
            <a:r>
              <a:rPr lang="pt-BR" sz="1500" b="1" dirty="0" err="1"/>
              <a:t>items</a:t>
            </a:r>
            <a:r>
              <a:rPr lang="pt-BR" sz="1500" b="1" dirty="0"/>
              <a:t>.</a:t>
            </a:r>
            <a:endParaRPr lang="pt-BR" sz="1500" dirty="0"/>
          </a:p>
        </p:txBody>
      </p:sp>
      <p:pic>
        <p:nvPicPr>
          <p:cNvPr id="13319" name="Picture 7">
            <a:extLst>
              <a:ext uri="{FF2B5EF4-FFF2-40B4-BE49-F238E27FC236}">
                <a16:creationId xmlns:a16="http://schemas.microsoft.com/office/drawing/2014/main" id="{C4F0F67B-D241-3CFA-F921-3598586DE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814581"/>
            <a:ext cx="5458968" cy="322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0498C9B0-D15B-903E-FE68-A9E689B6F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4E57384-7FBF-2ECB-D31F-A38CFD04A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8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8B4C6-F6C1-FBE2-C855-E559F23B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Eixo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999474-A94D-0B5C-5747-1F2B7B32F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Conforme descrito, a propriedade </a:t>
            </a:r>
            <a:r>
              <a:rPr lang="pt-BR" dirty="0" err="1"/>
              <a:t>flex-direction</a:t>
            </a:r>
            <a:r>
              <a:rPr lang="pt-BR" dirty="0"/>
              <a:t> define a direção do eixo principal e pode tem quatro valores possíveis:</a:t>
            </a:r>
          </a:p>
          <a:p>
            <a:pPr lvl="1"/>
            <a:r>
              <a:rPr lang="pt-BR" dirty="0" err="1"/>
              <a:t>row</a:t>
            </a:r>
            <a:endParaRPr lang="pt-BR" dirty="0"/>
          </a:p>
          <a:p>
            <a:pPr lvl="1"/>
            <a:r>
              <a:rPr lang="pt-BR" dirty="0" err="1"/>
              <a:t>row</a:t>
            </a:r>
            <a:r>
              <a:rPr lang="pt-BR" dirty="0"/>
              <a:t>-reverse</a:t>
            </a:r>
          </a:p>
          <a:p>
            <a:pPr lvl="1"/>
            <a:r>
              <a:rPr lang="pt-BR" dirty="0" err="1"/>
              <a:t>column</a:t>
            </a:r>
            <a:endParaRPr lang="pt-BR" dirty="0"/>
          </a:p>
          <a:p>
            <a:pPr lvl="1"/>
            <a:r>
              <a:rPr lang="pt-BR" dirty="0" err="1"/>
              <a:t>column</a:t>
            </a:r>
            <a:r>
              <a:rPr lang="pt-BR" dirty="0"/>
              <a:t>-reverse</a:t>
            </a:r>
          </a:p>
        </p:txBody>
      </p:sp>
      <p:pic>
        <p:nvPicPr>
          <p:cNvPr id="6" name="Imagem 5" descr="Uma imagem contendo por do sol, escuro, luz, sol&#10;&#10;Descrição gerada automaticamente">
            <a:extLst>
              <a:ext uri="{FF2B5EF4-FFF2-40B4-BE49-F238E27FC236}">
                <a16:creationId xmlns:a16="http://schemas.microsoft.com/office/drawing/2014/main" id="{57C3869B-8F31-E463-CEDF-876F5DA84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737" y="3429000"/>
            <a:ext cx="4667250" cy="21431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A78FF2D-A9F9-D23C-7CF0-E45DD700D0F4}"/>
              </a:ext>
            </a:extLst>
          </p:cNvPr>
          <p:cNvSpPr txBox="1"/>
          <p:nvPr/>
        </p:nvSpPr>
        <p:spPr>
          <a:xfrm>
            <a:off x="1038684" y="5556052"/>
            <a:ext cx="6093228" cy="923330"/>
          </a:xfrm>
          <a:custGeom>
            <a:avLst/>
            <a:gdLst>
              <a:gd name="connsiteX0" fmla="*/ 0 w 6093228"/>
              <a:gd name="connsiteY0" fmla="*/ 0 h 923330"/>
              <a:gd name="connsiteX1" fmla="*/ 675794 w 6093228"/>
              <a:gd name="connsiteY1" fmla="*/ 0 h 923330"/>
              <a:gd name="connsiteX2" fmla="*/ 1107860 w 6093228"/>
              <a:gd name="connsiteY2" fmla="*/ 0 h 923330"/>
              <a:gd name="connsiteX3" fmla="*/ 1783654 w 6093228"/>
              <a:gd name="connsiteY3" fmla="*/ 0 h 923330"/>
              <a:gd name="connsiteX4" fmla="*/ 2459448 w 6093228"/>
              <a:gd name="connsiteY4" fmla="*/ 0 h 923330"/>
              <a:gd name="connsiteX5" fmla="*/ 3135243 w 6093228"/>
              <a:gd name="connsiteY5" fmla="*/ 0 h 923330"/>
              <a:gd name="connsiteX6" fmla="*/ 3567308 w 6093228"/>
              <a:gd name="connsiteY6" fmla="*/ 0 h 923330"/>
              <a:gd name="connsiteX7" fmla="*/ 4121238 w 6093228"/>
              <a:gd name="connsiteY7" fmla="*/ 0 h 923330"/>
              <a:gd name="connsiteX8" fmla="*/ 4675168 w 6093228"/>
              <a:gd name="connsiteY8" fmla="*/ 0 h 923330"/>
              <a:gd name="connsiteX9" fmla="*/ 5290030 w 6093228"/>
              <a:gd name="connsiteY9" fmla="*/ 0 h 923330"/>
              <a:gd name="connsiteX10" fmla="*/ 6093228 w 6093228"/>
              <a:gd name="connsiteY10" fmla="*/ 0 h 923330"/>
              <a:gd name="connsiteX11" fmla="*/ 6093228 w 6093228"/>
              <a:gd name="connsiteY11" fmla="*/ 480132 h 923330"/>
              <a:gd name="connsiteX12" fmla="*/ 6093228 w 6093228"/>
              <a:gd name="connsiteY12" fmla="*/ 923330 h 923330"/>
              <a:gd name="connsiteX13" fmla="*/ 5478366 w 6093228"/>
              <a:gd name="connsiteY13" fmla="*/ 923330 h 923330"/>
              <a:gd name="connsiteX14" fmla="*/ 5107233 w 6093228"/>
              <a:gd name="connsiteY14" fmla="*/ 923330 h 923330"/>
              <a:gd name="connsiteX15" fmla="*/ 4614235 w 6093228"/>
              <a:gd name="connsiteY15" fmla="*/ 923330 h 923330"/>
              <a:gd name="connsiteX16" fmla="*/ 4121238 w 6093228"/>
              <a:gd name="connsiteY16" fmla="*/ 923330 h 923330"/>
              <a:gd name="connsiteX17" fmla="*/ 3628240 w 6093228"/>
              <a:gd name="connsiteY17" fmla="*/ 923330 h 923330"/>
              <a:gd name="connsiteX18" fmla="*/ 3257107 w 6093228"/>
              <a:gd name="connsiteY18" fmla="*/ 923330 h 923330"/>
              <a:gd name="connsiteX19" fmla="*/ 2764110 w 6093228"/>
              <a:gd name="connsiteY19" fmla="*/ 923330 h 923330"/>
              <a:gd name="connsiteX20" fmla="*/ 2210180 w 6093228"/>
              <a:gd name="connsiteY20" fmla="*/ 923330 h 923330"/>
              <a:gd name="connsiteX21" fmla="*/ 1595318 w 6093228"/>
              <a:gd name="connsiteY21" fmla="*/ 923330 h 923330"/>
              <a:gd name="connsiteX22" fmla="*/ 1041388 w 6093228"/>
              <a:gd name="connsiteY22" fmla="*/ 923330 h 923330"/>
              <a:gd name="connsiteX23" fmla="*/ 0 w 6093228"/>
              <a:gd name="connsiteY23" fmla="*/ 923330 h 923330"/>
              <a:gd name="connsiteX24" fmla="*/ 0 w 6093228"/>
              <a:gd name="connsiteY24" fmla="*/ 489365 h 923330"/>
              <a:gd name="connsiteX25" fmla="*/ 0 w 6093228"/>
              <a:gd name="connsiteY25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93228" h="923330" fill="none" extrusionOk="0">
                <a:moveTo>
                  <a:pt x="0" y="0"/>
                </a:moveTo>
                <a:cubicBezTo>
                  <a:pt x="267603" y="-31023"/>
                  <a:pt x="448097" y="76084"/>
                  <a:pt x="675794" y="0"/>
                </a:cubicBezTo>
                <a:cubicBezTo>
                  <a:pt x="903491" y="-76084"/>
                  <a:pt x="905807" y="12426"/>
                  <a:pt x="1107860" y="0"/>
                </a:cubicBezTo>
                <a:cubicBezTo>
                  <a:pt x="1309913" y="-12426"/>
                  <a:pt x="1466647" y="56034"/>
                  <a:pt x="1783654" y="0"/>
                </a:cubicBezTo>
                <a:cubicBezTo>
                  <a:pt x="2100661" y="-56034"/>
                  <a:pt x="2138770" y="47378"/>
                  <a:pt x="2459448" y="0"/>
                </a:cubicBezTo>
                <a:cubicBezTo>
                  <a:pt x="2780126" y="-47378"/>
                  <a:pt x="2826085" y="63928"/>
                  <a:pt x="3135243" y="0"/>
                </a:cubicBezTo>
                <a:cubicBezTo>
                  <a:pt x="3444401" y="-63928"/>
                  <a:pt x="3476952" y="37699"/>
                  <a:pt x="3567308" y="0"/>
                </a:cubicBezTo>
                <a:cubicBezTo>
                  <a:pt x="3657664" y="-37699"/>
                  <a:pt x="3925193" y="42329"/>
                  <a:pt x="4121238" y="0"/>
                </a:cubicBezTo>
                <a:cubicBezTo>
                  <a:pt x="4317283" y="-42329"/>
                  <a:pt x="4498367" y="13231"/>
                  <a:pt x="4675168" y="0"/>
                </a:cubicBezTo>
                <a:cubicBezTo>
                  <a:pt x="4851969" y="-13231"/>
                  <a:pt x="5119678" y="7434"/>
                  <a:pt x="5290030" y="0"/>
                </a:cubicBezTo>
                <a:cubicBezTo>
                  <a:pt x="5460382" y="-7434"/>
                  <a:pt x="5805818" y="61587"/>
                  <a:pt x="6093228" y="0"/>
                </a:cubicBezTo>
                <a:cubicBezTo>
                  <a:pt x="6119017" y="217307"/>
                  <a:pt x="6060097" y="344512"/>
                  <a:pt x="6093228" y="480132"/>
                </a:cubicBezTo>
                <a:cubicBezTo>
                  <a:pt x="6126359" y="615752"/>
                  <a:pt x="6083161" y="741759"/>
                  <a:pt x="6093228" y="923330"/>
                </a:cubicBezTo>
                <a:cubicBezTo>
                  <a:pt x="5878885" y="957748"/>
                  <a:pt x="5746270" y="874829"/>
                  <a:pt x="5478366" y="923330"/>
                </a:cubicBezTo>
                <a:cubicBezTo>
                  <a:pt x="5210462" y="971831"/>
                  <a:pt x="5256444" y="884499"/>
                  <a:pt x="5107233" y="923330"/>
                </a:cubicBezTo>
                <a:cubicBezTo>
                  <a:pt x="4958022" y="962161"/>
                  <a:pt x="4740887" y="919758"/>
                  <a:pt x="4614235" y="923330"/>
                </a:cubicBezTo>
                <a:cubicBezTo>
                  <a:pt x="4487583" y="926902"/>
                  <a:pt x="4317957" y="905722"/>
                  <a:pt x="4121238" y="923330"/>
                </a:cubicBezTo>
                <a:cubicBezTo>
                  <a:pt x="3924519" y="940938"/>
                  <a:pt x="3811391" y="891516"/>
                  <a:pt x="3628240" y="923330"/>
                </a:cubicBezTo>
                <a:cubicBezTo>
                  <a:pt x="3445089" y="955144"/>
                  <a:pt x="3420359" y="895625"/>
                  <a:pt x="3257107" y="923330"/>
                </a:cubicBezTo>
                <a:cubicBezTo>
                  <a:pt x="3093855" y="951035"/>
                  <a:pt x="2937648" y="884848"/>
                  <a:pt x="2764110" y="923330"/>
                </a:cubicBezTo>
                <a:cubicBezTo>
                  <a:pt x="2590572" y="961812"/>
                  <a:pt x="2393979" y="908759"/>
                  <a:pt x="2210180" y="923330"/>
                </a:cubicBezTo>
                <a:cubicBezTo>
                  <a:pt x="2026381" y="937901"/>
                  <a:pt x="1896386" y="916460"/>
                  <a:pt x="1595318" y="923330"/>
                </a:cubicBezTo>
                <a:cubicBezTo>
                  <a:pt x="1294250" y="930200"/>
                  <a:pt x="1262396" y="898647"/>
                  <a:pt x="1041388" y="923330"/>
                </a:cubicBezTo>
                <a:cubicBezTo>
                  <a:pt x="820380" y="948013"/>
                  <a:pt x="262468" y="853630"/>
                  <a:pt x="0" y="923330"/>
                </a:cubicBezTo>
                <a:cubicBezTo>
                  <a:pt x="-518" y="821681"/>
                  <a:pt x="41698" y="609811"/>
                  <a:pt x="0" y="489365"/>
                </a:cubicBezTo>
                <a:cubicBezTo>
                  <a:pt x="-41698" y="368919"/>
                  <a:pt x="15506" y="229813"/>
                  <a:pt x="0" y="0"/>
                </a:cubicBezTo>
                <a:close/>
              </a:path>
              <a:path w="6093228" h="923330" stroke="0" extrusionOk="0">
                <a:moveTo>
                  <a:pt x="0" y="0"/>
                </a:moveTo>
                <a:cubicBezTo>
                  <a:pt x="208535" y="-6114"/>
                  <a:pt x="402393" y="51058"/>
                  <a:pt x="675794" y="0"/>
                </a:cubicBezTo>
                <a:cubicBezTo>
                  <a:pt x="949195" y="-51058"/>
                  <a:pt x="947774" y="1887"/>
                  <a:pt x="1046927" y="0"/>
                </a:cubicBezTo>
                <a:cubicBezTo>
                  <a:pt x="1146080" y="-1887"/>
                  <a:pt x="1532214" y="48504"/>
                  <a:pt x="1722722" y="0"/>
                </a:cubicBezTo>
                <a:cubicBezTo>
                  <a:pt x="1913231" y="-48504"/>
                  <a:pt x="2039477" y="20590"/>
                  <a:pt x="2154787" y="0"/>
                </a:cubicBezTo>
                <a:cubicBezTo>
                  <a:pt x="2270097" y="-20590"/>
                  <a:pt x="2629746" y="79493"/>
                  <a:pt x="2830581" y="0"/>
                </a:cubicBezTo>
                <a:cubicBezTo>
                  <a:pt x="3031416" y="-79493"/>
                  <a:pt x="3122547" y="30183"/>
                  <a:pt x="3262647" y="0"/>
                </a:cubicBezTo>
                <a:cubicBezTo>
                  <a:pt x="3402747" y="-30183"/>
                  <a:pt x="3575177" y="7705"/>
                  <a:pt x="3755644" y="0"/>
                </a:cubicBezTo>
                <a:cubicBezTo>
                  <a:pt x="3936111" y="-7705"/>
                  <a:pt x="4017909" y="6569"/>
                  <a:pt x="4126777" y="0"/>
                </a:cubicBezTo>
                <a:cubicBezTo>
                  <a:pt x="4235645" y="-6569"/>
                  <a:pt x="4381252" y="27270"/>
                  <a:pt x="4619775" y="0"/>
                </a:cubicBezTo>
                <a:cubicBezTo>
                  <a:pt x="4858298" y="-27270"/>
                  <a:pt x="4887086" y="6012"/>
                  <a:pt x="4990908" y="0"/>
                </a:cubicBezTo>
                <a:cubicBezTo>
                  <a:pt x="5094730" y="-6012"/>
                  <a:pt x="5313349" y="35370"/>
                  <a:pt x="5605770" y="0"/>
                </a:cubicBezTo>
                <a:cubicBezTo>
                  <a:pt x="5898191" y="-35370"/>
                  <a:pt x="5900013" y="36088"/>
                  <a:pt x="6093228" y="0"/>
                </a:cubicBezTo>
                <a:cubicBezTo>
                  <a:pt x="6113158" y="156265"/>
                  <a:pt x="6040516" y="231244"/>
                  <a:pt x="6093228" y="452432"/>
                </a:cubicBezTo>
                <a:cubicBezTo>
                  <a:pt x="6145940" y="673620"/>
                  <a:pt x="6049609" y="756000"/>
                  <a:pt x="6093228" y="923330"/>
                </a:cubicBezTo>
                <a:cubicBezTo>
                  <a:pt x="5956776" y="994651"/>
                  <a:pt x="5615998" y="902714"/>
                  <a:pt x="5478366" y="923330"/>
                </a:cubicBezTo>
                <a:cubicBezTo>
                  <a:pt x="5340734" y="943946"/>
                  <a:pt x="5037574" y="894255"/>
                  <a:pt x="4863504" y="923330"/>
                </a:cubicBezTo>
                <a:cubicBezTo>
                  <a:pt x="4689434" y="952405"/>
                  <a:pt x="4431011" y="885827"/>
                  <a:pt x="4309574" y="923330"/>
                </a:cubicBezTo>
                <a:cubicBezTo>
                  <a:pt x="4188137" y="960833"/>
                  <a:pt x="3868347" y="851383"/>
                  <a:pt x="3633780" y="923330"/>
                </a:cubicBezTo>
                <a:cubicBezTo>
                  <a:pt x="3399213" y="995277"/>
                  <a:pt x="3174730" y="922974"/>
                  <a:pt x="3018918" y="923330"/>
                </a:cubicBezTo>
                <a:cubicBezTo>
                  <a:pt x="2863106" y="923686"/>
                  <a:pt x="2728119" y="922418"/>
                  <a:pt x="2647785" y="923330"/>
                </a:cubicBezTo>
                <a:cubicBezTo>
                  <a:pt x="2567451" y="924242"/>
                  <a:pt x="2189783" y="859798"/>
                  <a:pt x="2032922" y="923330"/>
                </a:cubicBezTo>
                <a:cubicBezTo>
                  <a:pt x="1876061" y="986862"/>
                  <a:pt x="1813586" y="882329"/>
                  <a:pt x="1661789" y="923330"/>
                </a:cubicBezTo>
                <a:cubicBezTo>
                  <a:pt x="1509992" y="964331"/>
                  <a:pt x="1202741" y="862450"/>
                  <a:pt x="1046927" y="923330"/>
                </a:cubicBezTo>
                <a:cubicBezTo>
                  <a:pt x="891113" y="984210"/>
                  <a:pt x="365311" y="902767"/>
                  <a:pt x="0" y="923330"/>
                </a:cubicBezTo>
                <a:cubicBezTo>
                  <a:pt x="-11948" y="779641"/>
                  <a:pt x="40954" y="665058"/>
                  <a:pt x="0" y="480132"/>
                </a:cubicBezTo>
                <a:cubicBezTo>
                  <a:pt x="-40954" y="295206"/>
                  <a:pt x="4376" y="11591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xmlns="" sd="23741520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.container {</a:t>
            </a:r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flex-direction</a:t>
            </a:r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row</a:t>
            </a:r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row</a:t>
            </a:r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-reverse | 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column</a:t>
            </a:r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</a:t>
            </a:r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column</a:t>
            </a:r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-reverse;</a:t>
            </a:r>
          </a:p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41DAA475-1B5A-2068-6A37-8FA7CF14B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BC6EB38-137A-BF37-74E7-8EAB17EF1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2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C35B6-711E-574E-1286-597C4AD9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Row e </a:t>
            </a:r>
            <a:r>
              <a:rPr lang="pt-BR" dirty="0" err="1"/>
              <a:t>row</a:t>
            </a:r>
            <a:r>
              <a:rPr lang="pt-BR" dirty="0"/>
              <a:t>-reverse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54D1F4-79F4-B3C0-B7E9-EEA0EB9F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o valor escolhido for </a:t>
            </a:r>
            <a:r>
              <a:rPr lang="pt-BR" dirty="0" err="1"/>
              <a:t>row</a:t>
            </a:r>
            <a:r>
              <a:rPr lang="pt-BR" dirty="0"/>
              <a:t> (linha) ou </a:t>
            </a:r>
            <a:r>
              <a:rPr lang="pt-BR" dirty="0" err="1"/>
              <a:t>row</a:t>
            </a:r>
            <a:r>
              <a:rPr lang="pt-BR" dirty="0"/>
              <a:t>-reverse (linha reversa), seu eixo principal se moverá ao longo da linha — na direção </a:t>
            </a:r>
            <a:r>
              <a:rPr lang="pt-BR" dirty="0" err="1"/>
              <a:t>inline</a:t>
            </a:r>
            <a:r>
              <a:rPr lang="pt-BR" dirty="0"/>
              <a:t>.</a:t>
            </a:r>
          </a:p>
          <a:p>
            <a:r>
              <a:rPr lang="pt-BR" dirty="0"/>
              <a:t>Row: da esquerda para a direita (padrão do </a:t>
            </a:r>
            <a:r>
              <a:rPr lang="pt-BR" dirty="0" err="1"/>
              <a:t>flexbox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Row-reverse: da direita para a esquerda</a:t>
            </a:r>
          </a:p>
        </p:txBody>
      </p:sp>
      <p:pic>
        <p:nvPicPr>
          <p:cNvPr id="4" name="Imagem 3" descr="Uma imagem contendo por do sol, escuro, luz, sol&#10;&#10;Descrição gerada automaticamente">
            <a:extLst>
              <a:ext uri="{FF2B5EF4-FFF2-40B4-BE49-F238E27FC236}">
                <a16:creationId xmlns:a16="http://schemas.microsoft.com/office/drawing/2014/main" id="{8B321253-E2D2-2FD7-294E-7D44B2DE22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76" b="48973"/>
          <a:stretch/>
        </p:blipFill>
        <p:spPr>
          <a:xfrm>
            <a:off x="1537589" y="3676390"/>
            <a:ext cx="2465431" cy="1093573"/>
          </a:xfrm>
          <a:prstGeom prst="rect">
            <a:avLst/>
          </a:prstGeom>
        </p:spPr>
      </p:pic>
      <p:pic>
        <p:nvPicPr>
          <p:cNvPr id="5" name="Imagem 4" descr="Uma imagem contendo por do sol, escuro, luz, sol&#10;&#10;Descrição gerada automaticamente">
            <a:extLst>
              <a:ext uri="{FF2B5EF4-FFF2-40B4-BE49-F238E27FC236}">
                <a16:creationId xmlns:a16="http://schemas.microsoft.com/office/drawing/2014/main" id="{EDE76E3A-3536-9C25-C1C7-CA67A1D79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35" r="46794"/>
          <a:stretch/>
        </p:blipFill>
        <p:spPr>
          <a:xfrm>
            <a:off x="1537589" y="5507299"/>
            <a:ext cx="2483265" cy="1094393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24B46D4-F4A5-26DC-46AF-B9C1A623E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5E9E515-ABC0-1F7E-B612-923D15846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2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44C5A-501B-8B76-65D4-73108546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Column</a:t>
            </a:r>
            <a:r>
              <a:rPr lang="pt-BR" dirty="0"/>
              <a:t> e </a:t>
            </a:r>
            <a:r>
              <a:rPr lang="pt-BR" dirty="0" err="1"/>
              <a:t>Column</a:t>
            </a:r>
            <a:r>
              <a:rPr lang="pt-BR" dirty="0"/>
              <a:t>-reverse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AF3897-54C1-6752-A2E7-F6AE1B1E8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o valor escolhido for </a:t>
            </a:r>
            <a:r>
              <a:rPr lang="pt-BR" dirty="0" err="1"/>
              <a:t>column</a:t>
            </a:r>
            <a:r>
              <a:rPr lang="pt-BR" dirty="0"/>
              <a:t> (coluna) ou </a:t>
            </a:r>
            <a:r>
              <a:rPr lang="pt-BR" dirty="0" err="1"/>
              <a:t>column</a:t>
            </a:r>
            <a:r>
              <a:rPr lang="pt-BR" dirty="0"/>
              <a:t>-reverse (coluna reversa) e o eixo principal se moverá do topo até o fim da página — na direção </a:t>
            </a:r>
            <a:r>
              <a:rPr lang="pt-BR" dirty="0" err="1"/>
              <a:t>block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Column</a:t>
            </a:r>
            <a:r>
              <a:rPr lang="pt-BR" dirty="0"/>
              <a:t>: De cima pra baixo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 descr="Uma imagem contendo por do sol, escuro, luz, sol&#10;&#10;Descrição gerada automaticamente">
            <a:extLst>
              <a:ext uri="{FF2B5EF4-FFF2-40B4-BE49-F238E27FC236}">
                <a16:creationId xmlns:a16="http://schemas.microsoft.com/office/drawing/2014/main" id="{2F39C84E-77B0-23B8-183A-BE3EB48201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70" r="22556"/>
          <a:stretch/>
        </p:blipFill>
        <p:spPr>
          <a:xfrm>
            <a:off x="2430434" y="4342074"/>
            <a:ext cx="829560" cy="2143125"/>
          </a:xfrm>
          <a:prstGeom prst="rect">
            <a:avLst/>
          </a:prstGeom>
        </p:spPr>
      </p:pic>
      <p:pic>
        <p:nvPicPr>
          <p:cNvPr id="5" name="Imagem 4" descr="Uma imagem contendo por do sol, escuro, luz, sol&#10;&#10;Descrição gerada automaticamente">
            <a:extLst>
              <a:ext uri="{FF2B5EF4-FFF2-40B4-BE49-F238E27FC236}">
                <a16:creationId xmlns:a16="http://schemas.microsoft.com/office/drawing/2014/main" id="{A755B464-B160-B8B1-4A44-34F8BC82B1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63" r="5591"/>
          <a:stretch/>
        </p:blipFill>
        <p:spPr>
          <a:xfrm>
            <a:off x="8705561" y="4094510"/>
            <a:ext cx="697583" cy="21431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98AF77A-EBEE-D999-B755-2AFE0CCC768C}"/>
              </a:ext>
            </a:extLst>
          </p:cNvPr>
          <p:cNvSpPr txBox="1"/>
          <p:nvPr/>
        </p:nvSpPr>
        <p:spPr>
          <a:xfrm>
            <a:off x="6458045" y="369796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 err="1"/>
              <a:t>Column</a:t>
            </a:r>
            <a:r>
              <a:rPr lang="pt-BR" sz="2800" dirty="0"/>
              <a:t>-reverse: De baixo para cima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269B1AB-8865-8269-A511-B455FE57C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815AA1B-7B21-B5F1-1107-7DB8A8AD6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6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187EF-2E08-8A55-924C-9B4015F6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Eixo Transversal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0E7DCFE-D035-AB57-0FB8-C26C462E46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8">
            <a:extLst>
              <a:ext uri="{FF2B5EF4-FFF2-40B4-BE49-F238E27FC236}">
                <a16:creationId xmlns:a16="http://schemas.microsoft.com/office/drawing/2014/main" id="{13EB40F4-ABE0-31BF-E655-ED1D2188A0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AE8662F-F398-26BF-8C77-DF89CECB34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12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1424</Words>
  <Application>Microsoft Office PowerPoint</Application>
  <PresentationFormat>Widescreen</PresentationFormat>
  <Paragraphs>130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Blanco</vt:lpstr>
      <vt:lpstr>SFMono-Regular</vt:lpstr>
      <vt:lpstr>Tema do Office</vt:lpstr>
      <vt:lpstr>Apresentação do PowerPoint</vt:lpstr>
      <vt:lpstr>Flexbox</vt:lpstr>
      <vt:lpstr>Flexbox</vt:lpstr>
      <vt:lpstr>Eixos do flexbox</vt:lpstr>
      <vt:lpstr>Terminologia</vt:lpstr>
      <vt:lpstr>Eixo Principal</vt:lpstr>
      <vt:lpstr>Row e row-reverse</vt:lpstr>
      <vt:lpstr>Column e Column-reverse</vt:lpstr>
      <vt:lpstr>Eixo Transversal</vt:lpstr>
      <vt:lpstr>Container Flex</vt:lpstr>
      <vt:lpstr>Exemplo - Container</vt:lpstr>
      <vt:lpstr>Exemplo – flex-direction</vt:lpstr>
      <vt:lpstr>Quebra de linhas</vt:lpstr>
      <vt:lpstr>Quebra de linhas - Exemplo</vt:lpstr>
      <vt:lpstr>flex-flow</vt:lpstr>
      <vt:lpstr>Justificar conteúdo</vt:lpstr>
      <vt:lpstr>Alinhar itens</vt:lpstr>
      <vt:lpstr>Alinhar Container</vt:lpstr>
      <vt:lpstr>Auto Alinhar</vt:lpstr>
      <vt:lpstr>Lacunas</vt:lpstr>
      <vt:lpstr>Crescimento Flexível (flex-grow)</vt:lpstr>
      <vt:lpstr>Veja um exemplo de layout com flexbox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dc:creator>Rafael Moreno</dc:creator>
  <cp:lastModifiedBy>Edson Martin Feitosa</cp:lastModifiedBy>
  <cp:revision>15</cp:revision>
  <dcterms:created xsi:type="dcterms:W3CDTF">2024-03-19T17:08:58Z</dcterms:created>
  <dcterms:modified xsi:type="dcterms:W3CDTF">2024-03-21T20:07:33Z</dcterms:modified>
</cp:coreProperties>
</file>