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621" r:id="rId4"/>
    <p:sldId id="622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630" r:id="rId13"/>
    <p:sldId id="631" r:id="rId14"/>
    <p:sldId id="632" r:id="rId15"/>
    <p:sldId id="633" r:id="rId16"/>
    <p:sldId id="634" r:id="rId17"/>
    <p:sldId id="635" r:id="rId18"/>
    <p:sldId id="636" r:id="rId19"/>
    <p:sldId id="638" r:id="rId20"/>
    <p:sldId id="639" r:id="rId21"/>
    <p:sldId id="641" r:id="rId22"/>
    <p:sldId id="642" r:id="rId23"/>
    <p:sldId id="643" r:id="rId24"/>
    <p:sldId id="64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E35"/>
    <a:srgbClr val="214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68"/>
    <p:restoredTop sz="94714"/>
  </p:normalViewPr>
  <p:slideViewPr>
    <p:cSldViewPr snapToGrid="0" snapToObjects="1">
      <p:cViewPr varScale="1">
        <p:scale>
          <a:sx n="87" d="100"/>
          <a:sy n="87" d="100"/>
        </p:scale>
        <p:origin x="28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68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/>
              <a:t>Cabeçalhos</a:t>
            </a:r>
          </a:p>
          <a:p>
            <a:pPr lvl="1">
              <a:buFontTx/>
              <a:buChar char="•"/>
            </a:pPr>
            <a:r>
              <a:rPr lang="pt-BR" altLang="pt-BR"/>
              <a:t>HTML possui hierarquia de títulos, são as tags: h1,h2,h3,h4,h5 e h6</a:t>
            </a:r>
          </a:p>
          <a:p>
            <a:pPr lvl="1">
              <a:buFontTx/>
              <a:buChar char="•"/>
            </a:pPr>
            <a:r>
              <a:rPr lang="pt-BR" altLang="pt-BR"/>
              <a:t>Utilizar com cautela, são utilizados como ranqueamento de página, por exemplo: google, yahoo e Bing.</a:t>
            </a:r>
          </a:p>
          <a:p>
            <a:pPr lvl="1">
              <a:buFontTx/>
              <a:buChar char="•"/>
            </a:pPr>
            <a:r>
              <a:rPr lang="pt-BR" altLang="pt-BR"/>
              <a:t>O uso correto das tags faz parte das técnicas de SEO (Search Engine Optimization), técnicas que ajudam a melhorar o rank da página dentro do buscador</a:t>
            </a:r>
          </a:p>
          <a:p>
            <a:pPr lvl="2">
              <a:buFontTx/>
              <a:buChar char="•"/>
            </a:pPr>
            <a:r>
              <a:rPr lang="pt-BR" altLang="pt-BR" sz="2400"/>
              <a:t>Utilizar apenas uma tag &lt;H1&gt; por página</a:t>
            </a:r>
          </a:p>
          <a:p>
            <a:pPr lvl="2">
              <a:buFontTx/>
              <a:buChar char="•"/>
            </a:pPr>
            <a:r>
              <a:rPr lang="pt-BR" altLang="pt-BR" sz="2400"/>
              <a:t>Utilizar no máximo duas tags &lt;h2&gt; por página</a:t>
            </a:r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BA4B8D9-4CA7-46D1-92DC-7FB3E3D46F6E}" type="slidenum">
              <a:rPr lang="en-US" altLang="pt-BR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/>
              <a:t>Links</a:t>
            </a:r>
          </a:p>
          <a:p>
            <a:pPr lvl="1">
              <a:buFontTx/>
              <a:buChar char="•"/>
            </a:pPr>
            <a:r>
              <a:rPr lang="pt-BR" altLang="pt-BR"/>
              <a:t>Sites são formadas por um conjunto de páginas que estão interligadas de alguma forma.</a:t>
            </a:r>
          </a:p>
          <a:p>
            <a:pPr lvl="1">
              <a:buFontTx/>
              <a:buChar char="•"/>
            </a:pPr>
            <a:r>
              <a:rPr lang="pt-BR" altLang="pt-BR"/>
              <a:t>Para permitir a navegação de uma página para outra utilizamos os links</a:t>
            </a:r>
          </a:p>
          <a:p>
            <a:pPr lvl="1">
              <a:buFontTx/>
              <a:buChar char="•"/>
            </a:pPr>
            <a:endParaRPr lang="pt-BR" altLang="pt-BR"/>
          </a:p>
          <a:p>
            <a:pPr lvl="1">
              <a:buFontTx/>
              <a:buChar char="•"/>
            </a:pPr>
            <a:r>
              <a:rPr lang="pt-BR" altLang="pt-BR"/>
              <a:t>&lt;a href=“caminho”&gt;nome do link&lt;/a&gt;</a:t>
            </a:r>
          </a:p>
          <a:p>
            <a:pPr lvl="1">
              <a:buFontTx/>
              <a:buChar char="•"/>
            </a:pPr>
            <a:r>
              <a:rPr lang="pt-BR" altLang="pt-BR"/>
              <a:t>Atributo target:</a:t>
            </a:r>
          </a:p>
          <a:p>
            <a:pPr lvl="2">
              <a:buFontTx/>
              <a:buChar char="•"/>
            </a:pPr>
            <a:r>
              <a:rPr lang="pt-BR" altLang="pt-BR" sz="2400"/>
              <a:t>_blank: Abre em uma nova janela ou aba</a:t>
            </a:r>
          </a:p>
          <a:p>
            <a:pPr lvl="2">
              <a:buFontTx/>
              <a:buChar char="•"/>
            </a:pPr>
            <a:r>
              <a:rPr lang="pt-BR" altLang="pt-BR" sz="2400"/>
              <a:t>_self: Abre na mesma janela ou frame</a:t>
            </a:r>
          </a:p>
          <a:p>
            <a:pPr lvl="2">
              <a:buFontTx/>
              <a:buChar char="•"/>
            </a:pPr>
            <a:r>
              <a:rPr lang="pt-BR" altLang="pt-BR" sz="2400"/>
              <a:t>_parent: abre em um frame pai da onde está o link</a:t>
            </a:r>
          </a:p>
          <a:p>
            <a:pPr lvl="2">
              <a:buFontTx/>
              <a:buChar char="•"/>
            </a:pPr>
            <a:r>
              <a:rPr lang="pt-BR" altLang="pt-BR" sz="2400"/>
              <a:t>_top: na mesma janela do documento</a:t>
            </a:r>
          </a:p>
          <a:p>
            <a:pPr lvl="2">
              <a:buFontTx/>
              <a:buChar char="•"/>
            </a:pPr>
            <a:endParaRPr lang="pt-BR" altLang="pt-BR" sz="240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B3F4D50-AEF9-4662-B04B-5523E51774D2}" type="slidenum">
              <a:rPr lang="en-US" altLang="pt-BR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 dirty="0"/>
              <a:t>Links</a:t>
            </a:r>
          </a:p>
          <a:p>
            <a:pPr lvl="1">
              <a:buFontTx/>
              <a:buChar char="•"/>
            </a:pPr>
            <a:r>
              <a:rPr lang="pt-BR" altLang="pt-BR" dirty="0"/>
              <a:t>Exercício: Crie dois documentos HTML em arquivos chamados pagina1.html e pagina2.html dentro da pasta e em seu corpo crie 3 links: um que aponte para uma página externa e outros dois que apontem para uma página interna de maneiras diferentes. </a:t>
            </a:r>
          </a:p>
          <a:p>
            <a:pPr lvl="1">
              <a:buFontTx/>
              <a:buChar char="•"/>
            </a:pPr>
            <a:endParaRPr lang="pt-BR" altLang="pt-BR" dirty="0"/>
          </a:p>
          <a:p>
            <a:pPr lvl="2">
              <a:buFontTx/>
              <a:buChar char="•"/>
            </a:pPr>
            <a:endParaRPr lang="pt-BR" altLang="pt-BR" sz="2400" dirty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8582781-8B83-4754-9A52-53E2C51C7256}" type="slidenum">
              <a:rPr lang="en-US" altLang="pt-BR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 dirty="0"/>
              <a:t>HTML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 dirty="0"/>
              <a:t>Âncoras</a:t>
            </a:r>
          </a:p>
          <a:p>
            <a:pPr lvl="1">
              <a:buFontTx/>
              <a:buChar char="•"/>
            </a:pPr>
            <a:r>
              <a:rPr lang="pt-BR" altLang="pt-BR" dirty="0"/>
              <a:t>São links que apontam para uma determinada seção dentro da própria página na qual o link se encontra ou em outra página.</a:t>
            </a:r>
          </a:p>
          <a:p>
            <a:pPr lvl="1">
              <a:buFontTx/>
              <a:buChar char="•"/>
            </a:pPr>
            <a:r>
              <a:rPr lang="pt-BR" altLang="pt-BR" dirty="0"/>
              <a:t>Para isso devemos usar a </a:t>
            </a:r>
            <a:r>
              <a:rPr lang="pt-BR" altLang="pt-BR" dirty="0" err="1"/>
              <a:t>tag</a:t>
            </a:r>
            <a:r>
              <a:rPr lang="pt-BR" altLang="pt-BR" dirty="0"/>
              <a:t> &lt;a&gt; sem o atributo </a:t>
            </a:r>
            <a:r>
              <a:rPr lang="pt-BR" altLang="pt-BR" dirty="0" err="1"/>
              <a:t>href</a:t>
            </a:r>
            <a:r>
              <a:rPr lang="pt-BR" altLang="pt-BR" dirty="0"/>
              <a:t>, utilizaremos o atributo </a:t>
            </a:r>
            <a:r>
              <a:rPr lang="pt-BR" altLang="pt-BR" dirty="0" err="1"/>
              <a:t>name</a:t>
            </a:r>
            <a:r>
              <a:rPr lang="pt-BR" altLang="pt-BR" dirty="0"/>
              <a:t> para indicar a seção</a:t>
            </a:r>
          </a:p>
          <a:p>
            <a:pPr lvl="1">
              <a:buFontTx/>
              <a:buChar char="•"/>
            </a:pPr>
            <a:r>
              <a:rPr lang="pt-BR" altLang="pt-BR" sz="2000" dirty="0"/>
              <a:t>&lt;a </a:t>
            </a:r>
            <a:r>
              <a:rPr lang="pt-BR" altLang="pt-BR" sz="2000" dirty="0" err="1" smtClean="0"/>
              <a:t>name</a:t>
            </a:r>
            <a:r>
              <a:rPr lang="pt-BR" altLang="pt-BR" sz="2000" dirty="0" smtClean="0"/>
              <a:t>=“</a:t>
            </a:r>
            <a:r>
              <a:rPr lang="pt-BR" altLang="pt-BR" sz="2000" dirty="0" err="1"/>
              <a:t>info</a:t>
            </a:r>
            <a:r>
              <a:rPr lang="pt-BR" altLang="pt-BR" sz="2000" dirty="0"/>
              <a:t>”&gt;Mais informação&lt;/a&gt;</a:t>
            </a:r>
          </a:p>
          <a:p>
            <a:pPr lvl="1">
              <a:buFontTx/>
              <a:buChar char="•"/>
            </a:pPr>
            <a:r>
              <a:rPr lang="pt-BR" altLang="pt-BR" sz="2000" dirty="0"/>
              <a:t>&lt;p&gt;&lt;a </a:t>
            </a:r>
            <a:r>
              <a:rPr lang="pt-BR" altLang="pt-BR" sz="2000" dirty="0" err="1"/>
              <a:t>href</a:t>
            </a:r>
            <a:r>
              <a:rPr lang="pt-BR" altLang="pt-BR" sz="2000" dirty="0"/>
              <a:t> </a:t>
            </a:r>
            <a:r>
              <a:rPr lang="pt-BR" altLang="pt-BR" sz="2000" dirty="0" smtClean="0"/>
              <a:t>="#</a:t>
            </a:r>
            <a:r>
              <a:rPr lang="pt-BR" altLang="pt-BR" sz="2000" dirty="0" err="1" smtClean="0"/>
              <a:t>info</a:t>
            </a:r>
            <a:r>
              <a:rPr lang="pt-BR" altLang="pt-BR" sz="2000" dirty="0" smtClean="0"/>
              <a:t> </a:t>
            </a:r>
            <a:r>
              <a:rPr lang="pt-BR" altLang="pt-BR" sz="2000" dirty="0"/>
              <a:t>"&gt;Veja mais informações &lt;/a&gt;&lt;/p&gt;</a:t>
            </a:r>
          </a:p>
          <a:p>
            <a:pPr lvl="1">
              <a:buFontTx/>
              <a:buChar char="•"/>
            </a:pPr>
            <a:r>
              <a:rPr lang="pt-BR" altLang="pt-BR" sz="2000" dirty="0"/>
              <a:t>&lt;p&gt;&lt;a </a:t>
            </a:r>
            <a:r>
              <a:rPr lang="pt-BR" altLang="pt-BR" sz="2000" dirty="0" err="1"/>
              <a:t>href</a:t>
            </a:r>
            <a:r>
              <a:rPr lang="pt-BR" altLang="pt-BR" sz="2000" dirty="0"/>
              <a:t> =" </a:t>
            </a:r>
            <a:r>
              <a:rPr lang="pt-BR" altLang="pt-BR" sz="2000" dirty="0" smtClean="0"/>
              <a:t>pagina2.html#outra_ancora </a:t>
            </a:r>
            <a:r>
              <a:rPr lang="pt-BR" altLang="pt-BR" sz="2000" dirty="0"/>
              <a:t>"&gt;Âncora em outra página &lt;/a&gt;&lt;/p&gt;</a:t>
            </a:r>
          </a:p>
          <a:p>
            <a:pPr lvl="1">
              <a:buFontTx/>
              <a:buChar char="•"/>
            </a:pPr>
            <a:r>
              <a:rPr lang="pt-BR" altLang="pt-BR" sz="2000" dirty="0"/>
              <a:t>&lt;p&gt;&lt;a </a:t>
            </a:r>
            <a:r>
              <a:rPr lang="pt-BR" altLang="pt-BR" sz="2000" dirty="0" err="1"/>
              <a:t>href</a:t>
            </a:r>
            <a:r>
              <a:rPr lang="pt-BR" altLang="pt-BR" sz="2000" dirty="0"/>
              <a:t> =" pagina2 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html#outra_ancora</a:t>
            </a:r>
            <a:r>
              <a:rPr lang="pt-BR" altLang="pt-BR" sz="2000" dirty="0" smtClean="0"/>
              <a:t> </a:t>
            </a:r>
            <a:r>
              <a:rPr lang="pt-BR" altLang="pt-BR" sz="2000" dirty="0"/>
              <a:t>"&gt;Âncora em outra página &lt;/a&gt;&lt;/p&gt;</a:t>
            </a: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6FA9C2B-14B6-4C96-BF53-4BEBCD5B131E}" type="slidenum">
              <a:rPr lang="en-US" altLang="pt-BR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 dirty="0"/>
              <a:t>Âncoras</a:t>
            </a:r>
          </a:p>
          <a:p>
            <a:pPr lvl="1">
              <a:buFontTx/>
              <a:buChar char="•"/>
            </a:pPr>
            <a:r>
              <a:rPr lang="pt-BR" altLang="pt-BR" sz="2000" dirty="0"/>
              <a:t>Exercício: Crie um documento HTML em um arquivo chamado ancora-pagina1.html que contenha um link que aponta para uma âncora dentro da própria página. Dica: insira um conteúdo suficientemente grande para que a barra de rolagem vertical do navegador apareça e coloque a âncora no final da página.</a:t>
            </a:r>
          </a:p>
          <a:p>
            <a:pPr lvl="1">
              <a:buFontTx/>
              <a:buChar char="•"/>
            </a:pPr>
            <a:endParaRPr lang="pt-BR" altLang="pt-BR" sz="2000" dirty="0"/>
          </a:p>
          <a:p>
            <a:pPr lvl="1">
              <a:buFontTx/>
              <a:buChar char="•"/>
            </a:pPr>
            <a:r>
              <a:rPr lang="pt-BR" altLang="pt-BR" sz="2000" dirty="0"/>
              <a:t>Crie um novo arquivo chamado ancora-pagina2.html com um âncora chamada </a:t>
            </a:r>
            <a:r>
              <a:rPr lang="pt-BR" altLang="pt-BR" sz="2000" dirty="0" err="1"/>
              <a:t>outra_ancora</a:t>
            </a:r>
            <a:r>
              <a:rPr lang="pt-BR" altLang="pt-BR" sz="2000" dirty="0"/>
              <a:t>. Dica: insira um conteúdo suficientemente grande para que a barra de rolagem vertical do navegador apareça e coloque a âncora no final da página.</a:t>
            </a:r>
          </a:p>
          <a:p>
            <a:pPr lvl="1">
              <a:buFontTx/>
              <a:buChar char="•"/>
            </a:pPr>
            <a:endParaRPr lang="pt-BR" altLang="pt-BR" sz="2000" dirty="0"/>
          </a:p>
          <a:p>
            <a:pPr lvl="1">
              <a:buFontTx/>
              <a:buChar char="•"/>
            </a:pPr>
            <a:r>
              <a:rPr lang="pt-BR" altLang="pt-BR" sz="2000" dirty="0"/>
              <a:t>Crie um novo link no arquivo ancora-pagina1.html que aponte para âncora </a:t>
            </a:r>
            <a:r>
              <a:rPr lang="pt-BR" altLang="pt-BR" sz="2000" dirty="0" err="1"/>
              <a:t>outra_ancora</a:t>
            </a:r>
            <a:r>
              <a:rPr lang="pt-BR" altLang="pt-BR" sz="2000" dirty="0"/>
              <a:t> do arquivo ancora-pagina2.html</a:t>
            </a: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92599F0-69F9-4CDD-AC6B-6F5FCE747861}" type="slidenum">
              <a:rPr lang="en-US" altLang="pt-BR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3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/>
              <a:t>Imagens</a:t>
            </a:r>
          </a:p>
          <a:p>
            <a:pPr lvl="1">
              <a:buFontTx/>
              <a:buChar char="•"/>
            </a:pPr>
            <a:r>
              <a:rPr lang="pt-BR" altLang="pt-BR"/>
              <a:t>Representada pela tag &lt;img&gt;</a:t>
            </a:r>
          </a:p>
          <a:p>
            <a:pPr lvl="1">
              <a:buFontTx/>
              <a:buChar char="•"/>
            </a:pPr>
            <a:r>
              <a:rPr lang="pt-BR" altLang="pt-BR"/>
              <a:t>Atributo src é utilizado para informar o caminho da imagem</a:t>
            </a:r>
          </a:p>
          <a:p>
            <a:pPr lvl="1">
              <a:buFontTx/>
              <a:buChar char="•"/>
            </a:pPr>
            <a:endParaRPr lang="pt-BR" altLang="pt-BR"/>
          </a:p>
          <a:p>
            <a:pPr lvl="1">
              <a:buFontTx/>
              <a:buChar char="•"/>
            </a:pPr>
            <a:r>
              <a:rPr lang="pt-BR" altLang="pt-BR"/>
              <a:t>Exercício</a:t>
            </a:r>
          </a:p>
          <a:p>
            <a:pPr lvl="2">
              <a:buFontTx/>
              <a:buChar char="•"/>
            </a:pPr>
            <a:r>
              <a:rPr lang="pt-BR" altLang="pt-BR" sz="2400"/>
              <a:t>Crie um documento HTML em um arquivo chamado imagem.html que contenha alguns elementos IMG.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8B6A5C-089C-45D4-A7B9-E7437BF08571}" type="slidenum">
              <a:rPr lang="en-US" altLang="pt-BR">
                <a:solidFill>
                  <a:srgbClr val="000000"/>
                </a:solidFill>
              </a:rPr>
              <a:pPr eaLnBrk="1" hangingPunct="1"/>
              <a:t>15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/>
              <a:t>Tabelas</a:t>
            </a:r>
          </a:p>
          <a:p>
            <a:pPr lvl="1">
              <a:buFontTx/>
              <a:buChar char="•"/>
            </a:pPr>
            <a:r>
              <a:rPr lang="pt-BR" altLang="pt-BR"/>
              <a:t>Permite apresentar um conjunto de dados na forma de tabelas</a:t>
            </a:r>
          </a:p>
          <a:p>
            <a:pPr lvl="1">
              <a:buFontTx/>
              <a:buChar char="•"/>
            </a:pPr>
            <a:r>
              <a:rPr lang="pt-BR" altLang="pt-BR"/>
              <a:t>É utulizado a tag &lt;table&gt; e outras tags como:</a:t>
            </a:r>
          </a:p>
          <a:p>
            <a:pPr lvl="2">
              <a:buFontTx/>
              <a:buChar char="•"/>
            </a:pPr>
            <a:r>
              <a:rPr lang="pt-BR" altLang="pt-BR" sz="2400"/>
              <a:t>tr: Linha da tabela</a:t>
            </a:r>
          </a:p>
          <a:p>
            <a:pPr lvl="2">
              <a:buFontTx/>
              <a:buChar char="•"/>
            </a:pPr>
            <a:r>
              <a:rPr lang="pt-BR" altLang="pt-BR" sz="2400"/>
              <a:t>th: célula de cabeçalho</a:t>
            </a:r>
          </a:p>
          <a:p>
            <a:pPr lvl="2">
              <a:buFontTx/>
              <a:buChar char="•"/>
            </a:pPr>
            <a:r>
              <a:rPr lang="pt-BR" altLang="pt-BR" sz="2400"/>
              <a:t>td: célula</a:t>
            </a:r>
          </a:p>
          <a:p>
            <a:pPr lvl="2">
              <a:buFontTx/>
              <a:buChar char="•"/>
            </a:pPr>
            <a:r>
              <a:rPr lang="pt-BR" altLang="pt-BR" sz="2400"/>
              <a:t>Thead: cabeçalho</a:t>
            </a:r>
          </a:p>
          <a:p>
            <a:pPr lvl="2">
              <a:buFontTx/>
              <a:buChar char="•"/>
            </a:pPr>
            <a:r>
              <a:rPr lang="pt-BR" altLang="pt-BR" sz="2400"/>
              <a:t>Tfoot: rodapé da tabela</a:t>
            </a:r>
          </a:p>
          <a:p>
            <a:pPr lvl="2">
              <a:buFontTx/>
              <a:buChar char="•"/>
            </a:pPr>
            <a:r>
              <a:rPr lang="pt-BR" altLang="pt-BR" sz="2400"/>
              <a:t>Tbody corpo da tabela</a:t>
            </a:r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505BA89-B8C8-4E98-A588-FDB8E84EA93E}" type="slidenum">
              <a:rPr lang="en-US" altLang="pt-BR">
                <a:solidFill>
                  <a:srgbClr val="000000"/>
                </a:solidFill>
              </a:rPr>
              <a:pPr eaLnBrk="1" hangingPunct="1"/>
              <a:t>16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/>
              <a:t>Tabelas</a:t>
            </a:r>
          </a:p>
          <a:p>
            <a:pPr lvl="1">
              <a:buFontTx/>
              <a:buChar char="•"/>
            </a:pPr>
            <a:r>
              <a:rPr lang="pt-BR" altLang="pt-BR"/>
              <a:t>Vantagens de usar as tags certas:</a:t>
            </a:r>
          </a:p>
          <a:p>
            <a:pPr lvl="2">
              <a:buFontTx/>
              <a:buChar char="•"/>
            </a:pPr>
            <a:r>
              <a:rPr lang="pt-BR" altLang="pt-BR" sz="2400"/>
              <a:t>Código mais claro</a:t>
            </a:r>
          </a:p>
          <a:p>
            <a:pPr lvl="2">
              <a:buFontTx/>
              <a:buChar char="•"/>
            </a:pPr>
            <a:r>
              <a:rPr lang="pt-BR" altLang="pt-BR" sz="2400"/>
              <a:t>Facilita a aplicação de estilos CSS</a:t>
            </a:r>
          </a:p>
          <a:p>
            <a:pPr lvl="2">
              <a:buFontTx/>
              <a:buChar char="•"/>
            </a:pPr>
            <a:r>
              <a:rPr lang="pt-BR" altLang="pt-BR" sz="2400"/>
              <a:t>Ao imprimir a página com uma tabela muito extensa, pode permitir que o cabeçalho e rodapé sejam replicados em todas as páginas (depende do navegador)</a:t>
            </a:r>
          </a:p>
          <a:p>
            <a:pPr lvl="1">
              <a:buFontTx/>
              <a:buChar char="•"/>
            </a:pPr>
            <a:r>
              <a:rPr lang="pt-BR" altLang="pt-BR"/>
              <a:t>Outros atributos</a:t>
            </a:r>
          </a:p>
          <a:p>
            <a:pPr lvl="2">
              <a:buFontTx/>
              <a:buChar char="•"/>
            </a:pPr>
            <a:r>
              <a:rPr lang="pt-BR" altLang="pt-BR" sz="2400"/>
              <a:t>colspan: célula ignora o numero de colunas definidas</a:t>
            </a:r>
          </a:p>
          <a:p>
            <a:pPr lvl="2">
              <a:buFontTx/>
              <a:buChar char="•"/>
            </a:pPr>
            <a:r>
              <a:rPr lang="pt-BR" altLang="pt-BR" sz="2400"/>
              <a:t>rowspan: mesma coisa porém para linhas</a:t>
            </a:r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41E29BE-7917-493A-B3F0-F4D051CB3790}" type="slidenum">
              <a:rPr lang="en-US" altLang="pt-BR">
                <a:solidFill>
                  <a:srgbClr val="000000"/>
                </a:solidFill>
              </a:rPr>
              <a:pPr eaLnBrk="1" hangingPunct="1"/>
              <a:t>17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/>
              <a:t>Tabelas</a:t>
            </a:r>
          </a:p>
          <a:p>
            <a:pPr lvl="1">
              <a:buFontTx/>
              <a:buChar char="•"/>
            </a:pPr>
            <a:r>
              <a:rPr lang="pt-BR" altLang="pt-BR"/>
              <a:t>Exercício</a:t>
            </a:r>
          </a:p>
          <a:p>
            <a:pPr lvl="2">
              <a:buFontTx/>
              <a:buChar char="•"/>
            </a:pPr>
            <a:r>
              <a:rPr lang="pt-BR" altLang="pt-BR" sz="2400"/>
              <a:t>Crie uma página HTML em um arquivo chamado tabela.html na pasta html que contenha uma tabela de acordo com a imagem abaixo:</a:t>
            </a:r>
          </a:p>
          <a:p>
            <a:pPr lvl="2">
              <a:buFontTx/>
              <a:buChar char="•"/>
            </a:pPr>
            <a:endParaRPr lang="pt-BR" altLang="pt-BR" sz="2400"/>
          </a:p>
          <a:p>
            <a:pPr lvl="2">
              <a:buFontTx/>
              <a:buChar char="•"/>
            </a:pPr>
            <a:endParaRPr lang="pt-BR" altLang="pt-BR" sz="2400"/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4038830-447F-4578-B9D1-B8A1293DAD83}" type="slidenum">
              <a:rPr lang="en-US" altLang="pt-BR">
                <a:solidFill>
                  <a:srgbClr val="000000"/>
                </a:solidFill>
              </a:rPr>
              <a:pPr eaLnBrk="1" hangingPunct="1"/>
              <a:t>18</a:t>
            </a:fld>
            <a:endParaRPr lang="en-US" altLang="pt-BR">
              <a:solidFill>
                <a:srgbClr val="000000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/>
          </p:nvPr>
        </p:nvGraphicFramePr>
        <p:xfrm>
          <a:off x="3215680" y="3645023"/>
          <a:ext cx="6080721" cy="292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6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47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Marca</a:t>
                      </a:r>
                      <a:endParaRPr lang="pt-BR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Modelo</a:t>
                      </a:r>
                      <a:endParaRPr lang="pt-BR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Ano</a:t>
                      </a:r>
                      <a:endParaRPr lang="pt-BR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47">
                <a:tc rowSpan="2">
                  <a:txBody>
                    <a:bodyPr/>
                    <a:lstStyle/>
                    <a:p>
                      <a:r>
                        <a:rPr lang="pt-BR" sz="1800" dirty="0" smtClean="0"/>
                        <a:t>Toyota</a:t>
                      </a:r>
                      <a:endParaRPr lang="pt-BR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Corolla</a:t>
                      </a:r>
                      <a:endParaRPr lang="pt-BR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2010</a:t>
                      </a:r>
                      <a:endParaRPr lang="pt-BR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47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Camry</a:t>
                      </a:r>
                      <a:endParaRPr lang="pt-BR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2011</a:t>
                      </a:r>
                      <a:endParaRPr lang="pt-BR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47">
                <a:tc rowSpan="3">
                  <a:txBody>
                    <a:bodyPr/>
                    <a:lstStyle/>
                    <a:p>
                      <a:r>
                        <a:rPr lang="pt-BR" sz="1800" dirty="0" smtClean="0"/>
                        <a:t>Honda</a:t>
                      </a:r>
                      <a:endParaRPr lang="pt-BR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Civic</a:t>
                      </a:r>
                      <a:endParaRPr lang="pt-BR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2004</a:t>
                      </a:r>
                      <a:endParaRPr lang="pt-BR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47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Fit</a:t>
                      </a:r>
                      <a:endParaRPr lang="pt-BR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2012</a:t>
                      </a:r>
                      <a:endParaRPr lang="pt-BR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47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City</a:t>
                      </a:r>
                      <a:endParaRPr lang="pt-BR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2011</a:t>
                      </a:r>
                      <a:endParaRPr lang="pt-BR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47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Mitsubishi</a:t>
                      </a:r>
                      <a:endParaRPr lang="pt-BR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Lancer</a:t>
                      </a:r>
                      <a:endParaRPr lang="pt-BR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2012</a:t>
                      </a:r>
                      <a:endParaRPr lang="pt-BR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47"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Última atualização: 27/02/2013</a:t>
                      </a:r>
                      <a:endParaRPr lang="pt-BR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/>
              <a:t>Listas</a:t>
            </a:r>
          </a:p>
          <a:p>
            <a:pPr lvl="1">
              <a:buFontTx/>
              <a:buChar char="•"/>
            </a:pPr>
            <a:r>
              <a:rPr lang="pt-BR" altLang="pt-BR"/>
              <a:t>Existem três tipos de lista</a:t>
            </a:r>
          </a:p>
          <a:p>
            <a:pPr lvl="2">
              <a:buFontTx/>
              <a:buChar char="•"/>
            </a:pPr>
            <a:r>
              <a:rPr lang="pt-BR" altLang="pt-BR" sz="2400" b="1"/>
              <a:t>Lista de definição: </a:t>
            </a:r>
            <a:r>
              <a:rPr lang="pt-BR" altLang="pt-BR" sz="2400"/>
              <a:t>utilizada para exibir definições de termos</a:t>
            </a:r>
          </a:p>
          <a:p>
            <a:pPr lvl="2">
              <a:buFontTx/>
              <a:buChar char="•"/>
            </a:pPr>
            <a:r>
              <a:rPr lang="pt-BR" altLang="pt-BR" sz="2400" b="1"/>
              <a:t>Lista ordenada: </a:t>
            </a:r>
            <a:r>
              <a:rPr lang="pt-BR" altLang="pt-BR" sz="2400"/>
              <a:t>utilizada para exibir qualquer conteúdo de forma ordenada</a:t>
            </a:r>
            <a:endParaRPr lang="pt-BR" altLang="pt-BR" sz="2400" b="1"/>
          </a:p>
          <a:p>
            <a:pPr lvl="2">
              <a:buFontTx/>
              <a:buChar char="•"/>
            </a:pPr>
            <a:r>
              <a:rPr lang="pt-BR" altLang="pt-BR" sz="2400" b="1"/>
              <a:t>Lista sem ordem: </a:t>
            </a:r>
            <a:r>
              <a:rPr lang="pt-BR" altLang="pt-BR" sz="2400"/>
              <a:t>utilizada para exibir qualquer conteúdo sem ordenação</a:t>
            </a:r>
            <a:endParaRPr lang="pt-BR" altLang="pt-BR" sz="2400" b="1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961F55E-FE62-4887-B794-127D46530B19}" type="slidenum">
              <a:rPr lang="en-US" altLang="pt-BR">
                <a:solidFill>
                  <a:srgbClr val="000000"/>
                </a:solidFill>
              </a:rPr>
              <a:pPr eaLnBrk="1" hangingPunct="1"/>
              <a:t>19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E263C217-5363-42D6-83CB-BB1EC3F3A964}"/>
              </a:ext>
            </a:extLst>
          </p:cNvPr>
          <p:cNvSpPr txBox="1"/>
          <p:nvPr/>
        </p:nvSpPr>
        <p:spPr>
          <a:xfrm>
            <a:off x="1890856" y="4723800"/>
            <a:ext cx="807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7D7D7D"/>
                </a:solidFill>
                <a:latin typeface="Arial"/>
                <a:cs typeface="Arial"/>
              </a:rPr>
              <a:t>Prof. Me. </a:t>
            </a:r>
            <a:r>
              <a:rPr lang="pt-BR" sz="2400" smtClean="0">
                <a:solidFill>
                  <a:srgbClr val="7D7D7D"/>
                </a:solidFill>
                <a:latin typeface="Arial"/>
                <a:cs typeface="Arial"/>
              </a:rPr>
              <a:t>Edson Martin Feitosa</a:t>
            </a:r>
            <a:endParaRPr lang="en-US" sz="2400" dirty="0">
              <a:solidFill>
                <a:srgbClr val="7D7D7D"/>
              </a:solidFill>
              <a:latin typeface="Arial"/>
              <a:cs typeface="Arial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C2B68BF-736C-4550-BA93-5879A8F758AE}"/>
              </a:ext>
            </a:extLst>
          </p:cNvPr>
          <p:cNvSpPr txBox="1">
            <a:spLocks/>
          </p:cNvSpPr>
          <p:nvPr/>
        </p:nvSpPr>
        <p:spPr>
          <a:xfrm>
            <a:off x="1890856" y="4164071"/>
            <a:ext cx="7884367" cy="233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2400" b="1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sz="2800" dirty="0" smtClean="0"/>
              <a:t>Aula: </a:t>
            </a:r>
            <a:r>
              <a:rPr lang="pt-BR" sz="2800" dirty="0" smtClean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831049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 dirty="0"/>
              <a:t>Listas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b="1" dirty="0"/>
              <a:t>Lista de definição</a:t>
            </a:r>
          </a:p>
          <a:p>
            <a:pPr marL="914400" lvl="2" indent="0">
              <a:buNone/>
            </a:pPr>
            <a:r>
              <a:rPr lang="pt-BR" altLang="pt-BR" dirty="0"/>
              <a:t>&lt;dl &gt;</a:t>
            </a:r>
          </a:p>
          <a:p>
            <a:pPr marL="914400" lvl="2" indent="0">
              <a:buNone/>
            </a:pPr>
            <a:r>
              <a:rPr lang="pt-BR" altLang="pt-BR" dirty="0"/>
              <a:t>  &lt;</a:t>
            </a:r>
            <a:r>
              <a:rPr lang="pt-BR" altLang="pt-BR" dirty="0" err="1"/>
              <a:t>dt</a:t>
            </a:r>
            <a:r>
              <a:rPr lang="pt-BR" altLang="pt-BR" dirty="0"/>
              <a:t> &gt;K01 - Lógica de Programação &lt;/</a:t>
            </a:r>
            <a:r>
              <a:rPr lang="pt-BR" altLang="pt-BR" dirty="0" err="1"/>
              <a:t>dt</a:t>
            </a:r>
            <a:r>
              <a:rPr lang="pt-BR" altLang="pt-BR" dirty="0"/>
              <a:t> &gt;</a:t>
            </a:r>
          </a:p>
          <a:p>
            <a:pPr marL="914400" lvl="2" indent="0">
              <a:buNone/>
            </a:pPr>
            <a:r>
              <a:rPr lang="pt-BR" altLang="pt-BR" dirty="0"/>
              <a:t>     &lt;</a:t>
            </a:r>
            <a:r>
              <a:rPr lang="pt-BR" altLang="pt-BR" dirty="0" err="1"/>
              <a:t>dd</a:t>
            </a:r>
            <a:r>
              <a:rPr lang="pt-BR" altLang="pt-BR" dirty="0"/>
              <a:t> &gt;12 Conhecimentos em Lógica de Programação é o </a:t>
            </a:r>
            <a:r>
              <a:rPr lang="pt-BR" altLang="pt-BR" dirty="0" err="1"/>
              <a:t>pré</a:t>
            </a:r>
            <a:r>
              <a:rPr lang="pt-BR" altLang="pt-BR" dirty="0"/>
              <a:t> - requisito fundamental para que uma pessoa consiga aprender qualquer Linguagem de Programação ...</a:t>
            </a:r>
          </a:p>
          <a:p>
            <a:pPr marL="914400" lvl="2" indent="0">
              <a:buNone/>
            </a:pPr>
            <a:r>
              <a:rPr lang="pt-BR" altLang="pt-BR" dirty="0"/>
              <a:t>&lt;/</a:t>
            </a:r>
            <a:r>
              <a:rPr lang="pt-BR" altLang="pt-BR" dirty="0" err="1"/>
              <a:t>dd</a:t>
            </a:r>
            <a:r>
              <a:rPr lang="pt-BR" altLang="pt-BR" dirty="0"/>
              <a:t> &gt;</a:t>
            </a:r>
          </a:p>
          <a:p>
            <a:pPr marL="914400" lvl="2" indent="0">
              <a:buNone/>
            </a:pPr>
            <a:r>
              <a:rPr lang="pt-BR" altLang="pt-BR" dirty="0"/>
              <a:t>&lt;/dl&gt;</a:t>
            </a:r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2138CE7-E319-4268-A8B5-1D1BB802BD45}" type="slidenum">
              <a:rPr lang="en-US" altLang="pt-BR">
                <a:solidFill>
                  <a:srgbClr val="000000"/>
                </a:solidFill>
              </a:rPr>
              <a:pPr eaLnBrk="1" hangingPunct="1"/>
              <a:t>20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6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  <a:defRPr/>
            </a:pPr>
            <a:r>
              <a:rPr lang="pt-BR" sz="2400" b="1" dirty="0"/>
              <a:t>Listas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pt-BR" b="1" dirty="0"/>
              <a:t>Lista ordenada</a:t>
            </a:r>
          </a:p>
          <a:p>
            <a:pPr marL="457200" lvl="1" indent="0">
              <a:buNone/>
              <a:defRPr/>
            </a:pPr>
            <a:r>
              <a:rPr lang="pt-BR" sz="2000" dirty="0"/>
              <a:t>&lt;</a:t>
            </a:r>
            <a:r>
              <a:rPr lang="pt-BR" sz="2000" dirty="0" err="1"/>
              <a:t>ol</a:t>
            </a:r>
            <a:r>
              <a:rPr lang="pt-BR" sz="2000" dirty="0"/>
              <a:t>&gt;</a:t>
            </a:r>
          </a:p>
          <a:p>
            <a:pPr marL="457200" lvl="1" indent="0">
              <a:buNone/>
              <a:defRPr/>
            </a:pPr>
            <a:r>
              <a:rPr lang="pt-BR" sz="2000" dirty="0"/>
              <a:t> &lt;li&gt;Ferver 600 ml de água em uma panela .&lt;/li &gt;</a:t>
            </a:r>
          </a:p>
          <a:p>
            <a:pPr marL="457200" lvl="1" indent="0">
              <a:buNone/>
              <a:defRPr/>
            </a:pPr>
            <a:r>
              <a:rPr lang="pt-BR" sz="2000" dirty="0"/>
              <a:t>&lt;li&gt;Retirar o macarrão do pacote .&lt;/li &gt;</a:t>
            </a:r>
          </a:p>
          <a:p>
            <a:pPr marL="457200" lvl="1" indent="0">
              <a:buNone/>
              <a:defRPr/>
            </a:pPr>
            <a:r>
              <a:rPr lang="pt-BR" sz="2000" dirty="0"/>
              <a:t>&lt;/</a:t>
            </a:r>
            <a:r>
              <a:rPr lang="pt-BR" sz="2000" dirty="0" err="1"/>
              <a:t>ol</a:t>
            </a:r>
            <a:r>
              <a:rPr lang="pt-BR" sz="2000" dirty="0"/>
              <a:t>&gt;</a:t>
            </a:r>
          </a:p>
          <a:p>
            <a:pPr marL="457200" lvl="1" indent="0">
              <a:buNone/>
              <a:defRPr/>
            </a:pPr>
            <a:endParaRPr lang="pt-BR" dirty="0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202965E-1E0C-4AE4-96BF-65E20A4C0F75}" type="slidenum">
              <a:rPr lang="en-US" altLang="pt-BR">
                <a:solidFill>
                  <a:srgbClr val="000000"/>
                </a:solidFill>
              </a:rPr>
              <a:pPr eaLnBrk="1" hangingPunct="1"/>
              <a:t>21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5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  <a:defRPr/>
            </a:pPr>
            <a:r>
              <a:rPr lang="pt-BR" sz="2400" b="1" dirty="0"/>
              <a:t>Listas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pt-BR" b="1" dirty="0"/>
              <a:t>Lista sem ordem</a:t>
            </a:r>
          </a:p>
          <a:p>
            <a:pPr marL="457200" lvl="1" indent="0">
              <a:buNone/>
              <a:defRPr/>
            </a:pPr>
            <a:r>
              <a:rPr lang="pt-BR" sz="2000" dirty="0"/>
              <a:t>&lt;</a:t>
            </a:r>
            <a:r>
              <a:rPr lang="pt-BR" sz="2000" dirty="0" err="1"/>
              <a:t>ul</a:t>
            </a:r>
            <a:r>
              <a:rPr lang="pt-BR" sz="2000" dirty="0"/>
              <a:t> &gt;</a:t>
            </a:r>
          </a:p>
          <a:p>
            <a:pPr marL="457200" lvl="1" indent="0">
              <a:buNone/>
              <a:defRPr/>
            </a:pPr>
            <a:r>
              <a:rPr lang="pt-BR" sz="2000" dirty="0"/>
              <a:t>&lt;li &gt; Conhecimento de algum sistema operacional ( Windows / Linux / </a:t>
            </a:r>
            <a:r>
              <a:rPr lang="pt-BR" sz="2000" dirty="0" err="1"/>
              <a:t>MacOS</a:t>
            </a:r>
            <a:r>
              <a:rPr lang="pt-BR" sz="2000" dirty="0"/>
              <a:t> X)&lt;/li &gt;</a:t>
            </a:r>
          </a:p>
          <a:p>
            <a:pPr marL="457200" lvl="1" indent="0">
              <a:buNone/>
              <a:defRPr/>
            </a:pPr>
            <a:r>
              <a:rPr lang="pt-BR" sz="2000" dirty="0"/>
              <a:t>&lt;li &gt;Lógica de programação &lt;/li &gt;</a:t>
            </a:r>
          </a:p>
          <a:p>
            <a:pPr marL="457200" lvl="1" indent="0">
              <a:buNone/>
              <a:defRPr/>
            </a:pPr>
            <a:r>
              <a:rPr lang="pt-BR" sz="2000" dirty="0"/>
              <a:t>&lt;/</a:t>
            </a:r>
            <a:r>
              <a:rPr lang="pt-BR" sz="2000" dirty="0" err="1"/>
              <a:t>ul</a:t>
            </a:r>
            <a:r>
              <a:rPr lang="pt-BR" sz="2000" dirty="0"/>
              <a:t> &gt;</a:t>
            </a:r>
          </a:p>
          <a:p>
            <a:pPr marL="457200" lvl="1" indent="0">
              <a:buNone/>
              <a:defRPr/>
            </a:pPr>
            <a:endParaRPr lang="pt-BR" sz="2000" dirty="0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5148185-0F0D-4F2F-AAF9-371A5C5F80E7}" type="slidenum">
              <a:rPr lang="en-US" altLang="pt-BR">
                <a:solidFill>
                  <a:srgbClr val="000000"/>
                </a:solidFill>
              </a:rPr>
              <a:pPr eaLnBrk="1" hangingPunct="1"/>
              <a:t>22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33795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buFontTx/>
              <a:buChar char="•"/>
            </a:pPr>
            <a:r>
              <a:rPr lang="pt-BR" altLang="pt-BR" sz="2400" b="1"/>
              <a:t>Formulários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b="1"/>
              <a:t>Input</a:t>
            </a:r>
          </a:p>
          <a:p>
            <a:pPr lvl="2">
              <a:buFontTx/>
              <a:buChar char="•"/>
            </a:pPr>
            <a:r>
              <a:rPr lang="pt-BR" altLang="pt-BR" sz="2400" b="1"/>
              <a:t>Text</a:t>
            </a:r>
          </a:p>
          <a:p>
            <a:pPr lvl="2">
              <a:buFontTx/>
              <a:buChar char="•"/>
            </a:pPr>
            <a:r>
              <a:rPr lang="pt-BR" altLang="pt-BR" sz="2400" b="1"/>
              <a:t>Password</a:t>
            </a:r>
          </a:p>
          <a:p>
            <a:pPr lvl="2">
              <a:buFontTx/>
              <a:buChar char="•"/>
            </a:pPr>
            <a:r>
              <a:rPr lang="pt-BR" altLang="pt-BR" sz="2400" b="1"/>
              <a:t>Checkbox</a:t>
            </a:r>
          </a:p>
          <a:p>
            <a:pPr lvl="2">
              <a:buFontTx/>
              <a:buChar char="•"/>
            </a:pPr>
            <a:r>
              <a:rPr lang="pt-BR" altLang="pt-BR" sz="2400" b="1"/>
              <a:t>Radio</a:t>
            </a:r>
          </a:p>
          <a:p>
            <a:pPr lvl="2">
              <a:buFontTx/>
              <a:buChar char="•"/>
            </a:pPr>
            <a:r>
              <a:rPr lang="pt-BR" altLang="pt-BR" sz="2400" b="1"/>
              <a:t>Button</a:t>
            </a:r>
          </a:p>
          <a:p>
            <a:pPr lvl="2">
              <a:buFontTx/>
              <a:buChar char="•"/>
            </a:pPr>
            <a:r>
              <a:rPr lang="pt-BR" altLang="pt-BR" sz="2400" b="1"/>
              <a:t>Submit</a:t>
            </a:r>
          </a:p>
          <a:p>
            <a:pPr lvl="2">
              <a:buFontTx/>
              <a:buChar char="•"/>
            </a:pPr>
            <a:r>
              <a:rPr lang="pt-BR" altLang="pt-BR" sz="2400" b="1"/>
              <a:t>File</a:t>
            </a:r>
          </a:p>
          <a:p>
            <a:pPr lvl="2">
              <a:buFontTx/>
              <a:buChar char="•"/>
            </a:pPr>
            <a:r>
              <a:rPr lang="pt-BR" altLang="pt-BR" sz="2400" b="1"/>
              <a:t>Reset</a:t>
            </a:r>
          </a:p>
          <a:p>
            <a:pPr lvl="2">
              <a:buFontTx/>
              <a:buChar char="•"/>
            </a:pPr>
            <a:r>
              <a:rPr lang="pt-BR" altLang="pt-BR" sz="2400" b="1"/>
              <a:t>Image</a:t>
            </a:r>
          </a:p>
          <a:p>
            <a:pPr lvl="2">
              <a:buFontTx/>
              <a:buChar char="•"/>
            </a:pPr>
            <a:r>
              <a:rPr lang="pt-BR" altLang="pt-BR" sz="2400" b="1"/>
              <a:t>hidden</a:t>
            </a:r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2217D88-9FBA-4625-B9B8-56CFC34B03AC}" type="slidenum">
              <a:rPr lang="en-US" altLang="pt-BR">
                <a:solidFill>
                  <a:srgbClr val="000000"/>
                </a:solidFill>
              </a:rPr>
              <a:pPr eaLnBrk="1" hangingPunct="1"/>
              <a:t>23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34819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/>
              <a:t>Formulários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b="1"/>
              <a:t>Select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b="1"/>
              <a:t>Textarea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b="1"/>
              <a:t>Label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b="1"/>
              <a:t>form</a:t>
            </a:r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9642E81-C438-47C1-9BE0-79F0A6C081BF}" type="slidenum">
              <a:rPr lang="en-US" altLang="pt-BR">
                <a:solidFill>
                  <a:srgbClr val="000000"/>
                </a:solidFill>
              </a:rPr>
              <a:pPr eaLnBrk="1" hangingPunct="1"/>
              <a:t>24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pt-BR" altLang="pt-BR" dirty="0"/>
              <a:t>HTML é uma </a:t>
            </a:r>
            <a:r>
              <a:rPr lang="pt-BR" altLang="pt-BR" b="1" dirty="0"/>
              <a:t>linguagem de marcação </a:t>
            </a:r>
            <a:r>
              <a:rPr lang="pt-BR" altLang="pt-BR" dirty="0"/>
              <a:t>originalmente proposta por Tim Berners-Lee no final da década de 1980. O objetivo do Tim </a:t>
            </a:r>
            <a:r>
              <a:rPr lang="pt-BR" altLang="pt-BR" dirty="0" err="1"/>
              <a:t>Barners</a:t>
            </a:r>
            <a:r>
              <a:rPr lang="pt-BR" altLang="pt-BR" dirty="0"/>
              <a:t>-Lee era criar um </a:t>
            </a:r>
            <a:r>
              <a:rPr lang="pt-BR" altLang="pt-BR" b="1" dirty="0"/>
              <a:t>mecanismo simples que pudesse ser utilizado por qualquer pessoa que quisesse disseminar documentos científicos</a:t>
            </a:r>
            <a:r>
              <a:rPr lang="pt-BR" altLang="pt-BR" dirty="0"/>
              <a:t>.</a:t>
            </a:r>
          </a:p>
          <a:p>
            <a:pPr>
              <a:buFontTx/>
              <a:buChar char="•"/>
            </a:pPr>
            <a:endParaRPr lang="pt-BR" altLang="pt-BR" dirty="0"/>
          </a:p>
          <a:p>
            <a:pPr>
              <a:buFontTx/>
              <a:buChar char="•"/>
            </a:pPr>
            <a:r>
              <a:rPr lang="pt-BR" altLang="pt-BR" dirty="0"/>
              <a:t>Desde sua proposta até os dias de hoje, a linguagem HTML sofreu diversas alterações. A cada versão, novos recursos são adicionados e problemas corrigidos. A versão mais atual da especificação da linguagem HTML é a 5.</a:t>
            </a:r>
          </a:p>
          <a:p>
            <a:endParaRPr lang="pt-BR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pt-BR" altLang="pt-BR" sz="2400" dirty="0"/>
              <a:t>Versões:</a:t>
            </a:r>
          </a:p>
          <a:p>
            <a:pPr lvl="1">
              <a:buFontTx/>
              <a:buChar char="•"/>
            </a:pPr>
            <a:r>
              <a:rPr lang="pt-BR" altLang="pt-BR" b="1" dirty="0"/>
              <a:t>HTML 1.0.2.0 (1989) =&gt; </a:t>
            </a:r>
            <a:r>
              <a:rPr lang="pt-BR" altLang="pt-BR" dirty="0"/>
              <a:t>Páginas não eram bonitas, ninguém se importava com a apresentação.</a:t>
            </a:r>
          </a:p>
          <a:p>
            <a:pPr lvl="1">
              <a:buFontTx/>
              <a:buChar char="•"/>
            </a:pPr>
            <a:r>
              <a:rPr lang="pt-BR" altLang="pt-BR" b="1" dirty="0"/>
              <a:t>HTML 3 (1995) =&gt; </a:t>
            </a:r>
            <a:r>
              <a:rPr lang="pt-BR" altLang="pt-BR" dirty="0"/>
              <a:t>“Guerra dos Browsers”. A Netscape e a Microsoft corriam para dominar os browsers, cada empresa adicionava próprias extensões.</a:t>
            </a:r>
          </a:p>
          <a:p>
            <a:pPr lvl="1">
              <a:buFontTx/>
              <a:buChar char="•"/>
            </a:pPr>
            <a:r>
              <a:rPr lang="pt-BR" altLang="pt-BR" b="1" dirty="0"/>
              <a:t>HTML 4 (1998) =&gt;</a:t>
            </a:r>
            <a:r>
              <a:rPr lang="pt-BR" altLang="pt-BR" dirty="0"/>
              <a:t>Padronização dos browsers, criação do W3C (World </a:t>
            </a:r>
            <a:r>
              <a:rPr lang="pt-BR" altLang="pt-BR" dirty="0" err="1"/>
              <a:t>Wide</a:t>
            </a:r>
            <a:r>
              <a:rPr lang="pt-BR" altLang="pt-BR" dirty="0"/>
              <a:t> Web Consortium), criação do HTML padrão e separação da apresentação (CSS)</a:t>
            </a:r>
            <a:endParaRPr lang="pt-BR" altLang="pt-BR" b="1" dirty="0"/>
          </a:p>
          <a:p>
            <a:endParaRPr lang="pt-BR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pt-BR" altLang="pt-BR" sz="2400" dirty="0"/>
              <a:t>Versões:</a:t>
            </a:r>
          </a:p>
          <a:p>
            <a:pPr lvl="1">
              <a:buFontTx/>
              <a:buChar char="•"/>
            </a:pPr>
            <a:r>
              <a:rPr lang="pt-BR" altLang="pt-BR" b="1" dirty="0"/>
              <a:t>HTML 4.01 (1999) =&gt;</a:t>
            </a:r>
            <a:r>
              <a:rPr lang="pt-BR" altLang="pt-BR" dirty="0"/>
              <a:t> Correções de alguns problemas.</a:t>
            </a:r>
          </a:p>
          <a:p>
            <a:pPr lvl="1">
              <a:buFontTx/>
              <a:buChar char="•"/>
            </a:pPr>
            <a:r>
              <a:rPr lang="pt-BR" altLang="pt-BR" b="1" dirty="0"/>
              <a:t>XHTML 1.0 (2000) =&gt; </a:t>
            </a:r>
            <a:r>
              <a:rPr lang="pt-BR" altLang="pt-BR" dirty="0"/>
              <a:t>Criação do HTML que herdou traços do HTML e do XML, ambas linguagens de marcação</a:t>
            </a:r>
            <a:endParaRPr lang="pt-BR" altLang="pt-BR" b="1" dirty="0"/>
          </a:p>
          <a:p>
            <a:endParaRPr lang="pt-BR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pt-BR" altLang="pt-BR" sz="2400" dirty="0"/>
              <a:t>Porque se importar com a versão do HTML?</a:t>
            </a:r>
          </a:p>
          <a:p>
            <a:pPr lvl="1">
              <a:buFontTx/>
              <a:buChar char="•"/>
            </a:pPr>
            <a:r>
              <a:rPr lang="pt-BR" altLang="pt-BR" dirty="0"/>
              <a:t>Todos os tipos de marcação da guerra dos browsers foram adicionados ao HTML que não é mais usado. </a:t>
            </a:r>
          </a:p>
          <a:p>
            <a:pPr lvl="1">
              <a:buFontTx/>
              <a:buChar char="•"/>
            </a:pPr>
            <a:r>
              <a:rPr lang="pt-BR" altLang="pt-BR" dirty="0"/>
              <a:t>Browsers tem o conjunto de regras chamado “</a:t>
            </a:r>
            <a:r>
              <a:rPr lang="pt-BR" altLang="pt-BR" dirty="0" err="1"/>
              <a:t>Quirks</a:t>
            </a:r>
            <a:r>
              <a:rPr lang="pt-BR" altLang="pt-BR" dirty="0"/>
              <a:t> </a:t>
            </a:r>
            <a:r>
              <a:rPr lang="pt-BR" altLang="pt-BR" dirty="0" err="1"/>
              <a:t>mode</a:t>
            </a:r>
            <a:r>
              <a:rPr lang="pt-BR" altLang="pt-BR" dirty="0"/>
              <a:t>”: quando usado regra antiga do HTML</a:t>
            </a:r>
          </a:p>
          <a:p>
            <a:pPr lvl="1">
              <a:buFontTx/>
              <a:buChar char="•"/>
            </a:pPr>
            <a:r>
              <a:rPr lang="pt-BR" altLang="pt-BR" dirty="0"/>
              <a:t>Se não informado a versão do HTML o browser tenta fazer o melhor que pode e as vezes pode bagunçar</a:t>
            </a:r>
          </a:p>
          <a:p>
            <a:pPr lvl="2">
              <a:buFontTx/>
              <a:buChar char="•"/>
            </a:pPr>
            <a:endParaRPr lang="pt-BR" altLang="pt-BR" dirty="0"/>
          </a:p>
          <a:p>
            <a:r>
              <a:rPr lang="pt-BR" altLang="pt-BR" sz="2400" dirty="0"/>
              <a:t>A seguinte TAG é usada para informar a versão do HTML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81" y="5517232"/>
            <a:ext cx="7412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2400" b="1" dirty="0">
                <a:ea typeface="ＭＳ Ｐゴシック" charset="0"/>
              </a:rPr>
              <a:t>Estrutura básica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pt-BR" dirty="0">
                <a:ea typeface="ＭＳ Ｐゴシック" charset="0"/>
              </a:rPr>
              <a:t>Um documento HTML é composto por elementos que possuem uma </a:t>
            </a:r>
            <a:r>
              <a:rPr lang="pt-BR" dirty="0" err="1">
                <a:ea typeface="ＭＳ Ｐゴシック" charset="0"/>
              </a:rPr>
              <a:t>tag</a:t>
            </a:r>
            <a:r>
              <a:rPr lang="pt-BR" dirty="0">
                <a:ea typeface="ＭＳ Ｐゴシック" charset="0"/>
              </a:rPr>
              <a:t>, atributos, valores e possivelmente filhos que podem ser um texto simples ou outros elementos</a:t>
            </a:r>
          </a:p>
          <a:p>
            <a:pPr>
              <a:defRPr/>
            </a:pPr>
            <a:r>
              <a:rPr lang="pt-BR" sz="1600" dirty="0">
                <a:latin typeface="Inconsolata"/>
                <a:ea typeface="ＭＳ Ｐゴシック" charset="0"/>
              </a:rPr>
              <a:t>&lt;</a:t>
            </a:r>
            <a:r>
              <a:rPr lang="pt-BR" sz="1600" dirty="0" err="1">
                <a:solidFill>
                  <a:srgbClr val="871261"/>
                </a:solidFill>
                <a:latin typeface="Inconsolata"/>
                <a:ea typeface="ＭＳ Ｐゴシック" charset="0"/>
              </a:rPr>
              <a:t>html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 </a:t>
            </a:r>
            <a:r>
              <a:rPr lang="pt-BR" sz="1600" dirty="0">
                <a:latin typeface="Inconsolata"/>
                <a:ea typeface="ＭＳ Ｐゴシック" charset="0"/>
              </a:rPr>
              <a:t>&gt;</a:t>
            </a:r>
          </a:p>
          <a:p>
            <a:pPr marL="457200" lvl="1" indent="0">
              <a:buNone/>
              <a:defRPr/>
            </a:pPr>
            <a:r>
              <a:rPr lang="pt-BR" sz="1600" dirty="0">
                <a:latin typeface="Inconsolata"/>
                <a:ea typeface="ＭＳ Ｐゴシック" charset="0"/>
              </a:rPr>
              <a:t>  &lt;</a:t>
            </a:r>
            <a:r>
              <a:rPr lang="pt-BR" sz="1600" dirty="0" err="1">
                <a:solidFill>
                  <a:srgbClr val="871261"/>
                </a:solidFill>
                <a:latin typeface="Inconsolata"/>
                <a:ea typeface="ＭＳ Ｐゴシック" charset="0"/>
              </a:rPr>
              <a:t>head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 </a:t>
            </a:r>
            <a:r>
              <a:rPr lang="pt-BR" sz="1600" dirty="0">
                <a:latin typeface="Inconsolata"/>
                <a:ea typeface="ＭＳ Ｐゴシック" charset="0"/>
              </a:rPr>
              <a:t>&gt;</a:t>
            </a:r>
          </a:p>
          <a:p>
            <a:pPr marL="857250" lvl="2" indent="0">
              <a:buNone/>
              <a:defRPr/>
            </a:pPr>
            <a:r>
              <a:rPr lang="pt-BR" sz="1600" dirty="0">
                <a:latin typeface="Inconsolata"/>
                <a:ea typeface="ＭＳ Ｐゴシック" charset="0"/>
              </a:rPr>
              <a:t>  &lt;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meta </a:t>
            </a:r>
            <a:r>
              <a:rPr lang="pt-BR" sz="1600" dirty="0" err="1">
                <a:latin typeface="Inconsolata"/>
                <a:ea typeface="ＭＳ Ｐゴシック" charset="0"/>
              </a:rPr>
              <a:t>http</a:t>
            </a:r>
            <a:r>
              <a:rPr lang="pt-BR" sz="1600" dirty="0">
                <a:latin typeface="Inconsolata"/>
                <a:ea typeface="ＭＳ Ｐゴシック" charset="0"/>
              </a:rPr>
              <a:t> - </a:t>
            </a:r>
            <a:r>
              <a:rPr lang="pt-BR" sz="1600" dirty="0" err="1">
                <a:latin typeface="Inconsolata"/>
                <a:ea typeface="ＭＳ Ｐゴシック" charset="0"/>
              </a:rPr>
              <a:t>equiv</a:t>
            </a:r>
            <a:r>
              <a:rPr lang="pt-BR" sz="1600" dirty="0">
                <a:latin typeface="Inconsolata"/>
                <a:ea typeface="ＭＳ Ｐゴシック" charset="0"/>
              </a:rPr>
              <a:t> =</a:t>
            </a:r>
            <a:r>
              <a:rPr lang="pt-BR" sz="1600" dirty="0">
                <a:solidFill>
                  <a:srgbClr val="2A00FF"/>
                </a:solidFill>
                <a:latin typeface="Inconsolata"/>
                <a:ea typeface="ＭＳ Ｐゴシック" charset="0"/>
              </a:rPr>
              <a:t>" </a:t>
            </a:r>
            <a:r>
              <a:rPr lang="pt-BR" sz="1600" dirty="0" err="1">
                <a:solidFill>
                  <a:srgbClr val="2A00FF"/>
                </a:solidFill>
                <a:latin typeface="Inconsolata"/>
                <a:ea typeface="ＭＳ Ｐゴシック" charset="0"/>
              </a:rPr>
              <a:t>Content</a:t>
            </a:r>
            <a:r>
              <a:rPr lang="pt-BR" sz="1600" dirty="0">
                <a:solidFill>
                  <a:srgbClr val="2A00FF"/>
                </a:solidFill>
                <a:latin typeface="Inconsolata"/>
                <a:ea typeface="ＭＳ Ｐゴシック" charset="0"/>
              </a:rPr>
              <a:t> - </a:t>
            </a:r>
            <a:r>
              <a:rPr lang="pt-BR" sz="1600" dirty="0" err="1">
                <a:solidFill>
                  <a:srgbClr val="2A00FF"/>
                </a:solidFill>
                <a:latin typeface="Inconsolata"/>
                <a:ea typeface="ＭＳ Ｐゴシック" charset="0"/>
              </a:rPr>
              <a:t>Type</a:t>
            </a:r>
            <a:r>
              <a:rPr lang="pt-BR" sz="1600" dirty="0">
                <a:solidFill>
                  <a:srgbClr val="2A00FF"/>
                </a:solidFill>
                <a:latin typeface="Inconsolata"/>
                <a:ea typeface="ＭＳ Ｐゴシック" charset="0"/>
              </a:rPr>
              <a:t> " </a:t>
            </a:r>
            <a:r>
              <a:rPr lang="pt-BR" sz="1600" dirty="0" err="1">
                <a:solidFill>
                  <a:srgbClr val="871261"/>
                </a:solidFill>
                <a:latin typeface="Inconsolata"/>
                <a:ea typeface="ＭＳ Ｐゴシック" charset="0"/>
              </a:rPr>
              <a:t>content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 </a:t>
            </a:r>
            <a:r>
              <a:rPr lang="pt-BR" sz="1600" dirty="0">
                <a:latin typeface="Inconsolata"/>
                <a:ea typeface="ＭＳ Ｐゴシック" charset="0"/>
              </a:rPr>
              <a:t>=</a:t>
            </a:r>
            <a:r>
              <a:rPr lang="pt-BR" sz="1600" dirty="0">
                <a:solidFill>
                  <a:srgbClr val="2A00FF"/>
                </a:solidFill>
                <a:latin typeface="Inconsolata"/>
                <a:ea typeface="ＭＳ Ｐゴシック" charset="0"/>
              </a:rPr>
              <a:t>" </a:t>
            </a:r>
            <a:r>
              <a:rPr lang="pt-BR" sz="1600" dirty="0" err="1">
                <a:solidFill>
                  <a:srgbClr val="2A00FF"/>
                </a:solidFill>
                <a:latin typeface="Inconsolata"/>
                <a:ea typeface="ＭＳ Ｐゴシック" charset="0"/>
              </a:rPr>
              <a:t>text</a:t>
            </a:r>
            <a:r>
              <a:rPr lang="pt-BR" sz="1600" dirty="0">
                <a:solidFill>
                  <a:srgbClr val="2A00FF"/>
                </a:solidFill>
                <a:latin typeface="Inconsolata"/>
                <a:ea typeface="ＭＳ Ｐゴシック" charset="0"/>
              </a:rPr>
              <a:t> / </a:t>
            </a:r>
            <a:r>
              <a:rPr lang="pt-BR" sz="1600" dirty="0" err="1">
                <a:solidFill>
                  <a:srgbClr val="2A00FF"/>
                </a:solidFill>
                <a:latin typeface="Inconsolata"/>
                <a:ea typeface="ＭＳ Ｐゴシック" charset="0"/>
              </a:rPr>
              <a:t>html</a:t>
            </a:r>
            <a:r>
              <a:rPr lang="pt-BR" sz="1600" dirty="0">
                <a:solidFill>
                  <a:srgbClr val="2A00FF"/>
                </a:solidFill>
                <a:latin typeface="Inconsolata"/>
                <a:ea typeface="ＭＳ Ｐゴシック" charset="0"/>
              </a:rPr>
              <a:t> ; </a:t>
            </a:r>
            <a:r>
              <a:rPr lang="pt-BR" sz="1600" dirty="0" err="1">
                <a:solidFill>
                  <a:srgbClr val="2A00FF"/>
                </a:solidFill>
                <a:latin typeface="Inconsolata"/>
                <a:ea typeface="ＭＳ Ｐゴシック" charset="0"/>
              </a:rPr>
              <a:t>charset</a:t>
            </a:r>
            <a:r>
              <a:rPr lang="pt-BR" sz="1600" dirty="0">
                <a:solidFill>
                  <a:srgbClr val="2A00FF"/>
                </a:solidFill>
                <a:latin typeface="Inconsolata"/>
                <a:ea typeface="ＭＳ Ｐゴシック" charset="0"/>
              </a:rPr>
              <a:t> =UTF -8"</a:t>
            </a:r>
            <a:r>
              <a:rPr lang="pt-BR" sz="1600" dirty="0">
                <a:latin typeface="Inconsolata"/>
                <a:ea typeface="ＭＳ Ｐゴシック" charset="0"/>
              </a:rPr>
              <a:t>&gt;</a:t>
            </a:r>
          </a:p>
          <a:p>
            <a:pPr marL="857250" lvl="2" indent="0">
              <a:buNone/>
              <a:defRPr/>
            </a:pPr>
            <a:r>
              <a:rPr lang="pt-BR" sz="1600" dirty="0">
                <a:latin typeface="Inconsolata"/>
                <a:ea typeface="ＭＳ Ｐゴシック" charset="0"/>
              </a:rPr>
              <a:t>  &lt;</a:t>
            </a:r>
            <a:r>
              <a:rPr lang="pt-BR" sz="1600" dirty="0" err="1">
                <a:solidFill>
                  <a:srgbClr val="871261"/>
                </a:solidFill>
                <a:latin typeface="Inconsolata"/>
                <a:ea typeface="ＭＳ Ｐゴシック" charset="0"/>
              </a:rPr>
              <a:t>title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 </a:t>
            </a:r>
            <a:r>
              <a:rPr lang="pt-BR" sz="1600" dirty="0">
                <a:latin typeface="Inconsolata"/>
                <a:ea typeface="ＭＳ Ｐゴシック" charset="0"/>
              </a:rPr>
              <a:t>&gt;Exemplo da estrutura básica de um documento HTML &lt;/ </a:t>
            </a:r>
            <a:r>
              <a:rPr lang="pt-BR" sz="1600" dirty="0" err="1">
                <a:solidFill>
                  <a:srgbClr val="871261"/>
                </a:solidFill>
                <a:latin typeface="Inconsolata"/>
                <a:ea typeface="ＭＳ Ｐゴシック" charset="0"/>
              </a:rPr>
              <a:t>title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 </a:t>
            </a:r>
            <a:r>
              <a:rPr lang="pt-BR" sz="1600" dirty="0">
                <a:latin typeface="Inconsolata"/>
                <a:ea typeface="ＭＳ Ｐゴシック" charset="0"/>
              </a:rPr>
              <a:t>&gt;</a:t>
            </a:r>
          </a:p>
          <a:p>
            <a:pPr marL="457200" lvl="1" indent="0">
              <a:buNone/>
              <a:defRPr/>
            </a:pPr>
            <a:r>
              <a:rPr lang="pt-BR" sz="1600" dirty="0">
                <a:latin typeface="Inconsolata"/>
                <a:ea typeface="ＭＳ Ｐゴシック" charset="0"/>
              </a:rPr>
              <a:t>  &lt;/ </a:t>
            </a:r>
            <a:r>
              <a:rPr lang="pt-BR" sz="1600" dirty="0" err="1">
                <a:solidFill>
                  <a:srgbClr val="871261"/>
                </a:solidFill>
                <a:latin typeface="Inconsolata"/>
                <a:ea typeface="ＭＳ Ｐゴシック" charset="0"/>
              </a:rPr>
              <a:t>head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 </a:t>
            </a:r>
            <a:r>
              <a:rPr lang="pt-BR" sz="1600" dirty="0">
                <a:latin typeface="Inconsolata"/>
                <a:ea typeface="ＭＳ Ｐゴシック" charset="0"/>
              </a:rPr>
              <a:t>&gt;</a:t>
            </a:r>
          </a:p>
          <a:p>
            <a:pPr marL="457200" lvl="1" indent="0">
              <a:buNone/>
              <a:defRPr/>
            </a:pPr>
            <a:r>
              <a:rPr lang="pt-BR" sz="1600" dirty="0">
                <a:latin typeface="Inconsolata"/>
                <a:ea typeface="ＭＳ Ｐゴシック" charset="0"/>
              </a:rPr>
              <a:t>  &lt;</a:t>
            </a:r>
            <a:r>
              <a:rPr lang="pt-BR" sz="1600" dirty="0" err="1">
                <a:solidFill>
                  <a:srgbClr val="871261"/>
                </a:solidFill>
                <a:latin typeface="Inconsolata"/>
                <a:ea typeface="ＭＳ Ｐゴシック" charset="0"/>
              </a:rPr>
              <a:t>body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 </a:t>
            </a:r>
            <a:r>
              <a:rPr lang="pt-BR" sz="1600" dirty="0">
                <a:latin typeface="Inconsolata"/>
                <a:ea typeface="ＭＳ Ｐゴシック" charset="0"/>
              </a:rPr>
              <a:t>&gt;</a:t>
            </a:r>
          </a:p>
          <a:p>
            <a:pPr marL="457200" lvl="1" indent="0">
              <a:buNone/>
              <a:defRPr/>
            </a:pPr>
            <a:r>
              <a:rPr lang="pt-BR" sz="1600" dirty="0">
                <a:latin typeface="Inconsolata"/>
                <a:ea typeface="ＭＳ Ｐゴシック" charset="0"/>
              </a:rPr>
              <a:t>  	&lt;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p</a:t>
            </a:r>
            <a:r>
              <a:rPr lang="pt-BR" sz="1600" dirty="0">
                <a:latin typeface="Inconsolata"/>
                <a:ea typeface="ＭＳ Ｐゴシック" charset="0"/>
              </a:rPr>
              <a:t>&gt;Olá mundo !&lt;/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p</a:t>
            </a:r>
            <a:r>
              <a:rPr lang="pt-BR" sz="1600" dirty="0">
                <a:latin typeface="Inconsolata"/>
                <a:ea typeface="ＭＳ Ｐゴシック" charset="0"/>
              </a:rPr>
              <a:t>&gt;</a:t>
            </a:r>
          </a:p>
          <a:p>
            <a:pPr marL="457200" lvl="1" indent="0">
              <a:buNone/>
              <a:defRPr/>
            </a:pPr>
            <a:r>
              <a:rPr lang="pt-BR" sz="1600" dirty="0">
                <a:latin typeface="Inconsolata"/>
                <a:ea typeface="ＭＳ Ｐゴシック" charset="0"/>
              </a:rPr>
              <a:t>  &lt;/ </a:t>
            </a:r>
            <a:r>
              <a:rPr lang="pt-BR" sz="1600" dirty="0" err="1">
                <a:solidFill>
                  <a:srgbClr val="871261"/>
                </a:solidFill>
                <a:latin typeface="Inconsolata"/>
                <a:ea typeface="ＭＳ Ｐゴシック" charset="0"/>
              </a:rPr>
              <a:t>body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 </a:t>
            </a:r>
            <a:r>
              <a:rPr lang="pt-BR" sz="1600" dirty="0">
                <a:latin typeface="Inconsolata"/>
                <a:ea typeface="ＭＳ Ｐゴシック" charset="0"/>
              </a:rPr>
              <a:t>&gt;</a:t>
            </a:r>
          </a:p>
          <a:p>
            <a:pPr>
              <a:defRPr/>
            </a:pPr>
            <a:r>
              <a:rPr lang="pt-BR" sz="1600" dirty="0">
                <a:latin typeface="Inconsolata"/>
                <a:ea typeface="ＭＳ Ｐゴシック" charset="0"/>
              </a:rPr>
              <a:t>  &lt;/ </a:t>
            </a:r>
            <a:r>
              <a:rPr lang="pt-BR" sz="1600" dirty="0" err="1">
                <a:solidFill>
                  <a:srgbClr val="871261"/>
                </a:solidFill>
                <a:latin typeface="Inconsolata"/>
                <a:ea typeface="ＭＳ Ｐゴシック" charset="0"/>
              </a:rPr>
              <a:t>html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 </a:t>
            </a:r>
            <a:r>
              <a:rPr lang="pt-BR" sz="1600" dirty="0">
                <a:latin typeface="Inconsolata"/>
                <a:ea typeface="ＭＳ Ｐゴシック" charset="0"/>
              </a:rPr>
              <a:t>&gt;</a:t>
            </a:r>
            <a:endParaRPr lang="pt-BR" sz="1600" dirty="0">
              <a:ea typeface="ＭＳ Ｐゴシック" charset="0"/>
            </a:endParaRPr>
          </a:p>
          <a:p>
            <a:endParaRPr lang="pt-BR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6899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 dirty="0"/>
              <a:t>HTML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838200" y="1055078"/>
            <a:ext cx="10515600" cy="51218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 dirty="0"/>
              <a:t>Estrutura básica</a:t>
            </a:r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A1F8303-593A-4556-92B4-511362C7C5A2}" type="slidenum">
              <a:rPr lang="en-US" altLang="pt-BR">
                <a:solidFill>
                  <a:srgbClr val="000000"/>
                </a:solidFill>
              </a:rPr>
              <a:pPr eaLnBrk="1" hangingPunct="1"/>
              <a:t>8</a:t>
            </a:fld>
            <a:endParaRPr lang="en-US" altLang="pt-BR">
              <a:solidFill>
                <a:srgbClr val="000000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/>
          </p:nvPr>
        </p:nvGraphicFramePr>
        <p:xfrm>
          <a:off x="2057400" y="1655763"/>
          <a:ext cx="8077200" cy="41206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32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 err="1" smtClean="0"/>
                        <a:t>Tags</a:t>
                      </a:r>
                      <a:endParaRPr lang="pt-BR" sz="1800" dirty="0"/>
                    </a:p>
                  </a:txBody>
                  <a:tcPr marT="45731" marB="45731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3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&lt;</a:t>
                      </a:r>
                      <a:r>
                        <a:rPr lang="pt-BR" sz="1800" dirty="0" err="1">
                          <a:effectLst/>
                        </a:rPr>
                        <a:t>html</a:t>
                      </a:r>
                      <a:r>
                        <a:rPr lang="pt-BR" sz="1800" dirty="0">
                          <a:effectLst/>
                        </a:rPr>
                        <a:t>&gt;&lt;/</a:t>
                      </a:r>
                      <a:r>
                        <a:rPr lang="pt-BR" sz="1800" dirty="0" err="1">
                          <a:effectLst/>
                        </a:rPr>
                        <a:t>html</a:t>
                      </a:r>
                      <a:r>
                        <a:rPr lang="pt-BR" sz="1800" dirty="0">
                          <a:effectLst/>
                        </a:rPr>
                        <a:t>&gt;</a:t>
                      </a:r>
                      <a:endParaRPr lang="pt-BR" sz="1800" dirty="0">
                        <a:effectLst/>
                        <a:latin typeface="Verdana"/>
                      </a:endParaRP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effectLst/>
                        </a:rPr>
                        <a:t>Inicia/termina um documento em HTML.</a:t>
                      </a:r>
                      <a:endParaRPr lang="pt-BR" sz="1800" dirty="0">
                        <a:effectLst/>
                        <a:latin typeface="Verdana"/>
                      </a:endParaRPr>
                    </a:p>
                  </a:txBody>
                  <a:tcPr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62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&lt;</a:t>
                      </a:r>
                      <a:r>
                        <a:rPr lang="pt-BR" sz="1800" dirty="0" err="1">
                          <a:effectLst/>
                        </a:rPr>
                        <a:t>head</a:t>
                      </a:r>
                      <a:r>
                        <a:rPr lang="pt-BR" sz="1800" dirty="0">
                          <a:effectLst/>
                        </a:rPr>
                        <a:t>&gt;&lt;/</a:t>
                      </a:r>
                      <a:r>
                        <a:rPr lang="pt-BR" sz="1800" dirty="0" err="1">
                          <a:effectLst/>
                        </a:rPr>
                        <a:t>head</a:t>
                      </a:r>
                      <a:r>
                        <a:rPr lang="pt-BR" sz="1800" dirty="0">
                          <a:effectLst/>
                        </a:rPr>
                        <a:t>&gt;</a:t>
                      </a:r>
                      <a:endParaRPr lang="pt-BR" sz="1800" dirty="0">
                        <a:effectLst/>
                        <a:latin typeface="Verdana"/>
                      </a:endParaRP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effectLst/>
                        </a:rPr>
                        <a:t>Define a </a:t>
                      </a:r>
                      <a:r>
                        <a:rPr lang="pt-BR" sz="1800" dirty="0" smtClean="0">
                          <a:effectLst/>
                        </a:rPr>
                        <a:t>área </a:t>
                      </a:r>
                      <a:r>
                        <a:rPr lang="pt-BR" sz="1800" dirty="0">
                          <a:effectLst/>
                        </a:rPr>
                        <a:t>de cabeçalho, com elementos não </a:t>
                      </a:r>
                      <a:r>
                        <a:rPr lang="pt-BR" sz="1800" dirty="0" smtClean="0">
                          <a:effectLst/>
                        </a:rPr>
                        <a:t>visualizáveis </a:t>
                      </a:r>
                      <a:r>
                        <a:rPr lang="pt-BR" sz="1800" dirty="0">
                          <a:effectLst/>
                        </a:rPr>
                        <a:t>na página.</a:t>
                      </a:r>
                      <a:endParaRPr lang="pt-BR" sz="1800" dirty="0">
                        <a:effectLst/>
                        <a:latin typeface="Verdana"/>
                      </a:endParaRPr>
                    </a:p>
                  </a:txBody>
                  <a:tcPr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23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&lt;</a:t>
                      </a:r>
                      <a:r>
                        <a:rPr lang="pt-BR" sz="1800" dirty="0" err="1">
                          <a:effectLst/>
                        </a:rPr>
                        <a:t>body</a:t>
                      </a:r>
                      <a:r>
                        <a:rPr lang="pt-BR" sz="1800" dirty="0">
                          <a:effectLst/>
                        </a:rPr>
                        <a:t>&gt;&lt;/</a:t>
                      </a:r>
                      <a:r>
                        <a:rPr lang="pt-BR" sz="1800" dirty="0" err="1">
                          <a:effectLst/>
                        </a:rPr>
                        <a:t>body</a:t>
                      </a:r>
                      <a:r>
                        <a:rPr lang="pt-BR" sz="1800" dirty="0">
                          <a:effectLst/>
                        </a:rPr>
                        <a:t>&gt;</a:t>
                      </a:r>
                      <a:endParaRPr lang="pt-BR" sz="1800" dirty="0">
                        <a:effectLst/>
                        <a:latin typeface="Verdana"/>
                      </a:endParaRP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effectLst/>
                        </a:rPr>
                        <a:t>Define a área visível do documento.</a:t>
                      </a:r>
                      <a:endParaRPr lang="pt-BR" sz="1800" dirty="0">
                        <a:effectLst/>
                        <a:latin typeface="Verdana"/>
                      </a:endParaRPr>
                    </a:p>
                  </a:txBody>
                  <a:tcPr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23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&lt;</a:t>
                      </a:r>
                      <a:r>
                        <a:rPr lang="pt-BR" sz="1800" dirty="0" err="1">
                          <a:effectLst/>
                        </a:rPr>
                        <a:t>title</a:t>
                      </a:r>
                      <a:r>
                        <a:rPr lang="pt-BR" sz="1800" dirty="0">
                          <a:effectLst/>
                        </a:rPr>
                        <a:t>&gt;&lt;/</a:t>
                      </a:r>
                      <a:r>
                        <a:rPr lang="pt-BR" sz="1800" dirty="0" err="1">
                          <a:effectLst/>
                        </a:rPr>
                        <a:t>title</a:t>
                      </a:r>
                      <a:r>
                        <a:rPr lang="pt-BR" sz="1800" dirty="0">
                          <a:effectLst/>
                        </a:rPr>
                        <a:t>&gt;</a:t>
                      </a:r>
                      <a:endParaRPr lang="pt-BR" sz="1800" dirty="0">
                        <a:effectLst/>
                        <a:latin typeface="Verdana"/>
                      </a:endParaRP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Coloca o nome da página na barra de título da janela.</a:t>
                      </a:r>
                      <a:endParaRPr lang="pt-BR" sz="1800" dirty="0">
                        <a:effectLst/>
                        <a:latin typeface="Verdana"/>
                      </a:endParaRPr>
                    </a:p>
                  </a:txBody>
                  <a:tcPr marT="45731" marB="457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23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effectLst/>
                        </a:rPr>
                        <a:t>&lt;meta&gt;&lt;/meta&gt;</a:t>
                      </a:r>
                      <a:endParaRPr lang="pt-BR" sz="1800" b="1" dirty="0">
                        <a:effectLst/>
                        <a:latin typeface="Verdana"/>
                      </a:endParaRP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 ou "etiquetas" que, entre outras coisas, descrevem o conteúdo do seu site para os buscadores</a:t>
                      </a:r>
                      <a:endParaRPr lang="pt-BR" sz="1800" dirty="0">
                        <a:effectLst/>
                        <a:latin typeface="Verdana"/>
                      </a:endParaRPr>
                    </a:p>
                  </a:txBody>
                  <a:tcPr marT="45731" marB="4573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4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/>
              <a:t>Parágrafos</a:t>
            </a:r>
          </a:p>
          <a:p>
            <a:pPr lvl="1">
              <a:buFontTx/>
              <a:buChar char="•"/>
            </a:pPr>
            <a:r>
              <a:rPr lang="pt-BR" altLang="pt-BR"/>
              <a:t>Definidos pelo elemento &lt;p&gt;. </a:t>
            </a:r>
          </a:p>
          <a:p>
            <a:pPr lvl="1">
              <a:buFontTx/>
              <a:buChar char="•"/>
            </a:pPr>
            <a:r>
              <a:rPr lang="pt-BR" altLang="pt-BR"/>
              <a:t>Uma de suas características principais é ocupar horizontalmente todo o espaço definido pelo elemento pai.</a:t>
            </a:r>
          </a:p>
          <a:p>
            <a:pPr lvl="1">
              <a:buFontTx/>
              <a:buChar char="•"/>
            </a:pPr>
            <a:r>
              <a:rPr lang="pt-BR" altLang="pt-BR"/>
              <a:t>Elemento de bloco</a:t>
            </a:r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D138C74-A2ED-4552-A3A4-EF5D11AB87B8}" type="slidenum">
              <a:rPr lang="en-US" altLang="pt-BR">
                <a:solidFill>
                  <a:srgbClr val="000000"/>
                </a:solidFill>
              </a:rPr>
              <a:pPr eaLnBrk="1" hangingPunct="1"/>
              <a:t>9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1317</Words>
  <Application>Microsoft Office PowerPoint</Application>
  <PresentationFormat>Widescreen</PresentationFormat>
  <Paragraphs>201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MS PGothic</vt:lpstr>
      <vt:lpstr>MS PGothic</vt:lpstr>
      <vt:lpstr>Arial</vt:lpstr>
      <vt:lpstr>Calibri</vt:lpstr>
      <vt:lpstr>Calibri Light</vt:lpstr>
      <vt:lpstr>Inconsolata</vt:lpstr>
      <vt:lpstr>Verdana</vt:lpstr>
      <vt:lpstr>Office Theme</vt:lpstr>
      <vt:lpstr>Apresentação do PowerPoint</vt:lpstr>
      <vt:lpstr>Apresentação do PowerPoint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Edson Martin Feitosa</cp:lastModifiedBy>
  <cp:revision>52</cp:revision>
  <dcterms:created xsi:type="dcterms:W3CDTF">2019-03-06T21:04:18Z</dcterms:created>
  <dcterms:modified xsi:type="dcterms:W3CDTF">2024-02-26T12:23:44Z</dcterms:modified>
</cp:coreProperties>
</file>