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html.spec.whatwg.org/multip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Estes dois grandes grupos podem ser divididos em categorias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b="1" dirty="0"/>
              <a:t>Estas categorias dizem qual modelo de conteúdo o elemento trabalha e como pode ser seu </a:t>
            </a:r>
            <a:r>
              <a:rPr lang="pt-BR" b="1" dirty="0" smtClean="0"/>
              <a:t>comportamento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en-US" dirty="0"/>
              <a:t>Metadata content </a:t>
            </a:r>
          </a:p>
          <a:p>
            <a:pPr lvl="1"/>
            <a:r>
              <a:rPr lang="en-US" dirty="0" smtClean="0"/>
              <a:t>Flow </a:t>
            </a:r>
            <a:r>
              <a:rPr lang="en-US" dirty="0"/>
              <a:t>content </a:t>
            </a:r>
          </a:p>
          <a:p>
            <a:pPr lvl="1"/>
            <a:r>
              <a:rPr lang="en-US" dirty="0" smtClean="0"/>
              <a:t>Sectioning </a:t>
            </a:r>
            <a:r>
              <a:rPr lang="en-US" dirty="0"/>
              <a:t>content </a:t>
            </a:r>
          </a:p>
          <a:p>
            <a:pPr lvl="1"/>
            <a:r>
              <a:rPr lang="en-US" dirty="0" smtClean="0"/>
              <a:t>Heading </a:t>
            </a:r>
            <a:r>
              <a:rPr lang="en-US" dirty="0"/>
              <a:t>content </a:t>
            </a:r>
          </a:p>
          <a:p>
            <a:pPr lvl="1"/>
            <a:r>
              <a:rPr lang="en-US" dirty="0" smtClean="0"/>
              <a:t>Phrasing content</a:t>
            </a:r>
          </a:p>
          <a:p>
            <a:pPr lvl="1"/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</a:p>
          <a:p>
            <a:pPr lvl="1"/>
            <a:r>
              <a:rPr lang="pt-BR" dirty="0" err="1" smtClean="0"/>
              <a:t>Interactive</a:t>
            </a:r>
            <a:r>
              <a:rPr lang="pt-BR" dirty="0" smtClean="0"/>
              <a:t> </a:t>
            </a:r>
            <a:r>
              <a:rPr lang="pt-BR" dirty="0" err="1"/>
              <a:t>content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1" y="3637036"/>
            <a:ext cx="3694112" cy="2039336"/>
          </a:xfrm>
          <a:prstGeom prst="rect">
            <a:avLst/>
          </a:prstGeom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Metadata</a:t>
            </a:r>
            <a:r>
              <a:rPr lang="pt-BR" dirty="0" smtClean="0"/>
              <a:t> </a:t>
            </a:r>
            <a:r>
              <a:rPr lang="pt-BR" dirty="0" err="1" smtClean="0"/>
              <a:t>content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Este conteúdo </a:t>
            </a:r>
            <a:r>
              <a:rPr lang="pt-BR" b="1" dirty="0"/>
              <a:t>vem antes da apresentação</a:t>
            </a:r>
            <a:r>
              <a:rPr lang="pt-BR" dirty="0"/>
              <a:t>, formando uma relação com o documento e seu conteúdo com outros documentos que distribuem informação por outros </a:t>
            </a:r>
            <a:r>
              <a:rPr lang="pt-BR" dirty="0" smtClean="0"/>
              <a:t>meios.</a:t>
            </a:r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elementos que compõe a categoria </a:t>
            </a:r>
            <a:r>
              <a:rPr lang="pt-BR" dirty="0" err="1"/>
              <a:t>Metadata</a:t>
            </a:r>
            <a:r>
              <a:rPr lang="pt-BR" dirty="0"/>
              <a:t> </a:t>
            </a:r>
            <a:r>
              <a:rPr lang="pt-BR" dirty="0" smtClean="0"/>
              <a:t>são:</a:t>
            </a:r>
          </a:p>
          <a:p>
            <a:pPr lvl="1"/>
            <a:r>
              <a:rPr lang="en-US" dirty="0" smtClean="0"/>
              <a:t>base</a:t>
            </a:r>
            <a:endParaRPr lang="en-US" dirty="0"/>
          </a:p>
          <a:p>
            <a:pPr lvl="1"/>
            <a:r>
              <a:rPr lang="en-US" dirty="0" smtClean="0"/>
              <a:t>command</a:t>
            </a:r>
            <a:endParaRPr lang="en-US" dirty="0"/>
          </a:p>
          <a:p>
            <a:pPr lvl="1"/>
            <a:r>
              <a:rPr lang="en-US" dirty="0" smtClean="0"/>
              <a:t>link</a:t>
            </a:r>
            <a:endParaRPr lang="en-US" dirty="0"/>
          </a:p>
          <a:p>
            <a:pPr lvl="1"/>
            <a:r>
              <a:rPr lang="en-US" dirty="0" smtClean="0"/>
              <a:t>meta</a:t>
            </a:r>
            <a:endParaRPr lang="en-US" dirty="0"/>
          </a:p>
          <a:p>
            <a:pPr lvl="1"/>
            <a:r>
              <a:rPr lang="en-US" dirty="0" err="1" smtClean="0"/>
              <a:t>noscript</a:t>
            </a:r>
            <a:endParaRPr lang="en-US" dirty="0"/>
          </a:p>
          <a:p>
            <a:pPr lvl="1"/>
            <a:r>
              <a:rPr lang="en-US" dirty="0" smtClean="0"/>
              <a:t>script</a:t>
            </a:r>
            <a:endParaRPr lang="en-US" dirty="0"/>
          </a:p>
          <a:p>
            <a:pPr lvl="1"/>
            <a:r>
              <a:rPr lang="en-US" dirty="0" smtClean="0"/>
              <a:t>style</a:t>
            </a:r>
            <a:endParaRPr lang="en-US" dirty="0"/>
          </a:p>
          <a:p>
            <a:pPr lvl="1"/>
            <a:r>
              <a:rPr lang="en-US" dirty="0" smtClean="0"/>
              <a:t>title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 smtClean="0"/>
              <a:t>content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Devem </a:t>
            </a:r>
            <a:r>
              <a:rPr lang="pt-BR" b="1" dirty="0"/>
              <a:t>ter pelo menos um descendente de texto ou um elemento descendente que faça parte da categoria </a:t>
            </a:r>
            <a:r>
              <a:rPr lang="pt-BR" b="1" dirty="0" err="1"/>
              <a:t>embedded</a:t>
            </a:r>
            <a:r>
              <a:rPr lang="pt-BR" dirty="0"/>
              <a:t>.</a:t>
            </a:r>
          </a:p>
          <a:p>
            <a:r>
              <a:rPr lang="pt-BR" dirty="0" smtClean="0"/>
              <a:t>A </a:t>
            </a:r>
            <a:r>
              <a:rPr lang="pt-BR" b="1" dirty="0"/>
              <a:t>maioria dos elementos utilizados no </a:t>
            </a:r>
            <a:r>
              <a:rPr lang="pt-BR" b="1" dirty="0" err="1"/>
              <a:t>body</a:t>
            </a:r>
            <a:r>
              <a:rPr lang="pt-BR" b="1" dirty="0"/>
              <a:t> </a:t>
            </a:r>
            <a:r>
              <a:rPr lang="pt-BR" dirty="0"/>
              <a:t>e aplicações são categorizados como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 • </a:t>
            </a:r>
            <a:r>
              <a:rPr lang="pt-BR" dirty="0" err="1"/>
              <a:t>abbr</a:t>
            </a:r>
            <a:r>
              <a:rPr lang="pt-BR" dirty="0"/>
              <a:t> • </a:t>
            </a:r>
            <a:r>
              <a:rPr lang="pt-BR" dirty="0" err="1"/>
              <a:t>address</a:t>
            </a:r>
            <a:r>
              <a:rPr lang="pt-BR" dirty="0"/>
              <a:t> • </a:t>
            </a:r>
            <a:r>
              <a:rPr lang="pt-BR" dirty="0" err="1"/>
              <a:t>area</a:t>
            </a:r>
            <a:r>
              <a:rPr lang="pt-BR" dirty="0"/>
              <a:t> (se for um </a:t>
            </a:r>
            <a:r>
              <a:rPr lang="pt-BR" dirty="0" err="1"/>
              <a:t>decendente</a:t>
            </a:r>
            <a:r>
              <a:rPr lang="pt-BR" dirty="0"/>
              <a:t> de um elemento de mapa) • </a:t>
            </a:r>
            <a:r>
              <a:rPr lang="pt-BR" dirty="0" err="1"/>
              <a:t>article</a:t>
            </a:r>
            <a:r>
              <a:rPr lang="pt-BR" dirty="0"/>
              <a:t> • </a:t>
            </a:r>
            <a:r>
              <a:rPr lang="pt-BR" dirty="0" err="1"/>
              <a:t>aside</a:t>
            </a:r>
            <a:r>
              <a:rPr lang="pt-BR" dirty="0"/>
              <a:t> </a:t>
            </a:r>
            <a:r>
              <a:rPr lang="pt-BR" dirty="0" smtClean="0"/>
              <a:t>• </a:t>
            </a:r>
            <a:r>
              <a:rPr lang="pt-BR" dirty="0" err="1"/>
              <a:t>audio</a:t>
            </a:r>
            <a:r>
              <a:rPr lang="pt-BR" dirty="0"/>
              <a:t> • b • </a:t>
            </a:r>
            <a:r>
              <a:rPr lang="pt-BR" dirty="0" err="1"/>
              <a:t>bdo</a:t>
            </a:r>
            <a:r>
              <a:rPr lang="pt-BR" dirty="0"/>
              <a:t> • </a:t>
            </a:r>
            <a:r>
              <a:rPr lang="pt-BR" dirty="0" err="1"/>
              <a:t>blockquote</a:t>
            </a:r>
            <a:r>
              <a:rPr lang="pt-BR" dirty="0"/>
              <a:t> • </a:t>
            </a:r>
            <a:r>
              <a:rPr lang="pt-BR" dirty="0" err="1"/>
              <a:t>br</a:t>
            </a:r>
            <a:r>
              <a:rPr lang="pt-BR" dirty="0"/>
              <a:t> • </a:t>
            </a:r>
            <a:r>
              <a:rPr lang="pt-BR" dirty="0" err="1"/>
              <a:t>button</a:t>
            </a:r>
            <a:r>
              <a:rPr lang="pt-BR" dirty="0"/>
              <a:t> • </a:t>
            </a:r>
            <a:r>
              <a:rPr lang="pt-BR" dirty="0" err="1"/>
              <a:t>canvas</a:t>
            </a:r>
            <a:r>
              <a:rPr lang="pt-BR" dirty="0"/>
              <a:t> • cite • </a:t>
            </a:r>
            <a:r>
              <a:rPr lang="pt-BR" dirty="0" err="1"/>
              <a:t>code</a:t>
            </a:r>
            <a:r>
              <a:rPr lang="pt-BR" dirty="0"/>
              <a:t> • </a:t>
            </a:r>
            <a:r>
              <a:rPr lang="pt-BR" dirty="0" err="1"/>
              <a:t>command</a:t>
            </a:r>
            <a:r>
              <a:rPr lang="pt-BR" dirty="0"/>
              <a:t> • </a:t>
            </a:r>
            <a:r>
              <a:rPr lang="pt-BR" dirty="0" err="1"/>
              <a:t>datalist</a:t>
            </a:r>
            <a:r>
              <a:rPr lang="pt-BR" dirty="0"/>
              <a:t> • </a:t>
            </a:r>
            <a:r>
              <a:rPr lang="pt-BR" dirty="0" err="1"/>
              <a:t>del</a:t>
            </a:r>
            <a:r>
              <a:rPr lang="pt-BR" dirty="0"/>
              <a:t> • </a:t>
            </a:r>
            <a:r>
              <a:rPr lang="pt-BR" dirty="0" err="1"/>
              <a:t>details</a:t>
            </a:r>
            <a:r>
              <a:rPr lang="pt-BR" dirty="0"/>
              <a:t> • </a:t>
            </a:r>
            <a:r>
              <a:rPr lang="pt-BR" dirty="0" err="1"/>
              <a:t>dfn</a:t>
            </a:r>
            <a:r>
              <a:rPr lang="pt-BR" dirty="0"/>
              <a:t> • </a:t>
            </a:r>
            <a:r>
              <a:rPr lang="pt-BR" dirty="0" err="1"/>
              <a:t>div</a:t>
            </a:r>
            <a:r>
              <a:rPr lang="pt-BR" dirty="0"/>
              <a:t> • dl • em • </a:t>
            </a:r>
            <a:r>
              <a:rPr lang="pt-BR" dirty="0" err="1"/>
              <a:t>embed</a:t>
            </a:r>
            <a:r>
              <a:rPr lang="pt-BR" dirty="0"/>
              <a:t> • </a:t>
            </a:r>
            <a:r>
              <a:rPr lang="pt-BR" dirty="0" err="1"/>
              <a:t>fieldset</a:t>
            </a:r>
            <a:r>
              <a:rPr lang="pt-BR" dirty="0"/>
              <a:t> • figure • </a:t>
            </a:r>
            <a:r>
              <a:rPr lang="pt-BR" dirty="0" err="1"/>
              <a:t>footer</a:t>
            </a:r>
            <a:r>
              <a:rPr lang="pt-BR" dirty="0"/>
              <a:t> • </a:t>
            </a:r>
            <a:r>
              <a:rPr lang="pt-BR" dirty="0" err="1"/>
              <a:t>form</a:t>
            </a:r>
            <a:r>
              <a:rPr lang="pt-BR" dirty="0"/>
              <a:t> • h1 • h2 • h3 • h4 • h5 • h6 • header • </a:t>
            </a:r>
            <a:r>
              <a:rPr lang="pt-BR" dirty="0" err="1"/>
              <a:t>hgroup</a:t>
            </a:r>
            <a:r>
              <a:rPr lang="pt-BR" dirty="0"/>
              <a:t> • </a:t>
            </a:r>
            <a:r>
              <a:rPr lang="pt-BR" dirty="0" err="1"/>
              <a:t>hr</a:t>
            </a:r>
            <a:r>
              <a:rPr lang="pt-BR" dirty="0"/>
              <a:t> • i • </a:t>
            </a:r>
            <a:r>
              <a:rPr lang="pt-BR" dirty="0" err="1"/>
              <a:t>iframe</a:t>
            </a:r>
            <a:r>
              <a:rPr lang="pt-BR" dirty="0"/>
              <a:t> • </a:t>
            </a:r>
            <a:r>
              <a:rPr lang="pt-BR" dirty="0" err="1"/>
              <a:t>img</a:t>
            </a:r>
            <a:r>
              <a:rPr lang="pt-BR" dirty="0"/>
              <a:t> • input • </a:t>
            </a:r>
            <a:r>
              <a:rPr lang="pt-BR" dirty="0" err="1"/>
              <a:t>ins</a:t>
            </a:r>
            <a:r>
              <a:rPr lang="pt-BR" dirty="0"/>
              <a:t> • </a:t>
            </a:r>
            <a:r>
              <a:rPr lang="pt-BR" dirty="0" err="1"/>
              <a:t>kbd</a:t>
            </a:r>
            <a:r>
              <a:rPr lang="pt-BR" dirty="0"/>
              <a:t> • </a:t>
            </a:r>
            <a:r>
              <a:rPr lang="pt-BR" dirty="0" err="1"/>
              <a:t>keygen</a:t>
            </a:r>
            <a:r>
              <a:rPr lang="pt-BR" dirty="0"/>
              <a:t> • </a:t>
            </a:r>
            <a:r>
              <a:rPr lang="pt-BR" dirty="0" err="1"/>
              <a:t>label</a:t>
            </a:r>
            <a:r>
              <a:rPr lang="pt-BR" dirty="0"/>
              <a:t> • link (Se o atributo </a:t>
            </a:r>
            <a:r>
              <a:rPr lang="pt-BR" dirty="0" err="1"/>
              <a:t>itemprop</a:t>
            </a:r>
            <a:r>
              <a:rPr lang="pt-BR" dirty="0"/>
              <a:t> for utilizado) • </a:t>
            </a:r>
            <a:r>
              <a:rPr lang="pt-BR" dirty="0" err="1"/>
              <a:t>map</a:t>
            </a:r>
            <a:r>
              <a:rPr lang="pt-BR" dirty="0"/>
              <a:t> • </a:t>
            </a:r>
            <a:r>
              <a:rPr lang="pt-BR" dirty="0" err="1"/>
              <a:t>mark</a:t>
            </a:r>
            <a:r>
              <a:rPr lang="pt-BR" dirty="0"/>
              <a:t> • </a:t>
            </a:r>
            <a:r>
              <a:rPr lang="pt-BR" dirty="0" err="1"/>
              <a:t>math</a:t>
            </a:r>
            <a:r>
              <a:rPr lang="pt-BR" dirty="0"/>
              <a:t> • menu • meta (Se o atributo </a:t>
            </a:r>
            <a:r>
              <a:rPr lang="pt-BR" dirty="0" err="1"/>
              <a:t>itemprop</a:t>
            </a:r>
            <a:r>
              <a:rPr lang="pt-BR" dirty="0"/>
              <a:t> for utilizado) • meter • </a:t>
            </a:r>
            <a:r>
              <a:rPr lang="pt-BR" dirty="0" err="1"/>
              <a:t>nav</a:t>
            </a:r>
            <a:r>
              <a:rPr lang="pt-BR" dirty="0"/>
              <a:t> • </a:t>
            </a:r>
            <a:r>
              <a:rPr lang="pt-BR" dirty="0" err="1"/>
              <a:t>noscript</a:t>
            </a:r>
            <a:r>
              <a:rPr lang="pt-BR" dirty="0"/>
              <a:t> • </a:t>
            </a:r>
            <a:r>
              <a:rPr lang="pt-BR" dirty="0" err="1"/>
              <a:t>object</a:t>
            </a:r>
            <a:r>
              <a:rPr lang="pt-BR" dirty="0"/>
              <a:t> • </a:t>
            </a:r>
            <a:r>
              <a:rPr lang="pt-BR" dirty="0" err="1"/>
              <a:t>ol</a:t>
            </a:r>
            <a:r>
              <a:rPr lang="pt-BR" dirty="0"/>
              <a:t> • output • p • </a:t>
            </a:r>
            <a:r>
              <a:rPr lang="pt-BR" dirty="0" err="1"/>
              <a:t>pre</a:t>
            </a:r>
            <a:r>
              <a:rPr lang="pt-BR" dirty="0"/>
              <a:t> • </a:t>
            </a:r>
            <a:r>
              <a:rPr lang="pt-BR" dirty="0" err="1"/>
              <a:t>progress</a:t>
            </a:r>
            <a:r>
              <a:rPr lang="pt-BR" dirty="0"/>
              <a:t> • q • </a:t>
            </a:r>
            <a:r>
              <a:rPr lang="pt-BR" dirty="0" err="1"/>
              <a:t>ruby</a:t>
            </a:r>
            <a:r>
              <a:rPr lang="pt-BR" dirty="0"/>
              <a:t> • </a:t>
            </a:r>
            <a:r>
              <a:rPr lang="pt-BR" dirty="0" err="1"/>
              <a:t>samp</a:t>
            </a:r>
            <a:r>
              <a:rPr lang="pt-BR" dirty="0"/>
              <a:t> • script • </a:t>
            </a:r>
            <a:r>
              <a:rPr lang="pt-BR" dirty="0" err="1"/>
              <a:t>section</a:t>
            </a:r>
            <a:r>
              <a:rPr lang="pt-BR" dirty="0"/>
              <a:t> • </a:t>
            </a:r>
            <a:r>
              <a:rPr lang="pt-BR" dirty="0" err="1"/>
              <a:t>select</a:t>
            </a:r>
            <a:r>
              <a:rPr lang="pt-BR" dirty="0"/>
              <a:t> • </a:t>
            </a:r>
            <a:r>
              <a:rPr lang="pt-BR" dirty="0" err="1"/>
              <a:t>small</a:t>
            </a:r>
            <a:r>
              <a:rPr lang="pt-BR" dirty="0"/>
              <a:t> • </a:t>
            </a:r>
            <a:r>
              <a:rPr lang="pt-BR" dirty="0" err="1"/>
              <a:t>span</a:t>
            </a:r>
            <a:r>
              <a:rPr lang="pt-BR" dirty="0"/>
              <a:t> • </a:t>
            </a:r>
            <a:r>
              <a:rPr lang="pt-BR" dirty="0" err="1"/>
              <a:t>strong</a:t>
            </a:r>
            <a:r>
              <a:rPr lang="pt-BR" dirty="0"/>
              <a:t> • </a:t>
            </a:r>
            <a:r>
              <a:rPr lang="pt-BR" dirty="0" err="1"/>
              <a:t>style</a:t>
            </a:r>
            <a:r>
              <a:rPr lang="pt-BR" dirty="0"/>
              <a:t> (Se o atributo </a:t>
            </a:r>
            <a:r>
              <a:rPr lang="pt-BR" dirty="0" err="1"/>
              <a:t>scoped</a:t>
            </a:r>
            <a:r>
              <a:rPr lang="pt-BR" dirty="0"/>
              <a:t> for utilizado) • sub • </a:t>
            </a:r>
            <a:r>
              <a:rPr lang="pt-BR" dirty="0" err="1"/>
              <a:t>sup</a:t>
            </a:r>
            <a:r>
              <a:rPr lang="pt-BR" dirty="0"/>
              <a:t> • </a:t>
            </a:r>
            <a:r>
              <a:rPr lang="pt-BR" dirty="0" err="1"/>
              <a:t>svg</a:t>
            </a:r>
            <a:r>
              <a:rPr lang="pt-BR" dirty="0"/>
              <a:t> • </a:t>
            </a:r>
            <a:r>
              <a:rPr lang="pt-BR" dirty="0" err="1"/>
              <a:t>table</a:t>
            </a:r>
            <a:r>
              <a:rPr lang="pt-BR" dirty="0"/>
              <a:t> • </a:t>
            </a:r>
            <a:r>
              <a:rPr lang="pt-BR" dirty="0" err="1"/>
              <a:t>textarea</a:t>
            </a:r>
            <a:r>
              <a:rPr lang="pt-BR" dirty="0"/>
              <a:t> • time • </a:t>
            </a:r>
            <a:r>
              <a:rPr lang="pt-BR" dirty="0" err="1"/>
              <a:t>ul</a:t>
            </a:r>
            <a:r>
              <a:rPr lang="pt-BR" dirty="0"/>
              <a:t> • var • </a:t>
            </a:r>
            <a:r>
              <a:rPr lang="pt-BR" dirty="0" err="1"/>
              <a:t>video</a:t>
            </a:r>
            <a:r>
              <a:rPr lang="pt-BR" dirty="0"/>
              <a:t> • </a:t>
            </a:r>
            <a:r>
              <a:rPr lang="pt-BR" dirty="0" err="1"/>
              <a:t>wbr</a:t>
            </a:r>
            <a:r>
              <a:rPr lang="pt-BR" dirty="0"/>
              <a:t> • </a:t>
            </a:r>
            <a:r>
              <a:rPr lang="pt-BR" dirty="0" err="1"/>
              <a:t>Text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Sectioning</a:t>
            </a:r>
            <a:r>
              <a:rPr lang="pt-BR" dirty="0"/>
              <a:t> </a:t>
            </a:r>
            <a:r>
              <a:rPr lang="pt-BR" dirty="0" err="1" smtClean="0"/>
              <a:t>content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Basicamente são elementos que juntam grupos de textos no documento.</a:t>
            </a:r>
          </a:p>
          <a:p>
            <a:r>
              <a:rPr lang="pt-BR" dirty="0" smtClean="0"/>
              <a:t>Estes </a:t>
            </a:r>
            <a:r>
              <a:rPr lang="pt-BR" dirty="0"/>
              <a:t>elementos definem um grupo de cabeçalhos e rodapés.</a:t>
            </a:r>
          </a:p>
          <a:p>
            <a:pPr lvl="1"/>
            <a:r>
              <a:rPr lang="pt-BR" dirty="0" err="1" smtClean="0"/>
              <a:t>article</a:t>
            </a:r>
            <a:endParaRPr lang="pt-BR" dirty="0"/>
          </a:p>
          <a:p>
            <a:pPr lvl="1"/>
            <a:r>
              <a:rPr lang="pt-BR" dirty="0" err="1" smtClean="0"/>
              <a:t>aside</a:t>
            </a:r>
            <a:endParaRPr lang="pt-BR" dirty="0"/>
          </a:p>
          <a:p>
            <a:pPr lvl="1"/>
            <a:r>
              <a:rPr lang="pt-BR" dirty="0" err="1" smtClean="0"/>
              <a:t>nav</a:t>
            </a:r>
            <a:endParaRPr lang="pt-BR" dirty="0"/>
          </a:p>
          <a:p>
            <a:pPr lvl="1"/>
            <a:r>
              <a:rPr lang="pt-BR" dirty="0" err="1" smtClean="0"/>
              <a:t>section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Heading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elementos da categoria </a:t>
            </a:r>
            <a:r>
              <a:rPr lang="pt-BR" dirty="0" err="1"/>
              <a:t>Heading</a:t>
            </a:r>
            <a:r>
              <a:rPr lang="pt-BR" dirty="0"/>
              <a:t> definem uma seção de cabeçalhos, que podem estar </a:t>
            </a:r>
            <a:r>
              <a:rPr lang="pt-BR" dirty="0" smtClean="0"/>
              <a:t>contidos em </a:t>
            </a:r>
            <a:r>
              <a:rPr lang="pt-BR" dirty="0"/>
              <a:t>um elemento na categoria </a:t>
            </a:r>
            <a:r>
              <a:rPr lang="pt-BR" dirty="0" err="1"/>
              <a:t>Sectioning</a:t>
            </a:r>
            <a:r>
              <a:rPr lang="pt-BR" dirty="0"/>
              <a:t>.</a:t>
            </a:r>
          </a:p>
          <a:p>
            <a:r>
              <a:rPr lang="pt-BR" dirty="0" smtClean="0"/>
              <a:t>h1</a:t>
            </a:r>
            <a:endParaRPr lang="pt-BR" dirty="0"/>
          </a:p>
          <a:p>
            <a:r>
              <a:rPr lang="pt-BR" dirty="0" smtClean="0"/>
              <a:t>h2</a:t>
            </a:r>
            <a:endParaRPr lang="pt-BR" dirty="0"/>
          </a:p>
          <a:p>
            <a:r>
              <a:rPr lang="pt-BR" dirty="0" smtClean="0"/>
              <a:t>h3</a:t>
            </a:r>
            <a:endParaRPr lang="pt-BR" dirty="0"/>
          </a:p>
          <a:p>
            <a:r>
              <a:rPr lang="pt-BR" dirty="0" smtClean="0"/>
              <a:t>h4</a:t>
            </a:r>
            <a:endParaRPr lang="pt-BR" dirty="0"/>
          </a:p>
          <a:p>
            <a:r>
              <a:rPr lang="pt-BR" dirty="0" smtClean="0"/>
              <a:t>h5</a:t>
            </a:r>
            <a:endParaRPr lang="pt-BR" dirty="0"/>
          </a:p>
          <a:p>
            <a:r>
              <a:rPr lang="pt-BR" dirty="0" smtClean="0"/>
              <a:t>h6</a:t>
            </a:r>
            <a:endParaRPr lang="pt-BR" dirty="0"/>
          </a:p>
          <a:p>
            <a:r>
              <a:rPr lang="pt-BR" dirty="0" err="1" smtClean="0"/>
              <a:t>hgroup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Phrasing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Fazem parte desta categoria elementos que </a:t>
            </a:r>
            <a:r>
              <a:rPr lang="pt-BR" b="1" dirty="0"/>
              <a:t>marcam o texto do documento</a:t>
            </a:r>
            <a:r>
              <a:rPr lang="pt-BR" dirty="0"/>
              <a:t>, bem como os elementos que </a:t>
            </a:r>
            <a:r>
              <a:rPr lang="pt-BR" b="1" dirty="0"/>
              <a:t>marcam este texto dentro do elemento de parágrafo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 • </a:t>
            </a:r>
            <a:r>
              <a:rPr lang="pt-BR" dirty="0" err="1"/>
              <a:t>abbr</a:t>
            </a:r>
            <a:r>
              <a:rPr lang="pt-BR" dirty="0"/>
              <a:t> • </a:t>
            </a:r>
            <a:r>
              <a:rPr lang="pt-BR" dirty="0" err="1"/>
              <a:t>area</a:t>
            </a:r>
            <a:r>
              <a:rPr lang="pt-BR" dirty="0"/>
              <a:t> (se ele for descendente de um elemento de mapa) • </a:t>
            </a:r>
            <a:r>
              <a:rPr lang="pt-BR" dirty="0" err="1"/>
              <a:t>audio</a:t>
            </a:r>
            <a:r>
              <a:rPr lang="pt-BR" dirty="0"/>
              <a:t> • b • </a:t>
            </a:r>
            <a:r>
              <a:rPr lang="pt-BR" dirty="0" err="1"/>
              <a:t>bdo</a:t>
            </a:r>
            <a:r>
              <a:rPr lang="pt-BR" dirty="0"/>
              <a:t> • </a:t>
            </a:r>
            <a:r>
              <a:rPr lang="pt-BR" dirty="0" err="1"/>
              <a:t>br</a:t>
            </a:r>
            <a:r>
              <a:rPr lang="pt-BR" dirty="0"/>
              <a:t> • </a:t>
            </a:r>
            <a:r>
              <a:rPr lang="pt-BR" dirty="0" err="1"/>
              <a:t>button</a:t>
            </a:r>
            <a:r>
              <a:rPr lang="pt-BR" dirty="0"/>
              <a:t> • </a:t>
            </a:r>
            <a:r>
              <a:rPr lang="pt-BR" dirty="0" err="1"/>
              <a:t>canvas</a:t>
            </a:r>
            <a:r>
              <a:rPr lang="pt-BR" dirty="0"/>
              <a:t> • cite • </a:t>
            </a:r>
            <a:r>
              <a:rPr lang="pt-BR" dirty="0" err="1"/>
              <a:t>code</a:t>
            </a:r>
            <a:r>
              <a:rPr lang="pt-BR" dirty="0"/>
              <a:t> • </a:t>
            </a:r>
            <a:r>
              <a:rPr lang="pt-BR" dirty="0" err="1"/>
              <a:t>command</a:t>
            </a:r>
            <a:r>
              <a:rPr lang="pt-BR" dirty="0"/>
              <a:t> • </a:t>
            </a:r>
            <a:r>
              <a:rPr lang="pt-BR" dirty="0" err="1"/>
              <a:t>datalist</a:t>
            </a:r>
            <a:r>
              <a:rPr lang="pt-BR" dirty="0"/>
              <a:t> • </a:t>
            </a:r>
            <a:r>
              <a:rPr lang="pt-BR" dirty="0" err="1"/>
              <a:t>del</a:t>
            </a:r>
            <a:r>
              <a:rPr lang="pt-BR" dirty="0"/>
              <a:t> (se ele contiver um elemento da categoria de </a:t>
            </a:r>
            <a:r>
              <a:rPr lang="pt-BR" dirty="0" err="1"/>
              <a:t>Phrasing</a:t>
            </a:r>
            <a:r>
              <a:rPr lang="pt-BR" dirty="0"/>
              <a:t>) • </a:t>
            </a:r>
            <a:r>
              <a:rPr lang="pt-BR" dirty="0" err="1"/>
              <a:t>dfn</a:t>
            </a:r>
            <a:r>
              <a:rPr lang="pt-BR" dirty="0"/>
              <a:t> • em • </a:t>
            </a:r>
            <a:r>
              <a:rPr lang="pt-BR" dirty="0" err="1"/>
              <a:t>embed</a:t>
            </a:r>
            <a:r>
              <a:rPr lang="pt-BR" dirty="0"/>
              <a:t> • i • </a:t>
            </a:r>
            <a:r>
              <a:rPr lang="pt-BR" dirty="0" err="1"/>
              <a:t>iframe</a:t>
            </a:r>
            <a:r>
              <a:rPr lang="pt-BR" dirty="0"/>
              <a:t> • </a:t>
            </a:r>
            <a:r>
              <a:rPr lang="pt-BR" dirty="0" err="1"/>
              <a:t>img</a:t>
            </a:r>
            <a:r>
              <a:rPr lang="pt-BR" dirty="0"/>
              <a:t> • input • </a:t>
            </a:r>
            <a:r>
              <a:rPr lang="pt-BR" dirty="0" err="1"/>
              <a:t>ins</a:t>
            </a:r>
            <a:r>
              <a:rPr lang="pt-BR" dirty="0"/>
              <a:t> (se ele contiver um elemento da categoria de </a:t>
            </a:r>
            <a:r>
              <a:rPr lang="pt-BR" dirty="0" err="1"/>
              <a:t>Phrasing</a:t>
            </a:r>
            <a:r>
              <a:rPr lang="pt-BR" dirty="0"/>
              <a:t>) • </a:t>
            </a:r>
            <a:r>
              <a:rPr lang="pt-BR" dirty="0" err="1"/>
              <a:t>kbd</a:t>
            </a:r>
            <a:r>
              <a:rPr lang="pt-BR" dirty="0"/>
              <a:t> • </a:t>
            </a:r>
            <a:r>
              <a:rPr lang="pt-BR" dirty="0" err="1"/>
              <a:t>keygen</a:t>
            </a:r>
            <a:r>
              <a:rPr lang="pt-BR" dirty="0"/>
              <a:t> • </a:t>
            </a:r>
            <a:r>
              <a:rPr lang="pt-BR" dirty="0" err="1"/>
              <a:t>label</a:t>
            </a:r>
            <a:r>
              <a:rPr lang="pt-BR" dirty="0"/>
              <a:t> • link (se o atributo </a:t>
            </a:r>
            <a:r>
              <a:rPr lang="pt-BR" dirty="0" err="1"/>
              <a:t>itemprop</a:t>
            </a:r>
            <a:r>
              <a:rPr lang="pt-BR" dirty="0"/>
              <a:t> for utilizado) • </a:t>
            </a:r>
            <a:r>
              <a:rPr lang="pt-BR" dirty="0" err="1"/>
              <a:t>map</a:t>
            </a:r>
            <a:r>
              <a:rPr lang="pt-BR" dirty="0"/>
              <a:t> (se apenas ele contiver um elemento da categoria de </a:t>
            </a:r>
            <a:r>
              <a:rPr lang="pt-BR" dirty="0" err="1"/>
              <a:t>Phrasing</a:t>
            </a:r>
            <a:r>
              <a:rPr lang="pt-BR" dirty="0"/>
              <a:t>) • </a:t>
            </a:r>
            <a:r>
              <a:rPr lang="pt-BR" dirty="0" err="1"/>
              <a:t>mark</a:t>
            </a:r>
            <a:r>
              <a:rPr lang="pt-BR" dirty="0"/>
              <a:t> • </a:t>
            </a:r>
            <a:r>
              <a:rPr lang="pt-BR" dirty="0" err="1"/>
              <a:t>math</a:t>
            </a:r>
            <a:r>
              <a:rPr lang="pt-BR" dirty="0"/>
              <a:t> • meta (se o atributo </a:t>
            </a:r>
            <a:r>
              <a:rPr lang="pt-BR" dirty="0" err="1"/>
              <a:t>itemprop</a:t>
            </a:r>
            <a:r>
              <a:rPr lang="pt-BR" dirty="0"/>
              <a:t> for utilizado) • meter • </a:t>
            </a:r>
            <a:r>
              <a:rPr lang="pt-BR" dirty="0" err="1"/>
              <a:t>noscript</a:t>
            </a:r>
            <a:r>
              <a:rPr lang="pt-BR" dirty="0"/>
              <a:t> • </a:t>
            </a:r>
            <a:r>
              <a:rPr lang="pt-BR" dirty="0" err="1"/>
              <a:t>object</a:t>
            </a:r>
            <a:r>
              <a:rPr lang="pt-BR" dirty="0"/>
              <a:t> • output • </a:t>
            </a:r>
            <a:r>
              <a:rPr lang="pt-BR" dirty="0" err="1"/>
              <a:t>progress</a:t>
            </a:r>
            <a:r>
              <a:rPr lang="pt-BR" dirty="0"/>
              <a:t> • q • </a:t>
            </a:r>
            <a:r>
              <a:rPr lang="pt-BR" dirty="0" err="1"/>
              <a:t>ruby</a:t>
            </a:r>
            <a:r>
              <a:rPr lang="pt-BR" dirty="0"/>
              <a:t> • </a:t>
            </a:r>
            <a:r>
              <a:rPr lang="pt-BR" dirty="0" err="1"/>
              <a:t>samp</a:t>
            </a:r>
            <a:r>
              <a:rPr lang="pt-BR" dirty="0"/>
              <a:t> • script • </a:t>
            </a:r>
            <a:r>
              <a:rPr lang="pt-BR" dirty="0" err="1"/>
              <a:t>select</a:t>
            </a:r>
            <a:r>
              <a:rPr lang="pt-BR" dirty="0"/>
              <a:t> • </a:t>
            </a:r>
            <a:r>
              <a:rPr lang="pt-BR" dirty="0" err="1"/>
              <a:t>small</a:t>
            </a:r>
            <a:r>
              <a:rPr lang="pt-BR" dirty="0"/>
              <a:t> • </a:t>
            </a:r>
            <a:r>
              <a:rPr lang="pt-BR" dirty="0" err="1"/>
              <a:t>span</a:t>
            </a:r>
            <a:r>
              <a:rPr lang="pt-BR" dirty="0"/>
              <a:t> • </a:t>
            </a:r>
            <a:r>
              <a:rPr lang="pt-BR" dirty="0" err="1"/>
              <a:t>strong</a:t>
            </a:r>
            <a:r>
              <a:rPr lang="pt-BR" dirty="0"/>
              <a:t> • sub • </a:t>
            </a:r>
            <a:r>
              <a:rPr lang="pt-BR" dirty="0" err="1"/>
              <a:t>sup</a:t>
            </a:r>
            <a:r>
              <a:rPr lang="pt-BR" dirty="0"/>
              <a:t> • </a:t>
            </a:r>
            <a:r>
              <a:rPr lang="pt-BR" dirty="0" err="1"/>
              <a:t>svg</a:t>
            </a:r>
            <a:r>
              <a:rPr lang="pt-BR" dirty="0"/>
              <a:t> • </a:t>
            </a:r>
            <a:r>
              <a:rPr lang="pt-BR" dirty="0" err="1"/>
              <a:t>textarea</a:t>
            </a:r>
            <a:r>
              <a:rPr lang="pt-BR" dirty="0"/>
              <a:t> • time • var • </a:t>
            </a:r>
            <a:r>
              <a:rPr lang="pt-BR" dirty="0" err="1"/>
              <a:t>video</a:t>
            </a:r>
            <a:r>
              <a:rPr lang="pt-BR" dirty="0"/>
              <a:t> • </a:t>
            </a:r>
            <a:r>
              <a:rPr lang="pt-BR" dirty="0" err="1"/>
              <a:t>wbr</a:t>
            </a:r>
            <a:r>
              <a:rPr lang="pt-BR" dirty="0"/>
              <a:t> • </a:t>
            </a:r>
            <a:r>
              <a:rPr lang="pt-BR" dirty="0" err="1"/>
              <a:t>Text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categoria </a:t>
            </a:r>
            <a:r>
              <a:rPr lang="pt-BR" dirty="0" err="1"/>
              <a:t>Embedded</a:t>
            </a:r>
            <a:r>
              <a:rPr lang="pt-BR" dirty="0"/>
              <a:t>, há elementos que importam outra fonte de informação para o documento.</a:t>
            </a:r>
          </a:p>
          <a:p>
            <a:pPr lvl="1"/>
            <a:r>
              <a:rPr lang="pt-BR" dirty="0" err="1" smtClean="0"/>
              <a:t>audio</a:t>
            </a:r>
            <a:endParaRPr lang="pt-BR" dirty="0"/>
          </a:p>
          <a:p>
            <a:pPr lvl="1"/>
            <a:r>
              <a:rPr lang="pt-BR" dirty="0" err="1" smtClean="0"/>
              <a:t>canvas</a:t>
            </a:r>
            <a:endParaRPr lang="pt-BR" dirty="0"/>
          </a:p>
          <a:p>
            <a:pPr lvl="1"/>
            <a:r>
              <a:rPr lang="pt-BR" dirty="0" err="1" smtClean="0"/>
              <a:t>embed</a:t>
            </a:r>
            <a:endParaRPr lang="pt-BR" dirty="0"/>
          </a:p>
          <a:p>
            <a:pPr lvl="1"/>
            <a:r>
              <a:rPr lang="pt-BR" dirty="0" err="1" smtClean="0"/>
              <a:t>iframe</a:t>
            </a:r>
            <a:endParaRPr lang="pt-BR" dirty="0"/>
          </a:p>
          <a:p>
            <a:pPr lvl="1"/>
            <a:r>
              <a:rPr lang="pt-BR" dirty="0" err="1" smtClean="0"/>
              <a:t>img</a:t>
            </a:r>
            <a:endParaRPr lang="pt-BR" dirty="0"/>
          </a:p>
          <a:p>
            <a:pPr lvl="1"/>
            <a:r>
              <a:rPr lang="pt-BR" dirty="0" err="1" smtClean="0"/>
              <a:t>math</a:t>
            </a:r>
            <a:endParaRPr lang="pt-BR" dirty="0"/>
          </a:p>
          <a:p>
            <a:pPr lvl="1"/>
            <a:r>
              <a:rPr lang="pt-BR" dirty="0" err="1" smtClean="0"/>
              <a:t>object</a:t>
            </a:r>
            <a:endParaRPr lang="pt-BR" dirty="0"/>
          </a:p>
          <a:p>
            <a:pPr lvl="1"/>
            <a:r>
              <a:rPr lang="pt-BR" dirty="0" err="1" smtClean="0"/>
              <a:t>svg</a:t>
            </a:r>
            <a:endParaRPr lang="pt-BR" dirty="0"/>
          </a:p>
          <a:p>
            <a:pPr lvl="1"/>
            <a:r>
              <a:rPr lang="pt-BR" dirty="0" err="1" smtClean="0"/>
              <a:t>video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Interactive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Interactive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são elementos que fazem parte da interação de usuário.</a:t>
            </a:r>
          </a:p>
          <a:p>
            <a:pPr lvl="1"/>
            <a:r>
              <a:rPr lang="pt-BR" dirty="0"/>
              <a:t>a</a:t>
            </a:r>
          </a:p>
          <a:p>
            <a:pPr lvl="1"/>
            <a:r>
              <a:rPr lang="pt-BR" dirty="0" err="1" smtClean="0"/>
              <a:t>audio</a:t>
            </a:r>
            <a:r>
              <a:rPr lang="pt-BR" dirty="0" smtClean="0"/>
              <a:t> </a:t>
            </a:r>
            <a:r>
              <a:rPr lang="pt-BR" dirty="0"/>
              <a:t>(se o atributo </a:t>
            </a:r>
            <a:r>
              <a:rPr lang="pt-BR" dirty="0" err="1"/>
              <a:t>control</a:t>
            </a:r>
            <a:r>
              <a:rPr lang="pt-BR" dirty="0"/>
              <a:t> for utilizado)</a:t>
            </a:r>
          </a:p>
          <a:p>
            <a:pPr lvl="1"/>
            <a:r>
              <a:rPr lang="pt-BR" dirty="0" err="1" smtClean="0"/>
              <a:t>button</a:t>
            </a:r>
            <a:endParaRPr lang="pt-BR" dirty="0"/>
          </a:p>
          <a:p>
            <a:pPr lvl="1"/>
            <a:r>
              <a:rPr lang="pt-BR" dirty="0" err="1" smtClean="0"/>
              <a:t>details</a:t>
            </a:r>
            <a:endParaRPr lang="pt-BR" dirty="0"/>
          </a:p>
          <a:p>
            <a:pPr lvl="1"/>
            <a:r>
              <a:rPr lang="pt-BR" dirty="0" err="1" smtClean="0"/>
              <a:t>embed</a:t>
            </a:r>
            <a:endParaRPr lang="pt-BR" dirty="0"/>
          </a:p>
          <a:p>
            <a:pPr lvl="1"/>
            <a:r>
              <a:rPr lang="pt-BR" dirty="0" err="1" smtClean="0"/>
              <a:t>iframe</a:t>
            </a:r>
            <a:endParaRPr lang="pt-BR" dirty="0"/>
          </a:p>
          <a:p>
            <a:pPr lvl="1"/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/>
              <a:t>(se o atributo </a:t>
            </a:r>
            <a:r>
              <a:rPr lang="pt-BR" dirty="0" err="1"/>
              <a:t>usemap</a:t>
            </a:r>
            <a:r>
              <a:rPr lang="pt-BR" dirty="0"/>
              <a:t> for utilizado)</a:t>
            </a:r>
          </a:p>
          <a:p>
            <a:pPr lvl="1"/>
            <a:r>
              <a:rPr lang="pt-BR" dirty="0" smtClean="0"/>
              <a:t>input </a:t>
            </a:r>
            <a:r>
              <a:rPr lang="pt-BR" dirty="0"/>
              <a:t>(se o atributo </a:t>
            </a:r>
            <a:r>
              <a:rPr lang="pt-BR" dirty="0" err="1"/>
              <a:t>type</a:t>
            </a:r>
            <a:r>
              <a:rPr lang="pt-BR" dirty="0"/>
              <a:t> não tiver o valor </a:t>
            </a:r>
            <a:r>
              <a:rPr lang="pt-BR" dirty="0" err="1"/>
              <a:t>hidden</a:t>
            </a:r>
            <a:r>
              <a:rPr lang="pt-BR" dirty="0"/>
              <a:t>)</a:t>
            </a:r>
          </a:p>
          <a:p>
            <a:pPr lvl="1"/>
            <a:r>
              <a:rPr lang="pt-BR" dirty="0" err="1" smtClean="0"/>
              <a:t>keygen</a:t>
            </a:r>
            <a:endParaRPr lang="pt-BR" dirty="0"/>
          </a:p>
          <a:p>
            <a:pPr lvl="1"/>
            <a:r>
              <a:rPr lang="pt-BR" dirty="0" err="1" smtClean="0"/>
              <a:t>label</a:t>
            </a:r>
            <a:endParaRPr lang="pt-BR" dirty="0"/>
          </a:p>
          <a:p>
            <a:pPr lvl="1"/>
            <a:r>
              <a:rPr lang="pt-BR" dirty="0" smtClean="0"/>
              <a:t>menu </a:t>
            </a:r>
            <a:r>
              <a:rPr lang="pt-BR" dirty="0"/>
              <a:t>(se o atributo </a:t>
            </a:r>
            <a:r>
              <a:rPr lang="pt-BR" dirty="0" err="1"/>
              <a:t>type</a:t>
            </a:r>
            <a:r>
              <a:rPr lang="pt-BR" dirty="0"/>
              <a:t> tiver o valor toolbar)</a:t>
            </a:r>
          </a:p>
          <a:p>
            <a:pPr lvl="1"/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/>
              <a:t>(se o atributo </a:t>
            </a:r>
            <a:r>
              <a:rPr lang="pt-BR" dirty="0" err="1"/>
              <a:t>usemap</a:t>
            </a:r>
            <a:r>
              <a:rPr lang="pt-BR" dirty="0"/>
              <a:t> for utilizado)</a:t>
            </a:r>
          </a:p>
          <a:p>
            <a:pPr lvl="1"/>
            <a:r>
              <a:rPr lang="pt-BR" dirty="0" err="1" smtClean="0"/>
              <a:t>select</a:t>
            </a:r>
            <a:endParaRPr lang="pt-BR" dirty="0"/>
          </a:p>
          <a:p>
            <a:pPr lvl="1"/>
            <a:r>
              <a:rPr lang="pt-BR" dirty="0" err="1" smtClean="0"/>
              <a:t>textarea</a:t>
            </a:r>
            <a:endParaRPr lang="pt-BR" dirty="0"/>
          </a:p>
          <a:p>
            <a:pPr lvl="1"/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/>
              <a:t>(se o atributo </a:t>
            </a:r>
            <a:r>
              <a:rPr lang="pt-BR" dirty="0" err="1"/>
              <a:t>control</a:t>
            </a:r>
            <a:r>
              <a:rPr lang="pt-BR" dirty="0"/>
              <a:t> for utilizado)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elementos e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trouxe uma série de elementos que nos ajudam a </a:t>
            </a:r>
            <a:r>
              <a:rPr lang="pt-BR" b="1" dirty="0"/>
              <a:t>definir setores principais no documento HTML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a ajuda destes elementos, podemos por exemplo </a:t>
            </a:r>
            <a:r>
              <a:rPr lang="pt-BR" b="1" dirty="0"/>
              <a:t>diferenciar diretamente pelo código HTML5 áreas importantes do site </a:t>
            </a:r>
            <a:r>
              <a:rPr lang="pt-BR" dirty="0"/>
              <a:t>como </a:t>
            </a:r>
            <a:r>
              <a:rPr lang="pt-BR" b="1" dirty="0" err="1"/>
              <a:t>sidebar</a:t>
            </a:r>
            <a:r>
              <a:rPr lang="pt-BR" b="1" dirty="0"/>
              <a:t>, rodapé e cabeçalho</a:t>
            </a:r>
            <a:r>
              <a:rPr lang="pt-BR" dirty="0"/>
              <a:t>. Conseguimos seccionar a área de conteúdo indicando onde exatamente é o texto do artigo</a:t>
            </a:r>
            <a:r>
              <a:rPr lang="pt-BR" dirty="0" smtClean="0"/>
              <a:t>.</a:t>
            </a:r>
          </a:p>
          <a:p>
            <a:r>
              <a:rPr lang="pt-BR" dirty="0"/>
              <a:t>Estas mudanças </a:t>
            </a:r>
            <a:r>
              <a:rPr lang="pt-BR" b="1" dirty="0"/>
              <a:t>simplificam o trabalho de sistemas como os dos buscadores</a:t>
            </a:r>
            <a:r>
              <a:rPr lang="pt-BR" dirty="0"/>
              <a:t>. Com o HTML5 os buscadores conseguem vasculhar o código de maneira mais eficaz. Procurando e guardando informações mais exatas e levando menos tempo para estocar essa informação.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elementos e atributos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29944"/>
              </p:ext>
            </p:extLst>
          </p:nvPr>
        </p:nvGraphicFramePr>
        <p:xfrm>
          <a:off x="838200" y="1825625"/>
          <a:ext cx="10515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section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Define uma nova seção genérica no documento. Por exemplo, a home de um website pode ser dividida em diversas seções: </a:t>
                      </a:r>
                      <a:r>
                        <a:rPr lang="pt-BR" sz="1600" b="1" dirty="0" smtClean="0"/>
                        <a:t>introdução ou destaque, novidades, informação de contato e chamadas para conteúdo interno.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nav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Representa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="1" dirty="0" smtClean="0"/>
                        <a:t>uma seção da página que contém links para outras partes do website</a:t>
                      </a:r>
                      <a:r>
                        <a:rPr lang="pt-BR" sz="1600" dirty="0" smtClean="0"/>
                        <a:t>. Nem todos os grupos de links devem ser elementos </a:t>
                      </a:r>
                      <a:r>
                        <a:rPr lang="pt-BR" sz="1600" dirty="0" err="1" smtClean="0"/>
                        <a:t>nav</a:t>
                      </a:r>
                      <a:r>
                        <a:rPr lang="pt-BR" sz="1600" dirty="0" smtClean="0"/>
                        <a:t>, apenas aqueles grupos que contém links importantes. </a:t>
                      </a:r>
                      <a:r>
                        <a:rPr lang="pt-BR" sz="1600" b="1" dirty="0" smtClean="0"/>
                        <a:t>Isso pode ser aplicado naqueles blocos de links que geralmente são colocados no Rodapé e também para compor o menu principal do site.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article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Representa uma parte da página que poderá ser distribuído e reutilizável em </a:t>
                      </a:r>
                      <a:r>
                        <a:rPr lang="pt-BR" sz="1600" dirty="0" err="1" smtClean="0"/>
                        <a:t>FEEDs</a:t>
                      </a:r>
                      <a:r>
                        <a:rPr lang="pt-BR" sz="1600" dirty="0" smtClean="0"/>
                        <a:t> por exemplo. Isto pode ser </a:t>
                      </a:r>
                      <a:r>
                        <a:rPr lang="pt-BR" sz="1600" b="1" dirty="0" smtClean="0"/>
                        <a:t>um post, artigo, um bloco de comentários de usuários ou apenas um bloco de texto comum</a:t>
                      </a:r>
                      <a:r>
                        <a:rPr lang="pt-BR" sz="1600" dirty="0" smtClean="0"/>
                        <a:t>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Me. Edson </a:t>
            </a:r>
            <a:r>
              <a:rPr lang="pt-BR" sz="2400" smtClean="0">
                <a:solidFill>
                  <a:srgbClr val="7D7D7D"/>
                </a:solidFill>
                <a:latin typeface="Arial"/>
                <a:cs typeface="Arial"/>
              </a:rPr>
              <a:t>M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Aula: </a:t>
            </a:r>
            <a:r>
              <a:rPr lang="pt-BR" sz="2800" dirty="0" smtClean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Novos elementos e atributos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560799"/>
              </p:ext>
            </p:extLst>
          </p:nvPr>
        </p:nvGraphicFramePr>
        <p:xfrm>
          <a:off x="838200" y="1825625"/>
          <a:ext cx="105156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aside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/>
                        <a:t>O </a:t>
                      </a:r>
                      <a:r>
                        <a:rPr lang="pt-BR" sz="1600" b="0" dirty="0" err="1" smtClean="0"/>
                        <a:t>aside</a:t>
                      </a:r>
                      <a:r>
                        <a:rPr lang="pt-BR" sz="1600" b="0" dirty="0" smtClean="0"/>
                        <a:t> pode ser representado por conteúdos em </a:t>
                      </a:r>
                      <a:r>
                        <a:rPr lang="pt-BR" sz="1600" b="0" dirty="0" err="1" smtClean="0"/>
                        <a:t>sidebars</a:t>
                      </a:r>
                      <a:r>
                        <a:rPr lang="pt-BR" sz="1600" b="0" dirty="0" smtClean="0"/>
                        <a:t> em textos impressos, publicidade ou até mesmo para criar um grupo de elementos </a:t>
                      </a:r>
                      <a:r>
                        <a:rPr lang="pt-BR" sz="1600" b="0" dirty="0" err="1" smtClean="0"/>
                        <a:t>nav</a:t>
                      </a:r>
                      <a:r>
                        <a:rPr lang="pt-BR" sz="1600" b="0" dirty="0" smtClean="0"/>
                        <a:t> e outras informações separados do conteúdo principal do website.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hgroup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Este elemento consiste em um grupo de títulos. </a:t>
                      </a:r>
                      <a:r>
                        <a:rPr lang="pt-BR" sz="1600" b="1" dirty="0" smtClean="0"/>
                        <a:t>Ele serve para agrupar elementos de título de H1 até H6 quando eles tem múltiplos níveis como título com subtítulos e etc</a:t>
                      </a:r>
                      <a:r>
                        <a:rPr lang="pt-BR" sz="1600" dirty="0" smtClean="0"/>
                        <a:t>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header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Representa um grupo de introdução ou elementos de navegação. </a:t>
                      </a:r>
                      <a:r>
                        <a:rPr lang="pt-BR" sz="1600" dirty="0" smtClean="0"/>
                        <a:t>O elemento header pode ser utilizado para agrupar índices de conteúdos, campos de busca ou até mesmo logos.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footer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/>
                        <a:t>Representa literalmente o rodapé da página</a:t>
                      </a:r>
                      <a:r>
                        <a:rPr lang="pt-BR" sz="1600" dirty="0" smtClean="0"/>
                        <a:t>. Seria o último elemento do último elemento antes de fechar a </a:t>
                      </a:r>
                      <a:r>
                        <a:rPr lang="pt-BR" sz="1600" dirty="0" err="1" smtClean="0"/>
                        <a:t>tag</a:t>
                      </a:r>
                      <a:r>
                        <a:rPr lang="pt-BR" sz="1600" dirty="0" smtClean="0"/>
                        <a:t> HTML. O elemento </a:t>
                      </a:r>
                      <a:r>
                        <a:rPr lang="pt-BR" sz="1600" dirty="0" err="1" smtClean="0"/>
                        <a:t>footer</a:t>
                      </a:r>
                      <a:r>
                        <a:rPr lang="pt-BR" sz="1600" dirty="0" smtClean="0"/>
                        <a:t> não precisa aparecer necessariamente no final de uma seção.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time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Este elemento serve para marcar parte do texto que exibe um horário ou uma data precisa no calendário gregoriano.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descontinuados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align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caption</a:t>
            </a:r>
            <a:r>
              <a:rPr lang="pt-BR" dirty="0"/>
              <a:t>, </a:t>
            </a:r>
            <a:r>
              <a:rPr lang="pt-BR" dirty="0" err="1"/>
              <a:t>iframe</a:t>
            </a:r>
            <a:r>
              <a:rPr lang="pt-BR" dirty="0"/>
              <a:t>, </a:t>
            </a:r>
            <a:r>
              <a:rPr lang="pt-BR" dirty="0" err="1"/>
              <a:t>img</a:t>
            </a:r>
            <a:r>
              <a:rPr lang="pt-BR" dirty="0"/>
              <a:t>, input, </a:t>
            </a:r>
            <a:r>
              <a:rPr lang="pt-BR" dirty="0" err="1"/>
              <a:t>object</a:t>
            </a:r>
            <a:r>
              <a:rPr lang="pt-BR" dirty="0"/>
              <a:t>, </a:t>
            </a:r>
            <a:r>
              <a:rPr lang="pt-BR" dirty="0" err="1" smtClean="0"/>
              <a:t>legend</a:t>
            </a:r>
            <a:r>
              <a:rPr lang="pt-BR" dirty="0" smtClean="0"/>
              <a:t>, </a:t>
            </a:r>
            <a:r>
              <a:rPr lang="pt-BR" dirty="0" err="1" smtClean="0"/>
              <a:t>table</a:t>
            </a:r>
            <a:r>
              <a:rPr lang="pt-BR" dirty="0"/>
              <a:t>, </a:t>
            </a:r>
            <a:r>
              <a:rPr lang="pt-BR" dirty="0" err="1"/>
              <a:t>hr</a:t>
            </a:r>
            <a:r>
              <a:rPr lang="pt-BR" dirty="0"/>
              <a:t>, </a:t>
            </a:r>
            <a:r>
              <a:rPr lang="pt-BR" dirty="0" err="1"/>
              <a:t>div</a:t>
            </a:r>
            <a:r>
              <a:rPr lang="pt-BR" dirty="0"/>
              <a:t>, h1, h2, h3, h4, h5, h6, p, 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colgroup</a:t>
            </a:r>
            <a:r>
              <a:rPr lang="pt-BR" dirty="0"/>
              <a:t>, </a:t>
            </a:r>
            <a:r>
              <a:rPr lang="pt-BR" dirty="0" err="1"/>
              <a:t>tbody</a:t>
            </a:r>
            <a:r>
              <a:rPr lang="pt-BR" dirty="0"/>
              <a:t>, </a:t>
            </a:r>
            <a:r>
              <a:rPr lang="pt-BR" dirty="0" err="1" smtClean="0"/>
              <a:t>td</a:t>
            </a:r>
            <a:r>
              <a:rPr lang="pt-BR" dirty="0" smtClean="0"/>
              <a:t>, </a:t>
            </a:r>
            <a:r>
              <a:rPr lang="pt-BR" dirty="0" err="1" smtClean="0"/>
              <a:t>tfoot</a:t>
            </a:r>
            <a:r>
              <a:rPr lang="pt-BR" dirty="0"/>
              <a:t>, </a:t>
            </a:r>
            <a:r>
              <a:rPr lang="pt-BR" dirty="0" err="1"/>
              <a:t>th</a:t>
            </a:r>
            <a:r>
              <a:rPr lang="pt-BR" dirty="0"/>
              <a:t>, </a:t>
            </a:r>
            <a:r>
              <a:rPr lang="pt-BR" dirty="0" err="1"/>
              <a:t>thead</a:t>
            </a:r>
            <a:r>
              <a:rPr lang="pt-BR" dirty="0"/>
              <a:t> e tr.</a:t>
            </a:r>
          </a:p>
          <a:p>
            <a:r>
              <a:rPr lang="pt-BR" dirty="0" err="1" smtClean="0"/>
              <a:t>alink</a:t>
            </a:r>
            <a:r>
              <a:rPr lang="pt-BR" dirty="0"/>
              <a:t>, link, </a:t>
            </a:r>
            <a:r>
              <a:rPr lang="pt-BR" dirty="0" err="1"/>
              <a:t>text</a:t>
            </a:r>
            <a:r>
              <a:rPr lang="pt-BR" dirty="0"/>
              <a:t> e </a:t>
            </a:r>
            <a:r>
              <a:rPr lang="pt-BR" dirty="0" err="1"/>
              <a:t>vlink</a:t>
            </a:r>
            <a:r>
              <a:rPr lang="pt-BR" dirty="0"/>
              <a:t> como atributos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.</a:t>
            </a:r>
          </a:p>
          <a:p>
            <a:r>
              <a:rPr lang="pt-BR" dirty="0" smtClean="0"/>
              <a:t>background </a:t>
            </a:r>
            <a:r>
              <a:rPr lang="pt-BR" dirty="0"/>
              <a:t>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.</a:t>
            </a:r>
          </a:p>
          <a:p>
            <a:r>
              <a:rPr lang="pt-BR" dirty="0" err="1" smtClean="0"/>
              <a:t>bgcolor</a:t>
            </a:r>
            <a:r>
              <a:rPr lang="pt-BR" dirty="0" smtClean="0"/>
              <a:t> </a:t>
            </a:r>
            <a:r>
              <a:rPr lang="pt-BR" dirty="0"/>
              <a:t>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</a:t>
            </a:r>
            <a:r>
              <a:rPr lang="pt-BR" dirty="0" err="1"/>
              <a:t>tr</a:t>
            </a:r>
            <a:r>
              <a:rPr lang="pt-BR" dirty="0"/>
              <a:t>, </a:t>
            </a:r>
            <a:r>
              <a:rPr lang="pt-BR" dirty="0" err="1"/>
              <a:t>td</a:t>
            </a:r>
            <a:r>
              <a:rPr lang="pt-BR" dirty="0"/>
              <a:t>, </a:t>
            </a:r>
            <a:r>
              <a:rPr lang="pt-BR" dirty="0" err="1"/>
              <a:t>th</a:t>
            </a:r>
            <a:r>
              <a:rPr lang="pt-BR" dirty="0"/>
              <a:t> e </a:t>
            </a:r>
            <a:r>
              <a:rPr lang="pt-BR" dirty="0" err="1"/>
              <a:t>body</a:t>
            </a:r>
            <a:r>
              <a:rPr lang="pt-BR" dirty="0"/>
              <a:t>.</a:t>
            </a:r>
          </a:p>
          <a:p>
            <a:r>
              <a:rPr lang="pt-BR" dirty="0" err="1" smtClean="0"/>
              <a:t>border</a:t>
            </a:r>
            <a:r>
              <a:rPr lang="pt-BR" dirty="0" smtClean="0"/>
              <a:t> </a:t>
            </a:r>
            <a:r>
              <a:rPr lang="pt-BR" dirty="0"/>
              <a:t>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e </a:t>
            </a:r>
            <a:r>
              <a:rPr lang="pt-BR" dirty="0" err="1"/>
              <a:t>object</a:t>
            </a:r>
            <a:r>
              <a:rPr lang="pt-BR" dirty="0"/>
              <a:t>.</a:t>
            </a:r>
          </a:p>
          <a:p>
            <a:r>
              <a:rPr lang="pt-BR" dirty="0" err="1" smtClean="0"/>
              <a:t>cellpadding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cellspacing</a:t>
            </a:r>
            <a:r>
              <a:rPr lang="pt-BR" dirty="0"/>
              <a:t> como atributos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.</a:t>
            </a:r>
          </a:p>
          <a:p>
            <a:r>
              <a:rPr lang="pt-BR" dirty="0" smtClean="0"/>
              <a:t>char </a:t>
            </a:r>
            <a:r>
              <a:rPr lang="pt-BR" dirty="0"/>
              <a:t>e </a:t>
            </a:r>
            <a:r>
              <a:rPr lang="pt-BR" dirty="0" err="1"/>
              <a:t>charoff</a:t>
            </a:r>
            <a:r>
              <a:rPr lang="pt-BR" dirty="0"/>
              <a:t> como atributos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colgroup</a:t>
            </a:r>
            <a:r>
              <a:rPr lang="pt-BR" dirty="0"/>
              <a:t>, </a:t>
            </a:r>
            <a:r>
              <a:rPr lang="pt-BR" dirty="0" err="1"/>
              <a:t>tbody</a:t>
            </a:r>
            <a:r>
              <a:rPr lang="pt-BR" dirty="0"/>
              <a:t>, </a:t>
            </a:r>
            <a:r>
              <a:rPr lang="pt-BR" dirty="0" err="1"/>
              <a:t>td</a:t>
            </a:r>
            <a:r>
              <a:rPr lang="pt-BR" dirty="0"/>
              <a:t>, </a:t>
            </a:r>
            <a:r>
              <a:rPr lang="pt-BR" dirty="0" err="1"/>
              <a:t>tfoot</a:t>
            </a:r>
            <a:r>
              <a:rPr lang="pt-BR" dirty="0"/>
              <a:t>, </a:t>
            </a:r>
            <a:r>
              <a:rPr lang="pt-BR" dirty="0" err="1" smtClean="0"/>
              <a:t>th</a:t>
            </a:r>
            <a:r>
              <a:rPr lang="pt-BR" dirty="0" smtClean="0"/>
              <a:t>, </a:t>
            </a:r>
            <a:r>
              <a:rPr lang="pt-BR" dirty="0" err="1" smtClean="0"/>
              <a:t>thead</a:t>
            </a:r>
            <a:r>
              <a:rPr lang="pt-BR" dirty="0" smtClean="0"/>
              <a:t> </a:t>
            </a:r>
            <a:r>
              <a:rPr lang="pt-BR" dirty="0"/>
              <a:t>e tr.</a:t>
            </a:r>
          </a:p>
          <a:p>
            <a:r>
              <a:rPr lang="pt-BR" dirty="0" err="1" smtClean="0"/>
              <a:t>clear</a:t>
            </a:r>
            <a:r>
              <a:rPr lang="pt-BR" dirty="0" smtClean="0"/>
              <a:t> </a:t>
            </a:r>
            <a:r>
              <a:rPr lang="pt-BR" dirty="0"/>
              <a:t>como atributo da </a:t>
            </a:r>
            <a:r>
              <a:rPr lang="pt-BR" dirty="0" err="1"/>
              <a:t>tag</a:t>
            </a:r>
            <a:r>
              <a:rPr lang="pt-BR" dirty="0"/>
              <a:t> br.</a:t>
            </a:r>
          </a:p>
          <a:p>
            <a:r>
              <a:rPr lang="pt-BR" dirty="0" err="1" smtClean="0"/>
              <a:t>compact</a:t>
            </a:r>
            <a:r>
              <a:rPr lang="pt-BR" dirty="0" smtClean="0"/>
              <a:t> </a:t>
            </a:r>
            <a:r>
              <a:rPr lang="pt-BR" dirty="0"/>
              <a:t>como atributo da </a:t>
            </a:r>
            <a:r>
              <a:rPr lang="pt-BR" dirty="0" err="1"/>
              <a:t>tag</a:t>
            </a:r>
            <a:r>
              <a:rPr lang="pt-BR" dirty="0"/>
              <a:t> dl, menu, </a:t>
            </a:r>
            <a:r>
              <a:rPr lang="pt-BR" dirty="0" err="1"/>
              <a:t>ol</a:t>
            </a:r>
            <a:r>
              <a:rPr lang="pt-BR" dirty="0"/>
              <a:t> e </a:t>
            </a:r>
            <a:r>
              <a:rPr lang="pt-BR" dirty="0" err="1"/>
              <a:t>ul</a:t>
            </a:r>
            <a:r>
              <a:rPr lang="pt-BR" dirty="0"/>
              <a:t>.</a:t>
            </a:r>
          </a:p>
          <a:p>
            <a:r>
              <a:rPr lang="pt-BR" dirty="0" smtClean="0"/>
              <a:t>frame </a:t>
            </a:r>
            <a:r>
              <a:rPr lang="pt-BR" dirty="0"/>
              <a:t>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frameborder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iframe</a:t>
            </a:r>
            <a:r>
              <a:rPr lang="pt-BR" dirty="0"/>
              <a:t>.</a:t>
            </a:r>
          </a:p>
          <a:p>
            <a:r>
              <a:rPr lang="pt-BR" dirty="0" err="1"/>
              <a:t>height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td</a:t>
            </a:r>
            <a:r>
              <a:rPr lang="pt-BR" dirty="0"/>
              <a:t> e </a:t>
            </a:r>
            <a:r>
              <a:rPr lang="pt-BR" dirty="0" err="1"/>
              <a:t>th</a:t>
            </a:r>
            <a:r>
              <a:rPr lang="pt-BR" dirty="0"/>
              <a:t>.</a:t>
            </a:r>
          </a:p>
          <a:p>
            <a:r>
              <a:rPr lang="pt-BR" dirty="0" err="1"/>
              <a:t>hspace</a:t>
            </a:r>
            <a:r>
              <a:rPr lang="pt-BR" dirty="0"/>
              <a:t> e </a:t>
            </a:r>
            <a:r>
              <a:rPr lang="pt-BR" dirty="0" err="1"/>
              <a:t>vspace</a:t>
            </a:r>
            <a:r>
              <a:rPr lang="pt-BR" dirty="0"/>
              <a:t> como atributos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img</a:t>
            </a:r>
            <a:r>
              <a:rPr lang="pt-BR" dirty="0"/>
              <a:t> e </a:t>
            </a:r>
            <a:r>
              <a:rPr lang="pt-BR" dirty="0" err="1"/>
              <a:t>object</a:t>
            </a:r>
            <a:r>
              <a:rPr lang="pt-BR" dirty="0"/>
              <a:t>.</a:t>
            </a:r>
          </a:p>
          <a:p>
            <a:r>
              <a:rPr lang="pt-BR" dirty="0" err="1"/>
              <a:t>marginheight</a:t>
            </a:r>
            <a:r>
              <a:rPr lang="pt-BR" dirty="0"/>
              <a:t> e </a:t>
            </a:r>
            <a:r>
              <a:rPr lang="pt-BR" dirty="0" err="1"/>
              <a:t>marginwidth</a:t>
            </a:r>
            <a:r>
              <a:rPr lang="pt-BR" dirty="0"/>
              <a:t> como atributos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iframe</a:t>
            </a:r>
            <a:r>
              <a:rPr lang="pt-BR" dirty="0"/>
              <a:t>.</a:t>
            </a:r>
          </a:p>
          <a:p>
            <a:r>
              <a:rPr lang="pt-BR" dirty="0" err="1"/>
              <a:t>noshade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hr</a:t>
            </a:r>
            <a:r>
              <a:rPr lang="pt-BR" dirty="0"/>
              <a:t>.</a:t>
            </a:r>
          </a:p>
          <a:p>
            <a:r>
              <a:rPr lang="pt-BR" dirty="0" err="1"/>
              <a:t>nowrap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td</a:t>
            </a:r>
            <a:r>
              <a:rPr lang="pt-BR" dirty="0"/>
              <a:t> e </a:t>
            </a:r>
            <a:r>
              <a:rPr lang="pt-BR" dirty="0" err="1"/>
              <a:t>th</a:t>
            </a:r>
            <a:r>
              <a:rPr lang="pt-BR" dirty="0"/>
              <a:t>.</a:t>
            </a:r>
          </a:p>
          <a:p>
            <a:r>
              <a:rPr lang="pt-BR" dirty="0" err="1"/>
              <a:t>rules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.</a:t>
            </a:r>
          </a:p>
          <a:p>
            <a:r>
              <a:rPr lang="pt-BR" dirty="0" err="1"/>
              <a:t>scrolling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iframe</a:t>
            </a:r>
            <a:r>
              <a:rPr lang="pt-BR" dirty="0"/>
              <a:t>.</a:t>
            </a:r>
          </a:p>
          <a:p>
            <a:r>
              <a:rPr lang="pt-BR" dirty="0" err="1"/>
              <a:t>size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hr</a:t>
            </a:r>
            <a:r>
              <a:rPr lang="pt-BR" dirty="0"/>
              <a:t>.</a:t>
            </a:r>
          </a:p>
          <a:p>
            <a:r>
              <a:rPr lang="pt-BR" dirty="0" err="1"/>
              <a:t>type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li, </a:t>
            </a:r>
            <a:r>
              <a:rPr lang="pt-BR" dirty="0" err="1"/>
              <a:t>ol</a:t>
            </a:r>
            <a:r>
              <a:rPr lang="pt-BR" dirty="0"/>
              <a:t> e </a:t>
            </a:r>
            <a:r>
              <a:rPr lang="pt-BR" dirty="0" err="1"/>
              <a:t>ul</a:t>
            </a:r>
            <a:r>
              <a:rPr lang="pt-BR" dirty="0"/>
              <a:t>.</a:t>
            </a:r>
          </a:p>
          <a:p>
            <a:r>
              <a:rPr lang="pt-BR" dirty="0" err="1"/>
              <a:t>valign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colgroup</a:t>
            </a:r>
            <a:r>
              <a:rPr lang="pt-BR" dirty="0"/>
              <a:t>, </a:t>
            </a:r>
            <a:r>
              <a:rPr lang="pt-BR" dirty="0" err="1"/>
              <a:t>tbody</a:t>
            </a:r>
            <a:r>
              <a:rPr lang="pt-BR" dirty="0"/>
              <a:t>, </a:t>
            </a:r>
            <a:r>
              <a:rPr lang="pt-BR" dirty="0" err="1"/>
              <a:t>td</a:t>
            </a:r>
            <a:r>
              <a:rPr lang="pt-BR" dirty="0"/>
              <a:t>, </a:t>
            </a:r>
            <a:r>
              <a:rPr lang="pt-BR" dirty="0" err="1"/>
              <a:t>tfoot</a:t>
            </a:r>
            <a:r>
              <a:rPr lang="pt-BR" dirty="0"/>
              <a:t>, </a:t>
            </a:r>
            <a:r>
              <a:rPr lang="pt-BR" dirty="0" err="1"/>
              <a:t>th</a:t>
            </a:r>
            <a:r>
              <a:rPr lang="pt-BR" dirty="0"/>
              <a:t>, </a:t>
            </a:r>
            <a:r>
              <a:rPr lang="pt-BR" dirty="0" err="1"/>
              <a:t>thead</a:t>
            </a:r>
            <a:r>
              <a:rPr lang="pt-BR" dirty="0"/>
              <a:t> e tr.</a:t>
            </a:r>
          </a:p>
          <a:p>
            <a:r>
              <a:rPr lang="pt-BR" dirty="0" err="1"/>
              <a:t>width</a:t>
            </a:r>
            <a:r>
              <a:rPr lang="pt-BR" dirty="0"/>
              <a:t> como atributo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hr</a:t>
            </a:r>
            <a:r>
              <a:rPr lang="pt-BR" dirty="0"/>
              <a:t>, </a:t>
            </a:r>
            <a:r>
              <a:rPr lang="pt-BR" dirty="0" err="1"/>
              <a:t>table</a:t>
            </a:r>
            <a:r>
              <a:rPr lang="pt-BR" dirty="0"/>
              <a:t>, </a:t>
            </a:r>
            <a:r>
              <a:rPr lang="pt-BR" dirty="0" err="1"/>
              <a:t>td</a:t>
            </a:r>
            <a:r>
              <a:rPr lang="pt-BR" dirty="0"/>
              <a:t>, </a:t>
            </a:r>
            <a:r>
              <a:rPr lang="pt-BR" dirty="0" err="1"/>
              <a:t>th</a:t>
            </a:r>
            <a:r>
              <a:rPr lang="pt-BR" dirty="0"/>
              <a:t>, 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colgroup</a:t>
            </a:r>
            <a:r>
              <a:rPr lang="pt-BR" dirty="0"/>
              <a:t> e </a:t>
            </a:r>
            <a:r>
              <a:rPr lang="pt-BR" dirty="0" err="1"/>
              <a:t>pre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tipos de campos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pt-BR" dirty="0" err="1"/>
              <a:t>Tel</a:t>
            </a:r>
            <a:endParaRPr lang="pt-BR" dirty="0"/>
          </a:p>
          <a:p>
            <a:pPr fontAlgn="t"/>
            <a:r>
              <a:rPr lang="pt-BR" dirty="0" err="1"/>
              <a:t>Search</a:t>
            </a:r>
            <a:endParaRPr lang="pt-BR" dirty="0"/>
          </a:p>
          <a:p>
            <a:pPr fontAlgn="t"/>
            <a:r>
              <a:rPr lang="pt-BR" dirty="0" err="1"/>
              <a:t>Email</a:t>
            </a:r>
            <a:endParaRPr lang="pt-BR" dirty="0"/>
          </a:p>
          <a:p>
            <a:pPr fontAlgn="t"/>
            <a:r>
              <a:rPr lang="pt-BR" dirty="0" err="1"/>
              <a:t>url</a:t>
            </a:r>
            <a:endParaRPr lang="pt-BR" dirty="0"/>
          </a:p>
          <a:p>
            <a:pPr fontAlgn="t"/>
            <a:r>
              <a:rPr lang="pt-BR" dirty="0"/>
              <a:t>Datas e </a:t>
            </a:r>
            <a:r>
              <a:rPr lang="pt-BR" dirty="0" smtClean="0"/>
              <a:t>horas</a:t>
            </a:r>
          </a:p>
          <a:p>
            <a:pPr lvl="1" fontAlgn="t"/>
            <a:r>
              <a:rPr lang="en-US" dirty="0" err="1"/>
              <a:t>datetime</a:t>
            </a:r>
            <a:r>
              <a:rPr lang="en-US" dirty="0"/>
              <a:t> • date • month • week • time • </a:t>
            </a:r>
            <a:r>
              <a:rPr lang="en-US" dirty="0" err="1"/>
              <a:t>datetime</a:t>
            </a:r>
            <a:r>
              <a:rPr lang="en-US" dirty="0"/>
              <a:t>-local</a:t>
            </a:r>
            <a:endParaRPr lang="pt-BR" dirty="0"/>
          </a:p>
          <a:p>
            <a:pPr fontAlgn="t"/>
            <a:r>
              <a:rPr lang="pt-BR" dirty="0" err="1"/>
              <a:t>Number</a:t>
            </a:r>
            <a:endParaRPr lang="pt-BR" dirty="0"/>
          </a:p>
          <a:p>
            <a:pPr fontAlgn="t"/>
            <a:r>
              <a:rPr lang="pt-BR" dirty="0"/>
              <a:t>Range</a:t>
            </a:r>
          </a:p>
          <a:p>
            <a:pPr fontAlgn="t"/>
            <a:r>
              <a:rPr lang="pt-BR" dirty="0"/>
              <a:t>Color</a:t>
            </a:r>
          </a:p>
          <a:p>
            <a:endParaRPr lang="pt-BR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e validadores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autofocus</a:t>
            </a:r>
            <a:endParaRPr lang="pt-BR" dirty="0" smtClean="0"/>
          </a:p>
          <a:p>
            <a:pPr lvl="1"/>
            <a:r>
              <a:rPr lang="pt-BR" dirty="0"/>
              <a:t>&lt;input </a:t>
            </a:r>
            <a:r>
              <a:rPr lang="pt-BR" dirty="0" err="1"/>
              <a:t>name</a:t>
            </a:r>
            <a:r>
              <a:rPr lang="pt-BR" dirty="0"/>
              <a:t>=”</a:t>
            </a:r>
            <a:r>
              <a:rPr lang="pt-BR" dirty="0" err="1"/>
              <a:t>login</a:t>
            </a:r>
            <a:r>
              <a:rPr lang="pt-BR" dirty="0"/>
              <a:t>” </a:t>
            </a:r>
            <a:r>
              <a:rPr lang="pt-BR" dirty="0" err="1"/>
              <a:t>autofocus</a:t>
            </a:r>
            <a:r>
              <a:rPr lang="pt-BR" dirty="0"/>
              <a:t> &gt;</a:t>
            </a:r>
          </a:p>
          <a:p>
            <a:r>
              <a:rPr lang="pt-BR" dirty="0" err="1" smtClean="0"/>
              <a:t>placeholder</a:t>
            </a:r>
            <a:endParaRPr lang="pt-BR" dirty="0" smtClean="0"/>
          </a:p>
          <a:p>
            <a:pPr lvl="1"/>
            <a:r>
              <a:rPr lang="en-US" dirty="0"/>
              <a:t>&lt;input name=”q” placeholder=”Search here</a:t>
            </a:r>
            <a:r>
              <a:rPr lang="en-US" dirty="0" smtClean="0"/>
              <a:t>”&gt;</a:t>
            </a:r>
          </a:p>
          <a:p>
            <a:r>
              <a:rPr lang="pt-BR" dirty="0" err="1" smtClean="0"/>
              <a:t>required</a:t>
            </a:r>
            <a:endParaRPr lang="pt-BR" dirty="0" smtClean="0"/>
          </a:p>
          <a:p>
            <a:pPr lvl="1"/>
            <a:r>
              <a:rPr lang="pt-BR" dirty="0"/>
              <a:t>&lt;input </a:t>
            </a:r>
            <a:r>
              <a:rPr lang="pt-BR" dirty="0" err="1"/>
              <a:t>name</a:t>
            </a:r>
            <a:r>
              <a:rPr lang="pt-BR" dirty="0"/>
              <a:t>=”</a:t>
            </a:r>
            <a:r>
              <a:rPr lang="pt-BR" dirty="0" err="1"/>
              <a:t>login</a:t>
            </a:r>
            <a:r>
              <a:rPr lang="pt-BR" dirty="0"/>
              <a:t>” </a:t>
            </a:r>
            <a:r>
              <a:rPr lang="pt-BR" dirty="0" err="1"/>
              <a:t>required</a:t>
            </a:r>
            <a:r>
              <a:rPr lang="pt-BR" dirty="0"/>
              <a:t>&gt;</a:t>
            </a:r>
          </a:p>
          <a:p>
            <a:r>
              <a:rPr lang="pt-BR" dirty="0" err="1" smtClean="0"/>
              <a:t>maxlength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Validadores</a:t>
            </a:r>
          </a:p>
          <a:p>
            <a:pPr lvl="1"/>
            <a:r>
              <a:rPr lang="pt-BR" b="1" dirty="0" err="1"/>
              <a:t>pattern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smtClean="0"/>
              <a:t>O </a:t>
            </a:r>
            <a:r>
              <a:rPr lang="pt-BR" dirty="0"/>
              <a:t>atributo </a:t>
            </a:r>
            <a:r>
              <a:rPr lang="pt-BR" dirty="0" err="1"/>
              <a:t>pattern</a:t>
            </a:r>
            <a:r>
              <a:rPr lang="pt-BR" dirty="0"/>
              <a:t> nos permite definir expressões regulares de validação, sem </a:t>
            </a:r>
            <a:r>
              <a:rPr lang="pt-BR" dirty="0" err="1" smtClean="0"/>
              <a:t>Javascript</a:t>
            </a:r>
            <a:r>
              <a:rPr lang="pt-BR" dirty="0"/>
              <a:t>: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1371600" lvl="3" indent="0">
              <a:buNone/>
            </a:pPr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1371600" lvl="3" indent="0">
              <a:buNone/>
            </a:pPr>
            <a:r>
              <a:rPr lang="pt-BR" dirty="0"/>
              <a:t>&lt;</a:t>
            </a:r>
            <a:r>
              <a:rPr lang="pt-BR" dirty="0" err="1"/>
              <a:t>label</a:t>
            </a:r>
            <a:r>
              <a:rPr lang="pt-BR" dirty="0"/>
              <a:t> for=”CEP”&gt;CEP:</a:t>
            </a:r>
          </a:p>
          <a:p>
            <a:pPr marL="1371600" lvl="3" indent="0">
              <a:buNone/>
            </a:pPr>
            <a:r>
              <a:rPr lang="pt-BR" dirty="0"/>
              <a:t>&lt;input </a:t>
            </a:r>
            <a:r>
              <a:rPr lang="pt-BR" dirty="0" err="1"/>
              <a:t>name</a:t>
            </a:r>
            <a:r>
              <a:rPr lang="pt-BR" dirty="0"/>
              <a:t>="CEP" id="CEP" </a:t>
            </a:r>
            <a:r>
              <a:rPr lang="pt-BR" dirty="0" err="1"/>
              <a:t>required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= "\d{5}-?\d{3}" /&gt;</a:t>
            </a:r>
          </a:p>
          <a:p>
            <a:pPr marL="1371600" lvl="3" indent="0">
              <a:buNone/>
            </a:pPr>
            <a:r>
              <a:rPr lang="pt-BR" dirty="0"/>
              <a:t>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1371600" lvl="3" indent="0">
              <a:buNone/>
            </a:pPr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=”</a:t>
            </a:r>
            <a:r>
              <a:rPr lang="pt-BR" dirty="0" err="1"/>
              <a:t>submit</a:t>
            </a:r>
            <a:r>
              <a:rPr lang="pt-BR" dirty="0"/>
              <a:t>” &gt;Enviar&lt;/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1371600" lvl="3" indent="0">
              <a:buNone/>
            </a:pPr>
            <a:r>
              <a:rPr lang="pt-BR" dirty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 validadores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novalidate</a:t>
            </a:r>
            <a:r>
              <a:rPr lang="pt-BR" dirty="0"/>
              <a:t> e </a:t>
            </a:r>
            <a:r>
              <a:rPr lang="pt-BR" dirty="0" err="1" smtClean="0"/>
              <a:t>formnovalidate</a:t>
            </a:r>
            <a:r>
              <a:rPr lang="pt-BR" dirty="0" smtClean="0"/>
              <a:t> </a:t>
            </a:r>
          </a:p>
          <a:p>
            <a:pPr lvl="1"/>
            <a:r>
              <a:rPr lang="pt-BR" dirty="0"/>
              <a:t>Podem haver situações em que você precisa que um formulário não seja validado. Nestes casos, basta incluir no </a:t>
            </a:r>
            <a:r>
              <a:rPr lang="pt-BR" b="1" dirty="0"/>
              <a:t>elemento </a:t>
            </a:r>
            <a:r>
              <a:rPr lang="pt-BR" b="1" dirty="0" err="1"/>
              <a:t>form</a:t>
            </a:r>
            <a:r>
              <a:rPr lang="pt-BR" b="1" dirty="0"/>
              <a:t> o atributo </a:t>
            </a:r>
            <a:r>
              <a:rPr lang="pt-BR" b="1" dirty="0" err="1"/>
              <a:t>novalidate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Outra </a:t>
            </a:r>
            <a:r>
              <a:rPr lang="pt-BR" dirty="0"/>
              <a:t>situação comum é querer que o formulário não seja validado dependendo da ação de </a:t>
            </a:r>
            <a:r>
              <a:rPr lang="pt-BR" dirty="0" err="1"/>
              <a:t>submit</a:t>
            </a:r>
            <a:r>
              <a:rPr lang="pt-BR" dirty="0"/>
              <a:t>. Nesse caso, você pode usar no </a:t>
            </a:r>
            <a:r>
              <a:rPr lang="pt-BR" b="1" dirty="0"/>
              <a:t>botão de </a:t>
            </a:r>
            <a:r>
              <a:rPr lang="pt-BR" b="1" dirty="0" err="1"/>
              <a:t>submit</a:t>
            </a:r>
            <a:r>
              <a:rPr lang="pt-BR" b="1" dirty="0"/>
              <a:t> </a:t>
            </a:r>
            <a:r>
              <a:rPr lang="pt-BR" b="1" dirty="0" smtClean="0"/>
              <a:t>o </a:t>
            </a:r>
            <a:r>
              <a:rPr lang="pt-BR" b="1" dirty="0"/>
              <a:t>atributo </a:t>
            </a:r>
            <a:r>
              <a:rPr lang="pt-BR" b="1" dirty="0" err="1"/>
              <a:t>formnovalidate</a:t>
            </a:r>
            <a:r>
              <a:rPr lang="pt-BR" dirty="0"/>
              <a:t>. Veja um exemplo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label</a:t>
            </a:r>
            <a:r>
              <a:rPr lang="pt-BR" dirty="0" smtClean="0"/>
              <a:t>&gt;nome</a:t>
            </a:r>
            <a:r>
              <a:rPr lang="pt-BR" dirty="0"/>
              <a:t>: &lt;input </a:t>
            </a:r>
            <a:r>
              <a:rPr lang="pt-BR" dirty="0" err="1"/>
              <a:t>name</a:t>
            </a:r>
            <a:r>
              <a:rPr lang="pt-BR" dirty="0"/>
              <a:t>=”nome” </a:t>
            </a:r>
            <a:r>
              <a:rPr lang="pt-BR" dirty="0" err="1"/>
              <a:t>required</a:t>
            </a:r>
            <a:r>
              <a:rPr lang="pt-BR" dirty="0"/>
              <a:t>&gt;&lt;/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 err="1"/>
              <a:t>label</a:t>
            </a:r>
            <a:r>
              <a:rPr lang="pt-BR" dirty="0"/>
              <a:t>&gt;</a:t>
            </a:r>
            <a:r>
              <a:rPr lang="pt-BR" dirty="0" err="1"/>
              <a:t>email</a:t>
            </a:r>
            <a:r>
              <a:rPr lang="pt-BR" dirty="0"/>
              <a:t>: &lt;input </a:t>
            </a:r>
            <a:r>
              <a:rPr lang="pt-BR" dirty="0" err="1"/>
              <a:t>name</a:t>
            </a:r>
            <a:r>
              <a:rPr lang="pt-BR" dirty="0"/>
              <a:t>=”</a:t>
            </a:r>
            <a:r>
              <a:rPr lang="pt-BR" dirty="0" err="1"/>
              <a:t>email</a:t>
            </a:r>
            <a:r>
              <a:rPr lang="pt-BR" dirty="0"/>
              <a:t>” </a:t>
            </a:r>
            <a:r>
              <a:rPr lang="pt-BR" dirty="0" err="1"/>
              <a:t>type</a:t>
            </a:r>
            <a:r>
              <a:rPr lang="pt-BR" dirty="0"/>
              <a:t>=”</a:t>
            </a:r>
            <a:r>
              <a:rPr lang="pt-BR" dirty="0" err="1"/>
              <a:t>email</a:t>
            </a:r>
            <a:r>
              <a:rPr lang="pt-BR" dirty="0"/>
              <a:t>” </a:t>
            </a:r>
            <a:r>
              <a:rPr lang="pt-BR" dirty="0" err="1"/>
              <a:t>required</a:t>
            </a:r>
            <a:r>
              <a:rPr lang="pt-BR" dirty="0"/>
              <a:t>&gt;&lt;/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 err="1"/>
              <a:t>label</a:t>
            </a:r>
            <a:r>
              <a:rPr lang="pt-BR" dirty="0"/>
              <a:t>&gt;mensagem: &lt;</a:t>
            </a:r>
            <a:r>
              <a:rPr lang="pt-BR" dirty="0" err="1"/>
              <a:t>textarea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=”mensagem” </a:t>
            </a:r>
            <a:r>
              <a:rPr lang="pt-BR" dirty="0" err="1"/>
              <a:t>required</a:t>
            </a:r>
            <a:r>
              <a:rPr lang="pt-BR" dirty="0"/>
              <a:t>&gt;&lt;/</a:t>
            </a:r>
            <a:r>
              <a:rPr lang="pt-BR" dirty="0" err="1"/>
              <a:t>textarea</a:t>
            </a:r>
            <a:r>
              <a:rPr lang="pt-BR" dirty="0"/>
              <a:t>&gt;&lt;/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/>
              <a:t>input </a:t>
            </a:r>
            <a:r>
              <a:rPr lang="pt-BR" dirty="0" err="1"/>
              <a:t>type</a:t>
            </a:r>
            <a:r>
              <a:rPr lang="pt-BR" dirty="0"/>
              <a:t>=”</a:t>
            </a:r>
            <a:r>
              <a:rPr lang="pt-BR" dirty="0" err="1"/>
              <a:t>submit</a:t>
            </a:r>
            <a:r>
              <a:rPr lang="pt-BR" dirty="0"/>
              <a:t>” </a:t>
            </a:r>
            <a:r>
              <a:rPr lang="pt-BR" dirty="0" err="1"/>
              <a:t>name</a:t>
            </a:r>
            <a:r>
              <a:rPr lang="pt-BR" dirty="0"/>
              <a:t>=”</a:t>
            </a:r>
            <a:r>
              <a:rPr lang="pt-BR" dirty="0" err="1"/>
              <a:t>action</a:t>
            </a:r>
            <a:r>
              <a:rPr lang="pt-BR" dirty="0"/>
              <a:t>” </a:t>
            </a:r>
            <a:r>
              <a:rPr lang="pt-BR" dirty="0" err="1"/>
              <a:t>value</a:t>
            </a:r>
            <a:r>
              <a:rPr lang="pt-BR" dirty="0"/>
              <a:t>=”Salvar rascunho” </a:t>
            </a:r>
            <a:r>
              <a:rPr lang="pt-BR" dirty="0" err="1"/>
              <a:t>formnovalidate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/>
              <a:t>input </a:t>
            </a:r>
            <a:r>
              <a:rPr lang="pt-BR" dirty="0" err="1"/>
              <a:t>type</a:t>
            </a:r>
            <a:r>
              <a:rPr lang="pt-BR" dirty="0"/>
              <a:t>=”</a:t>
            </a:r>
            <a:r>
              <a:rPr lang="pt-BR" dirty="0" err="1"/>
              <a:t>submit</a:t>
            </a:r>
            <a:r>
              <a:rPr lang="pt-BR" dirty="0"/>
              <a:t>” </a:t>
            </a:r>
            <a:r>
              <a:rPr lang="pt-BR" dirty="0" err="1"/>
              <a:t>name</a:t>
            </a:r>
            <a:r>
              <a:rPr lang="pt-BR" dirty="0"/>
              <a:t>=”</a:t>
            </a:r>
            <a:r>
              <a:rPr lang="pt-BR" dirty="0" err="1"/>
              <a:t>action</a:t>
            </a:r>
            <a:r>
              <a:rPr lang="pt-BR" dirty="0"/>
              <a:t>” </a:t>
            </a:r>
            <a:r>
              <a:rPr lang="pt-BR" dirty="0" err="1"/>
              <a:t>value</a:t>
            </a:r>
            <a:r>
              <a:rPr lang="pt-BR" dirty="0"/>
              <a:t>=”Enviar”&gt;</a:t>
            </a:r>
          </a:p>
          <a:p>
            <a:pPr marL="457200" lvl="1" indent="0">
              <a:buNone/>
            </a:pPr>
            <a:r>
              <a:rPr lang="pt-BR" dirty="0" smtClean="0"/>
              <a:t>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36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Detalhes e conteúdo editável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Detalhes e sumário</a:t>
            </a:r>
          </a:p>
          <a:p>
            <a:pPr lvl="1"/>
            <a:r>
              <a:rPr lang="pt-BR" dirty="0"/>
              <a:t>Veja um exemplo de uso dos novos elementos </a:t>
            </a:r>
            <a:r>
              <a:rPr lang="pt-BR" dirty="0" err="1"/>
              <a:t>details</a:t>
            </a:r>
            <a:r>
              <a:rPr lang="pt-BR" dirty="0"/>
              <a:t> e </a:t>
            </a:r>
            <a:r>
              <a:rPr lang="pt-BR" dirty="0" err="1"/>
              <a:t>summary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pt-BR" dirty="0"/>
              <a:t>&lt;</a:t>
            </a:r>
            <a:r>
              <a:rPr lang="pt-BR" dirty="0" err="1"/>
              <a:t>details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summary</a:t>
            </a:r>
            <a:r>
              <a:rPr lang="pt-BR" dirty="0"/>
              <a:t>&gt;Copiando &lt;</a:t>
            </a:r>
            <a:r>
              <a:rPr lang="pt-BR" dirty="0" err="1"/>
              <a:t>progress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="39248" </a:t>
            </a:r>
            <a:r>
              <a:rPr lang="pt-BR" dirty="0" err="1"/>
              <a:t>value</a:t>
            </a:r>
            <a:r>
              <a:rPr lang="pt-BR" dirty="0"/>
              <a:t>="14718"&gt; 37,5%&lt;/</a:t>
            </a:r>
            <a:r>
              <a:rPr lang="pt-BR" dirty="0" err="1"/>
              <a:t>summary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&lt;dl&gt;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dt</a:t>
            </a:r>
            <a:r>
              <a:rPr lang="pt-BR" dirty="0"/>
              <a:t>&gt;Tamanho total:&lt;/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dd</a:t>
            </a:r>
            <a:r>
              <a:rPr lang="pt-BR" dirty="0"/>
              <a:t>&gt;39.248KB&lt;/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dt</a:t>
            </a:r>
            <a:r>
              <a:rPr lang="pt-BR" dirty="0"/>
              <a:t>&gt;Transferido:&lt;/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dd</a:t>
            </a:r>
            <a:r>
              <a:rPr lang="pt-BR" dirty="0"/>
              <a:t>&gt;14.718&lt;/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dt</a:t>
            </a:r>
            <a:r>
              <a:rPr lang="pt-BR" dirty="0"/>
              <a:t>&gt;Taxa de transferência:&lt;/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dd</a:t>
            </a:r>
            <a:r>
              <a:rPr lang="pt-BR" dirty="0"/>
              <a:t>&gt;127KB/s&lt;/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dt</a:t>
            </a:r>
            <a:r>
              <a:rPr lang="pt-BR" dirty="0"/>
              <a:t>&gt;Nome do arquivo:&lt;/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dd</a:t>
            </a:r>
            <a:r>
              <a:rPr lang="pt-BR" dirty="0"/>
              <a:t>&gt;HTML5.mp4&lt;/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pPr marL="914400" lvl="2" indent="0">
              <a:buNone/>
            </a:pPr>
            <a:r>
              <a:rPr lang="pt-BR" dirty="0"/>
              <a:t> &lt;/dl&gt;</a:t>
            </a:r>
          </a:p>
          <a:p>
            <a:pPr marL="914400" lvl="2" indent="0">
              <a:buNone/>
            </a:pPr>
            <a:r>
              <a:rPr lang="pt-BR" dirty="0"/>
              <a:t>&lt;/</a:t>
            </a:r>
            <a:r>
              <a:rPr lang="pt-BR" dirty="0" err="1"/>
              <a:t>details</a:t>
            </a:r>
            <a:r>
              <a:rPr lang="pt-BR" dirty="0"/>
              <a:t>&gt;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editável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Para tornar um elemento do HTML editável</a:t>
            </a:r>
            <a:r>
              <a:rPr lang="pt-BR" dirty="0"/>
              <a:t>, basta incluir nele o </a:t>
            </a:r>
            <a:r>
              <a:rPr lang="pt-BR" dirty="0" smtClean="0"/>
              <a:t>atributo </a:t>
            </a:r>
            <a:r>
              <a:rPr lang="pt-BR" dirty="0" err="1"/>
              <a:t>contenteditable</a:t>
            </a:r>
            <a:r>
              <a:rPr lang="pt-BR" dirty="0"/>
              <a:t>, assim: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 smtClean="0"/>
              <a:t>contenteditable</a:t>
            </a:r>
            <a:r>
              <a:rPr lang="pt-BR" dirty="0" smtClean="0"/>
              <a:t>=“</a:t>
            </a:r>
            <a:r>
              <a:rPr lang="pt-BR" dirty="0" err="1" smtClean="0"/>
              <a:t>true</a:t>
            </a:r>
            <a:r>
              <a:rPr lang="pt-BR" dirty="0" smtClean="0"/>
              <a:t>”&gt;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Edite-me...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Drag</a:t>
            </a:r>
            <a:r>
              <a:rPr lang="pt-BR" dirty="0" smtClean="0"/>
              <a:t>-n-</a:t>
            </a:r>
            <a:r>
              <a:rPr lang="pt-BR" dirty="0" err="1" smtClean="0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</a:t>
            </a:r>
            <a:r>
              <a:rPr lang="pt-BR" dirty="0"/>
              <a:t>API de </a:t>
            </a:r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 é relativamente simples. Basicamente, inserir o </a:t>
            </a:r>
            <a:r>
              <a:rPr lang="pt-BR" dirty="0" smtClean="0"/>
              <a:t>atributo </a:t>
            </a:r>
            <a:r>
              <a:rPr lang="pt-BR" b="1" dirty="0" err="1" smtClean="0"/>
              <a:t>draggable</a:t>
            </a:r>
            <a:r>
              <a:rPr lang="pt-BR" b="1" dirty="0"/>
              <a:t>=”</a:t>
            </a:r>
            <a:r>
              <a:rPr lang="pt-BR" b="1" dirty="0" err="1"/>
              <a:t>true</a:t>
            </a:r>
            <a:r>
              <a:rPr lang="pt-BR" b="1" dirty="0"/>
              <a:t>” </a:t>
            </a:r>
            <a:r>
              <a:rPr lang="pt-BR" dirty="0"/>
              <a:t>num elemento o torna arrastável. E há uma série de eventos que você </a:t>
            </a:r>
            <a:r>
              <a:rPr lang="pt-BR" dirty="0" smtClean="0"/>
              <a:t>pode tratar</a:t>
            </a:r>
            <a:r>
              <a:rPr lang="pt-BR" dirty="0"/>
              <a:t>. Os eventos do objeto sendo arrastado são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/>
              <a:t>dragstart</a:t>
            </a:r>
            <a:r>
              <a:rPr lang="pt-BR" dirty="0"/>
              <a:t> O objeto começou a ser arrastado. O evento que a função recebe tem um atributo </a:t>
            </a:r>
            <a:r>
              <a:rPr lang="pt-BR" dirty="0" err="1"/>
              <a:t>target</a:t>
            </a:r>
            <a:r>
              <a:rPr lang="pt-BR" dirty="0"/>
              <a:t>, que contém o objeto sendo arrastado. </a:t>
            </a:r>
            <a:endParaRPr lang="pt-BR" dirty="0" smtClean="0"/>
          </a:p>
          <a:p>
            <a:pPr lvl="1"/>
            <a:r>
              <a:rPr lang="pt-BR" b="1" dirty="0" err="1" smtClean="0"/>
              <a:t>drag</a:t>
            </a:r>
            <a:r>
              <a:rPr lang="pt-BR" dirty="0" smtClean="0"/>
              <a:t> </a:t>
            </a:r>
            <a:r>
              <a:rPr lang="pt-BR" dirty="0"/>
              <a:t>O objeto está sendo arrastado </a:t>
            </a:r>
            <a:endParaRPr lang="pt-BR" dirty="0" smtClean="0"/>
          </a:p>
          <a:p>
            <a:pPr lvl="1"/>
            <a:r>
              <a:rPr lang="pt-BR" b="1" dirty="0" err="1" smtClean="0"/>
              <a:t>dragend</a:t>
            </a:r>
            <a:r>
              <a:rPr lang="pt-BR" dirty="0" smtClean="0"/>
              <a:t> </a:t>
            </a:r>
            <a:r>
              <a:rPr lang="pt-BR" dirty="0"/>
              <a:t>A ação de arrastar terminou </a:t>
            </a:r>
          </a:p>
          <a:p>
            <a:r>
              <a:rPr lang="pt-BR" dirty="0" smtClean="0"/>
              <a:t>O </a:t>
            </a:r>
            <a:r>
              <a:rPr lang="pt-BR" dirty="0"/>
              <a:t>objeto sobre o qual outro é arrastado sofre os seguintes eventos: </a:t>
            </a:r>
            <a:endParaRPr lang="pt-BR" dirty="0" smtClean="0"/>
          </a:p>
          <a:p>
            <a:pPr lvl="1"/>
            <a:r>
              <a:rPr lang="pt-BR" b="1" dirty="0" err="1" smtClean="0"/>
              <a:t>dragenter</a:t>
            </a:r>
            <a:r>
              <a:rPr lang="pt-BR" b="1" dirty="0" smtClean="0"/>
              <a:t> </a:t>
            </a:r>
            <a:r>
              <a:rPr lang="pt-BR" dirty="0"/>
              <a:t>O objeto sendo arrastado entrou no objeto </a:t>
            </a:r>
            <a:r>
              <a:rPr lang="pt-BR" dirty="0" err="1"/>
              <a:t>target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b="1" dirty="0" err="1" smtClean="0"/>
              <a:t>dragleave</a:t>
            </a:r>
            <a:r>
              <a:rPr lang="pt-BR" dirty="0" smtClean="0"/>
              <a:t> </a:t>
            </a:r>
            <a:r>
              <a:rPr lang="pt-BR" dirty="0"/>
              <a:t>O objeto sendo arrastado deixou o objeto </a:t>
            </a:r>
            <a:r>
              <a:rPr lang="pt-BR" dirty="0" err="1"/>
              <a:t>target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b="1" dirty="0" err="1" smtClean="0"/>
              <a:t>dragover</a:t>
            </a:r>
            <a:r>
              <a:rPr lang="pt-BR" dirty="0" smtClean="0"/>
              <a:t> </a:t>
            </a:r>
            <a:r>
              <a:rPr lang="pt-BR" dirty="0"/>
              <a:t>O objeto sendo arrastado se move sobre o objeto </a:t>
            </a:r>
            <a:r>
              <a:rPr lang="pt-BR" dirty="0" err="1"/>
              <a:t>target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b="1" dirty="0" err="1" smtClean="0"/>
              <a:t>drop</a:t>
            </a:r>
            <a:r>
              <a:rPr lang="pt-BR" b="1" dirty="0" smtClean="0"/>
              <a:t> </a:t>
            </a:r>
            <a:r>
              <a:rPr lang="pt-BR" dirty="0"/>
              <a:t>O objeto sendo arrastado foi solto sobre o objeto </a:t>
            </a:r>
            <a:r>
              <a:rPr lang="pt-BR" dirty="0" err="1"/>
              <a:t>target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-n-</a:t>
            </a:r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/>
              <a:t>&lt;!DOCTYPE HTML&gt;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#div1,#div2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width</a:t>
            </a:r>
            <a:r>
              <a:rPr lang="pt-BR" dirty="0"/>
              <a:t>: 100px;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height</a:t>
            </a:r>
            <a:r>
              <a:rPr lang="pt-BR" dirty="0"/>
              <a:t>: 100px;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</a:t>
            </a:r>
            <a:r>
              <a:rPr lang="pt-BR" dirty="0" err="1"/>
              <a:t>aaaaaa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&lt;script&gt;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allowDrop</a:t>
            </a:r>
            <a:r>
              <a:rPr lang="pt-BR" dirty="0"/>
              <a:t>(</a:t>
            </a:r>
            <a:r>
              <a:rPr lang="pt-BR" dirty="0" err="1"/>
              <a:t>ev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ev.preventDefault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drag</a:t>
            </a:r>
            <a:r>
              <a:rPr lang="pt-BR" dirty="0"/>
              <a:t>(</a:t>
            </a:r>
            <a:r>
              <a:rPr lang="pt-BR" dirty="0" err="1"/>
              <a:t>ev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ev.dataTransfer.setData</a:t>
            </a:r>
            <a:r>
              <a:rPr lang="pt-BR" dirty="0"/>
              <a:t>("</a:t>
            </a:r>
            <a:r>
              <a:rPr lang="pt-BR" dirty="0" err="1"/>
              <a:t>text</a:t>
            </a:r>
            <a:r>
              <a:rPr lang="pt-BR" dirty="0"/>
              <a:t>", ev.target.id);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(</a:t>
            </a:r>
            <a:r>
              <a:rPr lang="pt-BR" dirty="0" err="1"/>
              <a:t>ev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ev.preventDefault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var data = </a:t>
            </a:r>
            <a:r>
              <a:rPr lang="pt-BR" dirty="0" err="1"/>
              <a:t>ev.dataTransfer.getData</a:t>
            </a:r>
            <a:r>
              <a:rPr lang="pt-BR" dirty="0"/>
              <a:t>("</a:t>
            </a:r>
            <a:r>
              <a:rPr lang="pt-BR" dirty="0" err="1"/>
              <a:t>text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ev.target.appendChild</a:t>
            </a:r>
            <a:r>
              <a:rPr lang="pt-BR" dirty="0"/>
              <a:t>(</a:t>
            </a:r>
            <a:r>
              <a:rPr lang="pt-BR" dirty="0" err="1"/>
              <a:t>document.getElementById</a:t>
            </a:r>
            <a:r>
              <a:rPr lang="pt-BR" dirty="0"/>
              <a:t>(data));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&lt;/script&gt;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id="div1" </a:t>
            </a:r>
            <a:r>
              <a:rPr lang="pt-BR" dirty="0" err="1"/>
              <a:t>ondrop</a:t>
            </a:r>
            <a:r>
              <a:rPr lang="pt-BR" dirty="0"/>
              <a:t>="</a:t>
            </a:r>
            <a:r>
              <a:rPr lang="pt-BR" dirty="0" err="1"/>
              <a:t>drop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)" </a:t>
            </a:r>
            <a:r>
              <a:rPr lang="pt-BR" dirty="0" err="1"/>
              <a:t>ondragover</a:t>
            </a:r>
            <a:r>
              <a:rPr lang="pt-BR" dirty="0"/>
              <a:t>="</a:t>
            </a:r>
            <a:r>
              <a:rPr lang="pt-BR" dirty="0" err="1"/>
              <a:t>allowDrop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)"&gt;&lt;/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id="drag1" </a:t>
            </a:r>
            <a:r>
              <a:rPr lang="pt-BR" dirty="0" err="1"/>
              <a:t>src</a:t>
            </a:r>
            <a:r>
              <a:rPr lang="pt-BR" dirty="0"/>
              <a:t>="https://upload.wikimedia.org/wikipedia/commons/a/ab/Logo_TV_2015.png" </a:t>
            </a:r>
            <a:r>
              <a:rPr lang="pt-BR" dirty="0" err="1"/>
              <a:t>draggable</a:t>
            </a:r>
            <a:r>
              <a:rPr lang="pt-BR" dirty="0"/>
              <a:t>="</a:t>
            </a:r>
            <a:r>
              <a:rPr lang="pt-BR" dirty="0" err="1"/>
              <a:t>true</a:t>
            </a:r>
            <a:r>
              <a:rPr lang="pt-BR" dirty="0"/>
              <a:t>" </a:t>
            </a:r>
            <a:r>
              <a:rPr lang="pt-BR" dirty="0" err="1"/>
              <a:t>ondragstart</a:t>
            </a:r>
            <a:r>
              <a:rPr lang="pt-BR" dirty="0"/>
              <a:t>="</a:t>
            </a:r>
            <a:r>
              <a:rPr lang="pt-BR" dirty="0" err="1"/>
              <a:t>drag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)" </a:t>
            </a:r>
            <a:r>
              <a:rPr lang="pt-BR" dirty="0" err="1"/>
              <a:t>width</a:t>
            </a:r>
            <a:r>
              <a:rPr lang="pt-BR" dirty="0"/>
              <a:t>="100" 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 id="div2" </a:t>
            </a:r>
            <a:r>
              <a:rPr lang="pt-BR" dirty="0" err="1"/>
              <a:t>ondrop</a:t>
            </a:r>
            <a:r>
              <a:rPr lang="pt-BR" dirty="0"/>
              <a:t>="</a:t>
            </a:r>
            <a:r>
              <a:rPr lang="pt-BR" dirty="0" err="1"/>
              <a:t>drop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)" </a:t>
            </a:r>
            <a:r>
              <a:rPr lang="pt-BR" dirty="0" err="1"/>
              <a:t>ondragover</a:t>
            </a:r>
            <a:r>
              <a:rPr lang="pt-BR" dirty="0"/>
              <a:t>="</a:t>
            </a:r>
            <a:r>
              <a:rPr lang="pt-BR" dirty="0" err="1"/>
              <a:t>allowDrop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)"&gt;&lt;/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</a:t>
            </a:r>
            <a:r>
              <a:rPr lang="pt-BR" b="1" dirty="0"/>
              <a:t>principais objetivos do HTML5 </a:t>
            </a:r>
            <a:r>
              <a:rPr lang="pt-BR" dirty="0"/>
              <a:t>é </a:t>
            </a:r>
            <a:r>
              <a:rPr lang="pt-BR" b="1" dirty="0"/>
              <a:t>facilitar a manipulação do elemento</a:t>
            </a:r>
            <a:r>
              <a:rPr lang="pt-BR" dirty="0"/>
              <a:t> possibilitando o desenvolvedor </a:t>
            </a:r>
            <a:r>
              <a:rPr lang="pt-BR" b="1" dirty="0"/>
              <a:t>a modificar as características dos objetos</a:t>
            </a:r>
            <a:r>
              <a:rPr lang="pt-BR" dirty="0"/>
              <a:t> de forma não intrusiva e de maneira que seja transparente para o usuário </a:t>
            </a:r>
            <a:r>
              <a:rPr lang="pt-BR" dirty="0" smtClean="0"/>
              <a:t>final.</a:t>
            </a:r>
          </a:p>
          <a:p>
            <a:r>
              <a:rPr lang="pt-BR" dirty="0"/>
              <a:t>Ao contrário das versões anteriores, o </a:t>
            </a:r>
            <a:r>
              <a:rPr lang="pt-BR" b="1" dirty="0"/>
              <a:t>HTML5 fornece ferramentas para a CSS e o </a:t>
            </a:r>
            <a:r>
              <a:rPr lang="pt-BR" b="1" dirty="0" err="1"/>
              <a:t>Javascript</a:t>
            </a:r>
            <a:r>
              <a:rPr lang="pt-BR" b="1" dirty="0"/>
              <a:t> fazerem seu trabalho da melhor maneira possível.</a:t>
            </a:r>
            <a:r>
              <a:rPr lang="pt-BR" dirty="0"/>
              <a:t> O HTML5 permite por meio de suas </a:t>
            </a:r>
            <a:r>
              <a:rPr lang="pt-BR" dirty="0" err="1"/>
              <a:t>APIs</a:t>
            </a:r>
            <a:r>
              <a:rPr lang="pt-BR" dirty="0"/>
              <a:t> a manipulação das características destes elementos, de forma que o website ou a aplicação continue leve e funcional.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Correção Ortográfica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agentes de usuário podem oferecer recursos de revisão ortográfica e gramatical, dependendo do que houver disponível em cada plataforma.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desenvolvedores podem controlar o </a:t>
            </a:r>
            <a:r>
              <a:rPr lang="pt-BR" dirty="0" smtClean="0"/>
              <a:t>comportamento </a:t>
            </a:r>
            <a:r>
              <a:rPr lang="pt-BR" dirty="0"/>
              <a:t>dessa ferramenta através do atributo </a:t>
            </a:r>
            <a:r>
              <a:rPr lang="pt-BR" dirty="0" err="1"/>
              <a:t>spellcheck</a:t>
            </a:r>
            <a:r>
              <a:rPr lang="pt-BR" dirty="0"/>
              <a:t>. </a:t>
            </a:r>
            <a:r>
              <a:rPr lang="pt-BR" b="1" dirty="0" smtClean="0"/>
              <a:t>Inserir </a:t>
            </a:r>
            <a:r>
              <a:rPr lang="pt-BR" b="1" dirty="0" err="1" smtClean="0"/>
              <a:t>spellcheck</a:t>
            </a:r>
            <a:r>
              <a:rPr lang="pt-BR" b="1" dirty="0" smtClean="0"/>
              <a:t>=”</a:t>
            </a:r>
            <a:r>
              <a:rPr lang="pt-BR" b="1" dirty="0" err="1" smtClean="0"/>
              <a:t>true</a:t>
            </a:r>
            <a:r>
              <a:rPr lang="pt-BR" b="1" dirty="0" smtClean="0"/>
              <a:t>” num elemento faz com que a revisão esteja habilitada para ele</a:t>
            </a:r>
            <a:r>
              <a:rPr lang="pt-BR" dirty="0" smtClean="0"/>
              <a:t>. </a:t>
            </a:r>
            <a:r>
              <a:rPr lang="pt-BR" dirty="0"/>
              <a:t>Você também pode desabilitar a revisão para determinado elemento, inserindo </a:t>
            </a:r>
            <a:r>
              <a:rPr lang="pt-BR" dirty="0" err="1"/>
              <a:t>spellcheck</a:t>
            </a:r>
            <a:r>
              <a:rPr lang="pt-BR" dirty="0"/>
              <a:t>=”false”.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3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Ortográfica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 </a:t>
            </a:r>
            <a:r>
              <a:rPr lang="en-US" dirty="0" err="1"/>
              <a:t>contenteditable</a:t>
            </a:r>
            <a:r>
              <a:rPr lang="en-US" dirty="0"/>
              <a:t>="true" spellcheck="true"&gt;This is a </a:t>
            </a:r>
            <a:r>
              <a:rPr lang="en-US" dirty="0" err="1"/>
              <a:t>praggagraph</a:t>
            </a:r>
            <a:r>
              <a:rPr lang="en-US" dirty="0"/>
              <a:t>. It is editable. Try to change the text.&lt;/p&gt;</a:t>
            </a:r>
          </a:p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/>
              <a:t>name: &lt;input type="text" name="</a:t>
            </a:r>
            <a:r>
              <a:rPr lang="en-US" dirty="0" err="1"/>
              <a:t>fname</a:t>
            </a:r>
            <a:r>
              <a:rPr lang="en-US" dirty="0"/>
              <a:t>" spellcheck="true"&gt;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</a:t>
            </a:r>
            <a:r>
              <a:rPr lang="pt-BR" dirty="0" err="1" smtClean="0"/>
              <a:t>audio</a:t>
            </a:r>
            <a:r>
              <a:rPr lang="pt-BR" dirty="0" smtClean="0"/>
              <a:t> e </a:t>
            </a:r>
            <a:r>
              <a:rPr lang="pt-BR" dirty="0" err="1" smtClean="0"/>
              <a:t>video</a:t>
            </a:r>
            <a:r>
              <a:rPr lang="pt-BR" dirty="0" smtClean="0"/>
              <a:t>, e </a:t>
            </a:r>
            <a:r>
              <a:rPr lang="pt-BR" dirty="0" err="1" smtClean="0"/>
              <a:t>codecs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Áudio</a:t>
            </a:r>
          </a:p>
          <a:p>
            <a:pPr marL="457200" lvl="1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=”</a:t>
            </a:r>
            <a:r>
              <a:rPr lang="en-US" dirty="0" err="1"/>
              <a:t>mus.oga</a:t>
            </a:r>
            <a:r>
              <a:rPr lang="en-US" dirty="0"/>
              <a:t>” controls=”true” </a:t>
            </a:r>
            <a:r>
              <a:rPr lang="en-US" dirty="0" err="1"/>
              <a:t>autoplay</a:t>
            </a:r>
            <a:r>
              <a:rPr lang="en-US" dirty="0"/>
              <a:t>=”true” /&gt;</a:t>
            </a:r>
          </a:p>
          <a:p>
            <a:pPr lvl="1"/>
            <a:r>
              <a:rPr lang="pt-BR" dirty="0"/>
              <a:t>Origens alternativas de </a:t>
            </a:r>
            <a:r>
              <a:rPr lang="pt-BR" dirty="0" smtClean="0"/>
              <a:t>áudio:</a:t>
            </a:r>
          </a:p>
          <a:p>
            <a:pPr marL="914400" lvl="2" indent="0">
              <a:buNone/>
            </a:pPr>
            <a:r>
              <a:rPr lang="pt-BR" dirty="0"/>
              <a:t>&lt;</a:t>
            </a:r>
            <a:r>
              <a:rPr lang="pt-BR" dirty="0" err="1"/>
              <a:t>audio</a:t>
            </a:r>
            <a:r>
              <a:rPr lang="pt-BR" dirty="0"/>
              <a:t> </a:t>
            </a:r>
            <a:r>
              <a:rPr lang="pt-BR" dirty="0" err="1"/>
              <a:t>controls</a:t>
            </a:r>
            <a:r>
              <a:rPr lang="pt-BR" dirty="0"/>
              <a:t>=”</a:t>
            </a:r>
            <a:r>
              <a:rPr lang="pt-BR" dirty="0" err="1"/>
              <a:t>true</a:t>
            </a:r>
            <a:r>
              <a:rPr lang="pt-BR" dirty="0"/>
              <a:t>” </a:t>
            </a:r>
            <a:r>
              <a:rPr lang="pt-BR" dirty="0" err="1"/>
              <a:t>autoplay</a:t>
            </a:r>
            <a:r>
              <a:rPr lang="pt-BR" dirty="0"/>
              <a:t>=”</a:t>
            </a:r>
            <a:r>
              <a:rPr lang="pt-BR" dirty="0" err="1"/>
              <a:t>true</a:t>
            </a:r>
            <a:r>
              <a:rPr lang="pt-BR" dirty="0"/>
              <a:t>”&gt;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</a:t>
            </a:r>
            <a:r>
              <a:rPr lang="pt-BR" dirty="0" err="1"/>
              <a:t>mus.oga</a:t>
            </a:r>
            <a:r>
              <a:rPr lang="pt-BR" dirty="0"/>
              <a:t>” /&gt;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=”mus.mp3” /&gt;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=”mus.wma” /&gt;</a:t>
            </a:r>
          </a:p>
          <a:p>
            <a:pPr marL="914400" lvl="2" indent="0">
              <a:buNone/>
            </a:pPr>
            <a:r>
              <a:rPr lang="pt-BR" dirty="0"/>
              <a:t>&lt;/</a:t>
            </a:r>
            <a:r>
              <a:rPr lang="pt-BR" dirty="0" err="1"/>
              <a:t>audio</a:t>
            </a:r>
            <a:r>
              <a:rPr lang="pt-BR" dirty="0"/>
              <a:t>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00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</a:t>
            </a:r>
            <a:r>
              <a:rPr lang="pt-BR" dirty="0" err="1" smtClean="0"/>
              <a:t>audio</a:t>
            </a:r>
            <a:r>
              <a:rPr lang="pt-BR" dirty="0" smtClean="0"/>
              <a:t> e </a:t>
            </a:r>
            <a:r>
              <a:rPr lang="pt-BR" dirty="0" err="1" smtClean="0"/>
              <a:t>video</a:t>
            </a:r>
            <a:r>
              <a:rPr lang="pt-BR" dirty="0" smtClean="0"/>
              <a:t>, e </a:t>
            </a:r>
            <a:r>
              <a:rPr lang="pt-BR" dirty="0" err="1" smtClean="0"/>
              <a:t>codecs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Vídeo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O uso de vídeo é muito semelhante ao de áudio:</a:t>
            </a:r>
          </a:p>
          <a:p>
            <a:pPr marL="457200" lvl="1" indent="0">
              <a:buNone/>
            </a:pPr>
            <a:r>
              <a:rPr lang="pt-BR" dirty="0" smtClean="0"/>
              <a:t>	&lt;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</a:t>
            </a:r>
            <a:r>
              <a:rPr lang="pt-BR" dirty="0" err="1"/>
              <a:t>u.ogv</a:t>
            </a:r>
            <a:r>
              <a:rPr lang="pt-BR" dirty="0"/>
              <a:t>” </a:t>
            </a:r>
            <a:r>
              <a:rPr lang="pt-BR" dirty="0" err="1"/>
              <a:t>width</a:t>
            </a:r>
            <a:r>
              <a:rPr lang="pt-BR" dirty="0"/>
              <a:t>=”400” </a:t>
            </a:r>
            <a:r>
              <a:rPr lang="pt-BR" dirty="0" err="1"/>
              <a:t>height</a:t>
            </a:r>
            <a:r>
              <a:rPr lang="pt-BR" dirty="0"/>
              <a:t>=”300” </a:t>
            </a:r>
            <a:r>
              <a:rPr lang="pt-BR" dirty="0" smtClean="0"/>
              <a:t>/&gt;</a:t>
            </a:r>
          </a:p>
          <a:p>
            <a:pPr marL="457200" lvl="1" indent="0">
              <a:buNone/>
            </a:pPr>
            <a:r>
              <a:rPr lang="pt-BR" dirty="0"/>
              <a:t>E com vários elementos </a:t>
            </a:r>
            <a:r>
              <a:rPr lang="pt-BR" dirty="0" err="1"/>
              <a:t>source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controls</a:t>
            </a:r>
            <a:r>
              <a:rPr lang="pt-BR" dirty="0"/>
              <a:t>=”</a:t>
            </a:r>
            <a:r>
              <a:rPr lang="pt-BR" dirty="0" err="1"/>
              <a:t>true</a:t>
            </a:r>
            <a:r>
              <a:rPr lang="pt-BR" dirty="0"/>
              <a:t>” </a:t>
            </a:r>
            <a:r>
              <a:rPr lang="pt-BR" dirty="0" err="1"/>
              <a:t>autoplay</a:t>
            </a:r>
            <a:r>
              <a:rPr lang="pt-BR" dirty="0"/>
              <a:t>=”</a:t>
            </a:r>
            <a:r>
              <a:rPr lang="pt-BR" dirty="0" err="1"/>
              <a:t>true</a:t>
            </a:r>
            <a:r>
              <a:rPr lang="pt-BR" dirty="0"/>
              <a:t>” </a:t>
            </a:r>
            <a:r>
              <a:rPr lang="pt-BR" dirty="0" err="1"/>
              <a:t>width</a:t>
            </a:r>
            <a:r>
              <a:rPr lang="pt-BR" dirty="0"/>
              <a:t>=”400” </a:t>
            </a:r>
            <a:r>
              <a:rPr lang="pt-BR" dirty="0" err="1"/>
              <a:t>height</a:t>
            </a:r>
            <a:r>
              <a:rPr lang="pt-BR" dirty="0"/>
              <a:t>=”300”&gt;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</a:t>
            </a:r>
            <a:r>
              <a:rPr lang="pt-BR" dirty="0" err="1"/>
              <a:t>u.ogv</a:t>
            </a:r>
            <a:r>
              <a:rPr lang="pt-BR" dirty="0"/>
              <a:t>” /&gt;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=”u.mp4” /&gt;</a:t>
            </a:r>
          </a:p>
          <a:p>
            <a:pPr marL="914400" lvl="2" indent="0">
              <a:buNone/>
            </a:pPr>
            <a:r>
              <a:rPr lang="pt-BR" dirty="0"/>
              <a:t>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=”u.wmv” /&gt;</a:t>
            </a:r>
          </a:p>
          <a:p>
            <a:pPr marL="914400" lvl="2" indent="0">
              <a:buNone/>
            </a:pPr>
            <a:r>
              <a:rPr lang="pt-BR" dirty="0"/>
              <a:t> &lt;p&gt;Faça o &lt;a </a:t>
            </a:r>
            <a:r>
              <a:rPr lang="pt-BR" dirty="0" err="1"/>
              <a:t>href</a:t>
            </a:r>
            <a:r>
              <a:rPr lang="pt-BR" dirty="0"/>
              <a:t>=”u.mp4”&gt;download do vídeo&lt;/a&gt;.&lt;/p&gt;</a:t>
            </a:r>
          </a:p>
          <a:p>
            <a:pPr marL="914400" lvl="2" indent="0">
              <a:buNone/>
            </a:pPr>
            <a:r>
              <a:rPr lang="pt-BR" dirty="0"/>
              <a:t>&lt;/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3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Menus e toolbars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elemento menu é usado para definir menus e barras de ferramenta. Dentro do menu, você </a:t>
            </a:r>
            <a:r>
              <a:rPr lang="pt-BR" dirty="0" smtClean="0"/>
              <a:t>pode inserir </a:t>
            </a:r>
            <a:r>
              <a:rPr lang="pt-BR" dirty="0" err="1"/>
              <a:t>submenus</a:t>
            </a:r>
            <a:r>
              <a:rPr lang="pt-BR" dirty="0"/>
              <a:t> ou comandos. Para inserir </a:t>
            </a:r>
            <a:r>
              <a:rPr lang="pt-BR" dirty="0" err="1"/>
              <a:t>submenus</a:t>
            </a:r>
            <a:r>
              <a:rPr lang="pt-BR" dirty="0"/>
              <a:t>, basta inserir outros elementos menu. </a:t>
            </a:r>
            <a:r>
              <a:rPr lang="pt-BR" dirty="0" smtClean="0"/>
              <a:t>Para definir </a:t>
            </a:r>
            <a:r>
              <a:rPr lang="pt-BR" dirty="0"/>
              <a:t>comandos, você pode </a:t>
            </a:r>
            <a:r>
              <a:rPr lang="pt-BR" dirty="0" smtClean="0"/>
              <a:t>inserir: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link, um elemento a com atributo </a:t>
            </a:r>
            <a:r>
              <a:rPr lang="pt-BR" dirty="0" err="1"/>
              <a:t>href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botão, um elemento </a:t>
            </a:r>
            <a:r>
              <a:rPr lang="pt-BR" dirty="0" err="1"/>
              <a:t>button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botão, um elemento input com o atributo </a:t>
            </a:r>
            <a:r>
              <a:rPr lang="pt-BR" dirty="0" err="1"/>
              <a:t>type</a:t>
            </a:r>
            <a:r>
              <a:rPr lang="pt-BR" dirty="0"/>
              <a:t> contendo </a:t>
            </a:r>
            <a:r>
              <a:rPr lang="pt-BR" dirty="0" err="1"/>
              <a:t>button</a:t>
            </a:r>
            <a:r>
              <a:rPr lang="pt-BR" dirty="0"/>
              <a:t>, </a:t>
            </a:r>
            <a:r>
              <a:rPr lang="pt-BR" dirty="0" err="1"/>
              <a:t>submit</a:t>
            </a:r>
            <a:r>
              <a:rPr lang="pt-BR" dirty="0"/>
              <a:t>, reset </a:t>
            </a:r>
            <a:r>
              <a:rPr lang="pt-BR" dirty="0" smtClean="0"/>
              <a:t>ou </a:t>
            </a:r>
            <a:r>
              <a:rPr lang="pt-BR" dirty="0" err="1" smtClean="0"/>
              <a:t>image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/>
              <a:t>radiobutton</a:t>
            </a:r>
            <a:r>
              <a:rPr lang="pt-BR" dirty="0"/>
              <a:t>, um elemento input com o atributo </a:t>
            </a:r>
            <a:r>
              <a:rPr lang="pt-BR" dirty="0" err="1"/>
              <a:t>type</a:t>
            </a:r>
            <a:r>
              <a:rPr lang="pt-BR" dirty="0"/>
              <a:t> contendo radio;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/>
              <a:t>checkbox</a:t>
            </a:r>
            <a:r>
              <a:rPr lang="pt-BR" dirty="0"/>
              <a:t>, um elemento input com o atributo </a:t>
            </a:r>
            <a:r>
              <a:rPr lang="pt-BR" dirty="0" err="1"/>
              <a:t>type</a:t>
            </a:r>
            <a:r>
              <a:rPr lang="pt-BR" dirty="0"/>
              <a:t> contendo </a:t>
            </a:r>
            <a:r>
              <a:rPr lang="pt-BR" dirty="0" err="1"/>
              <a:t>checkbox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elemento </a:t>
            </a:r>
            <a:r>
              <a:rPr lang="pt-BR" dirty="0" err="1"/>
              <a:t>select</a:t>
            </a:r>
            <a:r>
              <a:rPr lang="pt-BR" dirty="0"/>
              <a:t>, contendo um ou mais </a:t>
            </a:r>
            <a:r>
              <a:rPr lang="pt-BR" dirty="0" err="1"/>
              <a:t>options</a:t>
            </a:r>
            <a:r>
              <a:rPr lang="pt-BR" dirty="0"/>
              <a:t>, define um grupo de comandos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elemento qualquer com o atributo </a:t>
            </a:r>
            <a:r>
              <a:rPr lang="pt-BR" dirty="0" err="1"/>
              <a:t>accesskey</a:t>
            </a:r>
            <a:endParaRPr lang="pt-BR" dirty="0"/>
          </a:p>
          <a:p>
            <a:pPr lvl="1"/>
            <a:r>
              <a:rPr lang="pt-BR" dirty="0" smtClean="0"/>
              <a:t>Um </a:t>
            </a:r>
            <a:r>
              <a:rPr lang="pt-BR" dirty="0"/>
              <a:t>elemento </a:t>
            </a:r>
            <a:r>
              <a:rPr lang="pt-BR" dirty="0" err="1"/>
              <a:t>command</a:t>
            </a:r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4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Menus e </a:t>
            </a:r>
            <a:r>
              <a:rPr lang="pt-BR" dirty="0" smtClean="0"/>
              <a:t>toolbars (não fica certo no Chrome)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meta </a:t>
            </a:r>
            <a:r>
              <a:rPr lang="pt-BR" dirty="0" err="1" smtClean="0"/>
              <a:t>charset</a:t>
            </a:r>
            <a:r>
              <a:rPr lang="pt-BR" dirty="0" smtClean="0"/>
              <a:t>=“UTF-8” 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title</a:t>
            </a:r>
            <a:r>
              <a:rPr lang="pt-BR" dirty="0"/>
              <a:t>&gt;Menus&lt;/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menu </a:t>
            </a:r>
            <a:r>
              <a:rPr lang="pt-BR" dirty="0" err="1"/>
              <a:t>type</a:t>
            </a:r>
            <a:r>
              <a:rPr lang="pt-BR" dirty="0" smtClean="0"/>
              <a:t>=“toolbar”&gt;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li&gt;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menu </a:t>
            </a:r>
            <a:r>
              <a:rPr lang="pt-BR" dirty="0" err="1"/>
              <a:t>label</a:t>
            </a:r>
            <a:r>
              <a:rPr lang="pt-BR" dirty="0" smtClean="0"/>
              <a:t>=“File”&gt;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fnew</a:t>
            </a:r>
            <a:r>
              <a:rPr lang="pt-BR" dirty="0" smtClean="0"/>
              <a:t>()”&gt;</a:t>
            </a:r>
            <a:r>
              <a:rPr lang="pt-BR" dirty="0"/>
              <a:t>New...&lt;/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fopen</a:t>
            </a:r>
            <a:r>
              <a:rPr lang="pt-BR" dirty="0" smtClean="0"/>
              <a:t>()”&gt;</a:t>
            </a:r>
            <a:r>
              <a:rPr lang="pt-BR" dirty="0"/>
              <a:t>Open...&lt;/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fsave</a:t>
            </a:r>
            <a:r>
              <a:rPr lang="pt-BR" dirty="0" smtClean="0"/>
              <a:t>()”&gt;</a:t>
            </a:r>
            <a:r>
              <a:rPr lang="pt-BR" dirty="0" err="1"/>
              <a:t>Save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fsaveas</a:t>
            </a:r>
            <a:r>
              <a:rPr lang="pt-BR" dirty="0" smtClean="0"/>
              <a:t>()”&gt;</a:t>
            </a:r>
            <a:r>
              <a:rPr lang="pt-BR" dirty="0" err="1"/>
              <a:t>Save</a:t>
            </a:r>
            <a:r>
              <a:rPr lang="pt-BR" dirty="0"/>
              <a:t> as...&lt;/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/>
              <a:t>menu&gt;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/>
              <a:t>li&gt;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&lt;li&gt;</a:t>
            </a:r>
          </a:p>
          <a:p>
            <a:pPr marL="0" indent="0">
              <a:buNone/>
            </a:pPr>
            <a:r>
              <a:rPr lang="pt-BR" dirty="0"/>
              <a:t>&lt;menu </a:t>
            </a:r>
            <a:r>
              <a:rPr lang="pt-BR" dirty="0" err="1"/>
              <a:t>label</a:t>
            </a:r>
            <a:r>
              <a:rPr lang="pt-BR" dirty="0" smtClean="0"/>
              <a:t>=“</a:t>
            </a:r>
            <a:r>
              <a:rPr lang="pt-BR" dirty="0" err="1" smtClean="0"/>
              <a:t>Edit</a:t>
            </a:r>
            <a:r>
              <a:rPr lang="pt-BR" dirty="0" smtClean="0"/>
              <a:t>”&gt;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ecopy</a:t>
            </a:r>
            <a:r>
              <a:rPr lang="pt-BR" dirty="0" smtClean="0"/>
              <a:t>()”&gt;</a:t>
            </a:r>
            <a:r>
              <a:rPr lang="pt-BR" dirty="0" err="1"/>
              <a:t>Copy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ecut</a:t>
            </a:r>
            <a:r>
              <a:rPr lang="pt-BR" dirty="0" smtClean="0"/>
              <a:t>()”&gt;</a:t>
            </a:r>
            <a:r>
              <a:rPr lang="pt-BR" dirty="0" err="1"/>
              <a:t>Cut</a:t>
            </a:r>
            <a:r>
              <a:rPr lang="pt-BR" dirty="0"/>
              <a:t>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button</a:t>
            </a:r>
            <a:r>
              <a:rPr lang="pt-BR" dirty="0" smtClean="0"/>
              <a:t>” </a:t>
            </a:r>
            <a:r>
              <a:rPr lang="pt-BR" dirty="0" err="1"/>
              <a:t>onclick</a:t>
            </a:r>
            <a:r>
              <a:rPr lang="pt-BR" dirty="0" smtClean="0"/>
              <a:t>=“</a:t>
            </a:r>
            <a:r>
              <a:rPr lang="pt-BR" dirty="0" err="1" smtClean="0"/>
              <a:t>epaste</a:t>
            </a:r>
            <a:r>
              <a:rPr lang="pt-BR" dirty="0" smtClean="0"/>
              <a:t>()”&gt;</a:t>
            </a:r>
            <a:r>
              <a:rPr lang="pt-BR" dirty="0"/>
              <a:t>Paste&lt;/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&lt;/menu&gt;</a:t>
            </a:r>
          </a:p>
          <a:p>
            <a:pPr marL="0" indent="0">
              <a:buNone/>
            </a:pPr>
            <a:r>
              <a:rPr lang="pt-BR" dirty="0"/>
              <a:t>&lt;/li&gt;</a:t>
            </a:r>
          </a:p>
          <a:p>
            <a:pPr marL="0" indent="0">
              <a:buNone/>
            </a:pPr>
            <a:r>
              <a:rPr lang="pt-BR" dirty="0"/>
              <a:t>&lt;li&gt;</a:t>
            </a:r>
          </a:p>
          <a:p>
            <a:pPr marL="0" indent="0">
              <a:buNone/>
            </a:pPr>
            <a:r>
              <a:rPr lang="pt-BR" dirty="0"/>
              <a:t>&lt;menu </a:t>
            </a:r>
            <a:r>
              <a:rPr lang="pt-BR" dirty="0" err="1"/>
              <a:t>label</a:t>
            </a:r>
            <a:r>
              <a:rPr lang="pt-BR" dirty="0" smtClean="0"/>
              <a:t>=“Help”&gt;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&lt;li&gt;&lt;a </a:t>
            </a:r>
            <a:r>
              <a:rPr lang="pt-BR" dirty="0" err="1"/>
              <a:t>href</a:t>
            </a:r>
            <a:r>
              <a:rPr lang="pt-BR" dirty="0" smtClean="0"/>
              <a:t>=“help.html”&gt;</a:t>
            </a:r>
            <a:r>
              <a:rPr lang="pt-BR" dirty="0"/>
              <a:t>Help&lt;/a&gt;&lt;/li&gt;</a:t>
            </a:r>
          </a:p>
          <a:p>
            <a:pPr marL="0" indent="0">
              <a:buNone/>
            </a:pPr>
            <a:r>
              <a:rPr lang="pt-BR" dirty="0"/>
              <a:t>&lt;li&gt;&lt;a </a:t>
            </a:r>
            <a:r>
              <a:rPr lang="pt-BR" dirty="0" err="1"/>
              <a:t>href</a:t>
            </a:r>
            <a:r>
              <a:rPr lang="pt-BR" dirty="0" smtClean="0"/>
              <a:t>=“about.html”&gt;</a:t>
            </a:r>
            <a:r>
              <a:rPr lang="pt-BR" dirty="0" err="1"/>
              <a:t>About</a:t>
            </a:r>
            <a:r>
              <a:rPr lang="pt-BR" dirty="0"/>
              <a:t>&lt;/a&gt;&lt;/li&gt;</a:t>
            </a:r>
          </a:p>
          <a:p>
            <a:pPr marL="0" indent="0">
              <a:buNone/>
            </a:pPr>
            <a:r>
              <a:rPr lang="pt-BR" dirty="0"/>
              <a:t>&lt;/menu&gt;</a:t>
            </a:r>
          </a:p>
          <a:p>
            <a:pPr marL="0" indent="0">
              <a:buNone/>
            </a:pPr>
            <a:r>
              <a:rPr lang="pt-BR" dirty="0"/>
              <a:t>&lt;/li&gt;</a:t>
            </a:r>
          </a:p>
          <a:p>
            <a:pPr marL="0" indent="0">
              <a:buNone/>
            </a:pPr>
            <a:r>
              <a:rPr lang="pt-BR" dirty="0"/>
              <a:t>&lt;/menu&gt;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5691188"/>
            <a:ext cx="2571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completa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linkClick r:id="rId2"/>
              </a:rPr>
              <a:t>https://</a:t>
            </a:r>
            <a:r>
              <a:rPr lang="pt-BR">
                <a:hlinkClick r:id="rId2"/>
              </a:rPr>
              <a:t>html.spec.whatwg.org/multipage</a:t>
            </a:r>
            <a:r>
              <a:rPr lang="pt-BR" smtClean="0">
                <a:hlinkClick r:id="rId2"/>
              </a:rPr>
              <a:t>/</a:t>
            </a:r>
            <a:r>
              <a:rPr lang="pt-BR" smtClean="0"/>
              <a:t> 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também cria novas </a:t>
            </a:r>
            <a:r>
              <a:rPr lang="pt-BR" dirty="0" err="1"/>
              <a:t>tags</a:t>
            </a:r>
            <a:r>
              <a:rPr lang="pt-BR" dirty="0"/>
              <a:t> e modifica a função de </a:t>
            </a:r>
            <a:r>
              <a:rPr lang="pt-BR" dirty="0" smtClean="0"/>
              <a:t>outras</a:t>
            </a:r>
          </a:p>
          <a:p>
            <a:pPr lvl="1"/>
            <a:r>
              <a:rPr lang="pt-BR" dirty="0" smtClean="0"/>
              <a:t>As versões antigas do HTML não continham um padrão universal para a criação de seções comuns e específicas </a:t>
            </a:r>
            <a:r>
              <a:rPr lang="pt-BR" b="1" dirty="0" smtClean="0"/>
              <a:t>como rodapé</a:t>
            </a:r>
            <a:r>
              <a:rPr lang="pt-BR" b="1" dirty="0"/>
              <a:t>, cabeçalho, </a:t>
            </a:r>
            <a:r>
              <a:rPr lang="pt-BR" b="1" dirty="0" err="1"/>
              <a:t>sidebar</a:t>
            </a:r>
            <a:r>
              <a:rPr lang="pt-BR" b="1" dirty="0"/>
              <a:t>, menus e etc</a:t>
            </a:r>
            <a:r>
              <a:rPr lang="pt-BR" dirty="0"/>
              <a:t>. </a:t>
            </a:r>
            <a:r>
              <a:rPr lang="pt-BR" dirty="0" smtClean="0"/>
              <a:t>Não </a:t>
            </a:r>
            <a:r>
              <a:rPr lang="pt-BR" dirty="0"/>
              <a:t>havia um padrão de nomenclatura de </a:t>
            </a:r>
            <a:r>
              <a:rPr lang="pt-BR" dirty="0" err="1"/>
              <a:t>IDs</a:t>
            </a:r>
            <a:r>
              <a:rPr lang="pt-BR" dirty="0"/>
              <a:t>, Classes ou </a:t>
            </a:r>
            <a:r>
              <a:rPr lang="pt-BR" dirty="0" err="1"/>
              <a:t>tags</a:t>
            </a:r>
            <a:r>
              <a:rPr lang="pt-BR" dirty="0"/>
              <a:t>. Não havia um método de capturar de maneira automática as informações localizadas nos rodapés dos websites.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</a:t>
            </a:r>
            <a:r>
              <a:rPr lang="pt-BR" b="1" dirty="0"/>
              <a:t>modifica a forma de como escrevemos código e organizamos a informação na página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Mais semântica </a:t>
            </a:r>
            <a:r>
              <a:rPr lang="pt-BR" dirty="0"/>
              <a:t>com menos código</a:t>
            </a:r>
            <a:r>
              <a:rPr lang="pt-BR" dirty="0" smtClean="0"/>
              <a:t>.</a:t>
            </a:r>
          </a:p>
          <a:p>
            <a:r>
              <a:rPr lang="pt-BR" dirty="0" smtClean="0"/>
              <a:t>Mais </a:t>
            </a:r>
            <a:r>
              <a:rPr lang="pt-BR" dirty="0"/>
              <a:t>interatividade sem a necessidade de instalação de </a:t>
            </a:r>
            <a:r>
              <a:rPr lang="pt-BR" dirty="0" err="1"/>
              <a:t>plugins</a:t>
            </a:r>
            <a:r>
              <a:rPr lang="pt-BR" dirty="0"/>
              <a:t> e perda de performance. </a:t>
            </a:r>
            <a:endParaRPr lang="pt-BR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&lt;!DOCTYPE HTML&gt;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=”</a:t>
            </a:r>
            <a:r>
              <a:rPr lang="pt-BR" dirty="0" err="1"/>
              <a:t>pt-br</a:t>
            </a:r>
            <a:r>
              <a:rPr lang="pt-BR" dirty="0"/>
              <a:t>”&gt;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meta </a:t>
            </a:r>
            <a:r>
              <a:rPr lang="pt-BR" dirty="0" err="1"/>
              <a:t>charset</a:t>
            </a:r>
            <a:r>
              <a:rPr lang="pt-BR" dirty="0"/>
              <a:t>=”UTF-8”&gt;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title</a:t>
            </a:r>
            <a:r>
              <a:rPr lang="pt-BR" dirty="0"/>
              <a:t>&gt;&lt;/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Doctype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err="1"/>
              <a:t>Doctype</a:t>
            </a:r>
            <a:r>
              <a:rPr lang="pt-BR" dirty="0"/>
              <a:t> indica para o navegador e para outros meios qual a especificação de código </a:t>
            </a:r>
            <a:r>
              <a:rPr lang="pt-BR" dirty="0" smtClean="0"/>
              <a:t>utilizar.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Doctype</a:t>
            </a:r>
            <a:r>
              <a:rPr lang="pt-BR" dirty="0"/>
              <a:t> não é uma </a:t>
            </a:r>
            <a:r>
              <a:rPr lang="pt-BR" dirty="0" err="1"/>
              <a:t>tag</a:t>
            </a:r>
            <a:r>
              <a:rPr lang="pt-BR" dirty="0"/>
              <a:t> do HTML, mas uma instrução para que o browser tenha informações sobre qual versão de código a marcação foi escrita</a:t>
            </a:r>
            <a:r>
              <a:rPr lang="pt-BR" dirty="0" smtClean="0"/>
              <a:t>.</a:t>
            </a:r>
          </a:p>
          <a:p>
            <a:r>
              <a:rPr lang="pt-BR" dirty="0" smtClean="0"/>
              <a:t>Lang</a:t>
            </a:r>
          </a:p>
          <a:p>
            <a:pPr lvl="1"/>
            <a:r>
              <a:rPr lang="pt-BR" dirty="0"/>
              <a:t>O atributo LANG é necessário para que os </a:t>
            </a:r>
            <a:r>
              <a:rPr lang="pt-BR" dirty="0" err="1"/>
              <a:t>user-agents</a:t>
            </a:r>
            <a:r>
              <a:rPr lang="pt-BR" dirty="0"/>
              <a:t> saibam qual a linguagem principal do documento.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conteúdo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pequenas regras </a:t>
            </a:r>
            <a:r>
              <a:rPr lang="pt-BR" dirty="0" smtClean="0"/>
              <a:t>básicas que estão </a:t>
            </a:r>
            <a:r>
              <a:rPr lang="pt-BR" dirty="0"/>
              <a:t>no HTML desde o início. </a:t>
            </a:r>
            <a:endParaRPr lang="pt-BR" dirty="0" smtClean="0"/>
          </a:p>
          <a:p>
            <a:r>
              <a:rPr lang="pt-BR" dirty="0" smtClean="0"/>
              <a:t>Estas </a:t>
            </a:r>
            <a:r>
              <a:rPr lang="pt-BR" dirty="0"/>
              <a:t>regras definem onde os elementos podem ou não estar. </a:t>
            </a:r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eles podem ser filhos ou pais de outros elementos e quais os seus comportamentos. </a:t>
            </a:r>
            <a:endParaRPr lang="pt-BR" dirty="0" smtClean="0"/>
          </a:p>
          <a:p>
            <a:r>
              <a:rPr lang="pt-BR" dirty="0" smtClean="0"/>
              <a:t>Dentre </a:t>
            </a:r>
            <a:r>
              <a:rPr lang="pt-BR" dirty="0"/>
              <a:t>todas as categorias de modelos de conteúdo, existem dois tipos de elementos: </a:t>
            </a:r>
            <a:r>
              <a:rPr lang="pt-BR" b="1" dirty="0"/>
              <a:t>elementos de linha e de bloco</a:t>
            </a:r>
            <a:r>
              <a:rPr lang="pt-BR" dirty="0"/>
              <a:t>.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conteúdo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Elementos de linha marcam em sua maioria texto</a:t>
            </a:r>
          </a:p>
          <a:p>
            <a:pPr lvl="1"/>
            <a:r>
              <a:rPr lang="en-US" dirty="0"/>
              <a:t>a, strong,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, input, </a:t>
            </a:r>
            <a:r>
              <a:rPr lang="en-US" dirty="0" err="1"/>
              <a:t>abbr</a:t>
            </a:r>
            <a:r>
              <a:rPr lang="en-US" dirty="0"/>
              <a:t>, span.</a:t>
            </a:r>
            <a:endParaRPr lang="pt-BR" b="1" dirty="0" smtClean="0"/>
          </a:p>
          <a:p>
            <a:r>
              <a:rPr lang="pt-BR" b="1" dirty="0" smtClean="0"/>
              <a:t>Elementos em bloco</a:t>
            </a:r>
            <a:r>
              <a:rPr lang="pt-BR" dirty="0" smtClean="0"/>
              <a:t> são como caixas que dividem o conteúdo em seções do layout.</a:t>
            </a:r>
          </a:p>
          <a:p>
            <a:r>
              <a:rPr lang="pt-BR" dirty="0"/>
              <a:t>Os elementos de linha podem conter outros elementos de linha, dependendo da categoria que ele se encontra. Por exemplo: o elemento </a:t>
            </a:r>
            <a:r>
              <a:rPr lang="pt-BR" b="1" dirty="0"/>
              <a:t>a</a:t>
            </a:r>
            <a:r>
              <a:rPr lang="pt-BR" dirty="0"/>
              <a:t> não pode conter o elemento </a:t>
            </a:r>
            <a:r>
              <a:rPr lang="pt-BR" b="1" dirty="0" err="1"/>
              <a:t>label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/>
              <a:t>Os elementos de linha nunca podem conter elementos de bloco. </a:t>
            </a:r>
          </a:p>
          <a:p>
            <a:r>
              <a:rPr lang="pt-BR" dirty="0"/>
              <a:t>Elementos de bloco sempre podem conter elementos de linha. </a:t>
            </a:r>
          </a:p>
          <a:p>
            <a:r>
              <a:rPr lang="pt-BR" dirty="0"/>
              <a:t>Elementos de bloco podem conter elementos de bloco, dependendo da categoria que ele se encontra. Por exemplo, um parágrafo não pode conter um DIV. Mas o contrário é possível.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conteúdo</a:t>
            </a:r>
          </a:p>
        </p:txBody>
      </p:sp>
      <p:pic>
        <p:nvPicPr>
          <p:cNvPr id="2052" name="Picture 4" descr="Figura ilustrando elementos htmtl do tipo inline e block lev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58" y="2449429"/>
            <a:ext cx="4569883" cy="23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3261</Words>
  <Application>Microsoft Office PowerPoint</Application>
  <PresentationFormat>Widescreen</PresentationFormat>
  <Paragraphs>343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HTML 5</vt:lpstr>
      <vt:lpstr>HTML 5</vt:lpstr>
      <vt:lpstr>HTML 5</vt:lpstr>
      <vt:lpstr>Estrutura básica</vt:lpstr>
      <vt:lpstr>Modelos de conteúdo</vt:lpstr>
      <vt:lpstr>Modelos de conteúdo</vt:lpstr>
      <vt:lpstr>Modelos de conteúdo</vt:lpstr>
      <vt:lpstr>Modelos de conteúdo</vt:lpstr>
      <vt:lpstr>Metadata content</vt:lpstr>
      <vt:lpstr>Flow content</vt:lpstr>
      <vt:lpstr>Sectioning content</vt:lpstr>
      <vt:lpstr>Heading content </vt:lpstr>
      <vt:lpstr>Phrasing content </vt:lpstr>
      <vt:lpstr>Embedded content </vt:lpstr>
      <vt:lpstr>Interactive content </vt:lpstr>
      <vt:lpstr>Novos elementos e atributos</vt:lpstr>
      <vt:lpstr>Novos elementos e atributos</vt:lpstr>
      <vt:lpstr>Novos elementos e atributos</vt:lpstr>
      <vt:lpstr>Atributos descontinuados</vt:lpstr>
      <vt:lpstr>Novos tipos de campos</vt:lpstr>
      <vt:lpstr>Tipos de dados e validadores</vt:lpstr>
      <vt:lpstr>Tipos de dados e validadores</vt:lpstr>
      <vt:lpstr>Tipos de dados e validadores</vt:lpstr>
      <vt:lpstr>Detalhes e conteúdo editável</vt:lpstr>
      <vt:lpstr>Conteúdo editável </vt:lpstr>
      <vt:lpstr>Drag-n-drop</vt:lpstr>
      <vt:lpstr>Drag-n-drop Exemplo</vt:lpstr>
      <vt:lpstr>Correção Ortográfica</vt:lpstr>
      <vt:lpstr>Correção Ortográfica</vt:lpstr>
      <vt:lpstr>Elementos audio e video, e codecs</vt:lpstr>
      <vt:lpstr>Elementos audio e video, e codecs</vt:lpstr>
      <vt:lpstr>Menus e toolbars</vt:lpstr>
      <vt:lpstr>Menus e toolbars (não fica certo no Chrome)</vt:lpstr>
      <vt:lpstr>Documentação completa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76</cp:revision>
  <dcterms:created xsi:type="dcterms:W3CDTF">2019-03-06T21:04:18Z</dcterms:created>
  <dcterms:modified xsi:type="dcterms:W3CDTF">2024-02-26T12:26:30Z</dcterms:modified>
</cp:coreProperties>
</file>