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96" r:id="rId3"/>
    <p:sldId id="29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4D3AB-CF66-453E-A0EF-D6C467C450F0}" type="datetimeFigureOut">
              <a:rPr lang="en-IN" smtClean="0"/>
              <a:t>17-02-2023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FB830-EAFD-4DC1-97DF-BA5115627674}" type="slidenum">
              <a:rPr lang="en-IN" smtClean="0"/>
              <a:t>‹#›</a:t>
            </a:fld>
            <a:endParaRPr lang="en-IN"/>
          </a:p>
        </p:txBody>
      </p:sp>
    </p:spTree>
    <p:extLst>
      <p:ext uri="{BB962C8B-B14F-4D97-AF65-F5344CB8AC3E}">
        <p14:creationId xmlns:p14="http://schemas.microsoft.com/office/powerpoint/2010/main" val="235204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2C31BA-67D8-413F-A5DD-028125073D1D}" type="slidenum">
              <a:rPr lang="en-US" smtClean="0"/>
              <a:t>3</a:t>
            </a:fld>
            <a:endParaRPr lang="en-US" dirty="0"/>
          </a:p>
        </p:txBody>
      </p:sp>
    </p:spTree>
    <p:extLst>
      <p:ext uri="{BB962C8B-B14F-4D97-AF65-F5344CB8AC3E}">
        <p14:creationId xmlns:p14="http://schemas.microsoft.com/office/powerpoint/2010/main" val="381390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BA3E-0052-610D-5CD3-0ACDF1040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5D4B6-FA1A-F8E8-94C9-E666D31E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7FDF15-34F6-2DFE-FA4A-E538520D20EF}"/>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5" name="Footer Placeholder 4">
            <a:extLst>
              <a:ext uri="{FF2B5EF4-FFF2-40B4-BE49-F238E27FC236}">
                <a16:creationId xmlns:a16="http://schemas.microsoft.com/office/drawing/2014/main" id="{00CC992A-878E-4F07-DBB1-9100EF125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AD740-C966-9D87-4DA0-A7C7E8B147AA}"/>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329037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72E3-0D08-7998-BF32-573E17EBD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8BA1E6-8280-A29E-F3F2-AB4D60E9C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BF72E5-0DC8-8FC0-26D5-AA25993D362F}"/>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5" name="Footer Placeholder 4">
            <a:extLst>
              <a:ext uri="{FF2B5EF4-FFF2-40B4-BE49-F238E27FC236}">
                <a16:creationId xmlns:a16="http://schemas.microsoft.com/office/drawing/2014/main" id="{223CAE82-4930-6DD7-9F53-60AD44C6AE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3031A-0CFF-FA48-6AA9-B0E900A6C71A}"/>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18288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19DA9-C831-3819-ECCB-0718545641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09CB2-14A9-9AA1-1A2D-5C0AACA09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48E60-22B7-1A32-4268-EBAF1A6B677A}"/>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5" name="Footer Placeholder 4">
            <a:extLst>
              <a:ext uri="{FF2B5EF4-FFF2-40B4-BE49-F238E27FC236}">
                <a16:creationId xmlns:a16="http://schemas.microsoft.com/office/drawing/2014/main" id="{AB4F4B94-B3F5-E331-8FFB-21D033FE3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72F17-95DA-A434-E83B-3B615A58D9A9}"/>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3234007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20DBFB-B27A-4152-B93B-E0544768A4B5}"/>
              </a:ext>
            </a:extLst>
          </p:cNvPr>
          <p:cNvSpPr>
            <a:spLocks noGrp="1"/>
          </p:cNvSpPr>
          <p:nvPr>
            <p:ph type="dt" sz="half" idx="10"/>
          </p:nvPr>
        </p:nvSpPr>
        <p:spPr/>
        <p:txBody>
          <a:bodyPr/>
          <a:lstStyle/>
          <a:p>
            <a:fld id="{74929172-4BF7-429F-BA25-7E9D1A4215EE}" type="datetimeFigureOut">
              <a:rPr lang="en-US" noProof="0" smtClean="0"/>
              <a:t>2/17/2023</a:t>
            </a:fld>
            <a:endParaRPr lang="en-US" noProof="0" dirty="0"/>
          </a:p>
        </p:txBody>
      </p:sp>
      <p:sp>
        <p:nvSpPr>
          <p:cNvPr id="4" name="Footer Placeholder 3">
            <a:extLst>
              <a:ext uri="{FF2B5EF4-FFF2-40B4-BE49-F238E27FC236}">
                <a16:creationId xmlns:a16="http://schemas.microsoft.com/office/drawing/2014/main" id="{4E2609EE-8677-453E-B000-7C9D37C31BBD}"/>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A85346EE-7757-43D9-8F90-C5A66E3A878A}"/>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
        <p:nvSpPr>
          <p:cNvPr id="6" name="Title 1">
            <a:extLst>
              <a:ext uri="{FF2B5EF4-FFF2-40B4-BE49-F238E27FC236}">
                <a16:creationId xmlns:a16="http://schemas.microsoft.com/office/drawing/2014/main" id="{F0128637-293C-4F87-8D53-0BE4379C8169}"/>
              </a:ext>
            </a:extLst>
          </p:cNvPr>
          <p:cNvSpPr>
            <a:spLocks noGrp="1"/>
          </p:cNvSpPr>
          <p:nvPr>
            <p:ph type="title" hasCustomPrompt="1"/>
          </p:nvPr>
        </p:nvSpPr>
        <p:spPr>
          <a:xfrm>
            <a:off x="343337" y="310287"/>
            <a:ext cx="5238313" cy="853352"/>
          </a:xfrm>
        </p:spPr>
        <p:txBody>
          <a:bodyPr>
            <a:normAutofit/>
          </a:bodyPr>
          <a:lstStyle>
            <a:lvl1pPr>
              <a:defRPr sz="3600" b="1"/>
            </a:lvl1pPr>
          </a:lstStyle>
          <a:p>
            <a:r>
              <a:rPr lang="en-US" dirty="0"/>
              <a:t>CLICK TO EDIT MASTER TITLE STYLE</a:t>
            </a:r>
          </a:p>
        </p:txBody>
      </p:sp>
      <p:sp>
        <p:nvSpPr>
          <p:cNvPr id="7" name="Text Placeholder 7">
            <a:extLst>
              <a:ext uri="{FF2B5EF4-FFF2-40B4-BE49-F238E27FC236}">
                <a16:creationId xmlns:a16="http://schemas.microsoft.com/office/drawing/2014/main" id="{ABCAE7BC-9D1D-42BA-A132-117B58540CC7}"/>
              </a:ext>
            </a:extLst>
          </p:cNvPr>
          <p:cNvSpPr>
            <a:spLocks noGrp="1"/>
          </p:cNvSpPr>
          <p:nvPr>
            <p:ph type="body" sz="quarter" idx="13"/>
          </p:nvPr>
        </p:nvSpPr>
        <p:spPr>
          <a:xfrm>
            <a:off x="343337" y="981076"/>
            <a:ext cx="3581400" cy="365126"/>
          </a:xfrm>
        </p:spPr>
        <p:txBody>
          <a:bodyPr>
            <a:normAutofit/>
          </a:bodyPr>
          <a:lstStyle>
            <a:lvl1pPr marL="0" indent="0">
              <a:spcBef>
                <a:spcPts val="900"/>
              </a:spcBef>
              <a:buNone/>
              <a:defRPr sz="2000" b="1">
                <a:latin typeface="+mj-lt"/>
              </a:defRPr>
            </a:lvl1pPr>
          </a:lstStyle>
          <a:p>
            <a:pPr lvl="0"/>
            <a:r>
              <a:rPr lang="en-US"/>
              <a:t>Click to edit Master text styles</a:t>
            </a:r>
          </a:p>
        </p:txBody>
      </p:sp>
    </p:spTree>
    <p:extLst>
      <p:ext uri="{BB962C8B-B14F-4D97-AF65-F5344CB8AC3E}">
        <p14:creationId xmlns:p14="http://schemas.microsoft.com/office/powerpoint/2010/main" val="147219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1160-74FB-CB3A-02FF-FAAA3A17C1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135B4C-006F-F5A9-8201-8F482CE59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F3366-AED2-3D1C-7E21-899771E931C9}"/>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5" name="Footer Placeholder 4">
            <a:extLst>
              <a:ext uri="{FF2B5EF4-FFF2-40B4-BE49-F238E27FC236}">
                <a16:creationId xmlns:a16="http://schemas.microsoft.com/office/drawing/2014/main" id="{2E496772-F5C9-E827-0610-533BF6CDFA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D9F1FA-AE4D-5F9C-C0B0-32FB00795C47}"/>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13807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0B0B-2DF9-AC34-3990-BE4820150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AE4F15-E7DB-0843-7D42-68B5F8D27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7C325-73C0-4A54-5D3A-E6B66DA37766}"/>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5" name="Footer Placeholder 4">
            <a:extLst>
              <a:ext uri="{FF2B5EF4-FFF2-40B4-BE49-F238E27FC236}">
                <a16:creationId xmlns:a16="http://schemas.microsoft.com/office/drawing/2014/main" id="{519E8CD4-10FE-804E-AA4F-8F443C00C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1B49A4-0ECF-A9E3-1CC9-26C2BA3C23B4}"/>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83742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C22A-9E8B-4BCC-1CFC-4ADBF44939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2784E7-EBB6-D1A1-F448-E197E13B2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58E0E8-FBA0-2BE3-393B-EFDAA93D8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D9E17B-5C72-815B-7BCE-2F464555E70E}"/>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6" name="Footer Placeholder 5">
            <a:extLst>
              <a:ext uri="{FF2B5EF4-FFF2-40B4-BE49-F238E27FC236}">
                <a16:creationId xmlns:a16="http://schemas.microsoft.com/office/drawing/2014/main" id="{AB88AAEC-C8D5-E315-C9CE-B9E5C19DED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91D52-CACB-1528-E887-5D0FB048C6F4}"/>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59501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20BA-58E2-6431-A942-A1530279F6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8C3ECF-3E42-EC56-04B6-35378B2709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212DDF-5139-0887-0E3D-8F419EAA6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FDCC1D-48FB-395F-702C-9A3050FD5F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A7EDD9-9179-A1F6-7F1C-CF83A05BB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D86D52-7254-5CD5-7873-B5ABE2E120A2}"/>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8" name="Footer Placeholder 7">
            <a:extLst>
              <a:ext uri="{FF2B5EF4-FFF2-40B4-BE49-F238E27FC236}">
                <a16:creationId xmlns:a16="http://schemas.microsoft.com/office/drawing/2014/main" id="{D729BB07-AF13-3B0C-4A23-CDB9CBEF93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7C9EF6-0E84-5DF1-2AC3-787D81A9BF11}"/>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347418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822E-DC5F-D500-0F89-2C7851B459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3EEF99-D0DC-AEB2-4ED0-39CD81A1CD20}"/>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4" name="Footer Placeholder 3">
            <a:extLst>
              <a:ext uri="{FF2B5EF4-FFF2-40B4-BE49-F238E27FC236}">
                <a16:creationId xmlns:a16="http://schemas.microsoft.com/office/drawing/2014/main" id="{EB5B5091-5DB5-BC1A-BC15-3546875BAB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EF507A-F7E7-CB3A-F657-A71B656E9079}"/>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122427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8A2470-9B18-6C2A-213C-5947569D58CC}"/>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3" name="Footer Placeholder 2">
            <a:extLst>
              <a:ext uri="{FF2B5EF4-FFF2-40B4-BE49-F238E27FC236}">
                <a16:creationId xmlns:a16="http://schemas.microsoft.com/office/drawing/2014/main" id="{96218DDC-6786-3FC0-01B2-AF5D7CB314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8F21E5-6BA9-5C3A-04BC-2BBD17F6D407}"/>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424265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31A5-75FA-929C-A579-F209A8C78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020AE2-CEB7-FE67-CBE3-AFAA3CE90E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AB6FC6-0AAD-BB4E-9C5D-DF0B0A5C2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63A7B-524D-C91C-7A91-C8DFA8CFC2F3}"/>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6" name="Footer Placeholder 5">
            <a:extLst>
              <a:ext uri="{FF2B5EF4-FFF2-40B4-BE49-F238E27FC236}">
                <a16:creationId xmlns:a16="http://schemas.microsoft.com/office/drawing/2014/main" id="{4EAF699A-5792-296E-F80B-881C1BA42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CA020-4748-22C4-0BA2-EBF15430C592}"/>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170073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A466-3F8A-8BF4-1C3D-6A1E212FB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038BF2-8812-9C0B-789E-CBE19EC39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D136A5-2866-2790-0019-00A7270FD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67EAE-6EFD-E303-5BA5-72F79172A96B}"/>
              </a:ext>
            </a:extLst>
          </p:cNvPr>
          <p:cNvSpPr>
            <a:spLocks noGrp="1"/>
          </p:cNvSpPr>
          <p:nvPr>
            <p:ph type="dt" sz="half" idx="10"/>
          </p:nvPr>
        </p:nvSpPr>
        <p:spPr/>
        <p:txBody>
          <a:bodyPr/>
          <a:lstStyle/>
          <a:p>
            <a:fld id="{A4D53440-7E53-459E-B983-75AA225EB395}" type="datetimeFigureOut">
              <a:rPr lang="en-IN" smtClean="0"/>
              <a:t>17-02-2023</a:t>
            </a:fld>
            <a:endParaRPr lang="en-IN"/>
          </a:p>
        </p:txBody>
      </p:sp>
      <p:sp>
        <p:nvSpPr>
          <p:cNvPr id="6" name="Footer Placeholder 5">
            <a:extLst>
              <a:ext uri="{FF2B5EF4-FFF2-40B4-BE49-F238E27FC236}">
                <a16:creationId xmlns:a16="http://schemas.microsoft.com/office/drawing/2014/main" id="{5115095C-352E-634D-694F-FF499582C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D19B0-6044-142A-546A-1DE077B54C82}"/>
              </a:ext>
            </a:extLst>
          </p:cNvPr>
          <p:cNvSpPr>
            <a:spLocks noGrp="1"/>
          </p:cNvSpPr>
          <p:nvPr>
            <p:ph type="sldNum" sz="quarter" idx="12"/>
          </p:nvPr>
        </p:nvSpPr>
        <p:spPr/>
        <p:txBody>
          <a:bodyPr/>
          <a:lstStyle/>
          <a:p>
            <a:fld id="{F801E039-A184-4038-9C4E-88CE67C6D3EC}" type="slidenum">
              <a:rPr lang="en-IN" smtClean="0"/>
              <a:t>‹#›</a:t>
            </a:fld>
            <a:endParaRPr lang="en-IN"/>
          </a:p>
        </p:txBody>
      </p:sp>
    </p:spTree>
    <p:extLst>
      <p:ext uri="{BB962C8B-B14F-4D97-AF65-F5344CB8AC3E}">
        <p14:creationId xmlns:p14="http://schemas.microsoft.com/office/powerpoint/2010/main" val="2673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CF288-3ECA-0E74-20BD-012F45D44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159A0C-6571-36D0-049B-2E2AD3736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12C21-E55B-F98E-7D25-31764A387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53440-7E53-459E-B983-75AA225EB395}" type="datetimeFigureOut">
              <a:rPr lang="en-IN" smtClean="0"/>
              <a:t>17-02-2023</a:t>
            </a:fld>
            <a:endParaRPr lang="en-IN"/>
          </a:p>
        </p:txBody>
      </p:sp>
      <p:sp>
        <p:nvSpPr>
          <p:cNvPr id="5" name="Footer Placeholder 4">
            <a:extLst>
              <a:ext uri="{FF2B5EF4-FFF2-40B4-BE49-F238E27FC236}">
                <a16:creationId xmlns:a16="http://schemas.microsoft.com/office/drawing/2014/main" id="{DF73266D-B702-5F79-4218-F6DD3E010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E265F6-5707-AA2A-60E5-0F8746978B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1E039-A184-4038-9C4E-88CE67C6D3EC}" type="slidenum">
              <a:rPr lang="en-IN" smtClean="0"/>
              <a:t>‹#›</a:t>
            </a:fld>
            <a:endParaRPr lang="en-IN"/>
          </a:p>
        </p:txBody>
      </p:sp>
    </p:spTree>
    <p:extLst>
      <p:ext uri="{BB962C8B-B14F-4D97-AF65-F5344CB8AC3E}">
        <p14:creationId xmlns:p14="http://schemas.microsoft.com/office/powerpoint/2010/main" val="703324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498F7A-534A-C042-DB6B-0F9600B460DF}"/>
              </a:ext>
            </a:extLst>
          </p:cNvPr>
          <p:cNvSpPr/>
          <p:nvPr/>
        </p:nvSpPr>
        <p:spPr>
          <a:xfrm>
            <a:off x="353683" y="284673"/>
            <a:ext cx="5486400" cy="517584"/>
          </a:xfrm>
          <a:prstGeom prst="rect">
            <a:avLst/>
          </a:prstGeom>
          <a:solidFill>
            <a:schemeClr val="accent5">
              <a:lumMod val="5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Problems</a:t>
            </a:r>
            <a:endParaRPr lang="en-IN" dirty="0"/>
          </a:p>
        </p:txBody>
      </p:sp>
      <p:sp>
        <p:nvSpPr>
          <p:cNvPr id="5" name="TextBox 4">
            <a:extLst>
              <a:ext uri="{FF2B5EF4-FFF2-40B4-BE49-F238E27FC236}">
                <a16:creationId xmlns:a16="http://schemas.microsoft.com/office/drawing/2014/main" id="{1FCA426F-10DD-1454-B0B0-3927DF5D201B}"/>
              </a:ext>
            </a:extLst>
          </p:cNvPr>
          <p:cNvSpPr txBox="1"/>
          <p:nvPr/>
        </p:nvSpPr>
        <p:spPr>
          <a:xfrm>
            <a:off x="465825" y="1388853"/>
            <a:ext cx="10446589" cy="3416320"/>
          </a:xfrm>
          <a:prstGeom prst="rect">
            <a:avLst/>
          </a:prstGeom>
          <a:noFill/>
        </p:spPr>
        <p:txBody>
          <a:bodyPr wrap="square" rtlCol="0">
            <a:spAutoFit/>
          </a:bodyPr>
          <a:lstStyle/>
          <a:p>
            <a:r>
              <a:rPr lang="en-US" b="1" dirty="0"/>
              <a:t>Technical Debt:</a:t>
            </a:r>
          </a:p>
          <a:p>
            <a:r>
              <a:rPr lang="en-US" dirty="0"/>
              <a:t>If a team is working on some new technology, there is high chance most of the people in that team won’t have good grip on that technology. The use “learning by doing” strategy, which is </a:t>
            </a:r>
            <a:r>
              <a:rPr lang="en-US" dirty="0" err="1"/>
              <a:t>expeted</a:t>
            </a:r>
            <a:r>
              <a:rPr lang="en-US" dirty="0"/>
              <a:t> but it impacts the quality of delivery in early phases(first 2-3 sprints).</a:t>
            </a:r>
          </a:p>
          <a:p>
            <a:endParaRPr lang="en-US" dirty="0"/>
          </a:p>
          <a:p>
            <a:r>
              <a:rPr lang="en-US" b="1" dirty="0"/>
              <a:t>Technical Knowledge Sharing:</a:t>
            </a:r>
          </a:p>
          <a:p>
            <a:r>
              <a:rPr lang="en-US" dirty="0"/>
              <a:t>There are many people with technical expertise, but people can’t reach out to them because they don’t know them.</a:t>
            </a:r>
          </a:p>
          <a:p>
            <a:endParaRPr lang="en-US" b="1" dirty="0"/>
          </a:p>
          <a:p>
            <a:r>
              <a:rPr lang="en-US" b="1" dirty="0"/>
              <a:t>Mentoring:</a:t>
            </a:r>
          </a:p>
          <a:p>
            <a:r>
              <a:rPr lang="en-US" dirty="0"/>
              <a:t>There are people who wants to mentor but some time they don’t get the opportunity within the team.</a:t>
            </a:r>
            <a:endParaRPr lang="en-US" b="1" dirty="0"/>
          </a:p>
          <a:p>
            <a:endParaRPr lang="en-IN" b="1" dirty="0"/>
          </a:p>
        </p:txBody>
      </p:sp>
    </p:spTree>
    <p:extLst>
      <p:ext uri="{BB962C8B-B14F-4D97-AF65-F5344CB8AC3E}">
        <p14:creationId xmlns:p14="http://schemas.microsoft.com/office/powerpoint/2010/main" val="41859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498F7A-534A-C042-DB6B-0F9600B460DF}"/>
              </a:ext>
            </a:extLst>
          </p:cNvPr>
          <p:cNvSpPr/>
          <p:nvPr/>
        </p:nvSpPr>
        <p:spPr>
          <a:xfrm>
            <a:off x="353683" y="284673"/>
            <a:ext cx="5486400" cy="517584"/>
          </a:xfrm>
          <a:prstGeom prst="rect">
            <a:avLst/>
          </a:prstGeom>
          <a:solidFill>
            <a:schemeClr val="accent5">
              <a:lumMod val="5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Objective</a:t>
            </a:r>
            <a:endParaRPr lang="en-IN" dirty="0"/>
          </a:p>
        </p:txBody>
      </p:sp>
      <p:sp>
        <p:nvSpPr>
          <p:cNvPr id="5" name="TextBox 4">
            <a:extLst>
              <a:ext uri="{FF2B5EF4-FFF2-40B4-BE49-F238E27FC236}">
                <a16:creationId xmlns:a16="http://schemas.microsoft.com/office/drawing/2014/main" id="{1FCA426F-10DD-1454-B0B0-3927DF5D201B}"/>
              </a:ext>
            </a:extLst>
          </p:cNvPr>
          <p:cNvSpPr txBox="1"/>
          <p:nvPr/>
        </p:nvSpPr>
        <p:spPr>
          <a:xfrm>
            <a:off x="465825" y="1388853"/>
            <a:ext cx="10446589" cy="2308324"/>
          </a:xfrm>
          <a:prstGeom prst="rect">
            <a:avLst/>
          </a:prstGeom>
          <a:noFill/>
        </p:spPr>
        <p:txBody>
          <a:bodyPr wrap="square" rtlCol="0">
            <a:spAutoFit/>
          </a:bodyPr>
          <a:lstStyle/>
          <a:p>
            <a:r>
              <a:rPr lang="en-US" b="1" dirty="0"/>
              <a:t>Catalyst Team:</a:t>
            </a:r>
          </a:p>
          <a:p>
            <a:r>
              <a:rPr lang="en-US" dirty="0"/>
              <a:t>Identify team members who has technical expertise and create a team who wants to volunteer.</a:t>
            </a:r>
          </a:p>
          <a:p>
            <a:r>
              <a:rPr lang="en-US" dirty="0"/>
              <a:t>The team will get Involved with the project team in their early phases to –</a:t>
            </a:r>
          </a:p>
          <a:p>
            <a:pPr marL="742950" lvl="1" indent="-285750">
              <a:buFont typeface="Wingdings" panose="05000000000000000000" pitchFamily="2" charset="2"/>
              <a:buChar char="ü"/>
            </a:pPr>
            <a:r>
              <a:rPr lang="en-US" dirty="0"/>
              <a:t>Provide Training </a:t>
            </a:r>
          </a:p>
          <a:p>
            <a:pPr marL="742950" lvl="1" indent="-285750">
              <a:buFont typeface="Wingdings" panose="05000000000000000000" pitchFamily="2" charset="2"/>
              <a:buChar char="ü"/>
            </a:pPr>
            <a:r>
              <a:rPr lang="en-US" dirty="0"/>
              <a:t> Setup the best practices </a:t>
            </a:r>
          </a:p>
          <a:p>
            <a:pPr marL="742950" lvl="1" indent="-285750">
              <a:buFont typeface="Wingdings" panose="05000000000000000000" pitchFamily="2" charset="2"/>
              <a:buChar char="ü"/>
            </a:pPr>
            <a:r>
              <a:rPr lang="en-US" dirty="0"/>
              <a:t>Review their progress</a:t>
            </a:r>
          </a:p>
          <a:p>
            <a:endParaRPr lang="en-US" dirty="0"/>
          </a:p>
          <a:p>
            <a:r>
              <a:rPr lang="en-US" dirty="0"/>
              <a:t>Once done they will move on to a new project.</a:t>
            </a:r>
          </a:p>
        </p:txBody>
      </p:sp>
      <p:sp>
        <p:nvSpPr>
          <p:cNvPr id="2" name="TextBox 1">
            <a:extLst>
              <a:ext uri="{FF2B5EF4-FFF2-40B4-BE49-F238E27FC236}">
                <a16:creationId xmlns:a16="http://schemas.microsoft.com/office/drawing/2014/main" id="{1DBA866E-7BFC-9AC2-C92E-FB7FA56040EC}"/>
              </a:ext>
            </a:extLst>
          </p:cNvPr>
          <p:cNvSpPr txBox="1"/>
          <p:nvPr/>
        </p:nvSpPr>
        <p:spPr>
          <a:xfrm>
            <a:off x="465825" y="3974176"/>
            <a:ext cx="10446589" cy="2585323"/>
          </a:xfrm>
          <a:prstGeom prst="rect">
            <a:avLst/>
          </a:prstGeom>
          <a:noFill/>
        </p:spPr>
        <p:txBody>
          <a:bodyPr wrap="square" rtlCol="0">
            <a:spAutoFit/>
          </a:bodyPr>
          <a:lstStyle/>
          <a:p>
            <a:r>
              <a:rPr lang="en-US" b="1" dirty="0"/>
              <a:t>Knowledge Sharing Platform:</a:t>
            </a:r>
          </a:p>
          <a:p>
            <a:pPr marL="285750" indent="-285750">
              <a:buFont typeface="Arial" panose="020B0604020202020204" pitchFamily="34" charset="0"/>
              <a:buChar char="•"/>
            </a:pPr>
            <a:r>
              <a:rPr lang="en-US" b="1" dirty="0"/>
              <a:t>Tech Talks:</a:t>
            </a:r>
          </a:p>
          <a:p>
            <a:r>
              <a:rPr lang="en-US" dirty="0"/>
              <a:t>Creating a platform where people can share their technical expertise. The actual challenges they have faced during the project execution.</a:t>
            </a:r>
          </a:p>
          <a:p>
            <a:pPr marL="285750" indent="-285750">
              <a:buFont typeface="Arial" panose="020B0604020202020204" pitchFamily="34" charset="0"/>
              <a:buChar char="•"/>
            </a:pPr>
            <a:r>
              <a:rPr lang="en-US" b="1" dirty="0"/>
              <a:t>Forum:</a:t>
            </a:r>
          </a:p>
          <a:p>
            <a:r>
              <a:rPr lang="en-US" dirty="0"/>
              <a:t>Having a forum where people can post their queries and get help like </a:t>
            </a:r>
            <a:r>
              <a:rPr lang="en-US" b="1" dirty="0"/>
              <a:t>stack overflow.</a:t>
            </a:r>
            <a:endParaRPr lang="en-US" dirty="0"/>
          </a:p>
          <a:p>
            <a:endParaRPr lang="en-US" b="1" dirty="0"/>
          </a:p>
          <a:p>
            <a:endParaRPr lang="en-US" dirty="0"/>
          </a:p>
          <a:p>
            <a:endParaRPr lang="en-US" b="1" dirty="0"/>
          </a:p>
        </p:txBody>
      </p:sp>
    </p:spTree>
    <p:extLst>
      <p:ext uri="{BB962C8B-B14F-4D97-AF65-F5344CB8AC3E}">
        <p14:creationId xmlns:p14="http://schemas.microsoft.com/office/powerpoint/2010/main" val="156945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255E3A-7731-2431-15F9-BC4C8F58D65A}"/>
              </a:ext>
            </a:extLst>
          </p:cNvPr>
          <p:cNvSpPr/>
          <p:nvPr/>
        </p:nvSpPr>
        <p:spPr>
          <a:xfrm>
            <a:off x="6136132" y="2492356"/>
            <a:ext cx="744217" cy="71424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D15CED98-1062-4FFA-ABCE-E817372291D5}"/>
              </a:ext>
            </a:extLst>
          </p:cNvPr>
          <p:cNvSpPr/>
          <p:nvPr/>
        </p:nvSpPr>
        <p:spPr>
          <a:xfrm>
            <a:off x="1032513" y="2503281"/>
            <a:ext cx="1127551" cy="731520"/>
          </a:xfrm>
          <a:prstGeom prst="rect">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tx2">
                    <a:lumMod val="50000"/>
                  </a:schemeClr>
                </a:solidFill>
              </a:rPr>
              <a:t>Cloud Team</a:t>
            </a:r>
            <a:endParaRPr lang="en-US" sz="900" dirty="0">
              <a:solidFill>
                <a:schemeClr val="tx1"/>
              </a:solidFill>
            </a:endParaRPr>
          </a:p>
        </p:txBody>
      </p:sp>
      <p:cxnSp>
        <p:nvCxnSpPr>
          <p:cNvPr id="206" name="Straight Connector 205">
            <a:extLst>
              <a:ext uri="{FF2B5EF4-FFF2-40B4-BE49-F238E27FC236}">
                <a16:creationId xmlns:a16="http://schemas.microsoft.com/office/drawing/2014/main" id="{3075AB11-BAD3-42E5-BC8F-B1153E21F91C}"/>
              </a:ext>
              <a:ext uri="{C183D7F6-B498-43B3-948B-1728B52AA6E4}">
                <adec:decorative xmlns:adec="http://schemas.microsoft.com/office/drawing/2017/decorative" val="1"/>
              </a:ext>
            </a:extLst>
          </p:cNvPr>
          <p:cNvCxnSpPr>
            <a:cxnSpLocks/>
          </p:cNvCxnSpPr>
          <p:nvPr/>
        </p:nvCxnSpPr>
        <p:spPr>
          <a:xfrm>
            <a:off x="599156" y="3229108"/>
            <a:ext cx="0" cy="1371600"/>
          </a:xfrm>
          <a:prstGeom prst="line">
            <a:avLst/>
          </a:prstGeom>
          <a:ln w="28575">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04FCC3-2EDB-4E98-AD3D-D5848AE1337C}"/>
              </a:ext>
              <a:ext uri="{C183D7F6-B498-43B3-948B-1728B52AA6E4}">
                <adec:decorative xmlns:adec="http://schemas.microsoft.com/office/drawing/2017/decorative" val="1"/>
              </a:ext>
            </a:extLst>
          </p:cNvPr>
          <p:cNvCxnSpPr>
            <a:cxnSpLocks/>
          </p:cNvCxnSpPr>
          <p:nvPr/>
        </p:nvCxnSpPr>
        <p:spPr>
          <a:xfrm flipH="1">
            <a:off x="599156" y="3777748"/>
            <a:ext cx="274320" cy="0"/>
          </a:xfrm>
          <a:prstGeom prst="line">
            <a:avLst/>
          </a:prstGeom>
          <a:ln w="28575">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4CD3FD-4CA2-4C9C-89C8-73F04D561CC6}"/>
              </a:ext>
              <a:ext uri="{C183D7F6-B498-43B3-948B-1728B52AA6E4}">
                <adec:decorative xmlns:adec="http://schemas.microsoft.com/office/drawing/2017/decorative" val="1"/>
              </a:ext>
            </a:extLst>
          </p:cNvPr>
          <p:cNvCxnSpPr>
            <a:cxnSpLocks/>
          </p:cNvCxnSpPr>
          <p:nvPr/>
        </p:nvCxnSpPr>
        <p:spPr>
          <a:xfrm flipH="1">
            <a:off x="605339" y="4596898"/>
            <a:ext cx="274320" cy="0"/>
          </a:xfrm>
          <a:prstGeom prst="line">
            <a:avLst/>
          </a:prstGeom>
          <a:ln w="28575">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C93299AE-BEEA-4E5E-88CB-50F2F112D78D}"/>
              </a:ext>
            </a:extLst>
          </p:cNvPr>
          <p:cNvSpPr/>
          <p:nvPr/>
        </p:nvSpPr>
        <p:spPr>
          <a:xfrm>
            <a:off x="759837" y="3416527"/>
            <a:ext cx="1371600" cy="731520"/>
          </a:xfrm>
          <a:prstGeom prst="rect">
            <a:avLst/>
          </a:prstGeom>
          <a:solidFill>
            <a:schemeClr val="accent4">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tx2">
                    <a:lumMod val="50000"/>
                  </a:schemeClr>
                </a:solidFill>
              </a:rPr>
              <a:t>Team Member 1</a:t>
            </a:r>
            <a:endParaRPr lang="en-US" sz="900" dirty="0">
              <a:solidFill>
                <a:schemeClr val="tx1"/>
              </a:solidFill>
            </a:endParaRPr>
          </a:p>
        </p:txBody>
      </p:sp>
      <p:sp>
        <p:nvSpPr>
          <p:cNvPr id="183" name="Rectangle 182">
            <a:extLst>
              <a:ext uri="{FF2B5EF4-FFF2-40B4-BE49-F238E27FC236}">
                <a16:creationId xmlns:a16="http://schemas.microsoft.com/office/drawing/2014/main" id="{DC38D3DB-30B8-4A79-9C76-C565CFF33780}"/>
              </a:ext>
            </a:extLst>
          </p:cNvPr>
          <p:cNvSpPr/>
          <p:nvPr/>
        </p:nvSpPr>
        <p:spPr>
          <a:xfrm>
            <a:off x="759837" y="4245371"/>
            <a:ext cx="1371600" cy="731520"/>
          </a:xfrm>
          <a:prstGeom prst="rect">
            <a:avLst/>
          </a:prstGeom>
          <a:solidFill>
            <a:schemeClr val="accent4">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tx2">
                    <a:lumMod val="50000"/>
                  </a:schemeClr>
                </a:solidFill>
              </a:rPr>
              <a:t>Team Member 2</a:t>
            </a:r>
            <a:endParaRPr lang="en-US" sz="900" dirty="0">
              <a:solidFill>
                <a:schemeClr val="tx1"/>
              </a:solidFill>
            </a:endParaRPr>
          </a:p>
        </p:txBody>
      </p:sp>
      <p:sp>
        <p:nvSpPr>
          <p:cNvPr id="69" name="Rectangle 68">
            <a:extLst>
              <a:ext uri="{FF2B5EF4-FFF2-40B4-BE49-F238E27FC236}">
                <a16:creationId xmlns:a16="http://schemas.microsoft.com/office/drawing/2014/main" id="{86C312C4-16E5-41A5-ABA1-39A95D77687C}"/>
              </a:ext>
            </a:extLst>
          </p:cNvPr>
          <p:cNvSpPr/>
          <p:nvPr/>
        </p:nvSpPr>
        <p:spPr>
          <a:xfrm>
            <a:off x="2975813" y="2503281"/>
            <a:ext cx="1127551" cy="731520"/>
          </a:xfrm>
          <a:prstGeom prst="rect">
            <a:avLst/>
          </a:prstGeom>
          <a:solidFill>
            <a:schemeClr val="accent1">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Data and Analytics</a:t>
            </a:r>
            <a:endParaRPr lang="en-US" sz="900" dirty="0">
              <a:solidFill>
                <a:schemeClr val="tx1"/>
              </a:solidFill>
            </a:endParaRPr>
          </a:p>
        </p:txBody>
      </p:sp>
      <p:cxnSp>
        <p:nvCxnSpPr>
          <p:cNvPr id="83" name="Straight Connector 82">
            <a:extLst>
              <a:ext uri="{FF2B5EF4-FFF2-40B4-BE49-F238E27FC236}">
                <a16:creationId xmlns:a16="http://schemas.microsoft.com/office/drawing/2014/main" id="{6B7B494C-8888-457E-82D1-32EE6B401023}"/>
              </a:ext>
              <a:ext uri="{C183D7F6-B498-43B3-948B-1728B52AA6E4}">
                <adec:decorative xmlns:adec="http://schemas.microsoft.com/office/drawing/2017/decorative" val="1"/>
              </a:ext>
            </a:extLst>
          </p:cNvPr>
          <p:cNvCxnSpPr>
            <a:cxnSpLocks/>
          </p:cNvCxnSpPr>
          <p:nvPr/>
        </p:nvCxnSpPr>
        <p:spPr>
          <a:xfrm>
            <a:off x="2558003" y="3229108"/>
            <a:ext cx="0" cy="310896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5956150-D730-4D39-8E56-5123DA7B1791}"/>
              </a:ext>
              <a:ext uri="{C183D7F6-B498-43B3-948B-1728B52AA6E4}">
                <adec:decorative xmlns:adec="http://schemas.microsoft.com/office/drawing/2017/decorative" val="1"/>
              </a:ext>
            </a:extLst>
          </p:cNvPr>
          <p:cNvCxnSpPr>
            <a:cxnSpLocks/>
          </p:cNvCxnSpPr>
          <p:nvPr/>
        </p:nvCxnSpPr>
        <p:spPr>
          <a:xfrm>
            <a:off x="3163314" y="2313286"/>
            <a:ext cx="0" cy="18288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FE5CE1F8-570D-4885-B9A3-2539980A4EC1}"/>
              </a:ext>
              <a:ext uri="{C183D7F6-B498-43B3-948B-1728B52AA6E4}">
                <adec:decorative xmlns:adec="http://schemas.microsoft.com/office/drawing/2017/decorative" val="1"/>
              </a:ext>
            </a:extLst>
          </p:cNvPr>
          <p:cNvCxnSpPr>
            <a:cxnSpLocks/>
          </p:cNvCxnSpPr>
          <p:nvPr/>
        </p:nvCxnSpPr>
        <p:spPr>
          <a:xfrm flipH="1">
            <a:off x="2558003" y="381584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DB4A596-1925-4CF0-8DDA-2DBE3E6B75A7}"/>
              </a:ext>
              <a:ext uri="{C183D7F6-B498-43B3-948B-1728B52AA6E4}">
                <adec:decorative xmlns:adec="http://schemas.microsoft.com/office/drawing/2017/decorative" val="1"/>
              </a:ext>
            </a:extLst>
          </p:cNvPr>
          <p:cNvCxnSpPr>
            <a:cxnSpLocks/>
          </p:cNvCxnSpPr>
          <p:nvPr/>
        </p:nvCxnSpPr>
        <p:spPr>
          <a:xfrm flipH="1">
            <a:off x="2564186" y="463118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C9845EF-AB31-4EB7-ADFB-2543D92986E8}"/>
              </a:ext>
              <a:ext uri="{C183D7F6-B498-43B3-948B-1728B52AA6E4}">
                <adec:decorative xmlns:adec="http://schemas.microsoft.com/office/drawing/2017/decorative" val="1"/>
              </a:ext>
            </a:extLst>
          </p:cNvPr>
          <p:cNvCxnSpPr>
            <a:cxnSpLocks/>
          </p:cNvCxnSpPr>
          <p:nvPr/>
        </p:nvCxnSpPr>
        <p:spPr>
          <a:xfrm flipH="1">
            <a:off x="2564186" y="5500574"/>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12CAFB-EB6F-4237-A8EF-4BED7D1D743F}"/>
              </a:ext>
              <a:ext uri="{C183D7F6-B498-43B3-948B-1728B52AA6E4}">
                <adec:decorative xmlns:adec="http://schemas.microsoft.com/office/drawing/2017/decorative" val="1"/>
              </a:ext>
            </a:extLst>
          </p:cNvPr>
          <p:cNvCxnSpPr>
            <a:cxnSpLocks/>
          </p:cNvCxnSpPr>
          <p:nvPr/>
        </p:nvCxnSpPr>
        <p:spPr>
          <a:xfrm flipH="1">
            <a:off x="2553515" y="633806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E00EF2F1-621C-44D5-923A-283EAD95A813}"/>
              </a:ext>
            </a:extLst>
          </p:cNvPr>
          <p:cNvSpPr/>
          <p:nvPr/>
        </p:nvSpPr>
        <p:spPr>
          <a:xfrm>
            <a:off x="2714389" y="3418541"/>
            <a:ext cx="1371600" cy="731520"/>
          </a:xfrm>
          <a:prstGeom prst="rect">
            <a:avLst/>
          </a:prstGeom>
          <a:solidFill>
            <a:schemeClr val="accent1">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Team Member 1</a:t>
            </a:r>
            <a:endParaRPr lang="en-US" sz="900" dirty="0">
              <a:solidFill>
                <a:schemeClr val="tx1"/>
              </a:solidFill>
            </a:endParaRPr>
          </a:p>
        </p:txBody>
      </p:sp>
      <p:sp>
        <p:nvSpPr>
          <p:cNvPr id="189" name="Rectangle 188">
            <a:extLst>
              <a:ext uri="{FF2B5EF4-FFF2-40B4-BE49-F238E27FC236}">
                <a16:creationId xmlns:a16="http://schemas.microsoft.com/office/drawing/2014/main" id="{AF7D30AD-3130-40C6-8BC9-7EE80B4B9A00}"/>
              </a:ext>
            </a:extLst>
          </p:cNvPr>
          <p:cNvSpPr/>
          <p:nvPr/>
        </p:nvSpPr>
        <p:spPr>
          <a:xfrm>
            <a:off x="2714389" y="4247385"/>
            <a:ext cx="1371600" cy="731520"/>
          </a:xfrm>
          <a:prstGeom prst="rect">
            <a:avLst/>
          </a:prstGeom>
          <a:solidFill>
            <a:schemeClr val="accent1">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Team Member 2</a:t>
            </a:r>
            <a:endParaRPr lang="en-US" sz="900" dirty="0">
              <a:solidFill>
                <a:schemeClr val="tx1"/>
              </a:solidFill>
            </a:endParaRPr>
          </a:p>
        </p:txBody>
      </p:sp>
      <p:sp>
        <p:nvSpPr>
          <p:cNvPr id="192" name="Rectangle 191">
            <a:extLst>
              <a:ext uri="{FF2B5EF4-FFF2-40B4-BE49-F238E27FC236}">
                <a16:creationId xmlns:a16="http://schemas.microsoft.com/office/drawing/2014/main" id="{7893426B-E83B-41DC-A793-6BBC6104B3A6}"/>
              </a:ext>
            </a:extLst>
          </p:cNvPr>
          <p:cNvSpPr/>
          <p:nvPr/>
        </p:nvSpPr>
        <p:spPr>
          <a:xfrm>
            <a:off x="2712776" y="5088214"/>
            <a:ext cx="1371600" cy="731520"/>
          </a:xfrm>
          <a:prstGeom prst="rect">
            <a:avLst/>
          </a:prstGeom>
          <a:solidFill>
            <a:schemeClr val="accent1">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Team Member 3</a:t>
            </a:r>
            <a:endParaRPr lang="en-US" sz="900" dirty="0">
              <a:solidFill>
                <a:schemeClr val="tx1"/>
              </a:solidFill>
            </a:endParaRPr>
          </a:p>
        </p:txBody>
      </p:sp>
      <p:sp>
        <p:nvSpPr>
          <p:cNvPr id="23" name="Rectangle 22">
            <a:extLst>
              <a:ext uri="{FF2B5EF4-FFF2-40B4-BE49-F238E27FC236}">
                <a16:creationId xmlns:a16="http://schemas.microsoft.com/office/drawing/2014/main" id="{725612D2-B90B-47E9-B7AF-5CCA9F91F123}"/>
              </a:ext>
            </a:extLst>
          </p:cNvPr>
          <p:cNvSpPr/>
          <p:nvPr/>
        </p:nvSpPr>
        <p:spPr>
          <a:xfrm>
            <a:off x="2712776" y="5932467"/>
            <a:ext cx="1371600" cy="731520"/>
          </a:xfrm>
          <a:prstGeom prst="rect">
            <a:avLst/>
          </a:prstGeom>
          <a:solidFill>
            <a:schemeClr val="accent1">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Team Member 4</a:t>
            </a:r>
            <a:endParaRPr lang="en-US" sz="900" dirty="0">
              <a:solidFill>
                <a:schemeClr val="tx1"/>
              </a:solidFill>
            </a:endParaRPr>
          </a:p>
        </p:txBody>
      </p:sp>
      <p:sp>
        <p:nvSpPr>
          <p:cNvPr id="72" name="Rectangle 71">
            <a:extLst>
              <a:ext uri="{FF2B5EF4-FFF2-40B4-BE49-F238E27FC236}">
                <a16:creationId xmlns:a16="http://schemas.microsoft.com/office/drawing/2014/main" id="{1FE5B89F-78FC-4805-819B-77211B0B739B}"/>
              </a:ext>
            </a:extLst>
          </p:cNvPr>
          <p:cNvSpPr/>
          <p:nvPr/>
        </p:nvSpPr>
        <p:spPr>
          <a:xfrm>
            <a:off x="4928319" y="2503615"/>
            <a:ext cx="1127551" cy="731520"/>
          </a:xfrm>
          <a:prstGeom prst="rect">
            <a:avLst/>
          </a:prstGeom>
          <a:solidFill>
            <a:schemeClr val="accent2">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2">
                    <a:lumMod val="50000"/>
                  </a:schemeClr>
                </a:solidFill>
              </a:rPr>
              <a:t>AI and ML</a:t>
            </a:r>
            <a:endParaRPr lang="en-US" sz="900" dirty="0">
              <a:solidFill>
                <a:schemeClr val="tx1"/>
              </a:solidFill>
            </a:endParaRPr>
          </a:p>
        </p:txBody>
      </p:sp>
      <p:cxnSp>
        <p:nvCxnSpPr>
          <p:cNvPr id="84" name="Straight Connector 83">
            <a:extLst>
              <a:ext uri="{FF2B5EF4-FFF2-40B4-BE49-F238E27FC236}">
                <a16:creationId xmlns:a16="http://schemas.microsoft.com/office/drawing/2014/main" id="{215A627E-A616-4B35-A822-BCD857D053E8}"/>
              </a:ext>
              <a:ext uri="{C183D7F6-B498-43B3-948B-1728B52AA6E4}">
                <adec:decorative xmlns:adec="http://schemas.microsoft.com/office/drawing/2017/decorative" val="1"/>
              </a:ext>
            </a:extLst>
          </p:cNvPr>
          <p:cNvCxnSpPr>
            <a:cxnSpLocks/>
          </p:cNvCxnSpPr>
          <p:nvPr/>
        </p:nvCxnSpPr>
        <p:spPr>
          <a:xfrm>
            <a:off x="4516850" y="3229108"/>
            <a:ext cx="0" cy="59436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8000C8A-C564-4106-9005-252681A7FDFB}"/>
              </a:ext>
              <a:ext uri="{C183D7F6-B498-43B3-948B-1728B52AA6E4}">
                <adec:decorative xmlns:adec="http://schemas.microsoft.com/office/drawing/2017/decorative" val="1"/>
              </a:ext>
            </a:extLst>
          </p:cNvPr>
          <p:cNvCxnSpPr>
            <a:cxnSpLocks/>
          </p:cNvCxnSpPr>
          <p:nvPr/>
        </p:nvCxnSpPr>
        <p:spPr>
          <a:xfrm>
            <a:off x="5135393" y="2313286"/>
            <a:ext cx="0" cy="18288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3FE68B-D6B3-4422-B31A-4154C1A2BAED}"/>
              </a:ext>
              <a:ext uri="{C183D7F6-B498-43B3-948B-1728B52AA6E4}">
                <adec:decorative xmlns:adec="http://schemas.microsoft.com/office/drawing/2017/decorative" val="1"/>
              </a:ext>
            </a:extLst>
          </p:cNvPr>
          <p:cNvCxnSpPr>
            <a:cxnSpLocks/>
          </p:cNvCxnSpPr>
          <p:nvPr/>
        </p:nvCxnSpPr>
        <p:spPr>
          <a:xfrm flipH="1">
            <a:off x="4516850" y="381965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81AC151D-872D-4D73-AE29-952F653257C0}"/>
              </a:ext>
            </a:extLst>
          </p:cNvPr>
          <p:cNvSpPr/>
          <p:nvPr/>
        </p:nvSpPr>
        <p:spPr>
          <a:xfrm>
            <a:off x="4645621" y="3412974"/>
            <a:ext cx="1371600" cy="731520"/>
          </a:xfrm>
          <a:prstGeom prst="rect">
            <a:avLst/>
          </a:prstGeom>
          <a:solidFill>
            <a:schemeClr val="accent2">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50" b="1" dirty="0">
                <a:solidFill>
                  <a:schemeClr val="accent1">
                    <a:lumMod val="50000"/>
                  </a:schemeClr>
                </a:solidFill>
              </a:rPr>
              <a:t>Team Member 1</a:t>
            </a:r>
            <a:endParaRPr lang="en-US" sz="1000" dirty="0">
              <a:solidFill>
                <a:schemeClr val="tx1"/>
              </a:solidFill>
            </a:endParaRPr>
          </a:p>
        </p:txBody>
      </p:sp>
      <p:sp>
        <p:nvSpPr>
          <p:cNvPr id="75" name="Rectangle 74">
            <a:extLst>
              <a:ext uri="{FF2B5EF4-FFF2-40B4-BE49-F238E27FC236}">
                <a16:creationId xmlns:a16="http://schemas.microsoft.com/office/drawing/2014/main" id="{FCFECBC9-1F60-4A02-9CE7-3569BF58F4AA}"/>
              </a:ext>
            </a:extLst>
          </p:cNvPr>
          <p:cNvSpPr/>
          <p:nvPr/>
        </p:nvSpPr>
        <p:spPr>
          <a:xfrm>
            <a:off x="6887624" y="2495483"/>
            <a:ext cx="1127551" cy="731520"/>
          </a:xfrm>
          <a:prstGeom prst="rect">
            <a:avLst/>
          </a:prstGeom>
          <a:solidFill>
            <a:schemeClr val="accent3">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3">
                    <a:lumMod val="50000"/>
                  </a:schemeClr>
                </a:solidFill>
              </a:rPr>
              <a:t>Frontend Development</a:t>
            </a:r>
            <a:endParaRPr lang="en-US" sz="900" dirty="0">
              <a:solidFill>
                <a:schemeClr val="tx1"/>
              </a:solidFill>
            </a:endParaRPr>
          </a:p>
        </p:txBody>
      </p:sp>
      <p:cxnSp>
        <p:nvCxnSpPr>
          <p:cNvPr id="85" name="Straight Connector 84">
            <a:extLst>
              <a:ext uri="{FF2B5EF4-FFF2-40B4-BE49-F238E27FC236}">
                <a16:creationId xmlns:a16="http://schemas.microsoft.com/office/drawing/2014/main" id="{338A3F58-952C-4C6C-BE73-668B41F8708D}"/>
              </a:ext>
              <a:ext uri="{C183D7F6-B498-43B3-948B-1728B52AA6E4}">
                <adec:decorative xmlns:adec="http://schemas.microsoft.com/office/drawing/2017/decorative" val="1"/>
              </a:ext>
            </a:extLst>
          </p:cNvPr>
          <p:cNvCxnSpPr>
            <a:cxnSpLocks/>
          </p:cNvCxnSpPr>
          <p:nvPr/>
        </p:nvCxnSpPr>
        <p:spPr>
          <a:xfrm>
            <a:off x="6475697" y="3229108"/>
            <a:ext cx="0" cy="59436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FAFA2FD-B58C-4CB3-83BF-D7037A44C5EA}"/>
              </a:ext>
              <a:ext uri="{C183D7F6-B498-43B3-948B-1728B52AA6E4}">
                <adec:decorative xmlns:adec="http://schemas.microsoft.com/office/drawing/2017/decorative" val="1"/>
              </a:ext>
            </a:extLst>
          </p:cNvPr>
          <p:cNvCxnSpPr>
            <a:cxnSpLocks/>
          </p:cNvCxnSpPr>
          <p:nvPr/>
        </p:nvCxnSpPr>
        <p:spPr>
          <a:xfrm>
            <a:off x="7060337" y="2309476"/>
            <a:ext cx="0" cy="18288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D5F2CB-5BF2-4605-A7BB-3DBC9B1B3BF3}"/>
              </a:ext>
              <a:ext uri="{C183D7F6-B498-43B3-948B-1728B52AA6E4}">
                <adec:decorative xmlns:adec="http://schemas.microsoft.com/office/drawing/2017/decorative" val="1"/>
              </a:ext>
            </a:extLst>
          </p:cNvPr>
          <p:cNvCxnSpPr>
            <a:cxnSpLocks/>
          </p:cNvCxnSpPr>
          <p:nvPr/>
        </p:nvCxnSpPr>
        <p:spPr>
          <a:xfrm flipH="1">
            <a:off x="6475697" y="381965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62FE95E2-7899-46D1-BD09-DBC69EBBF739}"/>
              </a:ext>
            </a:extLst>
          </p:cNvPr>
          <p:cNvSpPr/>
          <p:nvPr/>
        </p:nvSpPr>
        <p:spPr>
          <a:xfrm>
            <a:off x="6608400" y="3413889"/>
            <a:ext cx="1371600" cy="731520"/>
          </a:xfrm>
          <a:prstGeom prst="rect">
            <a:avLst/>
          </a:prstGeom>
          <a:solidFill>
            <a:schemeClr val="accent3">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50" b="1" dirty="0">
                <a:solidFill>
                  <a:schemeClr val="accent1">
                    <a:lumMod val="50000"/>
                  </a:schemeClr>
                </a:solidFill>
              </a:rPr>
              <a:t>Team Member 1</a:t>
            </a:r>
            <a:endParaRPr lang="en-US" sz="1000" dirty="0">
              <a:solidFill>
                <a:schemeClr val="tx1"/>
              </a:solidFill>
            </a:endParaRPr>
          </a:p>
        </p:txBody>
      </p:sp>
      <p:cxnSp>
        <p:nvCxnSpPr>
          <p:cNvPr id="86" name="Straight Connector 85">
            <a:extLst>
              <a:ext uri="{FF2B5EF4-FFF2-40B4-BE49-F238E27FC236}">
                <a16:creationId xmlns:a16="http://schemas.microsoft.com/office/drawing/2014/main" id="{499176F8-BEEF-4A37-97C9-A7E8592211E9}"/>
              </a:ext>
              <a:ext uri="{C183D7F6-B498-43B3-948B-1728B52AA6E4}">
                <adec:decorative xmlns:adec="http://schemas.microsoft.com/office/drawing/2017/decorative" val="1"/>
              </a:ext>
            </a:extLst>
          </p:cNvPr>
          <p:cNvCxnSpPr>
            <a:cxnSpLocks/>
          </p:cNvCxnSpPr>
          <p:nvPr/>
        </p:nvCxnSpPr>
        <p:spPr>
          <a:xfrm>
            <a:off x="8434544" y="3229108"/>
            <a:ext cx="0" cy="228600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E9B743-2518-4E9D-9AE1-3998DBFBCD34}"/>
              </a:ext>
              <a:ext uri="{C183D7F6-B498-43B3-948B-1728B52AA6E4}">
                <adec:decorative xmlns:adec="http://schemas.microsoft.com/office/drawing/2017/decorative" val="1"/>
              </a:ext>
            </a:extLst>
          </p:cNvPr>
          <p:cNvCxnSpPr>
            <a:cxnSpLocks/>
          </p:cNvCxnSpPr>
          <p:nvPr/>
        </p:nvCxnSpPr>
        <p:spPr>
          <a:xfrm flipH="1">
            <a:off x="8434544" y="381584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B40D0C-F84E-4462-89E4-D6DB85AB1D61}"/>
              </a:ext>
              <a:ext uri="{C183D7F6-B498-43B3-948B-1728B52AA6E4}">
                <adec:decorative xmlns:adec="http://schemas.microsoft.com/office/drawing/2017/decorative" val="1"/>
              </a:ext>
            </a:extLst>
          </p:cNvPr>
          <p:cNvCxnSpPr>
            <a:cxnSpLocks/>
          </p:cNvCxnSpPr>
          <p:nvPr/>
        </p:nvCxnSpPr>
        <p:spPr>
          <a:xfrm flipH="1">
            <a:off x="8436917" y="463118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4CBFD5-6012-4BE2-83ED-90867D52F6A2}"/>
              </a:ext>
              <a:ext uri="{C183D7F6-B498-43B3-948B-1728B52AA6E4}">
                <adec:decorative xmlns:adec="http://schemas.microsoft.com/office/drawing/2017/decorative" val="1"/>
              </a:ext>
            </a:extLst>
          </p:cNvPr>
          <p:cNvCxnSpPr>
            <a:cxnSpLocks/>
          </p:cNvCxnSpPr>
          <p:nvPr/>
        </p:nvCxnSpPr>
        <p:spPr>
          <a:xfrm flipH="1">
            <a:off x="8436917" y="5512004"/>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A59FE4D4-A06B-4A82-A877-CA0F54ACC872}"/>
              </a:ext>
            </a:extLst>
          </p:cNvPr>
          <p:cNvSpPr/>
          <p:nvPr/>
        </p:nvSpPr>
        <p:spPr>
          <a:xfrm>
            <a:off x="8823619" y="2495843"/>
            <a:ext cx="1127551" cy="731520"/>
          </a:xfrm>
          <a:prstGeom prst="rect">
            <a:avLst/>
          </a:prstGeom>
          <a:solidFill>
            <a:schemeClr val="accent6">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6">
                    <a:lumMod val="50000"/>
                  </a:schemeClr>
                </a:solidFill>
              </a:rPr>
              <a:t>Backend Development</a:t>
            </a:r>
            <a:endParaRPr lang="en-US" sz="900" dirty="0">
              <a:solidFill>
                <a:schemeClr val="tx1"/>
              </a:solidFill>
            </a:endParaRPr>
          </a:p>
        </p:txBody>
      </p:sp>
      <p:sp>
        <p:nvSpPr>
          <p:cNvPr id="168" name="Rectangle 167">
            <a:extLst>
              <a:ext uri="{FF2B5EF4-FFF2-40B4-BE49-F238E27FC236}">
                <a16:creationId xmlns:a16="http://schemas.microsoft.com/office/drawing/2014/main" id="{6373F713-1680-4734-878B-86B182DC5AA6}"/>
              </a:ext>
            </a:extLst>
          </p:cNvPr>
          <p:cNvSpPr/>
          <p:nvPr/>
        </p:nvSpPr>
        <p:spPr>
          <a:xfrm>
            <a:off x="8557760" y="3416672"/>
            <a:ext cx="1369985"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50" b="1" dirty="0">
                <a:solidFill>
                  <a:schemeClr val="accent1">
                    <a:lumMod val="50000"/>
                  </a:schemeClr>
                </a:solidFill>
              </a:rPr>
              <a:t>Team Member 1</a:t>
            </a:r>
            <a:endParaRPr lang="en-US" sz="1000" dirty="0">
              <a:solidFill>
                <a:schemeClr val="tx1"/>
              </a:solidFill>
            </a:endParaRPr>
          </a:p>
        </p:txBody>
      </p:sp>
      <p:sp>
        <p:nvSpPr>
          <p:cNvPr id="171" name="Rectangle 170">
            <a:extLst>
              <a:ext uri="{FF2B5EF4-FFF2-40B4-BE49-F238E27FC236}">
                <a16:creationId xmlns:a16="http://schemas.microsoft.com/office/drawing/2014/main" id="{BEFA9A02-F4DD-44E9-86C2-C8ADA3189685}"/>
              </a:ext>
            </a:extLst>
          </p:cNvPr>
          <p:cNvSpPr/>
          <p:nvPr/>
        </p:nvSpPr>
        <p:spPr>
          <a:xfrm>
            <a:off x="8557760" y="4251866"/>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Team Member 2</a:t>
            </a:r>
            <a:endParaRPr lang="en-US" sz="900" dirty="0">
              <a:solidFill>
                <a:schemeClr val="tx1"/>
              </a:solidFill>
            </a:endParaRPr>
          </a:p>
        </p:txBody>
      </p:sp>
      <p:sp>
        <p:nvSpPr>
          <p:cNvPr id="174" name="Rectangle 173">
            <a:extLst>
              <a:ext uri="{FF2B5EF4-FFF2-40B4-BE49-F238E27FC236}">
                <a16:creationId xmlns:a16="http://schemas.microsoft.com/office/drawing/2014/main" id="{EE16D351-7B7B-4FCF-8D90-11468672A1EC}"/>
              </a:ext>
            </a:extLst>
          </p:cNvPr>
          <p:cNvSpPr/>
          <p:nvPr/>
        </p:nvSpPr>
        <p:spPr>
          <a:xfrm>
            <a:off x="8556147" y="5086345"/>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Team Member 2</a:t>
            </a:r>
            <a:endParaRPr lang="en-US" sz="900" dirty="0">
              <a:solidFill>
                <a:schemeClr val="tx1"/>
              </a:solidFill>
            </a:endParaRPr>
          </a:p>
        </p:txBody>
      </p:sp>
      <p:cxnSp>
        <p:nvCxnSpPr>
          <p:cNvPr id="87" name="Straight Connector 86">
            <a:extLst>
              <a:ext uri="{FF2B5EF4-FFF2-40B4-BE49-F238E27FC236}">
                <a16:creationId xmlns:a16="http://schemas.microsoft.com/office/drawing/2014/main" id="{E0A5E395-38A3-4ED8-A1C1-7892BF5B1BE1}"/>
              </a:ext>
              <a:ext uri="{C183D7F6-B498-43B3-948B-1728B52AA6E4}">
                <adec:decorative xmlns:adec="http://schemas.microsoft.com/office/drawing/2017/decorative" val="1"/>
              </a:ext>
            </a:extLst>
          </p:cNvPr>
          <p:cNvCxnSpPr>
            <a:cxnSpLocks/>
          </p:cNvCxnSpPr>
          <p:nvPr/>
        </p:nvCxnSpPr>
        <p:spPr>
          <a:xfrm>
            <a:off x="10393392" y="3229108"/>
            <a:ext cx="0" cy="54864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BC24AD9F-130E-4ECB-9C70-2B3233EBF4A4}"/>
              </a:ext>
              <a:ext uri="{C183D7F6-B498-43B3-948B-1728B52AA6E4}">
                <adec:decorative xmlns:adec="http://schemas.microsoft.com/office/drawing/2017/decorative" val="1"/>
              </a:ext>
            </a:extLst>
          </p:cNvPr>
          <p:cNvSpPr/>
          <p:nvPr/>
        </p:nvSpPr>
        <p:spPr>
          <a:xfrm>
            <a:off x="10377532" y="2458352"/>
            <a:ext cx="114414" cy="85961"/>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Connector: Elbow 6">
            <a:extLst>
              <a:ext uri="{FF2B5EF4-FFF2-40B4-BE49-F238E27FC236}">
                <a16:creationId xmlns:a16="http://schemas.microsoft.com/office/drawing/2014/main" id="{1C54223A-2F2C-4434-A30B-92D8CEE93CF0}"/>
              </a:ext>
              <a:ext uri="{C183D7F6-B498-43B3-948B-1728B52AA6E4}">
                <adec:decorative xmlns:adec="http://schemas.microsoft.com/office/drawing/2017/decorative" val="1"/>
              </a:ext>
            </a:extLst>
          </p:cNvPr>
          <p:cNvCxnSpPr>
            <a:cxnSpLocks/>
          </p:cNvCxnSpPr>
          <p:nvPr/>
        </p:nvCxnSpPr>
        <p:spPr>
          <a:xfrm rot="10800000" flipV="1">
            <a:off x="1222489" y="2309476"/>
            <a:ext cx="4826106" cy="187772"/>
          </a:xfrm>
          <a:prstGeom prst="bentConnector2">
            <a:avLst/>
          </a:prstGeom>
          <a:ln w="28575">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85DC171-E6CD-4880-8EF4-7E0DB7F6C2B2}"/>
              </a:ext>
              <a:ext uri="{C183D7F6-B498-43B3-948B-1728B52AA6E4}">
                <adec:decorative xmlns:adec="http://schemas.microsoft.com/office/drawing/2017/decorative" val="1"/>
              </a:ext>
            </a:extLst>
          </p:cNvPr>
          <p:cNvCxnSpPr>
            <a:cxnSpLocks/>
          </p:cNvCxnSpPr>
          <p:nvPr/>
        </p:nvCxnSpPr>
        <p:spPr>
          <a:xfrm>
            <a:off x="6022325" y="2309476"/>
            <a:ext cx="4971142" cy="252758"/>
          </a:xfrm>
          <a:prstGeom prst="bentConnector3">
            <a:avLst>
              <a:gd name="adj1" fmla="val 100252"/>
            </a:avLst>
          </a:prstGeom>
          <a:ln w="28575">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2CA40FF-E75F-4233-A382-4E9DE1FACF8D}"/>
              </a:ext>
              <a:ext uri="{C183D7F6-B498-43B3-948B-1728B52AA6E4}">
                <adec:decorative xmlns:adec="http://schemas.microsoft.com/office/drawing/2017/decorative" val="1"/>
              </a:ext>
            </a:extLst>
          </p:cNvPr>
          <p:cNvCxnSpPr>
            <a:cxnSpLocks/>
          </p:cNvCxnSpPr>
          <p:nvPr/>
        </p:nvCxnSpPr>
        <p:spPr>
          <a:xfrm>
            <a:off x="9032415" y="2309476"/>
            <a:ext cx="0" cy="18288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77B15D-B0DE-401C-93B7-D8352DEE60C2}"/>
              </a:ext>
              <a:ext uri="{C183D7F6-B498-43B3-948B-1728B52AA6E4}">
                <adec:decorative xmlns:adec="http://schemas.microsoft.com/office/drawing/2017/decorative" val="1"/>
              </a:ext>
            </a:extLst>
          </p:cNvPr>
          <p:cNvCxnSpPr>
            <a:cxnSpLocks/>
          </p:cNvCxnSpPr>
          <p:nvPr/>
        </p:nvCxnSpPr>
        <p:spPr>
          <a:xfrm flipH="1">
            <a:off x="10389582" y="3777748"/>
            <a:ext cx="274320" cy="0"/>
          </a:xfrm>
          <a:prstGeom prst="line">
            <a:avLst/>
          </a:prstGeom>
          <a:ln w="28575">
            <a:solidFill>
              <a:schemeClr val="tx1"/>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309685E0-1738-48A3-B513-35D9047572B0}"/>
              </a:ext>
            </a:extLst>
          </p:cNvPr>
          <p:cNvSpPr/>
          <p:nvPr/>
        </p:nvSpPr>
        <p:spPr>
          <a:xfrm>
            <a:off x="10769832" y="2494705"/>
            <a:ext cx="1127551" cy="731520"/>
          </a:xfrm>
          <a:prstGeom prst="rect">
            <a:avLst/>
          </a:prstGeom>
          <a:solidFill>
            <a:schemeClr val="accent5">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5">
                    <a:lumMod val="50000"/>
                  </a:schemeClr>
                </a:solidFill>
              </a:rPr>
              <a:t>Low Code No Code</a:t>
            </a:r>
            <a:endParaRPr lang="en-US" sz="900" dirty="0">
              <a:solidFill>
                <a:schemeClr val="tx1"/>
              </a:solidFill>
            </a:endParaRPr>
          </a:p>
        </p:txBody>
      </p:sp>
      <p:sp>
        <p:nvSpPr>
          <p:cNvPr id="162" name="Rectangle 161">
            <a:extLst>
              <a:ext uri="{FF2B5EF4-FFF2-40B4-BE49-F238E27FC236}">
                <a16:creationId xmlns:a16="http://schemas.microsoft.com/office/drawing/2014/main" id="{BD569EE8-357F-4061-8190-6041007FBE4B}"/>
              </a:ext>
            </a:extLst>
          </p:cNvPr>
          <p:cNvSpPr/>
          <p:nvPr/>
        </p:nvSpPr>
        <p:spPr>
          <a:xfrm>
            <a:off x="10512312" y="3414314"/>
            <a:ext cx="1371600" cy="731520"/>
          </a:xfrm>
          <a:prstGeom prst="rect">
            <a:avLst/>
          </a:prstGeom>
          <a:solidFill>
            <a:schemeClr val="accent5">
              <a:lumMod val="20000"/>
              <a:lumOff val="80000"/>
            </a:schemeClr>
          </a:solidFill>
          <a:ln w="190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accent1">
                    <a:lumMod val="50000"/>
                  </a:schemeClr>
                </a:solidFill>
              </a:rPr>
              <a:t>Team Member 1</a:t>
            </a:r>
            <a:endParaRPr lang="en-US" sz="900" dirty="0">
              <a:solidFill>
                <a:schemeClr val="tx1"/>
              </a:solidFill>
            </a:endParaRPr>
          </a:p>
        </p:txBody>
      </p:sp>
      <p:sp>
        <p:nvSpPr>
          <p:cNvPr id="4" name="Rectangle 3">
            <a:extLst>
              <a:ext uri="{FF2B5EF4-FFF2-40B4-BE49-F238E27FC236}">
                <a16:creationId xmlns:a16="http://schemas.microsoft.com/office/drawing/2014/main" id="{071E0A41-83D3-0813-5E1C-6EF97B3AD481}"/>
              </a:ext>
            </a:extLst>
          </p:cNvPr>
          <p:cNvSpPr/>
          <p:nvPr/>
        </p:nvSpPr>
        <p:spPr>
          <a:xfrm>
            <a:off x="415636" y="914203"/>
            <a:ext cx="11468275" cy="893704"/>
          </a:xfrm>
          <a:prstGeom prst="rect">
            <a:avLst/>
          </a:prstGeom>
          <a:noFill/>
          <a:ln w="28575" cap="rnd" cmpd="sng" algn="ctr">
            <a:solidFill>
              <a:schemeClr val="bg2">
                <a:lumMod val="10000"/>
              </a:scheme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endParaRPr lang="en-IN" sz="1050" b="1">
              <a:solidFill>
                <a:schemeClr val="accent6">
                  <a:lumMod val="50000"/>
                </a:schemeClr>
              </a:solidFill>
            </a:endParaRPr>
          </a:p>
        </p:txBody>
      </p:sp>
      <p:pic>
        <p:nvPicPr>
          <p:cNvPr id="1026" name="Picture 2" descr="How to Download Microsoft Azure Architecture Icons? | Arun Potti's MS CRM  blog">
            <a:extLst>
              <a:ext uri="{FF2B5EF4-FFF2-40B4-BE49-F238E27FC236}">
                <a16:creationId xmlns:a16="http://schemas.microsoft.com/office/drawing/2014/main" id="{8729A6B1-877C-13D6-535B-90CC58AB1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58" y="2516238"/>
            <a:ext cx="698736" cy="698736"/>
          </a:xfrm>
          <a:prstGeom prst="rect">
            <a:avLst/>
          </a:prstGeom>
          <a:ln>
            <a:solidFill>
              <a:schemeClr val="accent4">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0" name="Picture 6" descr="Analytics - Free business icons">
            <a:extLst>
              <a:ext uri="{FF2B5EF4-FFF2-40B4-BE49-F238E27FC236}">
                <a16:creationId xmlns:a16="http://schemas.microsoft.com/office/drawing/2014/main" id="{9B4080EA-EE4F-EC5A-38DB-446E6D37E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504" y="2511360"/>
            <a:ext cx="712515" cy="712515"/>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Our Artificial Intelligence &amp; Machine Learning Services | Novatec - Novatec">
            <a:extLst>
              <a:ext uri="{FF2B5EF4-FFF2-40B4-BE49-F238E27FC236}">
                <a16:creationId xmlns:a16="http://schemas.microsoft.com/office/drawing/2014/main" id="{0316876F-1501-EBD8-3C2C-618E407B3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749" y="2499806"/>
            <a:ext cx="721939" cy="715168"/>
          </a:xfrm>
          <a:prstGeom prst="rect">
            <a:avLst/>
          </a:prstGeom>
          <a:noFill/>
          <a:ln>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9" name="Graphic 28">
            <a:extLst>
              <a:ext uri="{FF2B5EF4-FFF2-40B4-BE49-F238E27FC236}">
                <a16:creationId xmlns:a16="http://schemas.microsoft.com/office/drawing/2014/main" id="{DD1CA8FE-D287-4A33-C6EA-352405CA33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73749" y="2528620"/>
            <a:ext cx="682848" cy="663842"/>
          </a:xfrm>
          <a:prstGeom prst="rect">
            <a:avLst/>
          </a:prstGeom>
        </p:spPr>
      </p:pic>
      <p:pic>
        <p:nvPicPr>
          <p:cNvPr id="1038" name="Picture 14" descr="28 Low Code Icons - Free in SVG, PNG, ICO - IconScout">
            <a:extLst>
              <a:ext uri="{FF2B5EF4-FFF2-40B4-BE49-F238E27FC236}">
                <a16:creationId xmlns:a16="http://schemas.microsoft.com/office/drawing/2014/main" id="{C45D168C-FD10-60A6-436C-722A9600E0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0712" y="2499806"/>
            <a:ext cx="714243" cy="714243"/>
          </a:xfrm>
          <a:prstGeom prst="rect">
            <a:avLst/>
          </a:prstGeom>
          <a:noFill/>
          <a:ln>
            <a:solidFill>
              <a:schemeClr val="accent6">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42" name="Picture 18" descr="Backend Development | Software Development | Neunen IT Consulting">
            <a:extLst>
              <a:ext uri="{FF2B5EF4-FFF2-40B4-BE49-F238E27FC236}">
                <a16:creationId xmlns:a16="http://schemas.microsoft.com/office/drawing/2014/main" id="{1E2F8B85-4BD2-1593-4977-A6E840B534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3958" y="2499805"/>
            <a:ext cx="714243" cy="714243"/>
          </a:xfrm>
          <a:prstGeom prst="rect">
            <a:avLst/>
          </a:prstGeom>
          <a:noFill/>
          <a:ln>
            <a:solidFill>
              <a:schemeClr val="accent6">
                <a:lumMod val="60000"/>
                <a:lumOff val="40000"/>
              </a:schemeClr>
            </a:solidFill>
          </a:ln>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2AE2658A-4C8F-A04C-56AB-5FD2FB61CCC0}"/>
              </a:ext>
            </a:extLst>
          </p:cNvPr>
          <p:cNvSpPr/>
          <p:nvPr/>
        </p:nvSpPr>
        <p:spPr>
          <a:xfrm>
            <a:off x="415636" y="128809"/>
            <a:ext cx="5486400" cy="517584"/>
          </a:xfrm>
          <a:prstGeom prst="rect">
            <a:avLst/>
          </a:prstGeom>
          <a:solidFill>
            <a:schemeClr val="accent5">
              <a:lumMod val="5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Framework</a:t>
            </a:r>
            <a:endParaRPr lang="en-IN" dirty="0"/>
          </a:p>
        </p:txBody>
      </p:sp>
      <p:sp>
        <p:nvSpPr>
          <p:cNvPr id="32" name="Rectangle 31">
            <a:extLst>
              <a:ext uri="{FF2B5EF4-FFF2-40B4-BE49-F238E27FC236}">
                <a16:creationId xmlns:a16="http://schemas.microsoft.com/office/drawing/2014/main" id="{EE02DDA4-73A0-ADE4-20AE-8209D38EEFF5}"/>
              </a:ext>
            </a:extLst>
          </p:cNvPr>
          <p:cNvSpPr/>
          <p:nvPr/>
        </p:nvSpPr>
        <p:spPr>
          <a:xfrm>
            <a:off x="2501220" y="1044016"/>
            <a:ext cx="1794712" cy="511368"/>
          </a:xfrm>
          <a:prstGeom prst="rect">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defTabSz="400050">
              <a:lnSpc>
                <a:spcPct val="90000"/>
              </a:lnSpc>
              <a:spcBef>
                <a:spcPct val="0"/>
              </a:spcBef>
              <a:spcAft>
                <a:spcPct val="35000"/>
              </a:spcAft>
            </a:pPr>
            <a:r>
              <a:rPr lang="en-US" sz="1000" b="1" dirty="0">
                <a:solidFill>
                  <a:schemeClr val="tx2">
                    <a:lumMod val="50000"/>
                  </a:schemeClr>
                </a:solidFill>
              </a:rPr>
              <a:t>Access to Learning Resource</a:t>
            </a:r>
            <a:endParaRPr lang="en-US" sz="900" dirty="0">
              <a:solidFill>
                <a:schemeClr val="tx1"/>
              </a:solidFill>
            </a:endParaRPr>
          </a:p>
        </p:txBody>
      </p:sp>
      <p:sp>
        <p:nvSpPr>
          <p:cNvPr id="33" name="Rectangle 32">
            <a:extLst>
              <a:ext uri="{FF2B5EF4-FFF2-40B4-BE49-F238E27FC236}">
                <a16:creationId xmlns:a16="http://schemas.microsoft.com/office/drawing/2014/main" id="{AD827431-B344-6EA4-080B-1946E90C1AE0}"/>
              </a:ext>
            </a:extLst>
          </p:cNvPr>
          <p:cNvSpPr/>
          <p:nvPr/>
        </p:nvSpPr>
        <p:spPr>
          <a:xfrm>
            <a:off x="4760594" y="1060282"/>
            <a:ext cx="1794712" cy="511368"/>
          </a:xfrm>
          <a:prstGeom prst="rect">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algn="ctr" defTabSz="400050">
              <a:lnSpc>
                <a:spcPct val="90000"/>
              </a:lnSpc>
              <a:spcBef>
                <a:spcPct val="0"/>
              </a:spcBef>
              <a:spcAft>
                <a:spcPct val="35000"/>
              </a:spcAft>
            </a:pPr>
            <a:r>
              <a:rPr lang="en-US" sz="1000" b="1" dirty="0">
                <a:solidFill>
                  <a:schemeClr val="tx2">
                    <a:lumMod val="50000"/>
                  </a:schemeClr>
                </a:solidFill>
              </a:rPr>
              <a:t>Recognition</a:t>
            </a:r>
            <a:endParaRPr lang="en-US" sz="900" dirty="0">
              <a:solidFill>
                <a:schemeClr val="tx1"/>
              </a:solidFill>
            </a:endParaRPr>
          </a:p>
        </p:txBody>
      </p:sp>
      <p:sp>
        <p:nvSpPr>
          <p:cNvPr id="34" name="Rectangle 33">
            <a:extLst>
              <a:ext uri="{FF2B5EF4-FFF2-40B4-BE49-F238E27FC236}">
                <a16:creationId xmlns:a16="http://schemas.microsoft.com/office/drawing/2014/main" id="{1927B404-A605-E359-DE1E-21C988055737}"/>
              </a:ext>
            </a:extLst>
          </p:cNvPr>
          <p:cNvSpPr/>
          <p:nvPr/>
        </p:nvSpPr>
        <p:spPr>
          <a:xfrm>
            <a:off x="7019907" y="1078343"/>
            <a:ext cx="1794712" cy="511368"/>
          </a:xfrm>
          <a:prstGeom prst="rect">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2880" tIns="5715" rIns="91440" bIns="54011" numCol="1" spcCol="1270" anchor="ctr" anchorCtr="0">
            <a:noAutofit/>
            <a:flatTx/>
          </a:bodyPr>
          <a:lstStyle/>
          <a:p>
            <a:pPr algn="ctr" defTabSz="400050">
              <a:lnSpc>
                <a:spcPct val="90000"/>
              </a:lnSpc>
              <a:spcBef>
                <a:spcPct val="0"/>
              </a:spcBef>
              <a:spcAft>
                <a:spcPct val="35000"/>
              </a:spcAft>
            </a:pPr>
            <a:r>
              <a:rPr lang="en-US" sz="1000" b="1" dirty="0">
                <a:solidFill>
                  <a:schemeClr val="tx2">
                    <a:lumMod val="50000"/>
                  </a:schemeClr>
                </a:solidFill>
              </a:rPr>
              <a:t>Budget Allocation for R&amp;D</a:t>
            </a:r>
            <a:endParaRPr lang="en-US" sz="900" dirty="0">
              <a:solidFill>
                <a:schemeClr val="tx1"/>
              </a:solidFill>
            </a:endParaRPr>
          </a:p>
        </p:txBody>
      </p:sp>
    </p:spTree>
    <p:extLst>
      <p:ext uri="{BB962C8B-B14F-4D97-AF65-F5344CB8AC3E}">
        <p14:creationId xmlns:p14="http://schemas.microsoft.com/office/powerpoint/2010/main" val="3622709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276</Words>
  <Application>Microsoft Office PowerPoint</Application>
  <PresentationFormat>Widescreen</PresentationFormat>
  <Paragraphs>47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Guti</dc:creator>
  <cp:lastModifiedBy>Sudip Guti</cp:lastModifiedBy>
  <cp:revision>1</cp:revision>
  <dcterms:created xsi:type="dcterms:W3CDTF">2023-02-17T04:18:58Z</dcterms:created>
  <dcterms:modified xsi:type="dcterms:W3CDTF">2023-02-17T05:19:33Z</dcterms:modified>
</cp:coreProperties>
</file>