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88825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 4" descr=""/>
          <p:cNvPicPr/>
          <p:nvPr/>
        </p:nvPicPr>
        <p:blipFill>
          <a:blip r:embed="rId2"/>
          <a:stretch/>
        </p:blipFill>
        <p:spPr>
          <a:xfrm>
            <a:off x="0" y="2394360"/>
            <a:ext cx="4075920" cy="2790000"/>
          </a:xfrm>
          <a:prstGeom prst="rect">
            <a:avLst/>
          </a:prstGeom>
          <a:ln w="0">
            <a:noFill/>
          </a:ln>
        </p:spPr>
      </p:pic>
      <p:pic>
        <p:nvPicPr>
          <p:cNvPr id="1" name="Image 5" descr=""/>
          <p:cNvPicPr/>
          <p:nvPr/>
        </p:nvPicPr>
        <p:blipFill>
          <a:blip r:embed="rId3"/>
          <a:stretch/>
        </p:blipFill>
        <p:spPr>
          <a:xfrm>
            <a:off x="1869480" y="2418840"/>
            <a:ext cx="313560" cy="428040"/>
          </a:xfrm>
          <a:prstGeom prst="rect">
            <a:avLst/>
          </a:prstGeom>
          <a:ln w="0">
            <a:noFill/>
          </a:ln>
        </p:spPr>
      </p:pic>
      <p:pic>
        <p:nvPicPr>
          <p:cNvPr id="2" name="Image 2" descr="Une image contenant dessin, signe&#10;&#10;Description générée automatiquement"/>
          <p:cNvPicPr/>
          <p:nvPr/>
        </p:nvPicPr>
        <p:blipFill>
          <a:blip r:embed="rId4"/>
          <a:stretch/>
        </p:blipFill>
        <p:spPr>
          <a:xfrm>
            <a:off x="2401920" y="5628600"/>
            <a:ext cx="2285280" cy="8964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6992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 13" descr=""/>
          <p:cNvPicPr/>
          <p:nvPr/>
        </p:nvPicPr>
        <p:blipFill>
          <a:blip r:embed="rId2"/>
          <a:stretch/>
        </p:blipFill>
        <p:spPr>
          <a:xfrm>
            <a:off x="0" y="6076080"/>
            <a:ext cx="1999440" cy="799560"/>
          </a:xfrm>
          <a:prstGeom prst="rect">
            <a:avLst/>
          </a:prstGeom>
          <a:ln w="0">
            <a:noFill/>
          </a:ln>
        </p:spPr>
      </p:pic>
      <p:sp>
        <p:nvSpPr>
          <p:cNvPr id="42" name="ZoneTexte 14"/>
          <p:cNvSpPr/>
          <p:nvPr/>
        </p:nvSpPr>
        <p:spPr>
          <a:xfrm>
            <a:off x="1143000" y="6350760"/>
            <a:ext cx="671544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275662"/>
                </a:solidFill>
                <a:latin typeface="Trebuchet MS"/>
                <a:ea typeface="DejaVu Sans"/>
              </a:rPr>
              <a:t>Pôle MIND – Modélisation/Informatique/Numérique/Données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3" name="ZoneTexte 15"/>
          <p:cNvSpPr/>
          <p:nvPr/>
        </p:nvSpPr>
        <p:spPr>
          <a:xfrm>
            <a:off x="1143000" y="6533280"/>
            <a:ext cx="671544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000" spc="-1" strike="noStrike">
                <a:solidFill>
                  <a:srgbClr val="00a3a6"/>
                </a:solidFill>
                <a:latin typeface="Arial"/>
                <a:ea typeface="DejaVu Sans"/>
              </a:rPr>
              <a:t>Juin 2021 – Sébastien GUYADER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/>
          <p:nvPr/>
        </p:nvSpPr>
        <p:spPr>
          <a:xfrm>
            <a:off x="2344320" y="1897920"/>
            <a:ext cx="8532000" cy="146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600" spc="-1" strike="noStrike">
                <a:solidFill>
                  <a:srgbClr val="00a3a6"/>
                </a:solidFill>
                <a:latin typeface="Raleway Medium"/>
              </a:rPr>
              <a:t>Pôle </a:t>
            </a:r>
            <a:r>
              <a:rPr b="1" i="1" lang="en-US" sz="3600" spc="-1" strike="noStrike">
                <a:solidFill>
                  <a:srgbClr val="00a3a6"/>
                </a:solidFill>
                <a:latin typeface="Raleway Medium"/>
              </a:rPr>
              <a:t>MIND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3" name="Subtitle 2"/>
          <p:cNvSpPr/>
          <p:nvPr/>
        </p:nvSpPr>
        <p:spPr>
          <a:xfrm>
            <a:off x="2344320" y="3195360"/>
            <a:ext cx="8531640" cy="46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275662"/>
                </a:solidFill>
                <a:latin typeface="Raleway"/>
              </a:rPr>
              <a:t>Modélisation-Informatique-Numérique-Données</a:t>
            </a:r>
            <a:br/>
            <a:br/>
            <a:r>
              <a:rPr b="0" i="1" lang="en-US" sz="2000" spc="-1" strike="noStrike">
                <a:solidFill>
                  <a:srgbClr val="275662"/>
                </a:solidFill>
                <a:latin typeface="Raleway"/>
              </a:rPr>
              <a:t>Sébastien Guyader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Date Placeholder 3"/>
          <p:cNvSpPr/>
          <p:nvPr/>
        </p:nvSpPr>
        <p:spPr>
          <a:xfrm>
            <a:off x="609480" y="6356520"/>
            <a:ext cx="284364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Juin 2021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1"/>
          <p:cNvSpPr/>
          <p:nvPr/>
        </p:nvSpPr>
        <p:spPr>
          <a:xfrm>
            <a:off x="609480" y="274680"/>
            <a:ext cx="1096992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1eaeb0"/>
                </a:solidFill>
                <a:latin typeface="Raleway Medium"/>
              </a:rPr>
              <a:t>Pourquoi ce pôle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86" name="Content Placeholder 2"/>
          <p:cNvSpPr/>
          <p:nvPr/>
        </p:nvSpPr>
        <p:spPr>
          <a:xfrm>
            <a:off x="609480" y="1600200"/>
            <a:ext cx="10969920" cy="452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lvl="1" marL="743040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venirNext LT Pro Cn"/>
              </a:rPr>
              <a:t>L’informatique vient en appui :</a:t>
            </a:r>
            <a:endParaRPr b="0" lang="en-US" sz="18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venirNext LT Pro Cn"/>
              </a:rPr>
              <a:t>aux pratiques autour des </a:t>
            </a:r>
            <a:r>
              <a:rPr b="1" lang="en-US" sz="1600" spc="-1" strike="noStrike">
                <a:solidFill>
                  <a:srgbClr val="000000"/>
                </a:solidFill>
                <a:latin typeface="AvenirNext LT Pro Cn"/>
              </a:rPr>
              <a:t>données</a:t>
            </a:r>
            <a:r>
              <a:rPr b="0" lang="en-US" sz="1600" spc="-1" strike="noStrike">
                <a:solidFill>
                  <a:srgbClr val="000000"/>
                </a:solidFill>
                <a:latin typeface="AvenirNext LT Pro Cn"/>
              </a:rPr>
              <a:t> (acquisition, gestion, exploitation, conservation…)</a:t>
            </a:r>
            <a:endParaRPr b="0" lang="en-US" sz="16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venirNext LT Pro Cn"/>
              </a:rPr>
              <a:t>à la </a:t>
            </a:r>
            <a:r>
              <a:rPr b="1" lang="en-US" sz="1600" spc="-1" strike="noStrike">
                <a:solidFill>
                  <a:srgbClr val="000000"/>
                </a:solidFill>
                <a:latin typeface="AvenirNext LT Pro Cn"/>
              </a:rPr>
              <a:t>modélisation</a:t>
            </a:r>
            <a:endParaRPr b="0" lang="en-US" sz="16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venirNext LT Pro Cn"/>
              </a:rPr>
              <a:t>à la gestion des </a:t>
            </a:r>
            <a:r>
              <a:rPr b="1" lang="en-US" sz="1600" spc="-1" strike="noStrike">
                <a:solidFill>
                  <a:srgbClr val="000000"/>
                </a:solidFill>
                <a:latin typeface="AvenirNext LT Pro Cn"/>
              </a:rPr>
              <a:t>applications web</a:t>
            </a:r>
            <a:r>
              <a:rPr b="0" lang="en-US" sz="1600" spc="-1" strike="noStrike">
                <a:solidFill>
                  <a:srgbClr val="000000"/>
                </a:solidFill>
                <a:latin typeface="AvenirNext LT Pro Cn"/>
              </a:rPr>
              <a:t> de l’unité </a:t>
            </a:r>
            <a:endParaRPr b="0" lang="en-US" sz="1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venirNext LT Pro Cn"/>
              </a:rPr>
              <a:t>Besoins en informatique augmentant :</a:t>
            </a:r>
            <a:endParaRPr b="0" lang="en-US" sz="18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venirNext LT Pro Cn"/>
              </a:rPr>
              <a:t>de plus en plus d’instruments sont informatisés</a:t>
            </a:r>
            <a:endParaRPr b="0" lang="en-US" sz="16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venirNext LT Pro Cn"/>
              </a:rPr>
              <a:t>politique idéale : 1 agent &lt;=&gt; 1 poste informatique</a:t>
            </a:r>
            <a:endParaRPr b="0" lang="en-US" sz="16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venirNext LT Pro Cn"/>
              </a:rPr>
              <a:t>interdiction de connecter un poste perso. </a:t>
            </a:r>
            <a:endParaRPr b="0" lang="en-US" sz="1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venirNext LT Pro Cn"/>
              </a:rPr>
              <a:t>Besoin de rassembler les compétences dans l’unité :</a:t>
            </a:r>
            <a:endParaRPr b="0" lang="en-US" sz="18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venirNext LT Pro Cn"/>
              </a:rPr>
              <a:t>pour faire l’interface avec les utilisateurs (conseil, aide)</a:t>
            </a:r>
            <a:endParaRPr b="0" lang="en-US" sz="16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venirNext LT Pro Cn"/>
              </a:rPr>
              <a:t>pour rationaliser le parc informatique</a:t>
            </a:r>
            <a:endParaRPr b="0" lang="en-US" sz="16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venirNext LT Pro Cn"/>
              </a:rPr>
              <a:t>pour aller (accompagner) vers des pratiques plus </a:t>
            </a:r>
            <a:r>
              <a:rPr b="1" lang="en-US" sz="1600" spc="-1" strike="noStrike">
                <a:solidFill>
                  <a:srgbClr val="000000"/>
                </a:solidFill>
                <a:latin typeface="AvenirNext LT Pro Cn"/>
              </a:rPr>
              <a:t>FAIR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1"/>
          <p:cNvSpPr/>
          <p:nvPr/>
        </p:nvSpPr>
        <p:spPr>
          <a:xfrm>
            <a:off x="609480" y="274680"/>
            <a:ext cx="1096992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1eaeb0"/>
                </a:solidFill>
                <a:latin typeface="Raleway Medium"/>
              </a:rPr>
              <a:t>Fonctionnement : qui ?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88" name="Content Placeholder 2"/>
          <p:cNvSpPr/>
          <p:nvPr/>
        </p:nvSpPr>
        <p:spPr>
          <a:xfrm>
            <a:off x="609480" y="1600200"/>
            <a:ext cx="10969920" cy="452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lvl="1" marL="743040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venirNext LT Pro Cn"/>
              </a:rPr>
              <a:t>responsable : S. Guyader 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venirNext LT Pro Cn"/>
              </a:rPr>
              <a:t>adjoints :</a:t>
            </a:r>
            <a:endParaRPr b="0" lang="en-US" sz="18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venirNext LT Pro Cn"/>
              </a:rPr>
              <a:t>Francianne Nuissier (web)</a:t>
            </a:r>
            <a:endParaRPr b="0" lang="en-US" sz="16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venirNext LT Pro Cn"/>
              </a:rPr>
              <a:t>François Causeret (enquêtes / données à identifiants personnels)</a:t>
            </a:r>
            <a:endParaRPr b="0" lang="en-US" sz="16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venirNext LT Pro Cn"/>
              </a:rPr>
              <a:t>Loïc Guindé (modélisation) </a:t>
            </a:r>
            <a:endParaRPr b="0" lang="en-US" sz="1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venirNext LT Pro Cn"/>
              </a:rPr>
              <a:t>autres participants : PRI + Thierry Bajazet + Yoana Faure + Antoine Richard + Jean-Marc Blazy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1"/>
          <p:cNvSpPr/>
          <p:nvPr/>
        </p:nvSpPr>
        <p:spPr>
          <a:xfrm>
            <a:off x="609480" y="274680"/>
            <a:ext cx="1096992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1eaeb0"/>
                </a:solidFill>
                <a:latin typeface="Raleway Medium"/>
              </a:rPr>
              <a:t>Fonctionnement : quoi ?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90" name="Content Placeholder 2"/>
          <p:cNvSpPr/>
          <p:nvPr/>
        </p:nvSpPr>
        <p:spPr>
          <a:xfrm>
            <a:off x="609480" y="1600200"/>
            <a:ext cx="10969920" cy="452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lvl="1" marL="743040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venirNext LT Pro Cn"/>
              </a:rPr>
              <a:t>gestion du parc informatique : rationaliser, renouveler, couvrir les besoins 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venirNext LT Pro Cn"/>
              </a:rPr>
              <a:t>établir un PGD de l’unité : où stocker/centraliser les données ? 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venirNext LT Pro Cn"/>
              </a:rPr>
              <a:t>aider les scientifiques à établir des PGDs (projets / équipes) 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venirNext LT Pro Cn"/>
              </a:rPr>
              <a:t>cahiers de laboratoire / de notes électroniques 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venirNext LT Pro Cn"/>
              </a:rPr>
              <a:t>séminaires / formations / retours d’expérience : autour des données, des méthodes d’analyse… 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venirNext LT Pro Cn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AvenirNext LT Pro Cn"/>
              </a:rPr>
              <a:t>base de données” logiciels libres / équivalents fermés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1"/>
          <p:cNvSpPr/>
          <p:nvPr/>
        </p:nvSpPr>
        <p:spPr>
          <a:xfrm>
            <a:off x="609480" y="274680"/>
            <a:ext cx="1096992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1eaeb0"/>
                </a:solidFill>
                <a:latin typeface="Raleway Medium"/>
              </a:rPr>
              <a:t>Difficultés pressenties…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92" name="Content Placeholder 2"/>
          <p:cNvSpPr/>
          <p:nvPr/>
        </p:nvSpPr>
        <p:spPr>
          <a:xfrm>
            <a:off x="609480" y="1600200"/>
            <a:ext cx="10969920" cy="452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lvl="1" marL="743040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venirNext LT Pro Cn"/>
              </a:rPr>
              <a:t>moyens financiers : pour renouveler le parc / stocker les données 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venirNext LT Pro Cn"/>
              </a:rPr>
              <a:t>moyens humains : manque de PRI 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venirNext LT Pro Cn"/>
              </a:rPr>
              <a:t>changer les habitudes… (le plus difficile ?)</a:t>
            </a:r>
            <a:endParaRPr b="0" lang="en-US" sz="18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venirNext LT Pro Cn"/>
              </a:rPr>
              <a:t>adopter les bonnes pratiques sur les données</a:t>
            </a:r>
            <a:endParaRPr b="0" lang="en-US" sz="16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venirNext LT Pro Cn"/>
              </a:rPr>
              <a:t>au-delà des données, assurer la pérennisation du travail</a:t>
            </a:r>
            <a:endParaRPr b="0" lang="en-US" sz="16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venirNext LT Pro Cn"/>
              </a:rPr>
              <a:t>rassurer sur les effets de l’ouverture de nos données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1"/>
          <p:cNvSpPr/>
          <p:nvPr/>
        </p:nvSpPr>
        <p:spPr>
          <a:xfrm>
            <a:off x="609480" y="274680"/>
            <a:ext cx="1096992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1eaeb0"/>
                </a:solidFill>
                <a:latin typeface="Raleway Medium"/>
              </a:rPr>
              <a:t>Calendrier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94" name="Content Placeholder 2"/>
          <p:cNvSpPr/>
          <p:nvPr/>
        </p:nvSpPr>
        <p:spPr>
          <a:xfrm>
            <a:off x="609480" y="1600200"/>
            <a:ext cx="10969920" cy="452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lvl="1" marL="743040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venirNext LT Pro Cn"/>
              </a:rPr>
              <a:t>Finaliser la composition du pôle (mai / juin)  : viser une première réunion avant fin juin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venirNext LT Pro Cn"/>
              </a:rPr>
              <a:t>Activer la liaison entre le </a:t>
            </a:r>
            <a:r>
              <a:rPr b="1" lang="en-US" sz="1800" spc="-1" strike="noStrike">
                <a:solidFill>
                  <a:srgbClr val="000000"/>
                </a:solidFill>
                <a:latin typeface="AvenirNext LT Pro Cn"/>
              </a:rPr>
              <a:t>référent données opérationnel</a:t>
            </a:r>
            <a:r>
              <a:rPr b="0" lang="en-US" sz="1800" spc="-1" strike="noStrike">
                <a:solidFill>
                  <a:srgbClr val="000000"/>
                </a:solidFill>
                <a:latin typeface="AvenirNext LT Pro Cn"/>
              </a:rPr>
              <a:t> et la </a:t>
            </a:r>
            <a:r>
              <a:rPr b="1" lang="en-US" sz="1800" spc="-1" strike="noStrike">
                <a:solidFill>
                  <a:srgbClr val="000000"/>
                </a:solidFill>
                <a:latin typeface="AvenirNext LT Pro Cn"/>
              </a:rPr>
              <a:t>DipSO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venirNext LT Pro Cn"/>
              </a:rPr>
              <a:t>Obtenir un inventaire des ressources dès que possible, puis faire une commande groupée avec financements sur projets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venirNext LT Pro Cn"/>
              </a:rPr>
              <a:t>Prendre en main l’outil de création de PGD (</a:t>
            </a:r>
            <a:r>
              <a:rPr b="1" lang="en-US" sz="1800" spc="-1" strike="noStrike">
                <a:solidFill>
                  <a:srgbClr val="000000"/>
                </a:solidFill>
                <a:latin typeface="AvenirNext LT Pro Cn"/>
              </a:rPr>
              <a:t>DMP OPIDoR</a:t>
            </a:r>
            <a:r>
              <a:rPr b="0" lang="en-US" sz="1800" spc="-1" strike="noStrike">
                <a:solidFill>
                  <a:srgbClr val="000000"/>
                </a:solidFill>
                <a:latin typeface="AvenirNext LT Pro Cn"/>
              </a:rPr>
              <a:t>)</a:t>
            </a:r>
            <a:endParaRPr b="0" lang="en-US" sz="18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venirNext LT Pro Cn"/>
              </a:rPr>
              <a:t>dès que possible en appui au PGD du CRB-PT</a:t>
            </a:r>
            <a:endParaRPr b="0" lang="en-US" sz="16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venirNext LT Pro Cn"/>
              </a:rPr>
              <a:t>en parallèle, commencer le PGD Astro (v.1 avant fin de l’année)</a:t>
            </a:r>
            <a:endParaRPr b="0" lang="en-US" sz="1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venirNext LT Pro Cn"/>
              </a:rPr>
              <a:t>Débuter le cycle de séminaires/réunions pour septembre ?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Application>LibreOffice/7.1.3.2$Linux_X86_64 LibreOffice_project/10$Build-2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2021-06-11T15:19:48Z</dcterms:created>
  <dc:creator>Sébastien Guyader</dc:creator>
  <dc:description/>
  <dc:language>en-US</dc:language>
  <cp:lastModifiedBy>Sébastien Guyader</cp:lastModifiedBy>
  <dcterms:modified xsi:type="dcterms:W3CDTF">2021-06-24T11:05:29Z</dcterms:modified>
  <cp:revision>3</cp:revision>
  <dc:subject/>
  <dc:title>Pôle MIND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11 June 2021</vt:lpwstr>
  </property>
  <property fmtid="{D5CDD505-2E9C-101B-9397-08002B2CF9AE}" pid="3" name="output">
    <vt:lpwstr/>
  </property>
  <property fmtid="{D5CDD505-2E9C-101B-9397-08002B2CF9AE}" pid="4" name="subtitle">
    <vt:lpwstr>Modélisation-Informatique-Numérique-Données</vt:lpwstr>
  </property>
</Properties>
</file>