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1242"/>
            <a:ext cx="4738688" cy="6402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2026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305800" cy="5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024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262813" cy="558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6991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2" y="1013113"/>
            <a:ext cx="7072313" cy="584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192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28289"/>
            <a:ext cx="5867400" cy="5429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6037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5638800" cy="497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1832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543800" cy="5124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8515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519159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0127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66580"/>
            <a:ext cx="8458200" cy="525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0177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229600" cy="4961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12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CREATE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CREATE</a:t>
            </a:r>
            <a:r>
              <a:rPr lang="en-US" dirty="0"/>
              <a:t> </a:t>
            </a:r>
            <a:r>
              <a:rPr lang="en-US" dirty="0" smtClean="0">
                <a:solidFill>
                  <a:srgbClr val="0000FF"/>
                </a:solidFill>
              </a:rPr>
              <a:t>DATABASE</a:t>
            </a:r>
            <a:r>
              <a:rPr lang="en-US" dirty="0"/>
              <a:t> STUDENTMANAGEMENT</a:t>
            </a:r>
            <a:r>
              <a:rPr lang="en-US" dirty="0">
                <a:solidFill>
                  <a:srgbClr val="808080"/>
                </a:solidFill>
              </a:rPr>
              <a:t>;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USE DATABSE FOR FUTURE QUERIES: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USE</a:t>
            </a:r>
            <a:r>
              <a:rPr lang="en-US" dirty="0"/>
              <a:t> STUDENTMANAGEMENT</a:t>
            </a:r>
            <a:r>
              <a:rPr lang="en-US" dirty="0">
                <a:solidFill>
                  <a:srgbClr val="808080"/>
                </a:solidFill>
              </a:rPr>
              <a:t>;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8702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BETWEEN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71588"/>
            <a:ext cx="8248579" cy="558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7758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BETWEEN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87236"/>
            <a:ext cx="7930342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140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7668094" cy="5915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5503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386729"/>
              </p:ext>
            </p:extLst>
          </p:nvPr>
        </p:nvGraphicFramePr>
        <p:xfrm>
          <a:off x="609600" y="304800"/>
          <a:ext cx="2438400" cy="198120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438400"/>
              </a:tblGrid>
              <a:tr h="3962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PRODUCTS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62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62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62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62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350085"/>
              </p:ext>
            </p:extLst>
          </p:nvPr>
        </p:nvGraphicFramePr>
        <p:xfrm>
          <a:off x="4648200" y="457200"/>
          <a:ext cx="2667000" cy="160020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667000"/>
              </a:tblGrid>
              <a:tr h="4000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CATEGORIES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00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00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00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514600" y="1143000"/>
            <a:ext cx="24384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671804"/>
              </p:ext>
            </p:extLst>
          </p:nvPr>
        </p:nvGraphicFramePr>
        <p:xfrm>
          <a:off x="6096000" y="3048000"/>
          <a:ext cx="2103120" cy="989965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10312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CUSTOMERS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CUSTID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CUSTNAME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EMAIL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ORDERID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307444"/>
              </p:ext>
            </p:extLst>
          </p:nvPr>
        </p:nvGraphicFramePr>
        <p:xfrm>
          <a:off x="2743200" y="3124200"/>
          <a:ext cx="2414847" cy="266700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2414847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ORDERS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ORDERID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CUSTID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QUANTITY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4953000" y="3990109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038600" y="3352800"/>
            <a:ext cx="2133600" cy="10945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066800" y="990600"/>
            <a:ext cx="1600200" cy="411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323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CREATE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0000FF"/>
                </a:solidFill>
              </a:rPr>
              <a:t>TABLE</a:t>
            </a:r>
            <a:r>
              <a:rPr lang="en-US" sz="2000" dirty="0"/>
              <a:t> EXAMPLES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808080"/>
                </a:solidFill>
              </a:rPr>
              <a:t>(</a:t>
            </a:r>
            <a:r>
              <a:rPr lang="en-US" sz="2000" dirty="0" smtClean="0"/>
              <a:t> </a:t>
            </a:r>
            <a:r>
              <a:rPr lang="en-US" sz="2000" dirty="0"/>
              <a:t>EXAMPLEID </a:t>
            </a:r>
            <a:r>
              <a:rPr lang="en-US" sz="2000" dirty="0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808080"/>
                </a:solidFill>
              </a:rPr>
              <a:t>,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EXAMPLENAME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0000FF"/>
                </a:solidFill>
              </a:rPr>
              <a:t>VARCHAR</a:t>
            </a:r>
            <a:r>
              <a:rPr lang="en-US" sz="2000" dirty="0">
                <a:solidFill>
                  <a:srgbClr val="808080"/>
                </a:solidFill>
              </a:rPr>
              <a:t>(</a:t>
            </a:r>
            <a:r>
              <a:rPr lang="en-US" sz="2000" dirty="0"/>
              <a:t>30</a:t>
            </a:r>
            <a:r>
              <a:rPr lang="en-US" sz="2000" dirty="0">
                <a:solidFill>
                  <a:srgbClr val="808080"/>
                </a:solidFill>
              </a:rPr>
              <a:t>),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EXAMPLEFEES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0000FF"/>
                </a:solidFill>
              </a:rPr>
              <a:t>FLOAT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80"/>
                </a:solidFill>
              </a:rPr>
              <a:t>);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endParaRPr lang="en-US" sz="20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--</a:t>
            </a:r>
            <a:r>
              <a:rPr lang="en-US" sz="2000" dirty="0">
                <a:solidFill>
                  <a:srgbClr val="008000"/>
                </a:solidFill>
              </a:rPr>
              <a:t>WE ADDED NOT NULL </a:t>
            </a:r>
            <a:r>
              <a:rPr lang="en-US" sz="2000" dirty="0" smtClean="0">
                <a:solidFill>
                  <a:srgbClr val="008000"/>
                </a:solidFill>
              </a:rPr>
              <a:t>CONSTRAINT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>
                <a:solidFill>
                  <a:srgbClr val="0000FF"/>
                </a:solidFill>
              </a:rPr>
              <a:t>ALTER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0000FF"/>
                </a:solidFill>
              </a:rPr>
              <a:t>TABLE</a:t>
            </a:r>
            <a:r>
              <a:rPr lang="en-US" sz="2000" dirty="0"/>
              <a:t> EXAMPLES </a:t>
            </a:r>
            <a:r>
              <a:rPr lang="en-US" sz="2000" dirty="0">
                <a:solidFill>
                  <a:srgbClr val="0000FF"/>
                </a:solidFill>
              </a:rPr>
              <a:t>ALTER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0000FF"/>
                </a:solidFill>
              </a:rPr>
              <a:t>COLUMN</a:t>
            </a:r>
            <a:r>
              <a:rPr lang="en-US" sz="2000" dirty="0"/>
              <a:t> EXAMPLEID </a:t>
            </a:r>
            <a:r>
              <a:rPr lang="en-US" sz="2000" dirty="0">
                <a:solidFill>
                  <a:srgbClr val="0000FF"/>
                </a:solidFill>
              </a:rPr>
              <a:t>INT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808080"/>
                </a:solidFill>
              </a:rPr>
              <a:t>NOT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808080"/>
                </a:solidFill>
              </a:rPr>
              <a:t>NULL;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endParaRPr lang="en-US" sz="20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--</a:t>
            </a:r>
            <a:r>
              <a:rPr lang="en-US" sz="2000" dirty="0">
                <a:solidFill>
                  <a:srgbClr val="008000"/>
                </a:solidFill>
              </a:rPr>
              <a:t>WE CHANGED VARCHAR(30) TO VARCHAR(50</a:t>
            </a:r>
            <a:r>
              <a:rPr lang="en-US" sz="2000" dirty="0" smtClean="0">
                <a:solidFill>
                  <a:srgbClr val="008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>
                <a:solidFill>
                  <a:srgbClr val="0000FF"/>
                </a:solidFill>
              </a:rPr>
              <a:t>ALTER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0000FF"/>
                </a:solidFill>
              </a:rPr>
              <a:t>TABLE</a:t>
            </a:r>
            <a:r>
              <a:rPr lang="en-US" sz="2000" dirty="0"/>
              <a:t> EXAMPLES </a:t>
            </a:r>
            <a:r>
              <a:rPr lang="en-US" sz="2000" dirty="0">
                <a:solidFill>
                  <a:srgbClr val="0000FF"/>
                </a:solidFill>
              </a:rPr>
              <a:t>ALTER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0000FF"/>
                </a:solidFill>
              </a:rPr>
              <a:t>COLUMN</a:t>
            </a:r>
            <a:r>
              <a:rPr lang="en-US" sz="2000" dirty="0"/>
              <a:t> EXAMPLENAME </a:t>
            </a:r>
            <a:r>
              <a:rPr lang="en-US" sz="2000" dirty="0">
                <a:solidFill>
                  <a:srgbClr val="0000FF"/>
                </a:solidFill>
              </a:rPr>
              <a:t>VARCHAR</a:t>
            </a:r>
            <a:r>
              <a:rPr lang="en-US" sz="2000" dirty="0">
                <a:solidFill>
                  <a:srgbClr val="808080"/>
                </a:solidFill>
              </a:rPr>
              <a:t>(</a:t>
            </a:r>
            <a:r>
              <a:rPr lang="en-US" sz="2000" dirty="0"/>
              <a:t>50</a:t>
            </a:r>
            <a:r>
              <a:rPr lang="en-US" sz="2000" dirty="0">
                <a:solidFill>
                  <a:srgbClr val="808080"/>
                </a:solidFill>
              </a:rPr>
              <a:t>);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4749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</a:rPr>
              <a:t>--ADD EXAMPLEINDEX COLUMN</a:t>
            </a:r>
            <a:r>
              <a:rPr lang="en-US" sz="1600" dirty="0"/>
              <a:t>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ALTER</a:t>
            </a:r>
            <a:r>
              <a:rPr lang="en-US" sz="1600" dirty="0"/>
              <a:t> </a:t>
            </a:r>
            <a:r>
              <a:rPr lang="en-US" sz="1600" dirty="0">
                <a:solidFill>
                  <a:srgbClr val="0000FF"/>
                </a:solidFill>
              </a:rPr>
              <a:t>TABLE</a:t>
            </a:r>
            <a:r>
              <a:rPr lang="en-US" sz="1600" dirty="0"/>
              <a:t> EXAMPLES </a:t>
            </a:r>
            <a:r>
              <a:rPr lang="en-US" sz="1600" dirty="0">
                <a:solidFill>
                  <a:srgbClr val="0000FF"/>
                </a:solidFill>
              </a:rPr>
              <a:t>ADD</a:t>
            </a:r>
            <a:r>
              <a:rPr lang="en-US" sz="1600" dirty="0"/>
              <a:t> EXAMPLEINDEX </a:t>
            </a:r>
            <a:r>
              <a:rPr lang="en-US" sz="1600" dirty="0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srgbClr val="808080"/>
                </a:solidFill>
              </a:rPr>
              <a:t>;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FF"/>
                </a:solidFill>
              </a:rPr>
              <a:t>ALTER</a:t>
            </a:r>
            <a:r>
              <a:rPr lang="en-US" sz="1600" dirty="0"/>
              <a:t> </a:t>
            </a:r>
            <a:r>
              <a:rPr lang="en-US" sz="1600" dirty="0">
                <a:solidFill>
                  <a:srgbClr val="0000FF"/>
                </a:solidFill>
              </a:rPr>
              <a:t>TABLE</a:t>
            </a:r>
            <a:r>
              <a:rPr lang="en-US" sz="1600" dirty="0"/>
              <a:t> EXAMPLES </a:t>
            </a:r>
            <a:r>
              <a:rPr lang="en-US" sz="1600" dirty="0">
                <a:solidFill>
                  <a:srgbClr val="0000FF"/>
                </a:solidFill>
              </a:rPr>
              <a:t>ADD</a:t>
            </a:r>
            <a:r>
              <a:rPr lang="en-US" sz="1600" dirty="0"/>
              <a:t> </a:t>
            </a:r>
            <a:r>
              <a:rPr lang="en-US" sz="1600" dirty="0">
                <a:solidFill>
                  <a:srgbClr val="0000FF"/>
                </a:solidFill>
              </a:rPr>
              <a:t>CONSTRAINT</a:t>
            </a:r>
            <a:r>
              <a:rPr lang="en-US" sz="1600" dirty="0"/>
              <a:t> UNIQUEINDEX </a:t>
            </a:r>
            <a:r>
              <a:rPr lang="en-US" sz="1600" dirty="0">
                <a:solidFill>
                  <a:srgbClr val="0000FF"/>
                </a:solidFill>
              </a:rPr>
              <a:t>UNIQUE</a:t>
            </a:r>
            <a:r>
              <a:rPr lang="en-US" sz="1600" dirty="0">
                <a:solidFill>
                  <a:srgbClr val="808080"/>
                </a:solidFill>
              </a:rPr>
              <a:t>(</a:t>
            </a:r>
            <a:r>
              <a:rPr lang="en-US" sz="1600" dirty="0"/>
              <a:t>EXAMPLEINDEX</a:t>
            </a:r>
            <a:r>
              <a:rPr lang="en-US" sz="1600" dirty="0">
                <a:solidFill>
                  <a:srgbClr val="808080"/>
                </a:solidFill>
              </a:rPr>
              <a:t>)</a:t>
            </a:r>
            <a:r>
              <a:rPr lang="en-US" sz="1600" dirty="0"/>
              <a:t> </a:t>
            </a:r>
            <a:endParaRPr lang="en-US" sz="1600" dirty="0" smtClean="0"/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INSERT</a:t>
            </a:r>
            <a:r>
              <a:rPr lang="en-US" sz="1600" dirty="0"/>
              <a:t> </a:t>
            </a:r>
            <a:r>
              <a:rPr lang="en-US" sz="1600" dirty="0">
                <a:solidFill>
                  <a:srgbClr val="0000FF"/>
                </a:solidFill>
              </a:rPr>
              <a:t>INTO</a:t>
            </a:r>
            <a:r>
              <a:rPr lang="en-US" sz="1600" dirty="0"/>
              <a:t> EXAMPLES </a:t>
            </a:r>
            <a:r>
              <a:rPr lang="en-US" sz="1600" dirty="0">
                <a:solidFill>
                  <a:srgbClr val="0000FF"/>
                </a:solidFill>
              </a:rPr>
              <a:t>VALUES</a:t>
            </a:r>
            <a:r>
              <a:rPr lang="en-US" sz="1600" dirty="0">
                <a:solidFill>
                  <a:srgbClr val="808080"/>
                </a:solidFill>
              </a:rPr>
              <a:t>(</a:t>
            </a:r>
            <a:r>
              <a:rPr lang="en-US" sz="1600" dirty="0"/>
              <a:t>11</a:t>
            </a:r>
            <a:r>
              <a:rPr lang="en-US" sz="1600" dirty="0">
                <a:solidFill>
                  <a:srgbClr val="808080"/>
                </a:solidFill>
              </a:rPr>
              <a:t>,</a:t>
            </a:r>
            <a:r>
              <a:rPr lang="en-US" sz="1600" dirty="0">
                <a:solidFill>
                  <a:srgbClr val="FF0000"/>
                </a:solidFill>
              </a:rPr>
              <a:t>'AAA'</a:t>
            </a:r>
            <a:r>
              <a:rPr lang="en-US" sz="1600" dirty="0">
                <a:solidFill>
                  <a:srgbClr val="808080"/>
                </a:solidFill>
              </a:rPr>
              <a:t>,</a:t>
            </a:r>
            <a:r>
              <a:rPr lang="en-US" sz="1600" dirty="0"/>
              <a:t>44</a:t>
            </a:r>
            <a:r>
              <a:rPr lang="en-US" sz="1600" dirty="0">
                <a:solidFill>
                  <a:srgbClr val="808080"/>
                </a:solidFill>
              </a:rPr>
              <a:t>,</a:t>
            </a:r>
            <a:r>
              <a:rPr lang="en-US" sz="1600" dirty="0"/>
              <a:t>1</a:t>
            </a:r>
            <a:r>
              <a:rPr lang="en-US" sz="1600" dirty="0">
                <a:solidFill>
                  <a:srgbClr val="808080"/>
                </a:solidFill>
              </a:rPr>
              <a:t>);</a:t>
            </a:r>
            <a:r>
              <a:rPr lang="en-US" sz="1600" dirty="0"/>
              <a:t>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INSERT</a:t>
            </a:r>
            <a:r>
              <a:rPr lang="en-US" sz="1600" dirty="0"/>
              <a:t> </a:t>
            </a:r>
            <a:r>
              <a:rPr lang="en-US" sz="1600" dirty="0">
                <a:solidFill>
                  <a:srgbClr val="0000FF"/>
                </a:solidFill>
              </a:rPr>
              <a:t>INTO</a:t>
            </a:r>
            <a:r>
              <a:rPr lang="en-US" sz="1600" dirty="0"/>
              <a:t> EXAMPLES </a:t>
            </a:r>
            <a:r>
              <a:rPr lang="en-US" sz="1600" dirty="0">
                <a:solidFill>
                  <a:srgbClr val="0000FF"/>
                </a:solidFill>
              </a:rPr>
              <a:t>VALUES</a:t>
            </a:r>
            <a:r>
              <a:rPr lang="en-US" sz="1600" dirty="0">
                <a:solidFill>
                  <a:srgbClr val="808080"/>
                </a:solidFill>
              </a:rPr>
              <a:t>(</a:t>
            </a:r>
            <a:r>
              <a:rPr lang="en-US" sz="1600" dirty="0"/>
              <a:t>11</a:t>
            </a:r>
            <a:r>
              <a:rPr lang="en-US" sz="1600" dirty="0">
                <a:solidFill>
                  <a:srgbClr val="808080"/>
                </a:solidFill>
              </a:rPr>
              <a:t>,</a:t>
            </a:r>
            <a:r>
              <a:rPr lang="en-US" sz="1600" dirty="0">
                <a:solidFill>
                  <a:srgbClr val="FF0000"/>
                </a:solidFill>
              </a:rPr>
              <a:t>'AAA'</a:t>
            </a:r>
            <a:r>
              <a:rPr lang="en-US" sz="1600" dirty="0">
                <a:solidFill>
                  <a:srgbClr val="808080"/>
                </a:solidFill>
              </a:rPr>
              <a:t>,</a:t>
            </a:r>
            <a:r>
              <a:rPr lang="en-US" sz="1600" dirty="0"/>
              <a:t>44</a:t>
            </a:r>
            <a:r>
              <a:rPr lang="en-US" sz="1600" dirty="0">
                <a:solidFill>
                  <a:srgbClr val="808080"/>
                </a:solidFill>
              </a:rPr>
              <a:t>,</a:t>
            </a:r>
            <a:r>
              <a:rPr lang="en-US" sz="1600" dirty="0"/>
              <a:t>2</a:t>
            </a:r>
            <a:r>
              <a:rPr lang="en-US" sz="1600" dirty="0">
                <a:solidFill>
                  <a:srgbClr val="808080"/>
                </a:solidFill>
              </a:rPr>
              <a:t>);</a:t>
            </a:r>
            <a:r>
              <a:rPr lang="en-US" sz="1600" dirty="0"/>
              <a:t>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INSERT</a:t>
            </a:r>
            <a:r>
              <a:rPr lang="en-US" sz="1600" dirty="0"/>
              <a:t> </a:t>
            </a:r>
            <a:r>
              <a:rPr lang="en-US" sz="1600" dirty="0">
                <a:solidFill>
                  <a:srgbClr val="0000FF"/>
                </a:solidFill>
              </a:rPr>
              <a:t>INTO</a:t>
            </a:r>
            <a:r>
              <a:rPr lang="en-US" sz="1600" dirty="0"/>
              <a:t> EXAMPLES </a:t>
            </a:r>
            <a:r>
              <a:rPr lang="en-US" sz="1600" dirty="0">
                <a:solidFill>
                  <a:srgbClr val="0000FF"/>
                </a:solidFill>
              </a:rPr>
              <a:t>VALUES</a:t>
            </a:r>
            <a:r>
              <a:rPr lang="en-US" sz="1600" dirty="0">
                <a:solidFill>
                  <a:srgbClr val="808080"/>
                </a:solidFill>
              </a:rPr>
              <a:t>(</a:t>
            </a:r>
            <a:r>
              <a:rPr lang="en-US" sz="1600" dirty="0"/>
              <a:t>11</a:t>
            </a:r>
            <a:r>
              <a:rPr lang="en-US" sz="1600" dirty="0">
                <a:solidFill>
                  <a:srgbClr val="808080"/>
                </a:solidFill>
              </a:rPr>
              <a:t>,</a:t>
            </a:r>
            <a:r>
              <a:rPr lang="en-US" sz="1600" dirty="0">
                <a:solidFill>
                  <a:srgbClr val="FF0000"/>
                </a:solidFill>
              </a:rPr>
              <a:t>'AAA'</a:t>
            </a:r>
            <a:r>
              <a:rPr lang="en-US" sz="1600" dirty="0">
                <a:solidFill>
                  <a:srgbClr val="808080"/>
                </a:solidFill>
              </a:rPr>
              <a:t>,</a:t>
            </a:r>
            <a:r>
              <a:rPr lang="en-US" sz="1600" dirty="0"/>
              <a:t>44</a:t>
            </a:r>
            <a:r>
              <a:rPr lang="en-US" sz="1600" dirty="0">
                <a:solidFill>
                  <a:srgbClr val="808080"/>
                </a:solidFill>
              </a:rPr>
              <a:t>,</a:t>
            </a:r>
            <a:r>
              <a:rPr lang="en-US" sz="1600" dirty="0"/>
              <a:t>3</a:t>
            </a:r>
            <a:r>
              <a:rPr lang="en-US" sz="1600" dirty="0">
                <a:solidFill>
                  <a:srgbClr val="808080"/>
                </a:solidFill>
              </a:rPr>
              <a:t>);</a:t>
            </a:r>
            <a:r>
              <a:rPr lang="en-US" sz="1600" dirty="0"/>
              <a:t> </a:t>
            </a:r>
            <a:endParaRPr lang="en-US" sz="1600" dirty="0" smtClean="0"/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SELECT</a:t>
            </a:r>
            <a:r>
              <a:rPr lang="en-US" sz="1600" dirty="0"/>
              <a:t> </a:t>
            </a:r>
            <a:r>
              <a:rPr lang="en-US" sz="1600" dirty="0">
                <a:solidFill>
                  <a:srgbClr val="808080"/>
                </a:solidFill>
              </a:rPr>
              <a:t>*</a:t>
            </a:r>
            <a:r>
              <a:rPr lang="en-US" sz="1600" dirty="0"/>
              <a:t> </a:t>
            </a:r>
            <a:r>
              <a:rPr lang="en-US" sz="1600" dirty="0">
                <a:solidFill>
                  <a:srgbClr val="0000FF"/>
                </a:solidFill>
              </a:rPr>
              <a:t>FROM</a:t>
            </a:r>
            <a:r>
              <a:rPr lang="en-US" sz="1600" dirty="0"/>
              <a:t> EXAMPLES</a:t>
            </a:r>
            <a:r>
              <a:rPr lang="en-US" sz="1600" dirty="0">
                <a:solidFill>
                  <a:srgbClr val="808080"/>
                </a:solidFill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3759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</a:rPr>
              <a:t>--ADD PRIMARY </a:t>
            </a:r>
            <a:r>
              <a:rPr lang="en-US" sz="2400" dirty="0">
                <a:solidFill>
                  <a:srgbClr val="008000"/>
                </a:solidFill>
              </a:rPr>
              <a:t>(MAKE SURE EXAMPLEID HAS UNIQUE VALUES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ALTER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00FF"/>
                </a:solidFill>
              </a:rPr>
              <a:t>TABLE</a:t>
            </a:r>
            <a:r>
              <a:rPr lang="en-US" sz="2400" dirty="0"/>
              <a:t> EXAMPLES </a:t>
            </a:r>
            <a:r>
              <a:rPr lang="en-US" sz="2400" dirty="0">
                <a:solidFill>
                  <a:srgbClr val="0000FF"/>
                </a:solidFill>
              </a:rPr>
              <a:t>ADD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00FF"/>
                </a:solidFill>
              </a:rPr>
              <a:t>PRIMARY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00FF"/>
                </a:solidFill>
              </a:rPr>
              <a:t>KEY</a:t>
            </a:r>
            <a:r>
              <a:rPr lang="en-US" sz="2400" dirty="0">
                <a:solidFill>
                  <a:srgbClr val="808080"/>
                </a:solidFill>
              </a:rPr>
              <a:t>(</a:t>
            </a:r>
            <a:r>
              <a:rPr lang="en-US" sz="2400" dirty="0"/>
              <a:t>EXAMPLEID</a:t>
            </a:r>
            <a:r>
              <a:rPr lang="en-US" sz="2400" dirty="0">
                <a:solidFill>
                  <a:srgbClr val="808080"/>
                </a:solidFill>
              </a:rPr>
              <a:t>)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SELECT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808080"/>
                </a:solidFill>
              </a:rPr>
              <a:t>*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00FF"/>
                </a:solidFill>
              </a:rPr>
              <a:t>FROM</a:t>
            </a:r>
            <a:r>
              <a:rPr lang="en-US" sz="2400" dirty="0"/>
              <a:t> EXAMPLES</a:t>
            </a:r>
            <a:r>
              <a:rPr lang="en-US" sz="2400" dirty="0">
                <a:solidFill>
                  <a:srgbClr val="808080"/>
                </a:solidFill>
              </a:rPr>
              <a:t>;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6177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rgbClr val="008000"/>
                </a:solidFill>
              </a:rPr>
              <a:t>--</a:t>
            </a:r>
            <a:r>
              <a:rPr lang="en-US" dirty="0">
                <a:solidFill>
                  <a:srgbClr val="008000"/>
                </a:solidFill>
              </a:rPr>
              <a:t>rename the column name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exec</a:t>
            </a:r>
            <a:r>
              <a:rPr lang="en-US" dirty="0"/>
              <a:t> </a:t>
            </a:r>
            <a:r>
              <a:rPr lang="en-US" dirty="0" err="1">
                <a:solidFill>
                  <a:srgbClr val="800000"/>
                </a:solidFill>
              </a:rPr>
              <a:t>sp_rename</a:t>
            </a:r>
            <a:r>
              <a:rPr lang="en-US" dirty="0">
                <a:solidFill>
                  <a:srgbClr val="0000FF"/>
                </a:solidFill>
              </a:rPr>
              <a:t> </a:t>
            </a:r>
            <a:r>
              <a:rPr lang="en-US" dirty="0">
                <a:solidFill>
                  <a:srgbClr val="FF0000"/>
                </a:solidFill>
              </a:rPr>
              <a:t>'EXAMPLES.EXAMPLEINDEX'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'INDEXEXAMPLE'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'COLUMN'</a:t>
            </a:r>
            <a:r>
              <a:rPr lang="en-US" dirty="0">
                <a:solidFill>
                  <a:srgbClr val="808080"/>
                </a:solidFill>
              </a:rPr>
              <a:t>;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545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CREATE 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CREATE</a:t>
            </a:r>
            <a:r>
              <a:rPr lang="en-US" dirty="0"/>
              <a:t> </a:t>
            </a:r>
            <a:r>
              <a:rPr lang="en-US" dirty="0">
                <a:solidFill>
                  <a:srgbClr val="0000FF"/>
                </a:solidFill>
              </a:rPr>
              <a:t>TABLE</a:t>
            </a:r>
            <a:r>
              <a:rPr lang="en-US" dirty="0"/>
              <a:t> STUDENTINFO 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/>
              <a:t> ROLLNO 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>
                <a:solidFill>
                  <a:srgbClr val="808080"/>
                </a:solidFill>
              </a:rPr>
              <a:t>NOT</a:t>
            </a:r>
            <a:r>
              <a:rPr lang="en-US" dirty="0"/>
              <a:t> </a:t>
            </a:r>
            <a:r>
              <a:rPr lang="en-US" dirty="0">
                <a:solidFill>
                  <a:srgbClr val="808080"/>
                </a:solidFill>
              </a:rPr>
              <a:t>NULL,</a:t>
            </a:r>
            <a:r>
              <a:rPr lang="en-US" dirty="0"/>
              <a:t> STUDENTNAME </a:t>
            </a:r>
            <a:r>
              <a:rPr lang="en-US" dirty="0">
                <a:solidFill>
                  <a:srgbClr val="0000FF"/>
                </a:solidFill>
              </a:rPr>
              <a:t>VARCHAR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/>
              <a:t>30</a:t>
            </a:r>
            <a:r>
              <a:rPr lang="en-US" dirty="0">
                <a:solidFill>
                  <a:srgbClr val="808080"/>
                </a:solidFill>
              </a:rPr>
              <a:t>),</a:t>
            </a:r>
            <a:r>
              <a:rPr lang="en-US" dirty="0"/>
              <a:t> EMAIL </a:t>
            </a:r>
            <a:r>
              <a:rPr lang="en-US" dirty="0">
                <a:solidFill>
                  <a:srgbClr val="0000FF"/>
                </a:solidFill>
              </a:rPr>
              <a:t>VARCHAR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/>
              <a:t>30</a:t>
            </a:r>
            <a:r>
              <a:rPr lang="en-US" dirty="0">
                <a:solidFill>
                  <a:srgbClr val="808080"/>
                </a:solidFill>
              </a:rPr>
              <a:t>),</a:t>
            </a:r>
            <a:r>
              <a:rPr lang="en-US" dirty="0"/>
              <a:t> GRADE </a:t>
            </a:r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/>
              <a:t> DOB </a:t>
            </a:r>
            <a:r>
              <a:rPr lang="en-US" dirty="0">
                <a:solidFill>
                  <a:srgbClr val="0000FF"/>
                </a:solidFill>
              </a:rPr>
              <a:t>DATE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/>
              <a:t> STUDENTADDRESS </a:t>
            </a:r>
            <a:r>
              <a:rPr lang="en-US" dirty="0">
                <a:solidFill>
                  <a:srgbClr val="0000FF"/>
                </a:solidFill>
              </a:rPr>
              <a:t>VARCHAR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/>
              <a:t>100</a:t>
            </a:r>
            <a:r>
              <a:rPr lang="en-US" dirty="0">
                <a:solidFill>
                  <a:srgbClr val="808080"/>
                </a:solidFill>
              </a:rPr>
              <a:t>),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PRIMARY</a:t>
            </a:r>
            <a:r>
              <a:rPr lang="en-US" dirty="0"/>
              <a:t> </a:t>
            </a:r>
            <a:r>
              <a:rPr lang="en-US" dirty="0">
                <a:solidFill>
                  <a:srgbClr val="0000FF"/>
                </a:solidFill>
              </a:rPr>
              <a:t>KEY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/>
              <a:t>ROLLNO</a:t>
            </a:r>
            <a:r>
              <a:rPr lang="en-US" dirty="0">
                <a:solidFill>
                  <a:srgbClr val="808080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808080"/>
                </a:solidFill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33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INTO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INSERT</a:t>
            </a:r>
            <a:r>
              <a:rPr lang="en-US" sz="1600" dirty="0"/>
              <a:t> </a:t>
            </a:r>
            <a:r>
              <a:rPr lang="en-US" sz="1600" dirty="0">
                <a:solidFill>
                  <a:srgbClr val="0000FF"/>
                </a:solidFill>
              </a:rPr>
              <a:t>INTO</a:t>
            </a:r>
            <a:r>
              <a:rPr lang="en-US" sz="1600" dirty="0"/>
              <a:t> STUDENTINFO </a:t>
            </a:r>
            <a:r>
              <a:rPr lang="en-US" sz="1600" dirty="0">
                <a:solidFill>
                  <a:srgbClr val="0000FF"/>
                </a:solidFill>
              </a:rPr>
              <a:t>VALUES</a:t>
            </a:r>
            <a:r>
              <a:rPr lang="en-US" sz="1600" dirty="0">
                <a:solidFill>
                  <a:srgbClr val="808080"/>
                </a:solidFill>
              </a:rPr>
              <a:t>(</a:t>
            </a:r>
            <a:r>
              <a:rPr lang="en-US" sz="1600" dirty="0"/>
              <a:t>11</a:t>
            </a:r>
            <a:r>
              <a:rPr lang="en-US" sz="1600" dirty="0">
                <a:solidFill>
                  <a:srgbClr val="808080"/>
                </a:solidFill>
              </a:rPr>
              <a:t>,</a:t>
            </a:r>
            <a:r>
              <a:rPr lang="en-US" sz="1600" dirty="0">
                <a:solidFill>
                  <a:srgbClr val="FF0000"/>
                </a:solidFill>
              </a:rPr>
              <a:t>'PALLAVI'</a:t>
            </a:r>
            <a:r>
              <a:rPr lang="en-US" sz="1600" dirty="0">
                <a:solidFill>
                  <a:srgbClr val="808080"/>
                </a:solidFill>
              </a:rPr>
              <a:t>,</a:t>
            </a:r>
            <a:r>
              <a:rPr lang="en-US" sz="1600" dirty="0">
                <a:solidFill>
                  <a:srgbClr val="FF0000"/>
                </a:solidFill>
              </a:rPr>
              <a:t>'PALLAVI@GMAIL.COM'</a:t>
            </a:r>
            <a:r>
              <a:rPr lang="en-US" sz="1600" dirty="0">
                <a:solidFill>
                  <a:srgbClr val="808080"/>
                </a:solidFill>
              </a:rPr>
              <a:t>,</a:t>
            </a:r>
            <a:r>
              <a:rPr lang="en-US" sz="1600" dirty="0"/>
              <a:t>88</a:t>
            </a:r>
            <a:r>
              <a:rPr lang="en-US" sz="1600" dirty="0">
                <a:solidFill>
                  <a:srgbClr val="808080"/>
                </a:solidFill>
              </a:rPr>
              <a:t>,</a:t>
            </a:r>
            <a:r>
              <a:rPr lang="en-US" sz="1600" dirty="0">
                <a:solidFill>
                  <a:srgbClr val="FF0000"/>
                </a:solidFill>
              </a:rPr>
              <a:t>'12-12-2000'</a:t>
            </a:r>
            <a:r>
              <a:rPr lang="en-US" sz="1600" dirty="0">
                <a:solidFill>
                  <a:srgbClr val="808080"/>
                </a:solidFill>
              </a:rPr>
              <a:t>,</a:t>
            </a:r>
            <a:r>
              <a:rPr lang="en-US" sz="1600" dirty="0">
                <a:solidFill>
                  <a:srgbClr val="FF0000"/>
                </a:solidFill>
              </a:rPr>
              <a:t>'BEL ROAD'</a:t>
            </a:r>
            <a:r>
              <a:rPr lang="en-US" sz="1600" dirty="0">
                <a:solidFill>
                  <a:srgbClr val="808080"/>
                </a:solidFill>
              </a:rPr>
              <a:t>)</a:t>
            </a:r>
            <a:r>
              <a:rPr lang="en-US" sz="1600" dirty="0"/>
              <a:t> </a:t>
            </a:r>
            <a:endParaRPr lang="en-US" sz="16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INSERT</a:t>
            </a:r>
            <a:r>
              <a:rPr lang="en-US" sz="1600" dirty="0"/>
              <a:t> </a:t>
            </a:r>
            <a:r>
              <a:rPr lang="en-US" sz="1600" dirty="0">
                <a:solidFill>
                  <a:srgbClr val="0000FF"/>
                </a:solidFill>
              </a:rPr>
              <a:t>INTO</a:t>
            </a:r>
            <a:r>
              <a:rPr lang="en-US" sz="1600" dirty="0"/>
              <a:t> STUDENTINFO </a:t>
            </a:r>
            <a:r>
              <a:rPr lang="en-US" sz="1600" dirty="0">
                <a:solidFill>
                  <a:srgbClr val="0000FF"/>
                </a:solidFill>
              </a:rPr>
              <a:t>VALUES</a:t>
            </a:r>
            <a:r>
              <a:rPr lang="en-US" sz="1600" dirty="0">
                <a:solidFill>
                  <a:srgbClr val="808080"/>
                </a:solidFill>
              </a:rPr>
              <a:t>(</a:t>
            </a:r>
            <a:r>
              <a:rPr lang="en-US" sz="1600" dirty="0"/>
              <a:t>12</a:t>
            </a:r>
            <a:r>
              <a:rPr lang="en-US" sz="1600" dirty="0">
                <a:solidFill>
                  <a:srgbClr val="808080"/>
                </a:solidFill>
              </a:rPr>
              <a:t>,</a:t>
            </a:r>
            <a:r>
              <a:rPr lang="en-US" sz="1600" dirty="0">
                <a:solidFill>
                  <a:srgbClr val="FF0000"/>
                </a:solidFill>
              </a:rPr>
              <a:t>'VARSHITH'</a:t>
            </a:r>
            <a:r>
              <a:rPr lang="en-US" sz="1600" dirty="0">
                <a:solidFill>
                  <a:srgbClr val="808080"/>
                </a:solidFill>
              </a:rPr>
              <a:t>,</a:t>
            </a:r>
            <a:r>
              <a:rPr lang="en-US" sz="1600" dirty="0">
                <a:solidFill>
                  <a:srgbClr val="FF0000"/>
                </a:solidFill>
              </a:rPr>
              <a:t>'VARSHITH@GMAIL.COM'</a:t>
            </a:r>
            <a:r>
              <a:rPr lang="en-US" sz="1600" dirty="0">
                <a:solidFill>
                  <a:srgbClr val="808080"/>
                </a:solidFill>
              </a:rPr>
              <a:t>,</a:t>
            </a:r>
            <a:r>
              <a:rPr lang="en-US" sz="1600" dirty="0"/>
              <a:t>89</a:t>
            </a:r>
            <a:r>
              <a:rPr lang="en-US" sz="1600" dirty="0">
                <a:solidFill>
                  <a:srgbClr val="808080"/>
                </a:solidFill>
              </a:rPr>
              <a:t>,</a:t>
            </a:r>
            <a:r>
              <a:rPr lang="en-US" sz="1600" dirty="0">
                <a:solidFill>
                  <a:srgbClr val="FF0000"/>
                </a:solidFill>
              </a:rPr>
              <a:t>'2000-12-17'</a:t>
            </a:r>
            <a:r>
              <a:rPr lang="en-US" sz="1600" dirty="0">
                <a:solidFill>
                  <a:srgbClr val="808080"/>
                </a:solidFill>
              </a:rPr>
              <a:t>,</a:t>
            </a:r>
            <a:r>
              <a:rPr lang="en-US" sz="1600" dirty="0" smtClean="0">
                <a:solidFill>
                  <a:srgbClr val="FF0000"/>
                </a:solidFill>
              </a:rPr>
              <a:t>'JPNAGAR'</a:t>
            </a:r>
            <a:r>
              <a:rPr lang="en-US" sz="1600" dirty="0" smtClean="0">
                <a:solidFill>
                  <a:srgbClr val="808080"/>
                </a:solidFill>
              </a:rPr>
              <a:t>)</a:t>
            </a:r>
          </a:p>
          <a:p>
            <a:pPr marL="0" indent="0">
              <a:buNone/>
            </a:pPr>
            <a:endParaRPr lang="en-US" sz="1600" dirty="0">
              <a:solidFill>
                <a:srgbClr val="808080"/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>
                <a:solidFill>
                  <a:srgbClr val="0000FF"/>
                </a:solidFill>
              </a:rPr>
              <a:t>SELECT</a:t>
            </a:r>
            <a:r>
              <a:rPr lang="en-US" sz="1600" dirty="0"/>
              <a:t> </a:t>
            </a:r>
            <a:r>
              <a:rPr lang="en-US" sz="1600" dirty="0">
                <a:solidFill>
                  <a:srgbClr val="808080"/>
                </a:solidFill>
              </a:rPr>
              <a:t>*</a:t>
            </a:r>
            <a:r>
              <a:rPr lang="en-US" sz="1600" dirty="0"/>
              <a:t> </a:t>
            </a:r>
            <a:r>
              <a:rPr lang="en-US" sz="1600" dirty="0">
                <a:solidFill>
                  <a:srgbClr val="0000FF"/>
                </a:solidFill>
              </a:rPr>
              <a:t>FROM</a:t>
            </a:r>
            <a:r>
              <a:rPr lang="en-US" sz="1600" dirty="0"/>
              <a:t> </a:t>
            </a:r>
            <a:r>
              <a:rPr lang="en-US" sz="1600" dirty="0" smtClean="0"/>
              <a:t>STUDENTINFO;</a:t>
            </a:r>
          </a:p>
          <a:p>
            <a:pPr marL="0" indent="0">
              <a:buNone/>
            </a:pP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INSERTING INTO SPECIFIC COLUMNS </a:t>
            </a:r>
            <a:r>
              <a:rPr lang="en-US" sz="1600" dirty="0" smtClean="0">
                <a:solidFill>
                  <a:srgbClr val="0000FF"/>
                </a:solidFill>
              </a:rPr>
              <a:t>INSERT</a:t>
            </a:r>
            <a:r>
              <a:rPr lang="en-US" sz="1600" dirty="0"/>
              <a:t> </a:t>
            </a:r>
            <a:r>
              <a:rPr lang="en-US" sz="1600" dirty="0">
                <a:solidFill>
                  <a:srgbClr val="0000FF"/>
                </a:solidFill>
              </a:rPr>
              <a:t>INTO</a:t>
            </a:r>
            <a:r>
              <a:rPr lang="en-US" sz="1600" dirty="0"/>
              <a:t> STUDENTINFO</a:t>
            </a:r>
            <a:r>
              <a:rPr lang="en-US" sz="1600" dirty="0">
                <a:solidFill>
                  <a:srgbClr val="808080"/>
                </a:solidFill>
              </a:rPr>
              <a:t>(</a:t>
            </a:r>
            <a:r>
              <a:rPr lang="en-US" sz="1600" dirty="0"/>
              <a:t>ROLLNO</a:t>
            </a:r>
            <a:r>
              <a:rPr lang="en-US" sz="1600" dirty="0">
                <a:solidFill>
                  <a:srgbClr val="808080"/>
                </a:solidFill>
              </a:rPr>
              <a:t>,</a:t>
            </a:r>
            <a:r>
              <a:rPr lang="en-US" sz="1600" dirty="0"/>
              <a:t>STUDENTNAME</a:t>
            </a:r>
            <a:r>
              <a:rPr lang="en-US" sz="1600" dirty="0">
                <a:solidFill>
                  <a:srgbClr val="808080"/>
                </a:solidFill>
              </a:rPr>
              <a:t>,</a:t>
            </a:r>
            <a:r>
              <a:rPr lang="en-US" sz="1600" dirty="0"/>
              <a:t>EMAIL</a:t>
            </a:r>
            <a:r>
              <a:rPr lang="en-US" sz="1600" dirty="0">
                <a:solidFill>
                  <a:srgbClr val="808080"/>
                </a:solidFill>
              </a:rPr>
              <a:t>,</a:t>
            </a:r>
            <a:r>
              <a:rPr lang="en-US" sz="1600" dirty="0"/>
              <a:t>GRADE</a:t>
            </a:r>
            <a:r>
              <a:rPr lang="en-US" sz="1600" dirty="0">
                <a:solidFill>
                  <a:srgbClr val="808080"/>
                </a:solidFill>
              </a:rPr>
              <a:t>)</a:t>
            </a:r>
            <a:r>
              <a:rPr lang="en-US" sz="1600" dirty="0"/>
              <a:t> </a:t>
            </a:r>
            <a:r>
              <a:rPr lang="en-US" sz="1600" dirty="0">
                <a:solidFill>
                  <a:srgbClr val="0000FF"/>
                </a:solidFill>
              </a:rPr>
              <a:t>VALUES</a:t>
            </a:r>
            <a:r>
              <a:rPr lang="en-US" sz="1600" dirty="0">
                <a:solidFill>
                  <a:srgbClr val="808080"/>
                </a:solidFill>
              </a:rPr>
              <a:t>(</a:t>
            </a:r>
            <a:r>
              <a:rPr lang="en-US" sz="1600" dirty="0"/>
              <a:t>14</a:t>
            </a:r>
            <a:r>
              <a:rPr lang="en-US" sz="1600" dirty="0">
                <a:solidFill>
                  <a:srgbClr val="808080"/>
                </a:solidFill>
              </a:rPr>
              <a:t>,</a:t>
            </a:r>
            <a:r>
              <a:rPr lang="en-US" sz="1600" dirty="0">
                <a:solidFill>
                  <a:srgbClr val="FF0000"/>
                </a:solidFill>
              </a:rPr>
              <a:t>'SESHA'</a:t>
            </a:r>
            <a:r>
              <a:rPr lang="en-US" sz="1600" dirty="0">
                <a:solidFill>
                  <a:srgbClr val="808080"/>
                </a:solidFill>
              </a:rPr>
              <a:t>,</a:t>
            </a:r>
            <a:r>
              <a:rPr lang="en-US" sz="1600" dirty="0">
                <a:solidFill>
                  <a:srgbClr val="FF0000"/>
                </a:solidFill>
              </a:rPr>
              <a:t>'SESHA@GMAIL.COM'</a:t>
            </a:r>
            <a:r>
              <a:rPr lang="en-US" sz="1600" dirty="0">
                <a:solidFill>
                  <a:srgbClr val="808080"/>
                </a:solidFill>
              </a:rPr>
              <a:t>,</a:t>
            </a:r>
            <a:r>
              <a:rPr lang="en-US" sz="1600" dirty="0"/>
              <a:t>91</a:t>
            </a:r>
            <a:r>
              <a:rPr lang="en-US" sz="1600" dirty="0">
                <a:solidFill>
                  <a:srgbClr val="808080"/>
                </a:solidFill>
              </a:rPr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8342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INSERT</a:t>
            </a:r>
            <a:r>
              <a:rPr lang="en-US" sz="1800" dirty="0"/>
              <a:t> </a:t>
            </a:r>
            <a:r>
              <a:rPr lang="en-US" sz="1800" dirty="0">
                <a:solidFill>
                  <a:srgbClr val="0000FF"/>
                </a:solidFill>
              </a:rPr>
              <a:t>INTO</a:t>
            </a:r>
            <a:r>
              <a:rPr lang="en-US" sz="1800" dirty="0"/>
              <a:t> STUDENTINFO </a:t>
            </a:r>
            <a:r>
              <a:rPr lang="en-US" sz="1800" dirty="0">
                <a:solidFill>
                  <a:srgbClr val="0000FF"/>
                </a:solidFill>
              </a:rPr>
              <a:t>VALUES</a:t>
            </a:r>
            <a:r>
              <a:rPr lang="en-US" sz="1800" dirty="0">
                <a:solidFill>
                  <a:srgbClr val="808080"/>
                </a:solidFill>
              </a:rPr>
              <a:t>(</a:t>
            </a:r>
            <a:r>
              <a:rPr lang="en-US" sz="1800" dirty="0"/>
              <a:t>15</a:t>
            </a:r>
            <a:r>
              <a:rPr lang="en-US" sz="1800" dirty="0">
                <a:solidFill>
                  <a:srgbClr val="808080"/>
                </a:solidFill>
              </a:rPr>
              <a:t>,</a:t>
            </a:r>
            <a:r>
              <a:rPr lang="en-US" sz="1800" dirty="0">
                <a:solidFill>
                  <a:srgbClr val="FF0000"/>
                </a:solidFill>
              </a:rPr>
              <a:t>'VISHAL'</a:t>
            </a:r>
            <a:r>
              <a:rPr lang="en-US" sz="1800" dirty="0">
                <a:solidFill>
                  <a:srgbClr val="808080"/>
                </a:solidFill>
              </a:rPr>
              <a:t>,</a:t>
            </a:r>
            <a:r>
              <a:rPr lang="en-US" sz="1800" dirty="0">
                <a:solidFill>
                  <a:srgbClr val="FF0000"/>
                </a:solidFill>
              </a:rPr>
              <a:t>'VISHAL@GMAIL.COM'</a:t>
            </a:r>
            <a:r>
              <a:rPr lang="en-US" sz="1800" dirty="0">
                <a:solidFill>
                  <a:srgbClr val="808080"/>
                </a:solidFill>
              </a:rPr>
              <a:t>,</a:t>
            </a:r>
            <a:r>
              <a:rPr lang="en-US" sz="1800" dirty="0"/>
              <a:t>88</a:t>
            </a:r>
            <a:r>
              <a:rPr lang="en-US" sz="1800" dirty="0">
                <a:solidFill>
                  <a:srgbClr val="808080"/>
                </a:solidFill>
              </a:rPr>
              <a:t>,</a:t>
            </a:r>
            <a:r>
              <a:rPr lang="en-US" sz="1800" dirty="0">
                <a:solidFill>
                  <a:srgbClr val="FF0000"/>
                </a:solidFill>
              </a:rPr>
              <a:t>'1999-11-12'</a:t>
            </a:r>
            <a:r>
              <a:rPr lang="en-US" sz="1800" dirty="0">
                <a:solidFill>
                  <a:srgbClr val="808080"/>
                </a:solidFill>
              </a:rPr>
              <a:t>,</a:t>
            </a:r>
            <a:r>
              <a:rPr lang="en-US" sz="1800" dirty="0">
                <a:solidFill>
                  <a:srgbClr val="FF0000"/>
                </a:solidFill>
              </a:rPr>
              <a:t>'ABC NAGAR'</a:t>
            </a:r>
            <a:r>
              <a:rPr lang="en-US" sz="1800" dirty="0">
                <a:solidFill>
                  <a:srgbClr val="808080"/>
                </a:solidFill>
              </a:rPr>
              <a:t>)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INSERT</a:t>
            </a:r>
            <a:r>
              <a:rPr lang="en-US" sz="1800" dirty="0"/>
              <a:t> </a:t>
            </a:r>
            <a:r>
              <a:rPr lang="en-US" sz="1800" dirty="0">
                <a:solidFill>
                  <a:srgbClr val="0000FF"/>
                </a:solidFill>
              </a:rPr>
              <a:t>INTO</a:t>
            </a:r>
            <a:r>
              <a:rPr lang="en-US" sz="1800" dirty="0"/>
              <a:t> STUDENTINFO </a:t>
            </a:r>
            <a:r>
              <a:rPr lang="en-US" sz="1800" dirty="0">
                <a:solidFill>
                  <a:srgbClr val="0000FF"/>
                </a:solidFill>
              </a:rPr>
              <a:t>VALUES</a:t>
            </a:r>
            <a:r>
              <a:rPr lang="en-US" sz="1800" dirty="0">
                <a:solidFill>
                  <a:srgbClr val="808080"/>
                </a:solidFill>
              </a:rPr>
              <a:t>(</a:t>
            </a:r>
            <a:r>
              <a:rPr lang="en-US" sz="1800" dirty="0"/>
              <a:t>16</a:t>
            </a:r>
            <a:r>
              <a:rPr lang="en-US" sz="1800" dirty="0">
                <a:solidFill>
                  <a:srgbClr val="808080"/>
                </a:solidFill>
              </a:rPr>
              <a:t>,</a:t>
            </a:r>
            <a:r>
              <a:rPr lang="en-US" sz="1800" dirty="0">
                <a:solidFill>
                  <a:srgbClr val="FF0000"/>
                </a:solidFill>
              </a:rPr>
              <a:t>'MURUGAN'</a:t>
            </a:r>
            <a:r>
              <a:rPr lang="en-US" sz="1800" dirty="0">
                <a:solidFill>
                  <a:srgbClr val="808080"/>
                </a:solidFill>
              </a:rPr>
              <a:t>,</a:t>
            </a:r>
            <a:r>
              <a:rPr lang="en-US" sz="1800" dirty="0">
                <a:solidFill>
                  <a:srgbClr val="FF0000"/>
                </a:solidFill>
              </a:rPr>
              <a:t>'MURUGAN@GMAIL.COM'</a:t>
            </a:r>
            <a:r>
              <a:rPr lang="en-US" sz="1800" dirty="0">
                <a:solidFill>
                  <a:srgbClr val="808080"/>
                </a:solidFill>
              </a:rPr>
              <a:t>,</a:t>
            </a:r>
            <a:r>
              <a:rPr lang="en-US" sz="1800" dirty="0"/>
              <a:t>82</a:t>
            </a:r>
            <a:r>
              <a:rPr lang="en-US" sz="1800" dirty="0">
                <a:solidFill>
                  <a:srgbClr val="808080"/>
                </a:solidFill>
              </a:rPr>
              <a:t>,</a:t>
            </a:r>
            <a:r>
              <a:rPr lang="en-US" sz="1800" dirty="0">
                <a:solidFill>
                  <a:srgbClr val="FF0000"/>
                </a:solidFill>
              </a:rPr>
              <a:t>'1999-8-8'</a:t>
            </a:r>
            <a:r>
              <a:rPr lang="en-US" sz="1800" dirty="0">
                <a:solidFill>
                  <a:srgbClr val="808080"/>
                </a:solidFill>
              </a:rPr>
              <a:t>,</a:t>
            </a:r>
            <a:r>
              <a:rPr lang="en-US" sz="1800" dirty="0">
                <a:solidFill>
                  <a:srgbClr val="FF0000"/>
                </a:solidFill>
              </a:rPr>
              <a:t>'XYZ NAGAR'</a:t>
            </a:r>
            <a:r>
              <a:rPr lang="en-US" sz="1800" dirty="0">
                <a:solidFill>
                  <a:srgbClr val="808080"/>
                </a:solidFill>
              </a:rPr>
              <a:t>)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INSERT</a:t>
            </a:r>
            <a:r>
              <a:rPr lang="en-US" sz="1800" dirty="0"/>
              <a:t> </a:t>
            </a:r>
            <a:r>
              <a:rPr lang="en-US" sz="1800" dirty="0">
                <a:solidFill>
                  <a:srgbClr val="0000FF"/>
                </a:solidFill>
              </a:rPr>
              <a:t>INTO</a:t>
            </a:r>
            <a:r>
              <a:rPr lang="en-US" sz="1800" dirty="0"/>
              <a:t> STUDENTINFO </a:t>
            </a:r>
            <a:r>
              <a:rPr lang="en-US" sz="1800" dirty="0">
                <a:solidFill>
                  <a:srgbClr val="0000FF"/>
                </a:solidFill>
              </a:rPr>
              <a:t>VALUES</a:t>
            </a:r>
            <a:r>
              <a:rPr lang="en-US" sz="1800" dirty="0">
                <a:solidFill>
                  <a:srgbClr val="808080"/>
                </a:solidFill>
              </a:rPr>
              <a:t>(</a:t>
            </a:r>
            <a:r>
              <a:rPr lang="en-US" sz="1800" dirty="0"/>
              <a:t>17</a:t>
            </a:r>
            <a:r>
              <a:rPr lang="en-US" sz="1800" dirty="0">
                <a:solidFill>
                  <a:srgbClr val="808080"/>
                </a:solidFill>
              </a:rPr>
              <a:t>,</a:t>
            </a:r>
            <a:r>
              <a:rPr lang="en-US" sz="1800" dirty="0">
                <a:solidFill>
                  <a:srgbClr val="FF0000"/>
                </a:solidFill>
              </a:rPr>
              <a:t>'AJAY'</a:t>
            </a:r>
            <a:r>
              <a:rPr lang="en-US" sz="1800" dirty="0">
                <a:solidFill>
                  <a:srgbClr val="808080"/>
                </a:solidFill>
              </a:rPr>
              <a:t>,</a:t>
            </a:r>
            <a:r>
              <a:rPr lang="en-US" sz="1800" dirty="0">
                <a:solidFill>
                  <a:srgbClr val="FF0000"/>
                </a:solidFill>
              </a:rPr>
              <a:t>'AJAY@GMAIL.COM'</a:t>
            </a:r>
            <a:r>
              <a:rPr lang="en-US" sz="1800" dirty="0">
                <a:solidFill>
                  <a:srgbClr val="808080"/>
                </a:solidFill>
              </a:rPr>
              <a:t>,</a:t>
            </a:r>
            <a:r>
              <a:rPr lang="en-US" sz="1800" dirty="0"/>
              <a:t>71</a:t>
            </a:r>
            <a:r>
              <a:rPr lang="en-US" sz="1800" dirty="0">
                <a:solidFill>
                  <a:srgbClr val="808080"/>
                </a:solidFill>
              </a:rPr>
              <a:t>,</a:t>
            </a:r>
            <a:r>
              <a:rPr lang="en-US" sz="1800" dirty="0">
                <a:solidFill>
                  <a:srgbClr val="FF0000"/>
                </a:solidFill>
              </a:rPr>
              <a:t>'1999-11-18'</a:t>
            </a:r>
            <a:r>
              <a:rPr lang="en-US" sz="1800" dirty="0">
                <a:solidFill>
                  <a:srgbClr val="808080"/>
                </a:solidFill>
              </a:rPr>
              <a:t>,</a:t>
            </a:r>
            <a:r>
              <a:rPr lang="en-US" sz="1800" dirty="0">
                <a:solidFill>
                  <a:srgbClr val="FF0000"/>
                </a:solidFill>
              </a:rPr>
              <a:t>'ABC NAGAR'</a:t>
            </a:r>
            <a:r>
              <a:rPr lang="en-US" sz="1800" dirty="0">
                <a:solidFill>
                  <a:srgbClr val="808080"/>
                </a:solidFill>
              </a:rPr>
              <a:t>)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INSERT</a:t>
            </a:r>
            <a:r>
              <a:rPr lang="en-US" sz="1800" dirty="0"/>
              <a:t> </a:t>
            </a:r>
            <a:r>
              <a:rPr lang="en-US" sz="1800" dirty="0">
                <a:solidFill>
                  <a:srgbClr val="0000FF"/>
                </a:solidFill>
              </a:rPr>
              <a:t>INTO</a:t>
            </a:r>
            <a:r>
              <a:rPr lang="en-US" sz="1800" dirty="0"/>
              <a:t> STUDENTINFO </a:t>
            </a:r>
            <a:r>
              <a:rPr lang="en-US" sz="1800" dirty="0">
                <a:solidFill>
                  <a:srgbClr val="0000FF"/>
                </a:solidFill>
              </a:rPr>
              <a:t>VALUES</a:t>
            </a:r>
            <a:r>
              <a:rPr lang="en-US" sz="1800" dirty="0">
                <a:solidFill>
                  <a:srgbClr val="808080"/>
                </a:solidFill>
              </a:rPr>
              <a:t>(</a:t>
            </a:r>
            <a:r>
              <a:rPr lang="en-US" sz="1800" dirty="0"/>
              <a:t>18</a:t>
            </a:r>
            <a:r>
              <a:rPr lang="en-US" sz="1800" dirty="0">
                <a:solidFill>
                  <a:srgbClr val="808080"/>
                </a:solidFill>
              </a:rPr>
              <a:t>,</a:t>
            </a:r>
            <a:r>
              <a:rPr lang="en-US" sz="1800" dirty="0">
                <a:solidFill>
                  <a:srgbClr val="FF0000"/>
                </a:solidFill>
              </a:rPr>
              <a:t>'KUSUM'</a:t>
            </a:r>
            <a:r>
              <a:rPr lang="en-US" sz="1800" dirty="0">
                <a:solidFill>
                  <a:srgbClr val="808080"/>
                </a:solidFill>
              </a:rPr>
              <a:t>,</a:t>
            </a:r>
            <a:r>
              <a:rPr lang="en-US" sz="1800" dirty="0">
                <a:solidFill>
                  <a:srgbClr val="FF0000"/>
                </a:solidFill>
              </a:rPr>
              <a:t>'KUSUM@GMAIL.COM'</a:t>
            </a:r>
            <a:r>
              <a:rPr lang="en-US" sz="1800" dirty="0">
                <a:solidFill>
                  <a:srgbClr val="808080"/>
                </a:solidFill>
              </a:rPr>
              <a:t>,</a:t>
            </a:r>
            <a:r>
              <a:rPr lang="en-US" sz="1800" dirty="0"/>
              <a:t>78</a:t>
            </a:r>
            <a:r>
              <a:rPr lang="en-US" sz="1800" dirty="0">
                <a:solidFill>
                  <a:srgbClr val="808080"/>
                </a:solidFill>
              </a:rPr>
              <a:t>,</a:t>
            </a:r>
            <a:r>
              <a:rPr lang="en-US" sz="1800" dirty="0">
                <a:solidFill>
                  <a:srgbClr val="FF0000"/>
                </a:solidFill>
              </a:rPr>
              <a:t>'1999-6-22'</a:t>
            </a:r>
            <a:r>
              <a:rPr lang="en-US" sz="1800" dirty="0">
                <a:solidFill>
                  <a:srgbClr val="808080"/>
                </a:solidFill>
              </a:rPr>
              <a:t>,</a:t>
            </a:r>
            <a:r>
              <a:rPr lang="en-US" sz="1800" dirty="0">
                <a:solidFill>
                  <a:srgbClr val="FF0000"/>
                </a:solidFill>
              </a:rPr>
              <a:t>'MNO NAGAR'</a:t>
            </a:r>
            <a:r>
              <a:rPr lang="en-US" sz="1800" dirty="0">
                <a:solidFill>
                  <a:srgbClr val="808080"/>
                </a:solidFill>
              </a:rPr>
              <a:t>)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INSERT</a:t>
            </a:r>
            <a:r>
              <a:rPr lang="en-US" sz="1800" dirty="0"/>
              <a:t> </a:t>
            </a:r>
            <a:r>
              <a:rPr lang="en-US" sz="1800" dirty="0">
                <a:solidFill>
                  <a:srgbClr val="0000FF"/>
                </a:solidFill>
              </a:rPr>
              <a:t>INTO</a:t>
            </a:r>
            <a:r>
              <a:rPr lang="en-US" sz="1800" dirty="0"/>
              <a:t> STUDENTINFO </a:t>
            </a:r>
            <a:r>
              <a:rPr lang="en-US" sz="1800" dirty="0">
                <a:solidFill>
                  <a:srgbClr val="0000FF"/>
                </a:solidFill>
              </a:rPr>
              <a:t>VALUES</a:t>
            </a:r>
            <a:r>
              <a:rPr lang="en-US" sz="1800" dirty="0">
                <a:solidFill>
                  <a:srgbClr val="808080"/>
                </a:solidFill>
              </a:rPr>
              <a:t>(</a:t>
            </a:r>
            <a:r>
              <a:rPr lang="en-US" sz="1800" dirty="0"/>
              <a:t>19</a:t>
            </a:r>
            <a:r>
              <a:rPr lang="en-US" sz="1800" dirty="0">
                <a:solidFill>
                  <a:srgbClr val="808080"/>
                </a:solidFill>
              </a:rPr>
              <a:t>,</a:t>
            </a:r>
            <a:r>
              <a:rPr lang="en-US" sz="1800" dirty="0">
                <a:solidFill>
                  <a:srgbClr val="FF0000"/>
                </a:solidFill>
              </a:rPr>
              <a:t>'NAGESHWAR'</a:t>
            </a:r>
            <a:r>
              <a:rPr lang="en-US" sz="1800" dirty="0">
                <a:solidFill>
                  <a:srgbClr val="808080"/>
                </a:solidFill>
              </a:rPr>
              <a:t>,</a:t>
            </a:r>
            <a:r>
              <a:rPr lang="en-US" sz="1800" dirty="0">
                <a:solidFill>
                  <a:srgbClr val="FF0000"/>
                </a:solidFill>
              </a:rPr>
              <a:t>'NAGESHWAR@GMAIL.COM'</a:t>
            </a:r>
            <a:r>
              <a:rPr lang="en-US" sz="1800" dirty="0">
                <a:solidFill>
                  <a:srgbClr val="808080"/>
                </a:solidFill>
              </a:rPr>
              <a:t>,</a:t>
            </a:r>
            <a:r>
              <a:rPr lang="en-US" sz="1800" dirty="0"/>
              <a:t>75</a:t>
            </a:r>
            <a:r>
              <a:rPr lang="en-US" sz="1800" dirty="0">
                <a:solidFill>
                  <a:srgbClr val="808080"/>
                </a:solidFill>
              </a:rPr>
              <a:t>,</a:t>
            </a:r>
            <a:r>
              <a:rPr lang="en-US" sz="1800" dirty="0">
                <a:solidFill>
                  <a:srgbClr val="FF0000"/>
                </a:solidFill>
              </a:rPr>
              <a:t>'1999-9-8'</a:t>
            </a:r>
            <a:r>
              <a:rPr lang="en-US" sz="1800" dirty="0">
                <a:solidFill>
                  <a:srgbClr val="808080"/>
                </a:solidFill>
              </a:rPr>
              <a:t>,</a:t>
            </a:r>
            <a:r>
              <a:rPr lang="en-US" sz="1800" dirty="0">
                <a:solidFill>
                  <a:srgbClr val="FF0000"/>
                </a:solidFill>
              </a:rPr>
              <a:t>'QRS NAGAR'</a:t>
            </a:r>
            <a:r>
              <a:rPr lang="en-US" sz="1800" dirty="0">
                <a:solidFill>
                  <a:srgbClr val="808080"/>
                </a:solidFill>
              </a:rPr>
              <a:t>)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INSERT</a:t>
            </a:r>
            <a:r>
              <a:rPr lang="en-US" sz="1800" dirty="0"/>
              <a:t> </a:t>
            </a:r>
            <a:r>
              <a:rPr lang="en-US" sz="1800" dirty="0">
                <a:solidFill>
                  <a:srgbClr val="0000FF"/>
                </a:solidFill>
              </a:rPr>
              <a:t>INTO</a:t>
            </a:r>
            <a:r>
              <a:rPr lang="en-US" sz="1800" dirty="0"/>
              <a:t> STUDENTINFO </a:t>
            </a:r>
            <a:r>
              <a:rPr lang="en-US" sz="1800" dirty="0">
                <a:solidFill>
                  <a:srgbClr val="0000FF"/>
                </a:solidFill>
              </a:rPr>
              <a:t>VALUES</a:t>
            </a:r>
            <a:r>
              <a:rPr lang="en-US" sz="1800" dirty="0">
                <a:solidFill>
                  <a:srgbClr val="808080"/>
                </a:solidFill>
              </a:rPr>
              <a:t>(</a:t>
            </a:r>
            <a:r>
              <a:rPr lang="en-US" sz="1800" dirty="0"/>
              <a:t>20</a:t>
            </a:r>
            <a:r>
              <a:rPr lang="en-US" sz="1800" dirty="0">
                <a:solidFill>
                  <a:srgbClr val="808080"/>
                </a:solidFill>
              </a:rPr>
              <a:t>,</a:t>
            </a:r>
            <a:r>
              <a:rPr lang="en-US" sz="1800" dirty="0">
                <a:solidFill>
                  <a:srgbClr val="FF0000"/>
                </a:solidFill>
              </a:rPr>
              <a:t>'NAGESH'</a:t>
            </a:r>
            <a:r>
              <a:rPr lang="en-US" sz="1800" dirty="0">
                <a:solidFill>
                  <a:srgbClr val="808080"/>
                </a:solidFill>
              </a:rPr>
              <a:t>,</a:t>
            </a:r>
            <a:r>
              <a:rPr lang="en-US" sz="1800" dirty="0">
                <a:solidFill>
                  <a:srgbClr val="FF0000"/>
                </a:solidFill>
              </a:rPr>
              <a:t>'NAGESH@GMAIL.COM'</a:t>
            </a:r>
            <a:r>
              <a:rPr lang="en-US" sz="1800" dirty="0">
                <a:solidFill>
                  <a:srgbClr val="808080"/>
                </a:solidFill>
              </a:rPr>
              <a:t>,</a:t>
            </a:r>
            <a:r>
              <a:rPr lang="en-US" sz="1800" dirty="0"/>
              <a:t>89</a:t>
            </a:r>
            <a:r>
              <a:rPr lang="en-US" sz="1800" dirty="0">
                <a:solidFill>
                  <a:srgbClr val="808080"/>
                </a:solidFill>
              </a:rPr>
              <a:t>,</a:t>
            </a:r>
            <a:r>
              <a:rPr lang="en-US" sz="1800" dirty="0">
                <a:solidFill>
                  <a:srgbClr val="FF0000"/>
                </a:solidFill>
              </a:rPr>
              <a:t>'1999-7-25'</a:t>
            </a:r>
            <a:r>
              <a:rPr lang="en-US" sz="1800" dirty="0">
                <a:solidFill>
                  <a:srgbClr val="808080"/>
                </a:solidFill>
              </a:rPr>
              <a:t>,</a:t>
            </a:r>
            <a:r>
              <a:rPr lang="en-US" sz="1800" dirty="0">
                <a:solidFill>
                  <a:srgbClr val="FF0000"/>
                </a:solidFill>
              </a:rPr>
              <a:t>'DEF NAGAR'</a:t>
            </a:r>
            <a:r>
              <a:rPr lang="en-US" sz="1800" dirty="0">
                <a:solidFill>
                  <a:srgbClr val="808080"/>
                </a:solidFill>
              </a:rPr>
              <a:t>)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812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990600"/>
            <a:ext cx="8610600" cy="4247317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sv-SE" dirty="0"/>
              <a:t>ROLLNO	STUDENTNAME	EMAIL	GRADE	DOB	STUDENTADDRESS</a:t>
            </a:r>
          </a:p>
          <a:p>
            <a:r>
              <a:rPr lang="sv-SE" dirty="0"/>
              <a:t>11	PALLAVI	PALLAVI@GMAIL.COM	88	2000-12-12	BEL ROAD</a:t>
            </a:r>
          </a:p>
          <a:p>
            <a:r>
              <a:rPr lang="sv-SE" dirty="0"/>
              <a:t>12	VARSHITH	VARSHITH@GMAIL.COM	89	2000-12-17	JPNAGAR</a:t>
            </a:r>
          </a:p>
          <a:p>
            <a:r>
              <a:rPr lang="sv-SE" dirty="0"/>
              <a:t>13	VINOD	VINOD@GMAIL.COM	88	2000-11-22	BEL ROAD</a:t>
            </a:r>
          </a:p>
          <a:p>
            <a:r>
              <a:rPr lang="sv-SE" dirty="0"/>
              <a:t>14	SESHA	SESHA@GMAIL.COM	91	NULL	NULL</a:t>
            </a:r>
          </a:p>
          <a:p>
            <a:r>
              <a:rPr lang="sv-SE" dirty="0"/>
              <a:t>15	VISHAL	VISHAL@GMAIL.COM	88	1999-11-12	ABC NAGAR</a:t>
            </a:r>
          </a:p>
          <a:p>
            <a:r>
              <a:rPr lang="sv-SE" dirty="0"/>
              <a:t>16	MURUGAN	MURUGAN@GMAIL.COM	82	1999-08-08	XYZ NAGAR</a:t>
            </a:r>
          </a:p>
          <a:p>
            <a:r>
              <a:rPr lang="sv-SE" dirty="0"/>
              <a:t>17	AJAY	AJAY@GMAIL.COM	71	1999-11-18	ABC NAGAR</a:t>
            </a:r>
          </a:p>
          <a:p>
            <a:r>
              <a:rPr lang="sv-SE" dirty="0"/>
              <a:t>18	KUSUM	KUSUM@GMAIL.COM	78	1999-06-22	MNO NAGAR</a:t>
            </a:r>
          </a:p>
          <a:p>
            <a:r>
              <a:rPr lang="sv-SE" dirty="0"/>
              <a:t>19	NAGESHWAR	NAGESHWAR@GMAIL.COM	75	1999-09-08	QRS NAGAR</a:t>
            </a:r>
          </a:p>
          <a:p>
            <a:r>
              <a:rPr lang="sv-SE" dirty="0"/>
              <a:t>20	NAGESH	NAGESH@GMAIL.COM	89	1999-07-25	DEF NAGAR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--COUNT THE ENTRIES WHO SCORED ABOVE 80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SELECT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FF00FF"/>
                </a:solidFill>
              </a:rPr>
              <a:t>COUNT</a:t>
            </a:r>
            <a:r>
              <a:rPr lang="en-US" sz="2000" dirty="0">
                <a:solidFill>
                  <a:srgbClr val="808080"/>
                </a:solidFill>
              </a:rPr>
              <a:t>(*)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0000FF"/>
                </a:solidFill>
              </a:rPr>
              <a:t>FROM</a:t>
            </a:r>
            <a:r>
              <a:rPr lang="en-US" sz="2000" dirty="0"/>
              <a:t> STUDENTINFO </a:t>
            </a:r>
            <a:r>
              <a:rPr lang="en-US" sz="2000" dirty="0">
                <a:solidFill>
                  <a:srgbClr val="0000FF"/>
                </a:solidFill>
              </a:rPr>
              <a:t>WHERE</a:t>
            </a:r>
            <a:r>
              <a:rPr lang="en-US" sz="2000" dirty="0"/>
              <a:t> GRADE</a:t>
            </a:r>
            <a:r>
              <a:rPr lang="en-US" sz="2000" dirty="0">
                <a:solidFill>
                  <a:srgbClr val="808080"/>
                </a:solidFill>
              </a:rPr>
              <a:t>&gt;</a:t>
            </a:r>
            <a:r>
              <a:rPr lang="en-US" sz="2000" dirty="0"/>
              <a:t>80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/>
              <a:t>(No column name)</a:t>
            </a:r>
          </a:p>
          <a:p>
            <a:pPr marL="0" indent="0">
              <a:buNone/>
            </a:pPr>
            <a:r>
              <a:rPr lang="en-US" sz="2000" b="1" dirty="0"/>
              <a:t>7</a:t>
            </a:r>
            <a:endParaRPr lang="en-US" sz="2000" b="1" dirty="0" smtClean="0"/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--ALIASINGNAME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SELECT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FF00FF"/>
                </a:solidFill>
              </a:rPr>
              <a:t>COUNT</a:t>
            </a:r>
            <a:r>
              <a:rPr lang="en-US" sz="2000" dirty="0" smtClean="0">
                <a:solidFill>
                  <a:srgbClr val="808080"/>
                </a:solidFill>
              </a:rPr>
              <a:t>(*)</a:t>
            </a:r>
            <a:r>
              <a:rPr lang="en-US" sz="2000" dirty="0"/>
              <a:t> </a:t>
            </a:r>
            <a:r>
              <a:rPr lang="en-US" sz="2000" dirty="0" smtClean="0">
                <a:solidFill>
                  <a:srgbClr val="0000FF"/>
                </a:solidFill>
              </a:rPr>
              <a:t>AS</a:t>
            </a:r>
            <a:r>
              <a:rPr lang="en-US" sz="2000" dirty="0"/>
              <a:t> RECORDS </a:t>
            </a:r>
            <a:r>
              <a:rPr lang="en-US" sz="2000" dirty="0">
                <a:solidFill>
                  <a:srgbClr val="0000FF"/>
                </a:solidFill>
              </a:rPr>
              <a:t>FROM</a:t>
            </a:r>
            <a:r>
              <a:rPr lang="en-US" sz="2000" dirty="0"/>
              <a:t> STUDENTINFO </a:t>
            </a:r>
            <a:r>
              <a:rPr lang="en-US" sz="2000" dirty="0">
                <a:solidFill>
                  <a:srgbClr val="0000FF"/>
                </a:solidFill>
              </a:rPr>
              <a:t>WHERE</a:t>
            </a:r>
            <a:r>
              <a:rPr lang="en-US" sz="2000" dirty="0"/>
              <a:t> </a:t>
            </a:r>
            <a:r>
              <a:rPr lang="en-US" sz="2000" dirty="0" smtClean="0"/>
              <a:t>GRADE</a:t>
            </a:r>
            <a:r>
              <a:rPr lang="en-US" sz="2000" dirty="0" smtClean="0">
                <a:solidFill>
                  <a:srgbClr val="808080"/>
                </a:solidFill>
              </a:rPr>
              <a:t>&gt;</a:t>
            </a:r>
            <a:r>
              <a:rPr lang="en-US" sz="2000" dirty="0" smtClean="0"/>
              <a:t>80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RECORDS</a:t>
            </a:r>
          </a:p>
          <a:p>
            <a:pPr marL="0" indent="0">
              <a:buNone/>
            </a:pPr>
            <a:r>
              <a:rPr lang="en-US" sz="20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9504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</a:rPr>
              <a:t>--SUM OF GRADES OF ALL STUDENTS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SELECT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FF00FF"/>
                </a:solidFill>
              </a:rPr>
              <a:t>SUM</a:t>
            </a:r>
            <a:r>
              <a:rPr lang="en-US" sz="2400" dirty="0">
                <a:solidFill>
                  <a:srgbClr val="808080"/>
                </a:solidFill>
              </a:rPr>
              <a:t>(</a:t>
            </a:r>
            <a:r>
              <a:rPr lang="en-US" sz="2400" dirty="0"/>
              <a:t>GRADE</a:t>
            </a:r>
            <a:r>
              <a:rPr lang="en-US" sz="2400" dirty="0">
                <a:solidFill>
                  <a:srgbClr val="808080"/>
                </a:solidFill>
              </a:rPr>
              <a:t>)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00FF"/>
                </a:solidFill>
              </a:rPr>
              <a:t>FROM</a:t>
            </a:r>
            <a:r>
              <a:rPr lang="en-US" sz="2400" dirty="0"/>
              <a:t> STUDENTINFO</a:t>
            </a:r>
            <a:r>
              <a:rPr lang="en-US" sz="2400" dirty="0">
                <a:solidFill>
                  <a:srgbClr val="808080"/>
                </a:solidFill>
              </a:rPr>
              <a:t>;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</a:rPr>
              <a:t>--SUM OF GRADES OF ALL </a:t>
            </a:r>
            <a:r>
              <a:rPr lang="en-US" sz="2400" dirty="0" smtClean="0">
                <a:solidFill>
                  <a:srgbClr val="008000"/>
                </a:solidFill>
              </a:rPr>
              <a:t>STUDENTS &gt; 85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SELECT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FF00FF"/>
                </a:solidFill>
              </a:rPr>
              <a:t>SUM</a:t>
            </a:r>
            <a:r>
              <a:rPr lang="en-US" sz="2400" dirty="0">
                <a:solidFill>
                  <a:srgbClr val="808080"/>
                </a:solidFill>
              </a:rPr>
              <a:t>(</a:t>
            </a:r>
            <a:r>
              <a:rPr lang="en-US" sz="2400" dirty="0"/>
              <a:t>GRADE</a:t>
            </a:r>
            <a:r>
              <a:rPr lang="en-US" sz="2400" dirty="0">
                <a:solidFill>
                  <a:srgbClr val="808080"/>
                </a:solidFill>
              </a:rPr>
              <a:t>)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00FF"/>
                </a:solidFill>
              </a:rPr>
              <a:t>FROM</a:t>
            </a:r>
            <a:r>
              <a:rPr lang="en-US" sz="2400" dirty="0"/>
              <a:t> STUDENTINFO </a:t>
            </a:r>
            <a:r>
              <a:rPr lang="en-US" sz="2400" dirty="0">
                <a:solidFill>
                  <a:srgbClr val="0000FF"/>
                </a:solidFill>
              </a:rPr>
              <a:t>WHERE</a:t>
            </a:r>
            <a:r>
              <a:rPr lang="en-US" sz="2400" dirty="0"/>
              <a:t> GRADE</a:t>
            </a:r>
            <a:r>
              <a:rPr lang="en-US" sz="2400" dirty="0">
                <a:solidFill>
                  <a:srgbClr val="808080"/>
                </a:solidFill>
              </a:rPr>
              <a:t>&gt;</a:t>
            </a:r>
            <a:r>
              <a:rPr lang="en-US" sz="2400" dirty="0"/>
              <a:t>85</a:t>
            </a:r>
            <a:r>
              <a:rPr lang="en-US" sz="2400" dirty="0" smtClean="0">
                <a:solidFill>
                  <a:srgbClr val="808080"/>
                </a:solidFill>
              </a:rPr>
              <a:t>;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endParaRPr lang="en-US" sz="2400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--</a:t>
            </a:r>
            <a:r>
              <a:rPr lang="en-US" sz="2400" dirty="0">
                <a:solidFill>
                  <a:srgbClr val="008000"/>
                </a:solidFill>
              </a:rPr>
              <a:t>AVG OF GRADES OF ALL STUDENTS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SELECT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FF00FF"/>
                </a:solidFill>
              </a:rPr>
              <a:t>AVG</a:t>
            </a:r>
            <a:r>
              <a:rPr lang="en-US" sz="2400" dirty="0">
                <a:solidFill>
                  <a:srgbClr val="808080"/>
                </a:solidFill>
              </a:rPr>
              <a:t>(</a:t>
            </a:r>
            <a:r>
              <a:rPr lang="en-US" sz="2400" dirty="0"/>
              <a:t>GRADE</a:t>
            </a:r>
            <a:r>
              <a:rPr lang="en-US" sz="2400" dirty="0">
                <a:solidFill>
                  <a:srgbClr val="808080"/>
                </a:solidFill>
              </a:rPr>
              <a:t>)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00FF"/>
                </a:solidFill>
              </a:rPr>
              <a:t>AS</a:t>
            </a:r>
            <a:r>
              <a:rPr lang="en-US" sz="2400" dirty="0"/>
              <a:t> ALLSTUDENTS </a:t>
            </a:r>
            <a:r>
              <a:rPr lang="en-US" sz="2400" dirty="0">
                <a:solidFill>
                  <a:srgbClr val="0000FF"/>
                </a:solidFill>
              </a:rPr>
              <a:t>FROM</a:t>
            </a:r>
            <a:r>
              <a:rPr lang="en-US" sz="2400" dirty="0"/>
              <a:t> STUDENTINFO</a:t>
            </a:r>
            <a:r>
              <a:rPr lang="en-US" sz="2400" dirty="0">
                <a:solidFill>
                  <a:srgbClr val="808080"/>
                </a:solidFill>
              </a:rPr>
              <a:t>;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SELECT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FF00FF"/>
                </a:solidFill>
              </a:rPr>
              <a:t>AVG</a:t>
            </a:r>
            <a:r>
              <a:rPr lang="en-US" sz="2400" dirty="0">
                <a:solidFill>
                  <a:srgbClr val="808080"/>
                </a:solidFill>
              </a:rPr>
              <a:t>(</a:t>
            </a:r>
            <a:r>
              <a:rPr lang="en-US" sz="2400" dirty="0"/>
              <a:t>GRADE</a:t>
            </a:r>
            <a:r>
              <a:rPr lang="en-US" sz="2400" dirty="0">
                <a:solidFill>
                  <a:srgbClr val="808080"/>
                </a:solidFill>
              </a:rPr>
              <a:t>)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00FF"/>
                </a:solidFill>
              </a:rPr>
              <a:t>AS</a:t>
            </a:r>
            <a:r>
              <a:rPr lang="en-US" sz="2400" dirty="0"/>
              <a:t> STUDENTS85 </a:t>
            </a:r>
            <a:r>
              <a:rPr lang="en-US" sz="2400" dirty="0">
                <a:solidFill>
                  <a:srgbClr val="0000FF"/>
                </a:solidFill>
              </a:rPr>
              <a:t>FROM</a:t>
            </a:r>
            <a:r>
              <a:rPr lang="en-US" sz="2400" dirty="0"/>
              <a:t> STUDENTINFO </a:t>
            </a:r>
            <a:r>
              <a:rPr lang="en-US" sz="2400" dirty="0">
                <a:solidFill>
                  <a:srgbClr val="0000FF"/>
                </a:solidFill>
              </a:rPr>
              <a:t>WHERE</a:t>
            </a:r>
            <a:r>
              <a:rPr lang="en-US" sz="2400" dirty="0"/>
              <a:t> GRADE</a:t>
            </a:r>
            <a:r>
              <a:rPr lang="en-US" sz="2400" dirty="0">
                <a:solidFill>
                  <a:srgbClr val="808080"/>
                </a:solidFill>
              </a:rPr>
              <a:t>&gt;</a:t>
            </a:r>
            <a:r>
              <a:rPr lang="en-US" sz="2400" dirty="0"/>
              <a:t>85</a:t>
            </a:r>
            <a:r>
              <a:rPr lang="en-US" sz="2400" dirty="0">
                <a:solidFill>
                  <a:srgbClr val="808080"/>
                </a:solidFill>
              </a:rPr>
              <a:t>;</a:t>
            </a:r>
            <a:endParaRPr lang="en-US" sz="2400" dirty="0" smtClean="0">
              <a:solidFill>
                <a:srgbClr val="80808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80808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1013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8153400" cy="6619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5977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62</Words>
  <Application>Microsoft Office PowerPoint</Application>
  <PresentationFormat>On-screen Show (4:3)</PresentationFormat>
  <Paragraphs>100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TO CREATE A DATABASE</vt:lpstr>
      <vt:lpstr>TO CREATE  A TABLE</vt:lpstr>
      <vt:lpstr>INSERT INTO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UPDATE</vt:lpstr>
      <vt:lpstr>PowerPoint Presentation</vt:lpstr>
      <vt:lpstr>PowerPoint Presentation</vt:lpstr>
      <vt:lpstr>PowerPoint Presentation</vt:lpstr>
      <vt:lpstr>DISTINCT</vt:lpstr>
      <vt:lpstr>PowerPoint Presentation</vt:lpstr>
      <vt:lpstr>NULL</vt:lpstr>
      <vt:lpstr>IN</vt:lpstr>
      <vt:lpstr>NOT IN</vt:lpstr>
      <vt:lpstr>BETWEEN</vt:lpstr>
      <vt:lpstr>NOT BETWEEN</vt:lpstr>
      <vt:lpstr>PowerPoint Presentation</vt:lpstr>
      <vt:lpstr>PowerPoint Presentation</vt:lpstr>
      <vt:lpstr>ALTER</vt:lpstr>
      <vt:lpstr>UNIQUE KEY</vt:lpstr>
      <vt:lpstr>PRIMARY KEY CONSTRAINT</vt:lpstr>
      <vt:lpstr>rename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16</cp:revision>
  <dcterms:created xsi:type="dcterms:W3CDTF">2006-08-16T00:00:00Z</dcterms:created>
  <dcterms:modified xsi:type="dcterms:W3CDTF">2021-08-03T07:48:28Z</dcterms:modified>
</cp:coreProperties>
</file>