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2" r:id="rId7"/>
    <p:sldId id="261" r:id="rId8"/>
    <p:sldId id="265" r:id="rId9"/>
    <p:sldId id="264" r:id="rId10"/>
    <p:sldId id="266" r:id="rId11"/>
    <p:sldId id="267" r:id="rId12"/>
    <p:sldId id="268" r:id="rId13"/>
    <p:sldId id="269" r:id="rId14"/>
    <p:sldId id="270" r:id="rId15"/>
    <p:sldId id="271" r:id="rId16"/>
    <p:sldId id="272" r:id="rId17"/>
    <p:sldId id="273" r:id="rId18"/>
    <p:sldId id="274" r:id="rId19"/>
    <p:sldId id="275" r:id="rId20"/>
    <p:sldId id="278" r:id="rId21"/>
    <p:sldId id="277" r:id="rId22"/>
    <p:sldId id="279" r:id="rId23"/>
    <p:sldId id="280" r:id="rId24"/>
    <p:sldId id="276" r:id="rId25"/>
    <p:sldId id="281" r:id="rId26"/>
    <p:sldId id="282" r:id="rId27"/>
    <p:sldId id="284" r:id="rId28"/>
    <p:sldId id="283" r:id="rId29"/>
    <p:sldId id="285" r:id="rId30"/>
    <p:sldId id="286" r:id="rId31"/>
    <p:sldId id="287" r:id="rId32"/>
    <p:sldId id="288" r:id="rId33"/>
    <p:sldId id="28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microsoft.com/en-us/dotnet/api/system.data.entity.dbcontex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9394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pPr marL="0" indent="0" algn="just">
              <a:buNone/>
            </a:pPr>
            <a:r>
              <a:rPr lang="en-US" sz="1300" dirty="0" smtClean="0">
                <a:solidFill>
                  <a:srgbClr val="181717"/>
                </a:solidFill>
                <a:latin typeface="Verdana" pitchFamily="34" charset="0"/>
                <a:ea typeface="Verdana" pitchFamily="34" charset="0"/>
                <a:cs typeface="Verdana" pitchFamily="34" charset="0"/>
              </a:rPr>
              <a:t>Querying</a:t>
            </a:r>
            <a:endParaRPr lang="en-US" sz="1300" dirty="0">
              <a:solidFill>
                <a:srgbClr val="181717"/>
              </a:solidFill>
              <a:latin typeface="Verdana" pitchFamily="34" charset="0"/>
              <a:ea typeface="Verdana" pitchFamily="34" charset="0"/>
              <a:cs typeface="Verdana" pitchFamily="34" charset="0"/>
            </a:endParaRPr>
          </a:p>
          <a:p>
            <a:pPr marL="0" indent="0" algn="just">
              <a:buNone/>
            </a:pPr>
            <a:endParaRPr lang="en-US" sz="1300" dirty="0" smtClean="0">
              <a:solidFill>
                <a:srgbClr val="181717"/>
              </a:solidFill>
              <a:latin typeface="Verdana" pitchFamily="34" charset="0"/>
              <a:ea typeface="Verdana" pitchFamily="34" charset="0"/>
              <a:cs typeface="Verdana" pitchFamily="34" charset="0"/>
            </a:endParaRPr>
          </a:p>
          <a:p>
            <a:pPr marL="0" indent="0" algn="just">
              <a:buNone/>
            </a:pPr>
            <a:endParaRPr lang="en-US" sz="1300" dirty="0">
              <a:solidFill>
                <a:srgbClr val="181717"/>
              </a:solidFill>
              <a:latin typeface="Verdana" pitchFamily="34" charset="0"/>
              <a:ea typeface="Verdana" pitchFamily="34" charset="0"/>
              <a:cs typeface="Verdana" pitchFamily="34" charset="0"/>
            </a:endParaRPr>
          </a:p>
          <a:p>
            <a:pPr marL="0" indent="0" algn="just">
              <a:buNone/>
            </a:pPr>
            <a:endParaRPr lang="en-US" sz="1300" dirty="0" smtClean="0">
              <a:solidFill>
                <a:srgbClr val="181717"/>
              </a:solidFill>
              <a:latin typeface="Verdana" pitchFamily="34" charset="0"/>
              <a:ea typeface="Verdana" pitchFamily="34" charset="0"/>
              <a:cs typeface="Verdana" pitchFamily="34" charset="0"/>
            </a:endParaRPr>
          </a:p>
          <a:p>
            <a:pPr marL="0" indent="0" algn="just">
              <a:buNone/>
            </a:pPr>
            <a:endParaRPr lang="en-US" sz="1300" dirty="0">
              <a:solidFill>
                <a:srgbClr val="181717"/>
              </a:solidFill>
              <a:latin typeface="Verdana" pitchFamily="34" charset="0"/>
              <a:ea typeface="Verdana" pitchFamily="34" charset="0"/>
              <a:cs typeface="Verdana" pitchFamily="34" charset="0"/>
            </a:endParaRPr>
          </a:p>
          <a:p>
            <a:pPr marL="0" indent="0" algn="just">
              <a:buNone/>
            </a:pPr>
            <a:endParaRPr lang="en-US" sz="1300" dirty="0" smtClean="0">
              <a:solidFill>
                <a:srgbClr val="181717"/>
              </a:solidFill>
              <a:latin typeface="Verdana" pitchFamily="34" charset="0"/>
              <a:ea typeface="Verdana" pitchFamily="34" charset="0"/>
              <a:cs typeface="Verdana" pitchFamily="34" charset="0"/>
            </a:endParaRPr>
          </a:p>
          <a:p>
            <a:pPr marL="0" indent="0" algn="just">
              <a:buNone/>
            </a:pPr>
            <a:endParaRPr lang="en-US" sz="1300" dirty="0">
              <a:solidFill>
                <a:srgbClr val="181717"/>
              </a:solidFill>
              <a:latin typeface="Verdana" pitchFamily="34" charset="0"/>
              <a:ea typeface="Verdana" pitchFamily="34" charset="0"/>
              <a:cs typeface="Verdana" pitchFamily="34" charset="0"/>
            </a:endParaRPr>
          </a:p>
          <a:p>
            <a:pPr marL="0" indent="0" algn="just">
              <a:buNone/>
            </a:pPr>
            <a:endParaRPr lang="en-US" sz="1300" dirty="0" smtClean="0">
              <a:solidFill>
                <a:srgbClr val="181717"/>
              </a:solidFill>
              <a:latin typeface="Verdana" pitchFamily="34" charset="0"/>
              <a:ea typeface="Verdana" pitchFamily="34" charset="0"/>
              <a:cs typeface="Verdana" pitchFamily="34" charset="0"/>
            </a:endParaRPr>
          </a:p>
          <a:p>
            <a:pPr marL="0" indent="0" algn="just">
              <a:buNone/>
            </a:pPr>
            <a:endParaRPr lang="en-US" sz="1300" dirty="0">
              <a:solidFill>
                <a:srgbClr val="181717"/>
              </a:solidFill>
              <a:latin typeface="Verdana" pitchFamily="34" charset="0"/>
              <a:ea typeface="Verdana" pitchFamily="34" charset="0"/>
              <a:cs typeface="Verdana" pitchFamily="34" charset="0"/>
            </a:endParaRPr>
          </a:p>
          <a:p>
            <a:pPr marL="0" indent="0" algn="just">
              <a:buNone/>
            </a:pPr>
            <a:endParaRPr lang="en-US" sz="1300" dirty="0">
              <a:solidFill>
                <a:srgbClr val="181717"/>
              </a:solidFill>
              <a:latin typeface="Verdana" pitchFamily="34" charset="0"/>
              <a:ea typeface="Verdana" pitchFamily="34" charset="0"/>
              <a:cs typeface="Verdana" pitchFamily="34" charset="0"/>
            </a:endParaRPr>
          </a:p>
          <a:p>
            <a:pPr algn="just"/>
            <a:r>
              <a:rPr lang="en-US" sz="1300" dirty="0">
                <a:solidFill>
                  <a:srgbClr val="181717"/>
                </a:solidFill>
                <a:latin typeface="Verdana" pitchFamily="34" charset="0"/>
                <a:ea typeface="Verdana" pitchFamily="34" charset="0"/>
                <a:cs typeface="Verdana" pitchFamily="34" charset="0"/>
              </a:rPr>
              <a:t>EF API translates LINQ-to-Entities queries to SQL queries for relational databases using EDM and also converts results back to entity objects.</a:t>
            </a:r>
          </a:p>
          <a:p>
            <a:pPr marL="0" indent="0" algn="just">
              <a:buNone/>
            </a:pPr>
            <a:r>
              <a:rPr lang="en-US" sz="1300" dirty="0" smtClean="0">
                <a:solidFill>
                  <a:srgbClr val="181717"/>
                </a:solidFill>
                <a:latin typeface="Verdana" pitchFamily="34" charset="0"/>
                <a:ea typeface="Verdana" pitchFamily="34" charset="0"/>
                <a:cs typeface="Verdana" pitchFamily="34" charset="0"/>
              </a:rPr>
              <a:t>Saving</a:t>
            </a:r>
          </a:p>
          <a:p>
            <a:pPr marL="0" indent="0" algn="just">
              <a:buNone/>
            </a:pPr>
            <a:endParaRPr lang="en-US" sz="1300" dirty="0">
              <a:solidFill>
                <a:srgbClr val="181717"/>
              </a:solidFill>
              <a:latin typeface="Verdana" pitchFamily="34" charset="0"/>
              <a:ea typeface="Verdana" pitchFamily="34" charset="0"/>
              <a:cs typeface="Verdana" pitchFamily="34" charset="0"/>
            </a:endParaRPr>
          </a:p>
          <a:p>
            <a:pPr marL="0" indent="0" algn="just">
              <a:buNone/>
            </a:pPr>
            <a:endParaRPr lang="en-US" sz="1300" dirty="0" smtClean="0">
              <a:solidFill>
                <a:srgbClr val="181717"/>
              </a:solidFill>
              <a:latin typeface="Verdana" pitchFamily="34" charset="0"/>
              <a:ea typeface="Verdana" pitchFamily="34" charset="0"/>
              <a:cs typeface="Verdana" pitchFamily="34" charset="0"/>
            </a:endParaRPr>
          </a:p>
          <a:p>
            <a:pPr marL="0" indent="0" algn="just">
              <a:buNone/>
            </a:pPr>
            <a:endParaRPr lang="en-US" sz="1300" dirty="0">
              <a:solidFill>
                <a:srgbClr val="181717"/>
              </a:solidFill>
              <a:latin typeface="Verdana" pitchFamily="34" charset="0"/>
              <a:ea typeface="Verdana" pitchFamily="34" charset="0"/>
              <a:cs typeface="Verdana" pitchFamily="34" charset="0"/>
            </a:endParaRPr>
          </a:p>
          <a:p>
            <a:pPr marL="0" indent="0" algn="just">
              <a:buNone/>
            </a:pPr>
            <a:endParaRPr lang="en-US" sz="1300" dirty="0" smtClean="0">
              <a:solidFill>
                <a:srgbClr val="181717"/>
              </a:solidFill>
              <a:latin typeface="Verdana" pitchFamily="34" charset="0"/>
              <a:ea typeface="Verdana" pitchFamily="34" charset="0"/>
              <a:cs typeface="Verdana" pitchFamily="34" charset="0"/>
            </a:endParaRPr>
          </a:p>
          <a:p>
            <a:pPr marL="0" indent="0" algn="just">
              <a:buNone/>
            </a:pPr>
            <a:endParaRPr lang="en-US" sz="1300" dirty="0">
              <a:solidFill>
                <a:srgbClr val="181717"/>
              </a:solidFill>
              <a:latin typeface="Verdana" pitchFamily="34" charset="0"/>
              <a:ea typeface="Verdana" pitchFamily="34" charset="0"/>
              <a:cs typeface="Verdana" pitchFamily="34" charset="0"/>
            </a:endParaRPr>
          </a:p>
          <a:p>
            <a:pPr marL="0" indent="0" algn="just">
              <a:buNone/>
            </a:pPr>
            <a:endParaRPr lang="en-US" sz="1300" dirty="0" smtClean="0">
              <a:solidFill>
                <a:srgbClr val="181717"/>
              </a:solidFill>
              <a:latin typeface="Verdana" pitchFamily="34" charset="0"/>
              <a:ea typeface="Verdana" pitchFamily="34" charset="0"/>
              <a:cs typeface="Verdana" pitchFamily="34" charset="0"/>
            </a:endParaRPr>
          </a:p>
          <a:p>
            <a:pPr marL="0" indent="0" algn="just">
              <a:buNone/>
            </a:pPr>
            <a:endParaRPr lang="en-US" sz="1300" dirty="0">
              <a:solidFill>
                <a:srgbClr val="181717"/>
              </a:solidFill>
              <a:latin typeface="Verdana" pitchFamily="34" charset="0"/>
              <a:ea typeface="Verdana" pitchFamily="34" charset="0"/>
              <a:cs typeface="Verdana" pitchFamily="34" charset="0"/>
            </a:endParaRPr>
          </a:p>
          <a:p>
            <a:pPr marL="0" indent="0" algn="just">
              <a:buNone/>
            </a:pPr>
            <a:endParaRPr lang="en-US" sz="1300" dirty="0" smtClean="0">
              <a:solidFill>
                <a:srgbClr val="181717"/>
              </a:solidFill>
              <a:latin typeface="Verdana" pitchFamily="34" charset="0"/>
              <a:ea typeface="Verdana" pitchFamily="34" charset="0"/>
              <a:cs typeface="Verdana" pitchFamily="34" charset="0"/>
            </a:endParaRPr>
          </a:p>
          <a:p>
            <a:pPr algn="just"/>
            <a:endParaRPr lang="en-US" sz="1300" dirty="0">
              <a:solidFill>
                <a:srgbClr val="181717"/>
              </a:solidFill>
              <a:latin typeface="Verdana" pitchFamily="34" charset="0"/>
              <a:ea typeface="Verdana" pitchFamily="34" charset="0"/>
              <a:cs typeface="Verdana" pitchFamily="34" charset="0"/>
            </a:endParaRPr>
          </a:p>
          <a:p>
            <a:pPr algn="just"/>
            <a:r>
              <a:rPr lang="en-US" sz="1300" dirty="0">
                <a:solidFill>
                  <a:srgbClr val="181717"/>
                </a:solidFill>
                <a:latin typeface="Verdana" pitchFamily="34" charset="0"/>
                <a:ea typeface="Verdana" pitchFamily="34" charset="0"/>
                <a:cs typeface="Verdana" pitchFamily="34" charset="0"/>
              </a:rPr>
              <a:t>EF API infers INSERT, UPDATE, and DELETE commands based on the state of entities when the </a:t>
            </a:r>
            <a:r>
              <a:rPr lang="en-US" sz="1300" dirty="0" err="1">
                <a:solidFill>
                  <a:srgbClr val="181717"/>
                </a:solidFill>
                <a:latin typeface="Verdana" pitchFamily="34" charset="0"/>
                <a:ea typeface="Verdana" pitchFamily="34" charset="0"/>
                <a:cs typeface="Verdana" pitchFamily="34" charset="0"/>
              </a:rPr>
              <a:t>SaveChanges</a:t>
            </a:r>
            <a:r>
              <a:rPr lang="en-US" sz="1300" dirty="0">
                <a:solidFill>
                  <a:srgbClr val="181717"/>
                </a:solidFill>
                <a:latin typeface="Verdana" pitchFamily="34" charset="0"/>
                <a:ea typeface="Verdana" pitchFamily="34" charset="0"/>
                <a:cs typeface="Verdana" pitchFamily="34" charset="0"/>
              </a:rPr>
              <a:t>() method is called. The </a:t>
            </a:r>
            <a:r>
              <a:rPr lang="en-US" sz="1300" dirty="0" err="1">
                <a:solidFill>
                  <a:srgbClr val="181717"/>
                </a:solidFill>
                <a:latin typeface="Verdana" pitchFamily="34" charset="0"/>
                <a:ea typeface="Verdana" pitchFamily="34" charset="0"/>
                <a:cs typeface="Verdana" pitchFamily="34" charset="0"/>
              </a:rPr>
              <a:t>ChangeTrack</a:t>
            </a:r>
            <a:r>
              <a:rPr lang="en-US" sz="1300" dirty="0">
                <a:solidFill>
                  <a:srgbClr val="181717"/>
                </a:solidFill>
                <a:latin typeface="Verdana" pitchFamily="34" charset="0"/>
                <a:ea typeface="Verdana" pitchFamily="34" charset="0"/>
                <a:cs typeface="Verdana" pitchFamily="34" charset="0"/>
              </a:rPr>
              <a:t> keeps track of the states of each entity as and when an action is performed.</a:t>
            </a:r>
          </a:p>
          <a:p>
            <a:endParaRPr lang="en-US" sz="1300" dirty="0">
              <a:latin typeface="Verdana" pitchFamily="34" charset="0"/>
              <a:ea typeface="Verdana" pitchFamily="34" charset="0"/>
              <a:cs typeface="Verdana" pitchFamily="34"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657" y="762000"/>
            <a:ext cx="8827943"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581400"/>
            <a:ext cx="7467600" cy="1830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7653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Entity Framework </a:t>
            </a:r>
            <a:r>
              <a:rPr lang="en-US" dirty="0" smtClean="0"/>
              <a:t>Architecture</a:t>
            </a:r>
            <a:endParaRPr lang="en-US" dirty="0"/>
          </a:p>
        </p:txBody>
      </p:sp>
      <p:sp>
        <p:nvSpPr>
          <p:cNvPr id="3" name="Content Placeholder 2"/>
          <p:cNvSpPr>
            <a:spLocks noGrp="1"/>
          </p:cNvSpPr>
          <p:nvPr>
            <p:ph idx="1"/>
          </p:nvPr>
        </p:nvSpPr>
        <p:spPr/>
        <p:txBody>
          <a:bodyPr/>
          <a:lstStyle/>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76400"/>
            <a:ext cx="6852285"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7307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47500" lnSpcReduction="20000"/>
          </a:bodyPr>
          <a:lstStyle/>
          <a:p>
            <a:pPr marL="0" indent="0">
              <a:buNone/>
            </a:pPr>
            <a:r>
              <a:rPr lang="en-US" b="1" dirty="0"/>
              <a:t>EDM (Entity Data Model): </a:t>
            </a:r>
            <a:r>
              <a:rPr lang="en-US" dirty="0"/>
              <a:t>EDM consists of three main parts - Conceptual model, Mapping and Storage model</a:t>
            </a:r>
            <a:r>
              <a:rPr lang="en-US" dirty="0" smtClean="0"/>
              <a:t>.</a:t>
            </a:r>
          </a:p>
          <a:p>
            <a:pPr marL="0" indent="0">
              <a:buNone/>
            </a:pPr>
            <a:endParaRPr lang="en-US" dirty="0"/>
          </a:p>
          <a:p>
            <a:pPr marL="0" indent="0">
              <a:buNone/>
            </a:pPr>
            <a:r>
              <a:rPr lang="en-US" b="1" dirty="0"/>
              <a:t>Conceptual Model: </a:t>
            </a:r>
            <a:r>
              <a:rPr lang="en-US" dirty="0"/>
              <a:t>The conceptual model contains the model classes and their relationships. This will be independent from your database table design</a:t>
            </a:r>
            <a:r>
              <a:rPr lang="en-US" dirty="0" smtClean="0"/>
              <a:t>.</a:t>
            </a:r>
          </a:p>
          <a:p>
            <a:pPr marL="0" indent="0">
              <a:buNone/>
            </a:pPr>
            <a:endParaRPr lang="en-US" dirty="0"/>
          </a:p>
          <a:p>
            <a:pPr marL="0" indent="0">
              <a:buNone/>
            </a:pPr>
            <a:r>
              <a:rPr lang="en-US" b="1" dirty="0"/>
              <a:t>Storage Model:</a:t>
            </a:r>
            <a:r>
              <a:rPr lang="en-US" dirty="0"/>
              <a:t> The storage model is the database design model which includes tables, views, stored procedures, and their relationships and keys</a:t>
            </a:r>
            <a:r>
              <a:rPr lang="en-US" dirty="0" smtClean="0"/>
              <a:t>.</a:t>
            </a:r>
          </a:p>
          <a:p>
            <a:pPr marL="0" indent="0">
              <a:buNone/>
            </a:pPr>
            <a:endParaRPr lang="en-US" dirty="0"/>
          </a:p>
          <a:p>
            <a:pPr marL="0" indent="0">
              <a:buNone/>
            </a:pPr>
            <a:r>
              <a:rPr lang="en-US" b="1" dirty="0"/>
              <a:t>Mapping: </a:t>
            </a:r>
            <a:r>
              <a:rPr lang="en-US" dirty="0"/>
              <a:t>Mapping consists of information about how the conceptual model is mapped to the storage model</a:t>
            </a:r>
            <a:r>
              <a:rPr lang="en-US" dirty="0" smtClean="0"/>
              <a:t>.</a:t>
            </a:r>
          </a:p>
          <a:p>
            <a:pPr marL="0" indent="0">
              <a:buNone/>
            </a:pPr>
            <a:endParaRPr lang="en-US" dirty="0"/>
          </a:p>
          <a:p>
            <a:pPr marL="0" indent="0">
              <a:buNone/>
            </a:pPr>
            <a:r>
              <a:rPr lang="en-US" b="1" dirty="0"/>
              <a:t>LINQ to Entities:</a:t>
            </a:r>
            <a:r>
              <a:rPr lang="en-US" dirty="0"/>
              <a:t> LINQ-to-Entities (L2E) is a query language used to write queries against the object model. It returns entities, which are defined in the conceptual model. You can use your LINQ skills here</a:t>
            </a:r>
            <a:r>
              <a:rPr lang="en-US" dirty="0" smtClean="0"/>
              <a:t>.</a:t>
            </a:r>
          </a:p>
          <a:p>
            <a:pPr marL="0" indent="0">
              <a:buNone/>
            </a:pPr>
            <a:endParaRPr lang="en-US" dirty="0"/>
          </a:p>
          <a:p>
            <a:pPr marL="0" indent="0">
              <a:buNone/>
            </a:pPr>
            <a:r>
              <a:rPr lang="en-US" b="1" dirty="0"/>
              <a:t>Entity SQL:</a:t>
            </a:r>
            <a:r>
              <a:rPr lang="en-US" dirty="0"/>
              <a:t> Entity SQL is another query language (For EF 6 only) just like LINQ to Entities. However, it is a little more difficult than L2E and the developer will have to learn it separately</a:t>
            </a:r>
            <a:r>
              <a:rPr lang="en-US" dirty="0" smtClean="0"/>
              <a:t>.</a:t>
            </a:r>
          </a:p>
          <a:p>
            <a:pPr marL="0" indent="0">
              <a:buNone/>
            </a:pPr>
            <a:endParaRPr lang="en-US" dirty="0"/>
          </a:p>
          <a:p>
            <a:pPr marL="0" indent="0">
              <a:buNone/>
            </a:pPr>
            <a:r>
              <a:rPr lang="en-US" b="1" dirty="0"/>
              <a:t>Object Service:</a:t>
            </a:r>
            <a:r>
              <a:rPr lang="en-US" dirty="0"/>
              <a:t> Object service is a main entry point for accessing data from the database and returning it back. Object service is responsible for materialization, which is the process of converting data returned from an entity client data provider (next layer) to an entity object structure</a:t>
            </a:r>
            <a:r>
              <a:rPr lang="en-US" dirty="0" smtClean="0"/>
              <a:t>.</a:t>
            </a:r>
          </a:p>
          <a:p>
            <a:pPr marL="0" indent="0">
              <a:buNone/>
            </a:pPr>
            <a:endParaRPr lang="en-US" dirty="0"/>
          </a:p>
          <a:p>
            <a:pPr marL="0" indent="0">
              <a:buNone/>
            </a:pPr>
            <a:r>
              <a:rPr lang="en-US" b="1" dirty="0"/>
              <a:t>Entity Client Data Provider:</a:t>
            </a:r>
            <a:r>
              <a:rPr lang="en-US" dirty="0"/>
              <a:t> The main responsibility of this layer is to convert LINQ-to-Entities or Entity SQL queries into a SQL query which is understood by the underlying database. It communicates with the </a:t>
            </a:r>
            <a:r>
              <a:rPr lang="en-US" dirty="0" err="1"/>
              <a:t>ADO.Net</a:t>
            </a:r>
            <a:r>
              <a:rPr lang="en-US" dirty="0"/>
              <a:t> data provider which in turn sends or retrieves data from the database</a:t>
            </a:r>
            <a:r>
              <a:rPr lang="en-US" dirty="0" smtClean="0"/>
              <a:t>.</a:t>
            </a:r>
          </a:p>
          <a:p>
            <a:pPr marL="0" indent="0">
              <a:buNone/>
            </a:pPr>
            <a:endParaRPr lang="en-US" dirty="0"/>
          </a:p>
          <a:p>
            <a:pPr marL="0" indent="0">
              <a:buNone/>
            </a:pPr>
            <a:r>
              <a:rPr lang="en-US" b="1" dirty="0" err="1"/>
              <a:t>ADO.Net</a:t>
            </a:r>
            <a:r>
              <a:rPr lang="en-US" b="1" dirty="0"/>
              <a:t> Data Provider:</a:t>
            </a:r>
            <a:r>
              <a:rPr lang="en-US" dirty="0"/>
              <a:t> This layer communicates with the database using standard </a:t>
            </a:r>
            <a:r>
              <a:rPr lang="en-US" dirty="0" err="1"/>
              <a:t>ADO.Net</a:t>
            </a:r>
            <a:r>
              <a:rPr lang="en-US" dirty="0" smtClean="0"/>
              <a:t>.</a:t>
            </a:r>
            <a:endParaRPr lang="en-US" dirty="0"/>
          </a:p>
        </p:txBody>
      </p:sp>
    </p:spTree>
    <p:extLst>
      <p:ext uri="{BB962C8B-B14F-4D97-AF65-F5344CB8AC3E}">
        <p14:creationId xmlns:p14="http://schemas.microsoft.com/office/powerpoint/2010/main" val="334731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Context Class in Entity Framework</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latin typeface="Verdana" pitchFamily="34" charset="0"/>
                <a:ea typeface="Verdana" pitchFamily="34" charset="0"/>
                <a:cs typeface="Verdana" pitchFamily="34" charset="0"/>
              </a:rPr>
              <a:t>The </a:t>
            </a:r>
            <a:r>
              <a:rPr lang="en-US" dirty="0">
                <a:latin typeface="Verdana" pitchFamily="34" charset="0"/>
                <a:ea typeface="Verdana" pitchFamily="34" charset="0"/>
                <a:cs typeface="Verdana" pitchFamily="34" charset="0"/>
              </a:rPr>
              <a:t>context class is a most important class while working with EF 6 or EF Core. It represent a session with the underlying database using which you can perform CRUD (Create, Read, Update, Delete) operations</a:t>
            </a:r>
            <a:r>
              <a:rPr lang="en-US" dirty="0" smtClean="0">
                <a:latin typeface="Verdana" pitchFamily="34" charset="0"/>
                <a:ea typeface="Verdana" pitchFamily="34" charset="0"/>
                <a:cs typeface="Verdana" pitchFamily="34" charset="0"/>
              </a:rPr>
              <a:t>.</a:t>
            </a:r>
          </a:p>
          <a:p>
            <a:pPr marL="0" indent="0">
              <a:buNone/>
            </a:pPr>
            <a:endParaRPr lang="en-US" dirty="0">
              <a:latin typeface="Verdana" pitchFamily="34" charset="0"/>
              <a:ea typeface="Verdana" pitchFamily="34" charset="0"/>
              <a:cs typeface="Verdana" pitchFamily="34" charset="0"/>
            </a:endParaRPr>
          </a:p>
          <a:p>
            <a:pPr marL="0" indent="0">
              <a:buNone/>
            </a:pPr>
            <a:r>
              <a:rPr lang="en-US" dirty="0">
                <a:latin typeface="Verdana" pitchFamily="34" charset="0"/>
                <a:ea typeface="Verdana" pitchFamily="34" charset="0"/>
                <a:cs typeface="Verdana" pitchFamily="34" charset="0"/>
              </a:rPr>
              <a:t>The context class in Entity Framework is a class which derives from </a:t>
            </a:r>
            <a:r>
              <a:rPr lang="en-US" dirty="0" err="1">
                <a:latin typeface="Verdana" pitchFamily="34" charset="0"/>
                <a:ea typeface="Verdana" pitchFamily="34" charset="0"/>
                <a:cs typeface="Verdana" pitchFamily="34" charset="0"/>
                <a:hlinkClick r:id="rId2"/>
              </a:rPr>
              <a:t>System.Data.Entity.DbContextDbContext</a:t>
            </a:r>
            <a:r>
              <a:rPr lang="en-US" dirty="0">
                <a:latin typeface="Verdana" pitchFamily="34" charset="0"/>
                <a:ea typeface="Verdana" pitchFamily="34" charset="0"/>
                <a:cs typeface="Verdana" pitchFamily="34" charset="0"/>
              </a:rPr>
              <a:t> in EF 6 and EF Core both. An instance of the context class represents Unit Of Work and Repository patterns wherein it can combine multiple changes under a single database transaction</a:t>
            </a:r>
            <a:r>
              <a:rPr lang="en-US" dirty="0" smtClean="0">
                <a:latin typeface="Verdana" pitchFamily="34" charset="0"/>
                <a:ea typeface="Verdana" pitchFamily="34" charset="0"/>
                <a:cs typeface="Verdana" pitchFamily="34" charset="0"/>
              </a:rPr>
              <a:t>.</a:t>
            </a:r>
          </a:p>
          <a:p>
            <a:pPr marL="0" indent="0">
              <a:buNone/>
            </a:pPr>
            <a:endParaRPr lang="en-US" dirty="0">
              <a:latin typeface="Verdana" pitchFamily="34" charset="0"/>
              <a:ea typeface="Verdana" pitchFamily="34" charset="0"/>
              <a:cs typeface="Verdana" pitchFamily="34" charset="0"/>
            </a:endParaRPr>
          </a:p>
          <a:p>
            <a:pPr marL="0" indent="0">
              <a:buNone/>
            </a:pPr>
            <a:r>
              <a:rPr lang="en-US" dirty="0">
                <a:latin typeface="Verdana" pitchFamily="34" charset="0"/>
                <a:ea typeface="Verdana" pitchFamily="34" charset="0"/>
                <a:cs typeface="Verdana" pitchFamily="34" charset="0"/>
              </a:rPr>
              <a:t>The context class is used to query or save data to the database. It is also used to configure domain classes, database related mappings, change tracking settings, caching, transaction etc</a:t>
            </a:r>
            <a:r>
              <a:rPr lang="en-US" dirty="0" smtClean="0">
                <a:latin typeface="Verdana" pitchFamily="34" charset="0"/>
                <a:ea typeface="Verdana" pitchFamily="34" charset="0"/>
                <a:cs typeface="Verdana" pitchFamily="34" charset="0"/>
              </a:rPr>
              <a:t>.</a:t>
            </a:r>
          </a:p>
          <a:p>
            <a:pPr marL="0" indent="0">
              <a:buNone/>
            </a:pPr>
            <a:endParaRPr lang="en-US" dirty="0">
              <a:latin typeface="Verdana" pitchFamily="34" charset="0"/>
              <a:ea typeface="Verdana" pitchFamily="34" charset="0"/>
              <a:cs typeface="Verdana" pitchFamily="34" charset="0"/>
            </a:endParaRPr>
          </a:p>
          <a:p>
            <a:pPr marL="0" indent="0">
              <a:buNone/>
            </a:pPr>
            <a:r>
              <a:rPr lang="en-US" dirty="0">
                <a:latin typeface="Verdana" pitchFamily="34" charset="0"/>
                <a:ea typeface="Verdana" pitchFamily="34" charset="0"/>
                <a:cs typeface="Verdana" pitchFamily="34" charset="0"/>
              </a:rPr>
              <a:t>The following </a:t>
            </a:r>
            <a:r>
              <a:rPr lang="en-US" dirty="0" err="1">
                <a:latin typeface="Verdana" pitchFamily="34" charset="0"/>
                <a:ea typeface="Verdana" pitchFamily="34" charset="0"/>
                <a:cs typeface="Verdana" pitchFamily="34" charset="0"/>
              </a:rPr>
              <a:t>SchoolContext</a:t>
            </a:r>
            <a:r>
              <a:rPr lang="en-US" dirty="0">
                <a:latin typeface="Verdana" pitchFamily="34" charset="0"/>
                <a:ea typeface="Verdana" pitchFamily="34" charset="0"/>
                <a:cs typeface="Verdana" pitchFamily="34" charset="0"/>
              </a:rPr>
              <a:t> class is an example of a context class</a:t>
            </a:r>
            <a:r>
              <a:rPr lang="en-US" dirty="0" smtClean="0">
                <a:latin typeface="Verdana" pitchFamily="34" charset="0"/>
                <a:ea typeface="Verdana" pitchFamily="34" charset="0"/>
                <a:cs typeface="Verdana" pitchFamily="34" charset="0"/>
              </a:rPr>
              <a:t>.</a:t>
            </a:r>
          </a:p>
          <a:p>
            <a:pPr marL="0" indent="0">
              <a:buNone/>
            </a:pPr>
            <a:endParaRPr lang="en-US" dirty="0" smtClean="0">
              <a:latin typeface="Verdana" pitchFamily="34" charset="0"/>
              <a:ea typeface="Verdana" pitchFamily="34" charset="0"/>
              <a:cs typeface="Verdana" pitchFamily="34" charset="0"/>
            </a:endParaRPr>
          </a:p>
          <a:p>
            <a:pPr marL="0" indent="0">
              <a:buNone/>
            </a:pPr>
            <a:endParaRPr lang="en-US"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787852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buNone/>
            </a:pPr>
            <a:r>
              <a:rPr lang="en-US" dirty="0">
                <a:solidFill>
                  <a:srgbClr val="0000FF"/>
                </a:solidFill>
              </a:rPr>
              <a:t>using</a:t>
            </a:r>
            <a:r>
              <a:rPr lang="en-US" dirty="0"/>
              <a:t> </a:t>
            </a:r>
            <a:r>
              <a:rPr lang="en-US" b="1" dirty="0" err="1"/>
              <a:t>System.Data.Entity</a:t>
            </a:r>
            <a:r>
              <a:rPr lang="en-US" dirty="0" smtClean="0"/>
              <a:t>;</a:t>
            </a:r>
          </a:p>
          <a:p>
            <a:pPr marL="0" indent="0">
              <a:buNone/>
            </a:pPr>
            <a:r>
              <a:rPr lang="en-US" dirty="0" smtClean="0"/>
              <a:t> </a:t>
            </a:r>
            <a:r>
              <a:rPr lang="en-US" dirty="0">
                <a:solidFill>
                  <a:srgbClr val="0000FF"/>
                </a:solidFill>
              </a:rPr>
              <a:t>public</a:t>
            </a:r>
            <a:r>
              <a:rPr lang="en-US" dirty="0"/>
              <a:t> </a:t>
            </a:r>
            <a:r>
              <a:rPr lang="en-US" dirty="0">
                <a:solidFill>
                  <a:srgbClr val="0000FF"/>
                </a:solidFill>
              </a:rPr>
              <a:t>class</a:t>
            </a:r>
            <a:r>
              <a:rPr lang="en-US" dirty="0"/>
              <a:t> </a:t>
            </a:r>
            <a:r>
              <a:rPr lang="en-US" dirty="0" err="1">
                <a:solidFill>
                  <a:srgbClr val="2B91AF"/>
                </a:solidFill>
              </a:rPr>
              <a:t>SchoolContext</a:t>
            </a:r>
            <a:r>
              <a:rPr lang="en-US" dirty="0"/>
              <a:t> : </a:t>
            </a:r>
            <a:r>
              <a:rPr lang="en-US" dirty="0" err="1">
                <a:solidFill>
                  <a:srgbClr val="2B91AF"/>
                </a:solidFill>
              </a:rPr>
              <a:t>DbContext</a:t>
            </a:r>
            <a:r>
              <a:rPr lang="en-US" dirty="0"/>
              <a:t> { </a:t>
            </a:r>
            <a:endParaRPr lang="en-US" dirty="0" smtClean="0"/>
          </a:p>
          <a:p>
            <a:pPr marL="0" indent="0">
              <a:buNone/>
            </a:pPr>
            <a:endParaRPr lang="en-US" dirty="0" smtClean="0"/>
          </a:p>
          <a:p>
            <a:pPr marL="0" indent="0">
              <a:buNone/>
            </a:pPr>
            <a:r>
              <a:rPr lang="en-US" dirty="0">
                <a:solidFill>
                  <a:srgbClr val="0000FF"/>
                </a:solidFill>
              </a:rPr>
              <a:t> </a:t>
            </a:r>
            <a:r>
              <a:rPr lang="en-US" dirty="0" smtClean="0">
                <a:solidFill>
                  <a:srgbClr val="0000FF"/>
                </a:solidFill>
              </a:rPr>
              <a:t>        public</a:t>
            </a:r>
            <a:r>
              <a:rPr lang="en-US" dirty="0" smtClean="0"/>
              <a:t> </a:t>
            </a:r>
            <a:r>
              <a:rPr lang="en-US" dirty="0" err="1"/>
              <a:t>SchoolContext</a:t>
            </a:r>
            <a:r>
              <a:rPr lang="en-US" dirty="0"/>
              <a:t>() { } </a:t>
            </a:r>
            <a:r>
              <a:rPr lang="en-US" dirty="0">
                <a:solidFill>
                  <a:srgbClr val="008000"/>
                </a:solidFill>
              </a:rPr>
              <a:t>// Entities </a:t>
            </a:r>
            <a:r>
              <a:rPr lang="en-US" dirty="0">
                <a:solidFill>
                  <a:srgbClr val="0000FF"/>
                </a:solidFill>
              </a:rPr>
              <a:t>public</a:t>
            </a:r>
            <a:r>
              <a:rPr lang="en-US" dirty="0"/>
              <a:t> </a:t>
            </a:r>
            <a:r>
              <a:rPr lang="en-US" dirty="0" smtClean="0"/>
              <a:t>           	</a:t>
            </a:r>
            <a:r>
              <a:rPr lang="en-US" dirty="0" err="1" smtClean="0">
                <a:solidFill>
                  <a:srgbClr val="2B91AF"/>
                </a:solidFill>
              </a:rPr>
              <a:t>DbSet</a:t>
            </a:r>
            <a:r>
              <a:rPr lang="en-US" dirty="0" smtClean="0"/>
              <a:t>&lt;</a:t>
            </a:r>
            <a:r>
              <a:rPr lang="en-US" dirty="0" smtClean="0">
                <a:solidFill>
                  <a:srgbClr val="2B91AF"/>
                </a:solidFill>
              </a:rPr>
              <a:t>Student</a:t>
            </a:r>
            <a:r>
              <a:rPr lang="en-US" dirty="0"/>
              <a:t>&gt; Students { get; set; } </a:t>
            </a:r>
            <a:r>
              <a:rPr lang="en-US" dirty="0" smtClean="0"/>
              <a:t>	</a:t>
            </a:r>
            <a:r>
              <a:rPr lang="en-US" dirty="0" smtClean="0">
                <a:solidFill>
                  <a:srgbClr val="0000FF"/>
                </a:solidFill>
              </a:rPr>
              <a:t>public</a:t>
            </a:r>
            <a:r>
              <a:rPr lang="en-US" dirty="0" smtClean="0"/>
              <a:t> </a:t>
            </a:r>
            <a:r>
              <a:rPr lang="en-US" dirty="0" err="1">
                <a:solidFill>
                  <a:srgbClr val="2B91AF"/>
                </a:solidFill>
              </a:rPr>
              <a:t>DbSet</a:t>
            </a:r>
            <a:r>
              <a:rPr lang="en-US" dirty="0"/>
              <a:t>&lt;</a:t>
            </a:r>
            <a:r>
              <a:rPr lang="en-US" dirty="0" err="1">
                <a:solidFill>
                  <a:srgbClr val="2B91AF"/>
                </a:solidFill>
              </a:rPr>
              <a:t>StudentAddress</a:t>
            </a:r>
            <a:r>
              <a:rPr lang="en-US" dirty="0"/>
              <a:t>&gt; </a:t>
            </a:r>
            <a:r>
              <a:rPr lang="en-US" dirty="0" smtClean="0"/>
              <a:t>	</a:t>
            </a:r>
            <a:r>
              <a:rPr lang="en-US" dirty="0" err="1" smtClean="0"/>
              <a:t>StudentAddresses</a:t>
            </a:r>
            <a:r>
              <a:rPr lang="en-US" dirty="0" smtClean="0"/>
              <a:t> </a:t>
            </a:r>
            <a:r>
              <a:rPr lang="en-US" dirty="0"/>
              <a:t>{ get; set; </a:t>
            </a:r>
            <a:r>
              <a:rPr lang="en-US" dirty="0" smtClean="0"/>
              <a:t>}</a:t>
            </a:r>
          </a:p>
          <a:p>
            <a:pPr marL="0" indent="0">
              <a:buNone/>
            </a:pPr>
            <a:r>
              <a:rPr lang="en-US" dirty="0"/>
              <a:t> </a:t>
            </a:r>
            <a:r>
              <a:rPr lang="en-US" dirty="0" smtClean="0"/>
              <a:t>       </a:t>
            </a:r>
            <a:r>
              <a:rPr lang="en-US" dirty="0" smtClean="0"/>
              <a:t> </a:t>
            </a:r>
            <a:r>
              <a:rPr lang="en-US" dirty="0">
                <a:solidFill>
                  <a:srgbClr val="0000FF"/>
                </a:solidFill>
              </a:rPr>
              <a:t>public</a:t>
            </a:r>
            <a:r>
              <a:rPr lang="en-US" dirty="0"/>
              <a:t> </a:t>
            </a:r>
            <a:r>
              <a:rPr lang="en-US" dirty="0" err="1" smtClean="0">
                <a:solidFill>
                  <a:srgbClr val="2B91AF"/>
                </a:solidFill>
              </a:rPr>
              <a:t>DbSet</a:t>
            </a:r>
            <a:r>
              <a:rPr lang="en-US" dirty="0" smtClean="0"/>
              <a:t>&lt;</a:t>
            </a:r>
            <a:r>
              <a:rPr lang="en-US" dirty="0" smtClean="0">
                <a:solidFill>
                  <a:srgbClr val="2B91AF"/>
                </a:solidFill>
              </a:rPr>
              <a:t>Grade</a:t>
            </a:r>
            <a:r>
              <a:rPr lang="en-US" dirty="0"/>
              <a:t>&gt; Grades { get; set; } </a:t>
            </a:r>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4188009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an Entity in Entity Framework</a:t>
            </a:r>
            <a:r>
              <a:rPr lang="en-US" dirty="0" smtClean="0"/>
              <a:t>?</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47800"/>
            <a:ext cx="5162550" cy="429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5257800" y="1524000"/>
            <a:ext cx="3352800" cy="4525963"/>
          </a:xfrm>
        </p:spPr>
        <p:txBody>
          <a:bodyPr>
            <a:normAutofit/>
          </a:bodyPr>
          <a:lstStyle/>
          <a:p>
            <a:pPr marL="0" indent="0">
              <a:buNone/>
            </a:pPr>
            <a:r>
              <a:rPr lang="en-US" sz="1400" dirty="0" smtClean="0">
                <a:latin typeface="Verdana" pitchFamily="34" charset="0"/>
                <a:ea typeface="Verdana" pitchFamily="34" charset="0"/>
                <a:cs typeface="Verdana" pitchFamily="34" charset="0"/>
              </a:rPr>
              <a:t>An </a:t>
            </a:r>
            <a:r>
              <a:rPr lang="en-US" sz="1400" dirty="0">
                <a:latin typeface="Verdana" pitchFamily="34" charset="0"/>
                <a:ea typeface="Verdana" pitchFamily="34" charset="0"/>
                <a:cs typeface="Verdana" pitchFamily="34" charset="0"/>
              </a:rPr>
              <a:t>entity in Entity Framework is a class that maps to a database table. This class must be included as a </a:t>
            </a:r>
            <a:r>
              <a:rPr lang="en-US" sz="1400" dirty="0" err="1">
                <a:latin typeface="Verdana" pitchFamily="34" charset="0"/>
                <a:ea typeface="Verdana" pitchFamily="34" charset="0"/>
                <a:cs typeface="Verdana" pitchFamily="34" charset="0"/>
              </a:rPr>
              <a:t>DbSet</a:t>
            </a:r>
            <a:r>
              <a:rPr lang="en-US" sz="1400" dirty="0">
                <a:latin typeface="Verdana" pitchFamily="34" charset="0"/>
                <a:ea typeface="Verdana" pitchFamily="34" charset="0"/>
                <a:cs typeface="Verdana" pitchFamily="34" charset="0"/>
              </a:rPr>
              <a:t>&lt;</a:t>
            </a:r>
            <a:r>
              <a:rPr lang="en-US" sz="1400" dirty="0" err="1">
                <a:latin typeface="Verdana" pitchFamily="34" charset="0"/>
                <a:ea typeface="Verdana" pitchFamily="34" charset="0"/>
                <a:cs typeface="Verdana" pitchFamily="34" charset="0"/>
              </a:rPr>
              <a:t>TEntity</a:t>
            </a:r>
            <a:r>
              <a:rPr lang="en-US" sz="1400" dirty="0">
                <a:latin typeface="Verdana" pitchFamily="34" charset="0"/>
                <a:ea typeface="Verdana" pitchFamily="34" charset="0"/>
                <a:cs typeface="Verdana" pitchFamily="34" charset="0"/>
              </a:rPr>
              <a:t>&gt; type property in the </a:t>
            </a:r>
            <a:r>
              <a:rPr lang="en-US" sz="1400" dirty="0" err="1">
                <a:latin typeface="Verdana" pitchFamily="34" charset="0"/>
                <a:ea typeface="Verdana" pitchFamily="34" charset="0"/>
                <a:cs typeface="Verdana" pitchFamily="34" charset="0"/>
              </a:rPr>
              <a:t>DbContext</a:t>
            </a:r>
            <a:r>
              <a:rPr lang="en-US" sz="1400" dirty="0">
                <a:latin typeface="Verdana" pitchFamily="34" charset="0"/>
                <a:ea typeface="Verdana" pitchFamily="34" charset="0"/>
                <a:cs typeface="Verdana" pitchFamily="34" charset="0"/>
              </a:rPr>
              <a:t> class. EF API maps each entity to a table and each property of an entity to a column in the database</a:t>
            </a:r>
            <a:r>
              <a:rPr lang="en-US" sz="1400" dirty="0" smtClean="0">
                <a:latin typeface="Verdana" pitchFamily="34" charset="0"/>
                <a:ea typeface="Verdana" pitchFamily="34" charset="0"/>
                <a:cs typeface="Verdana" pitchFamily="34" charset="0"/>
              </a:rPr>
              <a:t>.</a:t>
            </a:r>
          </a:p>
          <a:p>
            <a:pPr marL="0" indent="0">
              <a:buNone/>
            </a:pPr>
            <a:endParaRPr lang="en-US" sz="1800" dirty="0">
              <a:latin typeface="Verdana" pitchFamily="34" charset="0"/>
              <a:ea typeface="Verdana" pitchFamily="34" charset="0"/>
              <a:cs typeface="Verdana" pitchFamily="34" charset="0"/>
            </a:endParaRPr>
          </a:p>
          <a:p>
            <a:pPr marL="0" indent="0">
              <a:buNone/>
            </a:pPr>
            <a:r>
              <a:rPr lang="en-US" sz="1800" dirty="0">
                <a:latin typeface="Verdana" pitchFamily="34" charset="0"/>
                <a:ea typeface="Verdana" pitchFamily="34" charset="0"/>
                <a:cs typeface="Verdana" pitchFamily="34" charset="0"/>
              </a:rPr>
              <a:t>For example, the following </a:t>
            </a:r>
            <a:r>
              <a:rPr lang="en-US" sz="1800" b="1" dirty="0">
                <a:latin typeface="Verdana" pitchFamily="34" charset="0"/>
                <a:ea typeface="Verdana" pitchFamily="34" charset="0"/>
                <a:cs typeface="Verdana" pitchFamily="34" charset="0"/>
              </a:rPr>
              <a:t>Student</a:t>
            </a:r>
            <a:r>
              <a:rPr lang="en-US" sz="1800" dirty="0">
                <a:latin typeface="Verdana" pitchFamily="34" charset="0"/>
                <a:ea typeface="Verdana" pitchFamily="34" charset="0"/>
                <a:cs typeface="Verdana" pitchFamily="34" charset="0"/>
              </a:rPr>
              <a:t>, and </a:t>
            </a:r>
            <a:r>
              <a:rPr lang="en-US" sz="1800" b="1" dirty="0">
                <a:latin typeface="Verdana" pitchFamily="34" charset="0"/>
                <a:ea typeface="Verdana" pitchFamily="34" charset="0"/>
                <a:cs typeface="Verdana" pitchFamily="34" charset="0"/>
              </a:rPr>
              <a:t>Grade</a:t>
            </a:r>
            <a:r>
              <a:rPr lang="en-US" sz="1800" dirty="0">
                <a:latin typeface="Verdana" pitchFamily="34" charset="0"/>
                <a:ea typeface="Verdana" pitchFamily="34" charset="0"/>
                <a:cs typeface="Verdana" pitchFamily="34" charset="0"/>
              </a:rPr>
              <a:t> are </a:t>
            </a:r>
            <a:r>
              <a:rPr lang="en-US" sz="1800" b="1" dirty="0">
                <a:latin typeface="Verdana" pitchFamily="34" charset="0"/>
                <a:ea typeface="Verdana" pitchFamily="34" charset="0"/>
                <a:cs typeface="Verdana" pitchFamily="34" charset="0"/>
              </a:rPr>
              <a:t>domain</a:t>
            </a:r>
            <a:r>
              <a:rPr lang="en-US" sz="1800" dirty="0">
                <a:latin typeface="Verdana" pitchFamily="34" charset="0"/>
                <a:ea typeface="Verdana" pitchFamily="34" charset="0"/>
                <a:cs typeface="Verdana" pitchFamily="34" charset="0"/>
              </a:rPr>
              <a:t> </a:t>
            </a:r>
            <a:r>
              <a:rPr lang="en-US" sz="1800" b="1" dirty="0">
                <a:latin typeface="Verdana" pitchFamily="34" charset="0"/>
                <a:ea typeface="Verdana" pitchFamily="34" charset="0"/>
                <a:cs typeface="Verdana" pitchFamily="34" charset="0"/>
              </a:rPr>
              <a:t>classes</a:t>
            </a:r>
            <a:r>
              <a:rPr lang="en-US" sz="1800" dirty="0">
                <a:latin typeface="Verdana" pitchFamily="34" charset="0"/>
                <a:ea typeface="Verdana" pitchFamily="34" charset="0"/>
                <a:cs typeface="Verdana" pitchFamily="34" charset="0"/>
              </a:rPr>
              <a:t> in the school application.</a:t>
            </a:r>
          </a:p>
          <a:p>
            <a:pPr marL="0" indent="0">
              <a:buNone/>
            </a:pPr>
            <a:endParaRPr lang="en-US" sz="18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153398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an Entity in Entity Framework</a:t>
            </a:r>
            <a:r>
              <a:rPr lang="en-US" dirty="0" smtClean="0"/>
              <a:t>?</a:t>
            </a:r>
            <a:endParaRPr lang="en-US" dirty="0"/>
          </a:p>
        </p:txBody>
      </p:sp>
      <p:sp>
        <p:nvSpPr>
          <p:cNvPr id="3" name="Content Placeholder 2"/>
          <p:cNvSpPr>
            <a:spLocks noGrp="1"/>
          </p:cNvSpPr>
          <p:nvPr>
            <p:ph idx="1"/>
          </p:nvPr>
        </p:nvSpPr>
        <p:spPr>
          <a:xfrm>
            <a:off x="5257800" y="1524001"/>
            <a:ext cx="3352800" cy="1676400"/>
          </a:xfrm>
        </p:spPr>
        <p:txBody>
          <a:bodyPr>
            <a:normAutofit/>
          </a:bodyPr>
          <a:lstStyle/>
          <a:p>
            <a:pPr marL="0" indent="0">
              <a:buNone/>
            </a:pPr>
            <a:r>
              <a:rPr lang="en-US" sz="1400" dirty="0"/>
              <a:t>The </a:t>
            </a:r>
            <a:r>
              <a:rPr lang="en-US" sz="1400" dirty="0" smtClean="0"/>
              <a:t>classes </a:t>
            </a:r>
            <a:r>
              <a:rPr lang="en-US" sz="1400" dirty="0"/>
              <a:t>become entities when they are included as </a:t>
            </a:r>
            <a:r>
              <a:rPr lang="en-US" sz="1400" dirty="0" err="1"/>
              <a:t>DbSet</a:t>
            </a:r>
            <a:r>
              <a:rPr lang="en-US" sz="1400" dirty="0"/>
              <a:t>&lt;</a:t>
            </a:r>
            <a:r>
              <a:rPr lang="en-US" sz="1400" dirty="0" err="1"/>
              <a:t>TEntity</a:t>
            </a:r>
            <a:r>
              <a:rPr lang="en-US" sz="1400" dirty="0"/>
              <a:t>&gt; properties in a context class (the class which derives from </a:t>
            </a:r>
            <a:r>
              <a:rPr lang="en-US" sz="1400" dirty="0" err="1"/>
              <a:t>DbContext</a:t>
            </a:r>
            <a:r>
              <a:rPr lang="en-US" sz="1400" dirty="0"/>
              <a:t>), as shown below</a:t>
            </a:r>
            <a:endParaRPr lang="en-US" sz="1800" dirty="0">
              <a:latin typeface="Verdana" pitchFamily="34" charset="0"/>
              <a:ea typeface="Verdana" pitchFamily="34" charset="0"/>
              <a:cs typeface="Verdana" pitchFamily="34"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37" y="1371600"/>
            <a:ext cx="4543425"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637" y="4343400"/>
            <a:ext cx="4248150"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txBox="1">
            <a:spLocks/>
          </p:cNvSpPr>
          <p:nvPr/>
        </p:nvSpPr>
        <p:spPr>
          <a:xfrm>
            <a:off x="5257800" y="4343400"/>
            <a:ext cx="3352800" cy="1676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a:t>context class, Students, and Grades properties of type </a:t>
            </a:r>
            <a:r>
              <a:rPr lang="en-US" sz="1400" dirty="0" err="1"/>
              <a:t>DbSet</a:t>
            </a:r>
            <a:r>
              <a:rPr lang="en-US" sz="1400" dirty="0"/>
              <a:t>&lt;</a:t>
            </a:r>
            <a:r>
              <a:rPr lang="en-US" sz="1400" dirty="0" err="1"/>
              <a:t>TEntity</a:t>
            </a:r>
            <a:r>
              <a:rPr lang="en-US" sz="1400" dirty="0"/>
              <a:t>&gt; are called entity sets. The Student, and Grade are entities. </a:t>
            </a:r>
            <a:endParaRPr lang="en-US" sz="18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066454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an Entity in Entity Framework</a:t>
            </a:r>
            <a:r>
              <a:rPr lang="en-US" dirty="0" smtClean="0"/>
              <a:t>?</a:t>
            </a:r>
            <a:endParaRPr lang="en-US" dirty="0"/>
          </a:p>
        </p:txBody>
      </p:sp>
      <p:sp>
        <p:nvSpPr>
          <p:cNvPr id="3" name="Content Placeholder 2"/>
          <p:cNvSpPr>
            <a:spLocks noGrp="1"/>
          </p:cNvSpPr>
          <p:nvPr>
            <p:ph idx="1"/>
          </p:nvPr>
        </p:nvSpPr>
        <p:spPr>
          <a:xfrm>
            <a:off x="3124200" y="1524001"/>
            <a:ext cx="5486400" cy="1676400"/>
          </a:xfrm>
        </p:spPr>
        <p:txBody>
          <a:bodyPr>
            <a:normAutofit/>
          </a:bodyPr>
          <a:lstStyle/>
          <a:p>
            <a:pPr marL="0" indent="0">
              <a:buNone/>
            </a:pPr>
            <a:r>
              <a:rPr lang="en-US" sz="1400" dirty="0"/>
              <a:t>EF API will create the Students and Grades tables in the database, as shown </a:t>
            </a:r>
            <a:r>
              <a:rPr lang="en-US" sz="1400" dirty="0" smtClean="0"/>
              <a:t>here.</a:t>
            </a:r>
            <a:endParaRPr lang="en-US" sz="1800" dirty="0">
              <a:latin typeface="Verdana" pitchFamily="34" charset="0"/>
              <a:ea typeface="Verdana" pitchFamily="34" charset="0"/>
              <a:cs typeface="Verdana" pitchFamily="34" charset="0"/>
            </a:endParaRPr>
          </a:p>
        </p:txBody>
      </p:sp>
      <p:pic>
        <p:nvPicPr>
          <p:cNvPr id="11266" name="Picture 2" descr="Entity Properties in Entity Frame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0" y="1524000"/>
            <a:ext cx="1847850" cy="203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55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Scalar and navigation properties</a:t>
            </a:r>
            <a:endParaRPr lang="en-US" dirty="0"/>
          </a:p>
        </p:txBody>
      </p:sp>
      <p:sp>
        <p:nvSpPr>
          <p:cNvPr id="3" name="Content Placeholder 2"/>
          <p:cNvSpPr>
            <a:spLocks noGrp="1"/>
          </p:cNvSpPr>
          <p:nvPr>
            <p:ph idx="1"/>
          </p:nvPr>
        </p:nvSpPr>
        <p:spPr/>
        <p:txBody>
          <a:bodyPr/>
          <a:lstStyle/>
          <a:p>
            <a:pPr marL="0" indent="0">
              <a:buNone/>
            </a:pPr>
            <a:r>
              <a:rPr lang="en-US" dirty="0"/>
              <a:t>An Entity can include two types of properties: Scalar Properties and Navigation Properties.</a:t>
            </a:r>
          </a:p>
          <a:p>
            <a:endParaRPr lang="en-US" dirty="0"/>
          </a:p>
        </p:txBody>
      </p:sp>
    </p:spTree>
    <p:extLst>
      <p:ext uri="{BB962C8B-B14F-4D97-AF65-F5344CB8AC3E}">
        <p14:creationId xmlns:p14="http://schemas.microsoft.com/office/powerpoint/2010/main" val="152683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Scalar </a:t>
            </a:r>
            <a:endParaRPr lang="en-US" dirty="0"/>
          </a:p>
        </p:txBody>
      </p:sp>
      <p:sp>
        <p:nvSpPr>
          <p:cNvPr id="3" name="Content Placeholder 2"/>
          <p:cNvSpPr>
            <a:spLocks noGrp="1"/>
          </p:cNvSpPr>
          <p:nvPr>
            <p:ph idx="1"/>
          </p:nvPr>
        </p:nvSpPr>
        <p:spPr>
          <a:xfrm>
            <a:off x="6934200" y="1600200"/>
            <a:ext cx="1752600" cy="4419599"/>
          </a:xfrm>
        </p:spPr>
        <p:txBody>
          <a:bodyPr>
            <a:normAutofit fontScale="47500" lnSpcReduction="20000"/>
          </a:bodyPr>
          <a:lstStyle/>
          <a:p>
            <a:pPr marL="0" indent="0">
              <a:buNone/>
            </a:pPr>
            <a:r>
              <a:rPr lang="en-US" dirty="0" smtClean="0"/>
              <a:t>The </a:t>
            </a:r>
            <a:r>
              <a:rPr lang="en-US" dirty="0"/>
              <a:t>primitive type properties are called scalar properties. Each scalar property maps to a column in the database table which stores an actual data</a:t>
            </a:r>
            <a:r>
              <a:rPr lang="en-US" dirty="0" smtClean="0"/>
              <a:t>.</a:t>
            </a:r>
          </a:p>
          <a:p>
            <a:pPr marL="0" indent="0">
              <a:buNone/>
            </a:pPr>
            <a:r>
              <a:rPr lang="en-US" dirty="0" smtClean="0"/>
              <a:t> </a:t>
            </a:r>
            <a:r>
              <a:rPr lang="en-US" dirty="0"/>
              <a:t>For example, </a:t>
            </a:r>
            <a:endParaRPr lang="en-US" dirty="0" smtClean="0"/>
          </a:p>
          <a:p>
            <a:pPr marL="0" indent="0">
              <a:buNone/>
            </a:pPr>
            <a:r>
              <a:rPr lang="en-US" dirty="0" err="1" smtClean="0"/>
              <a:t>StudentID</a:t>
            </a:r>
            <a:r>
              <a:rPr lang="en-US" dirty="0"/>
              <a:t>, </a:t>
            </a:r>
            <a:r>
              <a:rPr lang="en-US" dirty="0" err="1"/>
              <a:t>StudentName</a:t>
            </a:r>
            <a:r>
              <a:rPr lang="en-US" dirty="0"/>
              <a:t>, </a:t>
            </a:r>
            <a:r>
              <a:rPr lang="en-US" dirty="0" err="1"/>
              <a:t>DateOfBirth</a:t>
            </a:r>
            <a:r>
              <a:rPr lang="en-US" dirty="0"/>
              <a:t>, </a:t>
            </a:r>
            <a:endParaRPr lang="en-US" dirty="0" smtClean="0"/>
          </a:p>
          <a:p>
            <a:pPr marL="0" indent="0">
              <a:buNone/>
            </a:pPr>
            <a:r>
              <a:rPr lang="en-US" dirty="0" smtClean="0"/>
              <a:t>Photo</a:t>
            </a:r>
            <a:r>
              <a:rPr lang="en-US" dirty="0"/>
              <a:t>, </a:t>
            </a:r>
            <a:endParaRPr lang="en-US" dirty="0" smtClean="0"/>
          </a:p>
          <a:p>
            <a:pPr marL="0" indent="0">
              <a:buNone/>
            </a:pPr>
            <a:r>
              <a:rPr lang="en-US" dirty="0" smtClean="0"/>
              <a:t>Height</a:t>
            </a:r>
            <a:r>
              <a:rPr lang="en-US" dirty="0"/>
              <a:t>, </a:t>
            </a:r>
            <a:endParaRPr lang="en-US" dirty="0" smtClean="0"/>
          </a:p>
          <a:p>
            <a:pPr marL="0" indent="0">
              <a:buNone/>
            </a:pPr>
            <a:r>
              <a:rPr lang="en-US" dirty="0" smtClean="0"/>
              <a:t>Weight</a:t>
            </a:r>
            <a:r>
              <a:rPr lang="en-US" dirty="0"/>
              <a:t> are the scalar properties in the Student entity class.</a:t>
            </a:r>
          </a:p>
          <a:p>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4648200"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descr="Entity Properties in Entity Frame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3262744"/>
            <a:ext cx="2540116" cy="2976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068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a:t>
            </a:r>
            <a:endParaRPr lang="en-US" dirty="0"/>
          </a:p>
        </p:txBody>
      </p:sp>
      <p:sp>
        <p:nvSpPr>
          <p:cNvPr id="3" name="Content Placeholder 2"/>
          <p:cNvSpPr>
            <a:spLocks noGrp="1"/>
          </p:cNvSpPr>
          <p:nvPr>
            <p:ph idx="1"/>
          </p:nvPr>
        </p:nvSpPr>
        <p:spPr/>
        <p:txBody>
          <a:bodyPr>
            <a:normAutofit/>
          </a:bodyPr>
          <a:lstStyle/>
          <a:p>
            <a:pPr marL="0" indent="0" algn="just">
              <a:buNone/>
            </a:pPr>
            <a:r>
              <a:rPr lang="en-US" sz="1100" dirty="0">
                <a:solidFill>
                  <a:schemeClr val="tx1">
                    <a:lumMod val="95000"/>
                    <a:lumOff val="5000"/>
                  </a:schemeClr>
                </a:solidFill>
                <a:latin typeface="Segoe UI"/>
              </a:rPr>
              <a:t>What is Entity Framework?</a:t>
            </a:r>
          </a:p>
          <a:p>
            <a:pPr marL="0" indent="0" algn="just">
              <a:buNone/>
            </a:pPr>
            <a:r>
              <a:rPr lang="en-US" sz="1100" dirty="0">
                <a:solidFill>
                  <a:schemeClr val="tx1">
                    <a:lumMod val="95000"/>
                    <a:lumOff val="5000"/>
                  </a:schemeClr>
                </a:solidFill>
                <a:latin typeface="Verdana"/>
              </a:rPr>
              <a:t>Prior to .NET 3.5, we (developers) often used to write ADO.NET code or Enterprise Data Access Block to save or retrieve application data from the underlying database. We used to open a connection to the database, create a </a:t>
            </a:r>
            <a:r>
              <a:rPr lang="en-US" sz="1100" dirty="0" err="1">
                <a:solidFill>
                  <a:schemeClr val="tx1">
                    <a:lumMod val="95000"/>
                    <a:lumOff val="5000"/>
                  </a:schemeClr>
                </a:solidFill>
                <a:latin typeface="Verdana"/>
              </a:rPr>
              <a:t>DataSet</a:t>
            </a:r>
            <a:r>
              <a:rPr lang="en-US" sz="1100" dirty="0">
                <a:solidFill>
                  <a:schemeClr val="tx1">
                    <a:lumMod val="95000"/>
                    <a:lumOff val="5000"/>
                  </a:schemeClr>
                </a:solidFill>
                <a:latin typeface="Verdana"/>
              </a:rPr>
              <a:t> to fetch or submit the data to the database, convert data from the </a:t>
            </a:r>
            <a:r>
              <a:rPr lang="en-US" sz="1100" dirty="0" err="1">
                <a:solidFill>
                  <a:schemeClr val="tx1">
                    <a:lumMod val="95000"/>
                    <a:lumOff val="5000"/>
                  </a:schemeClr>
                </a:solidFill>
                <a:latin typeface="Verdana"/>
              </a:rPr>
              <a:t>DataSet</a:t>
            </a:r>
            <a:r>
              <a:rPr lang="en-US" sz="1100" dirty="0">
                <a:solidFill>
                  <a:schemeClr val="tx1">
                    <a:lumMod val="95000"/>
                    <a:lumOff val="5000"/>
                  </a:schemeClr>
                </a:solidFill>
                <a:latin typeface="Verdana"/>
              </a:rPr>
              <a:t> to .NET objects or vice-versa to apply business rules. This was a cumbersome and error prone process. Microsoft has provided a framework called "Entity Framework" to automate all these database related activities for your application</a:t>
            </a:r>
            <a:r>
              <a:rPr lang="en-US" sz="1100" dirty="0" smtClean="0">
                <a:solidFill>
                  <a:schemeClr val="tx1">
                    <a:lumMod val="95000"/>
                    <a:lumOff val="5000"/>
                  </a:schemeClr>
                </a:solidFill>
                <a:latin typeface="Verdana"/>
              </a:rPr>
              <a:t>.</a:t>
            </a:r>
          </a:p>
          <a:p>
            <a:pPr marL="0" indent="0" algn="just">
              <a:buNone/>
            </a:pPr>
            <a:endParaRPr lang="en-US" sz="1100" dirty="0">
              <a:solidFill>
                <a:schemeClr val="tx1">
                  <a:lumMod val="95000"/>
                  <a:lumOff val="5000"/>
                </a:schemeClr>
              </a:solidFill>
              <a:latin typeface="Verdana"/>
            </a:endParaRPr>
          </a:p>
          <a:p>
            <a:pPr marL="0" indent="0" algn="just">
              <a:buNone/>
            </a:pPr>
            <a:r>
              <a:rPr lang="en-US" sz="1100" dirty="0">
                <a:solidFill>
                  <a:schemeClr val="tx1">
                    <a:lumMod val="95000"/>
                    <a:lumOff val="5000"/>
                  </a:schemeClr>
                </a:solidFill>
                <a:latin typeface="Verdana"/>
              </a:rPr>
              <a:t>Entity Framework is an open-source ORM framework for .NET applications supported by Microsoft. It enables developers to work with data using objects of domain specific classes without focusing on the underlying database tables and columns where this data is stored. With the Entity Framework, developers can work at a higher level of abstraction when they deal with data, and can create and maintain data-oriented applications with less code compared with traditional applications</a:t>
            </a:r>
            <a:r>
              <a:rPr lang="en-US" sz="1100" dirty="0" smtClean="0">
                <a:solidFill>
                  <a:schemeClr val="tx1">
                    <a:lumMod val="95000"/>
                    <a:lumOff val="5000"/>
                  </a:schemeClr>
                </a:solidFill>
                <a:latin typeface="Verdana"/>
              </a:rPr>
              <a:t>.</a:t>
            </a:r>
          </a:p>
          <a:p>
            <a:pPr marL="0" indent="0" algn="just">
              <a:buNone/>
            </a:pPr>
            <a:endParaRPr lang="en-US" sz="1100" dirty="0">
              <a:solidFill>
                <a:schemeClr val="tx1">
                  <a:lumMod val="95000"/>
                  <a:lumOff val="5000"/>
                </a:schemeClr>
              </a:solidFill>
              <a:latin typeface="Verdana"/>
            </a:endParaRPr>
          </a:p>
          <a:p>
            <a:pPr marL="0" indent="0" algn="just">
              <a:buNone/>
            </a:pPr>
            <a:r>
              <a:rPr lang="en-US" sz="1100" dirty="0">
                <a:solidFill>
                  <a:schemeClr val="tx1">
                    <a:lumMod val="95000"/>
                    <a:lumOff val="5000"/>
                  </a:schemeClr>
                </a:solidFill>
                <a:latin typeface="Verdana"/>
              </a:rPr>
              <a:t>Official Definition: “Entity Framework is an object-relational mapper (O/RM) that enables .NET developers to work with a database using .NET objects. It eliminates the need for most of the data-access code that developers usually need to write</a:t>
            </a:r>
            <a:r>
              <a:rPr lang="en-US" sz="1100" dirty="0" smtClean="0">
                <a:solidFill>
                  <a:schemeClr val="tx1">
                    <a:lumMod val="95000"/>
                    <a:lumOff val="5000"/>
                  </a:schemeClr>
                </a:solidFill>
                <a:latin typeface="Verdana"/>
              </a:rPr>
              <a:t>.”</a:t>
            </a:r>
          </a:p>
          <a:p>
            <a:pPr marL="0" indent="0" algn="just">
              <a:buNone/>
            </a:pPr>
            <a:endParaRPr lang="en-US" sz="1100" dirty="0">
              <a:solidFill>
                <a:schemeClr val="tx1">
                  <a:lumMod val="95000"/>
                  <a:lumOff val="5000"/>
                </a:schemeClr>
              </a:solidFill>
              <a:latin typeface="Verdana"/>
            </a:endParaRPr>
          </a:p>
          <a:p>
            <a:pPr marL="0" indent="0" algn="just">
              <a:buNone/>
            </a:pPr>
            <a:r>
              <a:rPr lang="en-US" sz="1100" dirty="0">
                <a:solidFill>
                  <a:schemeClr val="tx1">
                    <a:lumMod val="95000"/>
                    <a:lumOff val="5000"/>
                  </a:schemeClr>
                </a:solidFill>
                <a:latin typeface="Verdana"/>
              </a:rPr>
              <a:t>The following figure illustrates where the Entity Framework fits into your application.</a:t>
            </a:r>
          </a:p>
          <a:p>
            <a:pPr marL="0" indent="0" algn="just">
              <a:buNone/>
            </a:pPr>
            <a:r>
              <a:rPr lang="en-US" sz="1100" dirty="0">
                <a:solidFill>
                  <a:schemeClr val="tx1">
                    <a:lumMod val="95000"/>
                    <a:lumOff val="5000"/>
                  </a:schemeClr>
                </a:solidFill>
                <a:latin typeface="Verdana"/>
              </a:rPr>
              <a:t>As per the above figure, Entity Framework fits between the business entities (domain classes) and the database. It saves data stored in the properties of business entities and also retrieves data from the database and converts it to business entities objects automatically.</a:t>
            </a:r>
          </a:p>
          <a:p>
            <a:endParaRPr lang="en-US" sz="1100" dirty="0">
              <a:solidFill>
                <a:schemeClr val="tx1">
                  <a:lumMod val="95000"/>
                  <a:lumOff val="5000"/>
                </a:schemeClr>
              </a:solidFill>
            </a:endParaRPr>
          </a:p>
        </p:txBody>
      </p:sp>
    </p:spTree>
    <p:extLst>
      <p:ext uri="{BB962C8B-B14F-4D97-AF65-F5344CB8AC3E}">
        <p14:creationId xmlns:p14="http://schemas.microsoft.com/office/powerpoint/2010/main" val="4061839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 property</a:t>
            </a:r>
            <a:endParaRPr lang="en-US" dirty="0"/>
          </a:p>
        </p:txBody>
      </p:sp>
      <p:sp>
        <p:nvSpPr>
          <p:cNvPr id="3" name="Content Placeholder 2"/>
          <p:cNvSpPr>
            <a:spLocks noGrp="1"/>
          </p:cNvSpPr>
          <p:nvPr>
            <p:ph idx="1"/>
          </p:nvPr>
        </p:nvSpPr>
        <p:spPr/>
        <p:txBody>
          <a:bodyPr/>
          <a:lstStyle/>
          <a:p>
            <a:r>
              <a:rPr lang="en-US" dirty="0" smtClean="0"/>
              <a:t>The </a:t>
            </a:r>
            <a:r>
              <a:rPr lang="en-US" dirty="0"/>
              <a:t>navigation property represents a relationship to another entity.</a:t>
            </a:r>
          </a:p>
          <a:p>
            <a:r>
              <a:rPr lang="en-US" dirty="0"/>
              <a:t>There are two types of navigation properties: </a:t>
            </a:r>
            <a:endParaRPr lang="en-US" dirty="0" smtClean="0"/>
          </a:p>
          <a:p>
            <a:pPr lvl="1"/>
            <a:r>
              <a:rPr lang="en-US" dirty="0" smtClean="0"/>
              <a:t>Reference </a:t>
            </a:r>
            <a:r>
              <a:rPr lang="en-US" dirty="0"/>
              <a:t>Navigation </a:t>
            </a:r>
          </a:p>
          <a:p>
            <a:pPr lvl="1"/>
            <a:r>
              <a:rPr lang="en-US" dirty="0" smtClean="0"/>
              <a:t>Collection </a:t>
            </a:r>
            <a:r>
              <a:rPr lang="en-US" dirty="0"/>
              <a:t>Navigation</a:t>
            </a:r>
          </a:p>
          <a:p>
            <a:endParaRPr lang="en-US" dirty="0"/>
          </a:p>
        </p:txBody>
      </p:sp>
    </p:spTree>
    <p:extLst>
      <p:ext uri="{BB962C8B-B14F-4D97-AF65-F5344CB8AC3E}">
        <p14:creationId xmlns:p14="http://schemas.microsoft.com/office/powerpoint/2010/main" val="3737503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Reference Navigation Property</a:t>
            </a:r>
          </a:p>
        </p:txBody>
      </p:sp>
      <p:sp>
        <p:nvSpPr>
          <p:cNvPr id="3" name="Content Placeholder 2"/>
          <p:cNvSpPr>
            <a:spLocks noGrp="1"/>
          </p:cNvSpPr>
          <p:nvPr>
            <p:ph idx="1"/>
          </p:nvPr>
        </p:nvSpPr>
        <p:spPr>
          <a:xfrm>
            <a:off x="228600" y="4648200"/>
            <a:ext cx="8458200" cy="1905000"/>
          </a:xfrm>
        </p:spPr>
        <p:txBody>
          <a:bodyPr>
            <a:normAutofit fontScale="40000" lnSpcReduction="20000"/>
          </a:bodyPr>
          <a:lstStyle/>
          <a:p>
            <a:pPr marL="0" indent="0">
              <a:buNone/>
            </a:pPr>
            <a:r>
              <a:rPr lang="en-US" dirty="0"/>
              <a:t/>
            </a:r>
            <a:br>
              <a:rPr lang="en-US" dirty="0"/>
            </a:br>
            <a:r>
              <a:rPr lang="en-US" sz="3500" dirty="0" smtClean="0"/>
              <a:t>If </a:t>
            </a:r>
            <a:r>
              <a:rPr lang="en-US" sz="3500" dirty="0"/>
              <a:t>an entity includes a property of another entity type, it is called a Reference Navigation Property. It points to a single entity and represents multiplicity of one (1) in the entity relationships</a:t>
            </a:r>
            <a:r>
              <a:rPr lang="en-US" sz="3500" dirty="0" smtClean="0"/>
              <a:t>.</a:t>
            </a:r>
          </a:p>
          <a:p>
            <a:pPr marL="0" indent="0">
              <a:buNone/>
            </a:pPr>
            <a:endParaRPr lang="en-US" sz="3500" dirty="0"/>
          </a:p>
          <a:p>
            <a:pPr marL="0" indent="0">
              <a:buNone/>
            </a:pPr>
            <a:r>
              <a:rPr lang="en-US" sz="3500" dirty="0"/>
              <a:t>EF API will create a </a:t>
            </a:r>
            <a:r>
              <a:rPr lang="en-US" sz="3500" dirty="0" err="1"/>
              <a:t>ForeignKey</a:t>
            </a:r>
            <a:r>
              <a:rPr lang="en-US" sz="3500" dirty="0"/>
              <a:t> column in the table for the navigation properties that points to a </a:t>
            </a:r>
            <a:r>
              <a:rPr lang="en-US" sz="3500" dirty="0" err="1"/>
              <a:t>PrimaryKey</a:t>
            </a:r>
            <a:r>
              <a:rPr lang="en-US" sz="3500" dirty="0"/>
              <a:t> of another table in the database. For example, Grade are reference navigation properties in the </a:t>
            </a:r>
            <a:r>
              <a:rPr lang="en-US" sz="3500" dirty="0" smtClean="0"/>
              <a:t>above</a:t>
            </a:r>
            <a:r>
              <a:rPr lang="en-US" sz="3500" dirty="0"/>
              <a:t> Student entity class</a:t>
            </a:r>
            <a:r>
              <a:rPr lang="en-US" sz="3500" dirty="0" smtClean="0"/>
              <a:t>.</a:t>
            </a:r>
          </a:p>
          <a:p>
            <a:pPr marL="0" indent="0">
              <a:buNone/>
            </a:pPr>
            <a:endParaRPr lang="en-US" sz="3500" dirty="0"/>
          </a:p>
          <a:p>
            <a:pPr marL="0" indent="0">
              <a:buNone/>
            </a:pPr>
            <a:r>
              <a:rPr lang="en-US" sz="3500" dirty="0"/>
              <a:t>EF API will create a </a:t>
            </a:r>
            <a:r>
              <a:rPr lang="en-US" sz="3500" dirty="0" err="1"/>
              <a:t>ForeignKey</a:t>
            </a:r>
            <a:r>
              <a:rPr lang="en-US" sz="3500" dirty="0"/>
              <a:t> </a:t>
            </a:r>
            <a:r>
              <a:rPr lang="en-US" sz="3500" dirty="0" err="1"/>
              <a:t>Grade_GradeId</a:t>
            </a:r>
            <a:r>
              <a:rPr lang="en-US" sz="3500" dirty="0"/>
              <a:t> in the Students table</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3886200"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descr="Entity Properties in Entity Frame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1171" y="1649556"/>
            <a:ext cx="3114675" cy="2733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323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 Navigation Property</a:t>
            </a:r>
          </a:p>
        </p:txBody>
      </p:sp>
      <p:sp>
        <p:nvSpPr>
          <p:cNvPr id="3" name="Content Placeholder 2"/>
          <p:cNvSpPr>
            <a:spLocks noGrp="1"/>
          </p:cNvSpPr>
          <p:nvPr>
            <p:ph idx="1"/>
          </p:nvPr>
        </p:nvSpPr>
        <p:spPr>
          <a:xfrm>
            <a:off x="228600" y="4648200"/>
            <a:ext cx="8458200" cy="1905000"/>
          </a:xfrm>
        </p:spPr>
        <p:txBody>
          <a:bodyPr>
            <a:normAutofit/>
          </a:bodyPr>
          <a:lstStyle/>
          <a:p>
            <a:pPr marL="0" indent="0">
              <a:buNone/>
            </a:pPr>
            <a:r>
              <a:rPr lang="en-US" sz="1200" dirty="0">
                <a:latin typeface="Verdana" pitchFamily="34" charset="0"/>
                <a:ea typeface="Verdana" pitchFamily="34" charset="0"/>
                <a:cs typeface="Verdana" pitchFamily="34" charset="0"/>
              </a:rPr>
              <a:t>If an entity includes a property of generic collection of an entity type, it is called a collection navigation property. It represents multiplicity of many </a:t>
            </a:r>
            <a:r>
              <a:rPr lang="en-US" sz="1200" dirty="0" smtClean="0">
                <a:latin typeface="Verdana" pitchFamily="34" charset="0"/>
                <a:ea typeface="Verdana" pitchFamily="34" charset="0"/>
                <a:cs typeface="Verdana" pitchFamily="34" charset="0"/>
              </a:rPr>
              <a:t>(*).</a:t>
            </a:r>
          </a:p>
          <a:p>
            <a:pPr marL="0" indent="0">
              <a:buNone/>
            </a:pPr>
            <a:endParaRPr lang="en-US" sz="1200" dirty="0">
              <a:latin typeface="Verdana" pitchFamily="34" charset="0"/>
              <a:ea typeface="Verdana" pitchFamily="34" charset="0"/>
              <a:cs typeface="Verdana" pitchFamily="34" charset="0"/>
            </a:endParaRPr>
          </a:p>
          <a:p>
            <a:pPr marL="0" indent="0">
              <a:buNone/>
            </a:pPr>
            <a:r>
              <a:rPr lang="en-US" sz="1200" dirty="0">
                <a:latin typeface="Verdana" pitchFamily="34" charset="0"/>
                <a:ea typeface="Verdana" pitchFamily="34" charset="0"/>
                <a:cs typeface="Verdana" pitchFamily="34" charset="0"/>
              </a:rPr>
              <a:t>EF API does not create any column for the collection navigation property in the related table of an entity, but it creates a column in the table of an entity of generic collection. </a:t>
            </a:r>
            <a:endParaRPr lang="en-US" sz="1200" dirty="0" smtClean="0">
              <a:latin typeface="Verdana" pitchFamily="34" charset="0"/>
              <a:ea typeface="Verdana" pitchFamily="34" charset="0"/>
              <a:cs typeface="Verdana" pitchFamily="34" charset="0"/>
            </a:endParaRPr>
          </a:p>
          <a:p>
            <a:pPr marL="0" indent="0">
              <a:buNone/>
            </a:pPr>
            <a:r>
              <a:rPr lang="en-US" sz="1200" dirty="0" smtClean="0">
                <a:latin typeface="Verdana" pitchFamily="34" charset="0"/>
                <a:ea typeface="Verdana" pitchFamily="34" charset="0"/>
                <a:cs typeface="Verdana" pitchFamily="34" charset="0"/>
              </a:rPr>
              <a:t>For </a:t>
            </a:r>
            <a:r>
              <a:rPr lang="en-US" sz="1200" dirty="0">
                <a:latin typeface="Verdana" pitchFamily="34" charset="0"/>
                <a:ea typeface="Verdana" pitchFamily="34" charset="0"/>
                <a:cs typeface="Verdana" pitchFamily="34" charset="0"/>
              </a:rPr>
              <a:t>example, the following Grade entity contains a generic collection navigation property </a:t>
            </a:r>
            <a:r>
              <a:rPr lang="en-US" sz="1200" dirty="0" err="1">
                <a:latin typeface="Verdana" pitchFamily="34" charset="0"/>
                <a:ea typeface="Verdana" pitchFamily="34" charset="0"/>
                <a:cs typeface="Verdana" pitchFamily="34" charset="0"/>
              </a:rPr>
              <a:t>ICollection</a:t>
            </a:r>
            <a:r>
              <a:rPr lang="en-US" sz="1200" dirty="0">
                <a:latin typeface="Verdana" pitchFamily="34" charset="0"/>
                <a:ea typeface="Verdana" pitchFamily="34" charset="0"/>
                <a:cs typeface="Verdana" pitchFamily="34" charset="0"/>
              </a:rPr>
              <a:t>&lt;Student&gt;. Here, the Student entity is specified as generic type, so EF API will create a column </a:t>
            </a:r>
            <a:r>
              <a:rPr lang="en-US" sz="1200" dirty="0" err="1">
                <a:latin typeface="Verdana" pitchFamily="34" charset="0"/>
                <a:ea typeface="Verdana" pitchFamily="34" charset="0"/>
                <a:cs typeface="Verdana" pitchFamily="34" charset="0"/>
              </a:rPr>
              <a:t>Grade_GradeId</a:t>
            </a:r>
            <a:r>
              <a:rPr lang="en-US" sz="1200" dirty="0">
                <a:latin typeface="Verdana" pitchFamily="34" charset="0"/>
                <a:ea typeface="Verdana" pitchFamily="34" charset="0"/>
                <a:cs typeface="Verdana" pitchFamily="34" charset="0"/>
              </a:rPr>
              <a:t> in the Students table in the database.</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3886200"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8" name="Picture 2" descr="Entity Properties in Entity Frame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1" y="1371601"/>
            <a:ext cx="2209800" cy="3063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454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a:t>
            </a:r>
            <a:endParaRPr lang="en-US" dirty="0"/>
          </a:p>
        </p:txBody>
      </p:sp>
      <p:sp>
        <p:nvSpPr>
          <p:cNvPr id="3" name="Content Placeholder 2"/>
          <p:cNvSpPr>
            <a:spLocks noGrp="1"/>
          </p:cNvSpPr>
          <p:nvPr>
            <p:ph idx="1"/>
          </p:nvPr>
        </p:nvSpPr>
        <p:spPr/>
        <p:txBody>
          <a:bodyPr/>
          <a:lstStyle/>
          <a:p>
            <a:r>
              <a:rPr lang="en-US" dirty="0"/>
              <a:t>Types of Entities in Entity Framework</a:t>
            </a:r>
          </a:p>
          <a:p>
            <a:r>
              <a:rPr lang="en-US" dirty="0"/>
              <a:t>There are two types of Entities in Entity Framework: </a:t>
            </a:r>
            <a:endParaRPr lang="en-US" dirty="0" smtClean="0"/>
          </a:p>
          <a:p>
            <a:pPr lvl="1"/>
            <a:r>
              <a:rPr lang="en-US" dirty="0" smtClean="0"/>
              <a:t>POCO </a:t>
            </a:r>
            <a:r>
              <a:rPr lang="en-US" dirty="0"/>
              <a:t>Entities </a:t>
            </a:r>
            <a:endParaRPr lang="en-US" dirty="0" smtClean="0"/>
          </a:p>
          <a:p>
            <a:pPr lvl="1"/>
            <a:r>
              <a:rPr lang="en-US" dirty="0" smtClean="0"/>
              <a:t> </a:t>
            </a:r>
            <a:r>
              <a:rPr lang="en-US" dirty="0"/>
              <a:t>Dynamic Proxy Entities.</a:t>
            </a:r>
          </a:p>
          <a:p>
            <a:endParaRPr lang="en-US" dirty="0"/>
          </a:p>
        </p:txBody>
      </p:sp>
    </p:spTree>
    <p:extLst>
      <p:ext uri="{BB962C8B-B14F-4D97-AF65-F5344CB8AC3E}">
        <p14:creationId xmlns:p14="http://schemas.microsoft.com/office/powerpoint/2010/main" val="3912310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229600" cy="5973763"/>
          </a:xfrm>
        </p:spPr>
        <p:txBody>
          <a:bodyPr>
            <a:normAutofit/>
          </a:bodyPr>
          <a:lstStyle/>
          <a:p>
            <a:pPr marL="0" indent="0">
              <a:buNone/>
            </a:pPr>
            <a:r>
              <a:rPr lang="en-US" b="1" dirty="0" smtClean="0"/>
              <a:t>POCO </a:t>
            </a:r>
            <a:r>
              <a:rPr lang="en-US" b="1" dirty="0"/>
              <a:t>Entities (Plain Old CLR Object)</a:t>
            </a:r>
          </a:p>
          <a:p>
            <a:r>
              <a:rPr lang="en-US" sz="1600" dirty="0"/>
              <a:t>A POCO entity is a class that doesn't depend on any framework-specific base class. It is like any other normal .NET CLR class, which is why it is called "Plain Old CLR Objects</a:t>
            </a:r>
            <a:r>
              <a:rPr lang="en-US" sz="1600" dirty="0" smtClean="0"/>
              <a:t>".</a:t>
            </a:r>
          </a:p>
          <a:p>
            <a:endParaRPr lang="en-US" sz="1600" dirty="0"/>
          </a:p>
          <a:p>
            <a:r>
              <a:rPr lang="en-US" sz="1600" dirty="0"/>
              <a:t>POCO entities are supported in both EF 6 and EF Core</a:t>
            </a:r>
            <a:r>
              <a:rPr lang="en-US" sz="1600" dirty="0" smtClean="0"/>
              <a:t>.</a:t>
            </a:r>
          </a:p>
          <a:p>
            <a:endParaRPr lang="en-US" sz="1600" dirty="0"/>
          </a:p>
          <a:p>
            <a:r>
              <a:rPr lang="en-US" sz="1600" dirty="0"/>
              <a:t>These POCO entities (also known as persistence-ignorant objects) support most of the same query, insert, update, and delete behaviors as entity types that are generated by the Entity Data Model. The following is an example of Student POCO entity</a:t>
            </a:r>
            <a:r>
              <a:rPr lang="en-US" sz="1600" dirty="0" smtClean="0"/>
              <a:t>.</a:t>
            </a:r>
          </a:p>
          <a:p>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b="1"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352800"/>
            <a:ext cx="5372100"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8121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r>
              <a:rPr lang="en-US" b="1" dirty="0"/>
              <a:t>Dynamic Proxy Entities (POCO Proxy</a:t>
            </a:r>
            <a:r>
              <a:rPr lang="en-US" b="1" dirty="0" smtClean="0"/>
              <a:t>)</a:t>
            </a:r>
            <a:endParaRPr lang="en-US" dirty="0"/>
          </a:p>
        </p:txBody>
      </p:sp>
      <p:sp>
        <p:nvSpPr>
          <p:cNvPr id="3" name="Content Placeholder 2"/>
          <p:cNvSpPr>
            <a:spLocks noGrp="1"/>
          </p:cNvSpPr>
          <p:nvPr>
            <p:ph idx="1"/>
          </p:nvPr>
        </p:nvSpPr>
        <p:spPr>
          <a:xfrm>
            <a:off x="457200" y="1600201"/>
            <a:ext cx="8229600" cy="2819400"/>
          </a:xfrm>
        </p:spPr>
        <p:txBody>
          <a:bodyPr>
            <a:normAutofit fontScale="40000" lnSpcReduction="20000"/>
          </a:bodyPr>
          <a:lstStyle/>
          <a:p>
            <a:pPr marL="0" indent="0">
              <a:buNone/>
            </a:pPr>
            <a:r>
              <a:rPr lang="en-US" dirty="0"/>
              <a:t>Dynamic Proxy is a runtime proxy class which wraps POCO entity. Dynamic proxy entities allow </a:t>
            </a:r>
            <a:r>
              <a:rPr lang="en-US" b="1" dirty="0"/>
              <a:t>lazy loading</a:t>
            </a:r>
            <a:r>
              <a:rPr lang="en-US" dirty="0"/>
              <a:t>.</a:t>
            </a:r>
            <a:br>
              <a:rPr lang="en-US" dirty="0"/>
            </a:br>
            <a:endParaRPr lang="en-US" dirty="0" smtClean="0"/>
          </a:p>
          <a:p>
            <a:pPr marL="0" indent="0">
              <a:buNone/>
            </a:pPr>
            <a:r>
              <a:rPr lang="en-US" b="1" dirty="0">
                <a:solidFill>
                  <a:schemeClr val="tx1">
                    <a:lumMod val="95000"/>
                    <a:lumOff val="5000"/>
                  </a:schemeClr>
                </a:solidFill>
              </a:rPr>
              <a:t>A POCO entity should meet the following requirements to become a POCO proxy:</a:t>
            </a:r>
          </a:p>
          <a:p>
            <a:r>
              <a:rPr lang="en-US" sz="3500" dirty="0"/>
              <a:t>A POCO class must be declared with public access.</a:t>
            </a:r>
          </a:p>
          <a:p>
            <a:r>
              <a:rPr lang="en-US" sz="3500" dirty="0"/>
              <a:t>A POCO class must not be sealed (</a:t>
            </a:r>
            <a:r>
              <a:rPr lang="en-US" sz="3500" dirty="0" err="1"/>
              <a:t>NotInheritable</a:t>
            </a:r>
            <a:r>
              <a:rPr lang="en-US" sz="3500" dirty="0"/>
              <a:t> in Visual Basic).</a:t>
            </a:r>
          </a:p>
          <a:p>
            <a:r>
              <a:rPr lang="en-US" sz="3500" dirty="0"/>
              <a:t>A POCO class must not be abstract (</a:t>
            </a:r>
            <a:r>
              <a:rPr lang="en-US" sz="3500" dirty="0" err="1"/>
              <a:t>MustInherit</a:t>
            </a:r>
            <a:r>
              <a:rPr lang="en-US" sz="3500" dirty="0"/>
              <a:t> in Visual Basic).</a:t>
            </a:r>
          </a:p>
          <a:p>
            <a:r>
              <a:rPr lang="en-US" sz="3500" dirty="0"/>
              <a:t>Each navigation property must be declared as public, virtual.</a:t>
            </a:r>
          </a:p>
          <a:p>
            <a:r>
              <a:rPr lang="en-US" sz="3500" dirty="0"/>
              <a:t>Each collection property must be </a:t>
            </a:r>
            <a:r>
              <a:rPr lang="en-US" sz="3500" dirty="0" err="1"/>
              <a:t>ICollection</a:t>
            </a:r>
            <a:r>
              <a:rPr lang="en-US" sz="3500" dirty="0"/>
              <a:t>&lt;T&gt;.</a:t>
            </a:r>
          </a:p>
          <a:p>
            <a:r>
              <a:rPr lang="en-US" sz="3500" dirty="0"/>
              <a:t>The </a:t>
            </a:r>
            <a:r>
              <a:rPr lang="en-US" sz="3500" dirty="0" err="1"/>
              <a:t>ProxyCreationEnabled</a:t>
            </a:r>
            <a:r>
              <a:rPr lang="en-US" sz="3500" dirty="0"/>
              <a:t> option must </a:t>
            </a:r>
            <a:r>
              <a:rPr lang="en-US" sz="3500" b="1" dirty="0"/>
              <a:t>NOT</a:t>
            </a:r>
            <a:r>
              <a:rPr lang="en-US" sz="3500" dirty="0"/>
              <a:t> be false (default is true) in context class.</a:t>
            </a:r>
          </a:p>
          <a:p>
            <a:r>
              <a:rPr lang="en-US" sz="3500" dirty="0"/>
              <a:t>The following POCO entity meets all of the above requirements to become a dynamic proxy entity at runtime.</a:t>
            </a:r>
          </a:p>
          <a:p>
            <a:pPr marL="0" indent="0">
              <a:buNone/>
            </a:pPr>
            <a:r>
              <a:rPr lang="en-US" dirty="0"/>
              <a:t/>
            </a:r>
            <a:br>
              <a:rPr lang="en-US" dirty="0"/>
            </a:b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962400"/>
            <a:ext cx="6162675"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7430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0" indent="0">
              <a:buNone/>
            </a:pPr>
            <a:r>
              <a:rPr lang="en-US" sz="1400" b="1" dirty="0">
                <a:latin typeface="Verdana" pitchFamily="34" charset="0"/>
                <a:ea typeface="Verdana" pitchFamily="34" charset="0"/>
                <a:cs typeface="Verdana" pitchFamily="34" charset="0"/>
              </a:rPr>
              <a:t>Note:</a:t>
            </a:r>
            <a:r>
              <a:rPr lang="en-US" sz="1400" dirty="0">
                <a:latin typeface="Verdana" pitchFamily="34" charset="0"/>
                <a:ea typeface="Verdana" pitchFamily="34" charset="0"/>
                <a:cs typeface="Verdana" pitchFamily="34" charset="0"/>
              </a:rPr>
              <a:t> By default, dynamic proxy is enabled for every entity. However, you can disable dynamic proxy by setting </a:t>
            </a:r>
            <a:r>
              <a:rPr lang="en-US" sz="1400" dirty="0" err="1">
                <a:latin typeface="Verdana" pitchFamily="34" charset="0"/>
                <a:ea typeface="Verdana" pitchFamily="34" charset="0"/>
                <a:cs typeface="Verdana" pitchFamily="34" charset="0"/>
              </a:rPr>
              <a:t>context.Configuration.ProxyCreationEnabled</a:t>
            </a:r>
            <a:r>
              <a:rPr lang="en-US" sz="1400" dirty="0">
                <a:latin typeface="Verdana" pitchFamily="34" charset="0"/>
                <a:ea typeface="Verdana" pitchFamily="34" charset="0"/>
                <a:cs typeface="Verdana" pitchFamily="34" charset="0"/>
              </a:rPr>
              <a:t> = false; in the context class.</a:t>
            </a:r>
          </a:p>
          <a:p>
            <a:r>
              <a:rPr lang="en-US" sz="1400" dirty="0">
                <a:latin typeface="Verdana" pitchFamily="34" charset="0"/>
                <a:ea typeface="Verdana" pitchFamily="34" charset="0"/>
                <a:cs typeface="Verdana" pitchFamily="34" charset="0"/>
              </a:rPr>
              <a:t>At runtime, EF API will create an instance of dynamic proxy for the above Student entity. The type of dynamic proxy for Student will be </a:t>
            </a:r>
            <a:r>
              <a:rPr lang="en-US" sz="1400" dirty="0" err="1">
                <a:latin typeface="Verdana" pitchFamily="34" charset="0"/>
                <a:ea typeface="Verdana" pitchFamily="34" charset="0"/>
                <a:cs typeface="Verdana" pitchFamily="34" charset="0"/>
              </a:rPr>
              <a:t>System.Data.Entity.DynamicProxies.Student</a:t>
            </a:r>
            <a:r>
              <a:rPr lang="en-US" sz="1400" dirty="0">
                <a:latin typeface="Verdana" pitchFamily="34" charset="0"/>
                <a:ea typeface="Verdana" pitchFamily="34" charset="0"/>
                <a:cs typeface="Verdana" pitchFamily="34" charset="0"/>
              </a:rPr>
              <a:t>, as shown below</a:t>
            </a:r>
            <a:r>
              <a:rPr lang="en-US" sz="1400" dirty="0" smtClean="0">
                <a:latin typeface="Verdana" pitchFamily="34" charset="0"/>
                <a:ea typeface="Verdana" pitchFamily="34" charset="0"/>
                <a:cs typeface="Verdana" pitchFamily="34" charset="0"/>
              </a:rPr>
              <a:t>:</a:t>
            </a:r>
          </a:p>
          <a:p>
            <a:endParaRPr lang="en-US" sz="1400" dirty="0">
              <a:latin typeface="Verdana" pitchFamily="34" charset="0"/>
              <a:ea typeface="Verdana" pitchFamily="34" charset="0"/>
              <a:cs typeface="Verdana" pitchFamily="34" charset="0"/>
            </a:endParaRPr>
          </a:p>
          <a:p>
            <a:endParaRPr lang="en-US" sz="1400" dirty="0" smtClean="0">
              <a:latin typeface="Verdana" pitchFamily="34" charset="0"/>
              <a:ea typeface="Verdana" pitchFamily="34" charset="0"/>
              <a:cs typeface="Verdana" pitchFamily="34" charset="0"/>
            </a:endParaRPr>
          </a:p>
          <a:p>
            <a:endParaRPr lang="en-US" sz="1400" dirty="0">
              <a:latin typeface="Verdana" pitchFamily="34" charset="0"/>
              <a:ea typeface="Verdana" pitchFamily="34" charset="0"/>
              <a:cs typeface="Verdana" pitchFamily="34" charset="0"/>
            </a:endParaRPr>
          </a:p>
          <a:p>
            <a:endParaRPr lang="en-US" sz="1400" dirty="0" smtClean="0">
              <a:latin typeface="Verdana" pitchFamily="34" charset="0"/>
              <a:ea typeface="Verdana" pitchFamily="34" charset="0"/>
              <a:cs typeface="Verdana" pitchFamily="34" charset="0"/>
            </a:endParaRPr>
          </a:p>
          <a:p>
            <a:endParaRPr lang="en-US" sz="1400" dirty="0">
              <a:latin typeface="Verdana" pitchFamily="34" charset="0"/>
              <a:ea typeface="Verdana" pitchFamily="34" charset="0"/>
              <a:cs typeface="Verdana" pitchFamily="34" charset="0"/>
            </a:endParaRPr>
          </a:p>
          <a:p>
            <a:endParaRPr lang="en-US" sz="1400" dirty="0" smtClean="0">
              <a:latin typeface="Verdana" pitchFamily="34" charset="0"/>
              <a:ea typeface="Verdana" pitchFamily="34" charset="0"/>
              <a:cs typeface="Verdana" pitchFamily="34" charset="0"/>
            </a:endParaRPr>
          </a:p>
          <a:p>
            <a:endParaRPr lang="en-US" sz="1400" dirty="0" smtClean="0">
              <a:latin typeface="Verdana" pitchFamily="34" charset="0"/>
              <a:ea typeface="Verdana" pitchFamily="34" charset="0"/>
              <a:cs typeface="Verdana" pitchFamily="34" charset="0"/>
            </a:endParaRPr>
          </a:p>
          <a:p>
            <a:endParaRPr lang="en-US" sz="1400" dirty="0">
              <a:latin typeface="Verdana" pitchFamily="34" charset="0"/>
              <a:ea typeface="Verdana" pitchFamily="34" charset="0"/>
              <a:cs typeface="Verdana" pitchFamily="34" charset="0"/>
            </a:endParaRPr>
          </a:p>
          <a:p>
            <a:r>
              <a:rPr lang="en-US" sz="1400" dirty="0">
                <a:latin typeface="Verdana" pitchFamily="34" charset="0"/>
                <a:ea typeface="Verdana" pitchFamily="34" charset="0"/>
                <a:cs typeface="Verdana" pitchFamily="34" charset="0"/>
              </a:rPr>
              <a:t>Use </a:t>
            </a:r>
            <a:r>
              <a:rPr lang="en-US" sz="1400" dirty="0" err="1">
                <a:latin typeface="Verdana" pitchFamily="34" charset="0"/>
                <a:ea typeface="Verdana" pitchFamily="34" charset="0"/>
                <a:cs typeface="Verdana" pitchFamily="34" charset="0"/>
              </a:rPr>
              <a:t>ObjectContext.GetObjectType</a:t>
            </a:r>
            <a:r>
              <a:rPr lang="en-US" sz="1400" dirty="0">
                <a:latin typeface="Verdana" pitchFamily="34" charset="0"/>
                <a:ea typeface="Verdana" pitchFamily="34" charset="0"/>
                <a:cs typeface="Verdana" pitchFamily="34" charset="0"/>
              </a:rPr>
              <a:t>() to find the underlying wrapped type by the dynamic proxy as shown below:</a:t>
            </a:r>
          </a:p>
          <a:p>
            <a:pPr marL="0" indent="0">
              <a:buNone/>
            </a:pPr>
            <a:endParaRPr lang="en-US" sz="1400" dirty="0">
              <a:latin typeface="Verdana" pitchFamily="34" charset="0"/>
              <a:ea typeface="Verdana" pitchFamily="34" charset="0"/>
              <a:cs typeface="Verdana" pitchFamily="34" charset="0"/>
            </a:endParaRPr>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362200"/>
            <a:ext cx="594360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648200"/>
            <a:ext cx="5943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0642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entity state </a:t>
            </a:r>
          </a:p>
        </p:txBody>
      </p:sp>
      <p:sp>
        <p:nvSpPr>
          <p:cNvPr id="3" name="Content Placeholder 2"/>
          <p:cNvSpPr>
            <a:spLocks noGrp="1"/>
          </p:cNvSpPr>
          <p:nvPr>
            <p:ph idx="1"/>
          </p:nvPr>
        </p:nvSpPr>
        <p:spPr/>
        <p:txBody>
          <a:bodyPr/>
          <a:lstStyle/>
          <a:p>
            <a:endParaRPr lang="en-US"/>
          </a:p>
        </p:txBody>
      </p:sp>
      <p:pic>
        <p:nvPicPr>
          <p:cNvPr id="17410" name="Picture 2" descr="entity states in Ent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438400"/>
            <a:ext cx="6877050" cy="249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021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0000" lnSpcReduction="20000"/>
          </a:bodyPr>
          <a:lstStyle/>
          <a:p>
            <a:pPr marL="0" indent="0">
              <a:buNone/>
            </a:pPr>
            <a:r>
              <a:rPr lang="en-US" dirty="0" smtClean="0"/>
              <a:t>EF </a:t>
            </a:r>
            <a:r>
              <a:rPr lang="en-US" dirty="0"/>
              <a:t>API maintains the state of each entity during its lifetime. Each entity has a state based on the operation performed on it via the context class. The entity state represented by an </a:t>
            </a:r>
            <a:r>
              <a:rPr lang="en-US" dirty="0" err="1"/>
              <a:t>enum</a:t>
            </a:r>
            <a:r>
              <a:rPr lang="en-US" dirty="0"/>
              <a:t> </a:t>
            </a:r>
            <a:r>
              <a:rPr lang="en-US" dirty="0" err="1"/>
              <a:t>System.Data.Entity.EntityState</a:t>
            </a:r>
            <a:r>
              <a:rPr lang="en-US" dirty="0"/>
              <a:t> in EF 6 and </a:t>
            </a:r>
            <a:r>
              <a:rPr lang="en-US" dirty="0" err="1"/>
              <a:t>Microsoft.EntityFrameworkCore.EntityState</a:t>
            </a:r>
            <a:r>
              <a:rPr lang="en-US" dirty="0"/>
              <a:t> in EF Core with the following values:</a:t>
            </a:r>
          </a:p>
          <a:p>
            <a:r>
              <a:rPr lang="en-US" dirty="0"/>
              <a:t>Added</a:t>
            </a:r>
          </a:p>
          <a:p>
            <a:r>
              <a:rPr lang="en-US" dirty="0"/>
              <a:t>Modified</a:t>
            </a:r>
          </a:p>
          <a:p>
            <a:r>
              <a:rPr lang="en-US" dirty="0"/>
              <a:t>Deleted</a:t>
            </a:r>
          </a:p>
          <a:p>
            <a:r>
              <a:rPr lang="en-US" dirty="0"/>
              <a:t>Unchanged</a:t>
            </a:r>
          </a:p>
          <a:p>
            <a:r>
              <a:rPr lang="en-US" dirty="0" smtClean="0"/>
              <a:t>Detached</a:t>
            </a:r>
          </a:p>
          <a:p>
            <a:endParaRPr lang="en-US" dirty="0"/>
          </a:p>
          <a:p>
            <a:pPr marL="0" indent="0">
              <a:buNone/>
            </a:pPr>
            <a:r>
              <a:rPr lang="en-US" dirty="0"/>
              <a:t>The Context not only holds the reference to all the entity objects as soon as retrieved from the database, but also keeps track of entity states and maintains modifications made to the properties of the entity. This feature is known as</a:t>
            </a:r>
            <a:r>
              <a:rPr lang="en-US" i="1" dirty="0"/>
              <a:t> Change Tracking</a:t>
            </a:r>
            <a:r>
              <a:rPr lang="en-US" dirty="0" smtClean="0"/>
              <a:t>.</a:t>
            </a:r>
          </a:p>
          <a:p>
            <a:pPr marL="0" indent="0">
              <a:buNone/>
            </a:pPr>
            <a:endParaRPr lang="en-US" dirty="0"/>
          </a:p>
          <a:p>
            <a:pPr marL="0" indent="0">
              <a:buNone/>
            </a:pPr>
            <a:r>
              <a:rPr lang="en-US" dirty="0"/>
              <a:t>The change in entity state from the Unchanged to the Modified state is the only state that's automatically handled by the context. All other changes must be made explicitly using proper methods of </a:t>
            </a:r>
            <a:r>
              <a:rPr lang="en-US" dirty="0" err="1"/>
              <a:t>DbContext</a:t>
            </a:r>
            <a:r>
              <a:rPr lang="en-US" dirty="0"/>
              <a:t> or </a:t>
            </a:r>
            <a:r>
              <a:rPr lang="en-US" dirty="0" err="1"/>
              <a:t>DbSet</a:t>
            </a:r>
            <a:r>
              <a:rPr lang="en-US" dirty="0"/>
              <a:t>. (You will learn about these methods in EF 6 and EF Core sections</a:t>
            </a:r>
            <a:r>
              <a:rPr lang="en-US" dirty="0" smtClean="0"/>
              <a:t>.)</a:t>
            </a:r>
          </a:p>
          <a:p>
            <a:pPr marL="0" indent="0">
              <a:buNone/>
            </a:pPr>
            <a:endParaRPr lang="en-US" dirty="0"/>
          </a:p>
          <a:p>
            <a:pPr marL="0" indent="0">
              <a:buNone/>
            </a:pPr>
            <a:r>
              <a:rPr lang="en-US" dirty="0"/>
              <a:t>EF API builds and executes the INSERT, UPDATE, and DELETE commands based on the state of an entity when the </a:t>
            </a:r>
            <a:r>
              <a:rPr lang="en-US" dirty="0" err="1"/>
              <a:t>context.SaveChanges</a:t>
            </a:r>
            <a:r>
              <a:rPr lang="en-US" dirty="0"/>
              <a:t>() method is called. It executes the INSERT command for the entities with Added state, the UPDATE command for the entities with Modified state and the DELETE command for the entities in Deleted state. The context does not track entities in the Detached state. The following figure illustrates the significance of entity states:</a:t>
            </a:r>
          </a:p>
          <a:p>
            <a:pPr marL="0" indent="0">
              <a:buNone/>
            </a:pPr>
            <a:endParaRPr lang="en-US" dirty="0"/>
          </a:p>
        </p:txBody>
      </p:sp>
    </p:spTree>
    <p:extLst>
      <p:ext uri="{BB962C8B-B14F-4D97-AF65-F5344CB8AC3E}">
        <p14:creationId xmlns:p14="http://schemas.microsoft.com/office/powerpoint/2010/main" val="9490313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Development Approaches with Entity Framework</a:t>
            </a:r>
            <a:br>
              <a:rPr lang="en-US" sz="2800" dirty="0"/>
            </a:br>
            <a:endParaRPr lang="en-US" sz="2800" dirty="0"/>
          </a:p>
        </p:txBody>
      </p:sp>
      <p:sp>
        <p:nvSpPr>
          <p:cNvPr id="3" name="Content Placeholder 2"/>
          <p:cNvSpPr>
            <a:spLocks noGrp="1"/>
          </p:cNvSpPr>
          <p:nvPr>
            <p:ph idx="1"/>
          </p:nvPr>
        </p:nvSpPr>
        <p:spPr/>
        <p:txBody>
          <a:bodyPr>
            <a:normAutofit/>
          </a:bodyPr>
          <a:lstStyle/>
          <a:p>
            <a:pPr marL="0" indent="0">
              <a:buNone/>
            </a:pPr>
            <a:r>
              <a:rPr lang="en-US" sz="2800" dirty="0" smtClean="0"/>
              <a:t>There </a:t>
            </a:r>
            <a:r>
              <a:rPr lang="en-US" sz="2800" dirty="0"/>
              <a:t>are three different approaches you can use while developing your application using Entity Framework:</a:t>
            </a:r>
          </a:p>
          <a:p>
            <a:r>
              <a:rPr lang="en-US" sz="2800" dirty="0"/>
              <a:t>Database-First</a:t>
            </a:r>
          </a:p>
          <a:p>
            <a:r>
              <a:rPr lang="en-US" sz="2800" dirty="0"/>
              <a:t>Code-First</a:t>
            </a:r>
          </a:p>
          <a:p>
            <a:r>
              <a:rPr lang="en-US" sz="2800" dirty="0"/>
              <a:t>Model-First</a:t>
            </a:r>
          </a:p>
          <a:p>
            <a:endParaRPr lang="en-US" sz="2800" dirty="0"/>
          </a:p>
        </p:txBody>
      </p:sp>
    </p:spTree>
    <p:extLst>
      <p:ext uri="{BB962C8B-B14F-4D97-AF65-F5344CB8AC3E}">
        <p14:creationId xmlns:p14="http://schemas.microsoft.com/office/powerpoint/2010/main" val="2615976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s://www.entityframeworktutorial.net/images/basics/ef-in-app-archite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86000"/>
            <a:ext cx="3181350"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386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Database-First Approach</a:t>
            </a:r>
            <a:br>
              <a:rPr lang="en-US" dirty="0"/>
            </a:br>
            <a:endParaRPr lang="en-US" dirty="0"/>
          </a:p>
        </p:txBody>
      </p:sp>
      <p:sp>
        <p:nvSpPr>
          <p:cNvPr id="3" name="Content Placeholder 2"/>
          <p:cNvSpPr>
            <a:spLocks noGrp="1"/>
          </p:cNvSpPr>
          <p:nvPr>
            <p:ph idx="1"/>
          </p:nvPr>
        </p:nvSpPr>
        <p:spPr>
          <a:xfrm>
            <a:off x="457200" y="1600201"/>
            <a:ext cx="8229600" cy="2743200"/>
          </a:xfrm>
        </p:spPr>
        <p:txBody>
          <a:bodyPr>
            <a:normAutofit fontScale="55000" lnSpcReduction="20000"/>
          </a:bodyPr>
          <a:lstStyle/>
          <a:p>
            <a:r>
              <a:rPr lang="en-US" dirty="0" smtClean="0">
                <a:latin typeface="Verdana" pitchFamily="34" charset="0"/>
                <a:ea typeface="Verdana" pitchFamily="34" charset="0"/>
                <a:cs typeface="Verdana" pitchFamily="34" charset="0"/>
              </a:rPr>
              <a:t>In </a:t>
            </a:r>
            <a:r>
              <a:rPr lang="en-US" dirty="0">
                <a:latin typeface="Verdana" pitchFamily="34" charset="0"/>
                <a:ea typeface="Verdana" pitchFamily="34" charset="0"/>
                <a:cs typeface="Verdana" pitchFamily="34" charset="0"/>
              </a:rPr>
              <a:t>the database-first development approach, you generate the context and entities for the existing database using EDM wizard integrated in Visual Studio or executing EF commands</a:t>
            </a:r>
            <a:r>
              <a:rPr lang="en-US" dirty="0" smtClean="0">
                <a:latin typeface="Verdana" pitchFamily="34" charset="0"/>
                <a:ea typeface="Verdana" pitchFamily="34" charset="0"/>
                <a:cs typeface="Verdana" pitchFamily="34" charset="0"/>
              </a:rPr>
              <a:t>.</a:t>
            </a:r>
          </a:p>
          <a:p>
            <a:pPr marL="0" indent="0">
              <a:buNone/>
            </a:pPr>
            <a:endParaRPr lang="en-US" dirty="0">
              <a:latin typeface="Verdana" pitchFamily="34" charset="0"/>
              <a:ea typeface="Verdana" pitchFamily="34" charset="0"/>
              <a:cs typeface="Verdana" pitchFamily="34" charset="0"/>
            </a:endParaRPr>
          </a:p>
          <a:p>
            <a:r>
              <a:rPr lang="en-US" dirty="0">
                <a:latin typeface="Verdana" pitchFamily="34" charset="0"/>
                <a:ea typeface="Verdana" pitchFamily="34" charset="0"/>
                <a:cs typeface="Verdana" pitchFamily="34" charset="0"/>
              </a:rPr>
              <a:t>EF 6 supports the database-first approach extensively. Visit EF 6 DB-First section to learn about the database-first approach using EF 6</a:t>
            </a:r>
            <a:r>
              <a:rPr lang="en-US" dirty="0" smtClean="0">
                <a:latin typeface="Verdana" pitchFamily="34" charset="0"/>
                <a:ea typeface="Verdana" pitchFamily="34" charset="0"/>
                <a:cs typeface="Verdana" pitchFamily="34" charset="0"/>
              </a:rPr>
              <a:t>.</a:t>
            </a:r>
          </a:p>
          <a:p>
            <a:pPr marL="0" indent="0">
              <a:buNone/>
            </a:pPr>
            <a:endParaRPr lang="en-US" dirty="0">
              <a:latin typeface="Verdana" pitchFamily="34" charset="0"/>
              <a:ea typeface="Verdana" pitchFamily="34" charset="0"/>
              <a:cs typeface="Verdana" pitchFamily="34" charset="0"/>
            </a:endParaRPr>
          </a:p>
          <a:p>
            <a:r>
              <a:rPr lang="en-US" dirty="0">
                <a:latin typeface="Verdana" pitchFamily="34" charset="0"/>
                <a:ea typeface="Verdana" pitchFamily="34" charset="0"/>
                <a:cs typeface="Verdana" pitchFamily="34" charset="0"/>
              </a:rPr>
              <a:t>EF Core includes limited support for this approach</a:t>
            </a:r>
            <a:r>
              <a:rPr lang="en-US" dirty="0" smtClean="0">
                <a:latin typeface="Verdana" pitchFamily="34" charset="0"/>
                <a:ea typeface="Verdana" pitchFamily="34" charset="0"/>
                <a:cs typeface="Verdana" pitchFamily="34" charset="0"/>
              </a:rPr>
              <a:t>.</a:t>
            </a:r>
            <a:endParaRPr lang="en-US" dirty="0">
              <a:latin typeface="Verdana" pitchFamily="34" charset="0"/>
              <a:ea typeface="Verdana" pitchFamily="34" charset="0"/>
              <a:cs typeface="Verdana" pitchFamily="34" charset="0"/>
            </a:endParaRPr>
          </a:p>
          <a:p>
            <a:endParaRPr lang="en-US" dirty="0">
              <a:latin typeface="Verdana" pitchFamily="34" charset="0"/>
              <a:ea typeface="Verdana" pitchFamily="34" charset="0"/>
              <a:cs typeface="Verdana" pitchFamily="34" charset="0"/>
            </a:endParaRPr>
          </a:p>
        </p:txBody>
      </p:sp>
      <p:pic>
        <p:nvPicPr>
          <p:cNvPr id="19458" name="Picture 2" descr="Entity Framework database fir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5334000"/>
            <a:ext cx="4895850" cy="1181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1934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Code-First Approach</a:t>
            </a:r>
          </a:p>
        </p:txBody>
      </p:sp>
      <p:sp>
        <p:nvSpPr>
          <p:cNvPr id="3" name="Content Placeholder 2"/>
          <p:cNvSpPr>
            <a:spLocks noGrp="1"/>
          </p:cNvSpPr>
          <p:nvPr>
            <p:ph idx="1"/>
          </p:nvPr>
        </p:nvSpPr>
        <p:spPr>
          <a:xfrm>
            <a:off x="457200" y="1600201"/>
            <a:ext cx="8229600" cy="2743200"/>
          </a:xfrm>
        </p:spPr>
        <p:txBody>
          <a:bodyPr>
            <a:normAutofit fontScale="70000" lnSpcReduction="20000"/>
          </a:bodyPr>
          <a:lstStyle/>
          <a:p>
            <a:r>
              <a:rPr lang="en-US" dirty="0"/>
              <a:t>Use this approach when you do not have an existing database for your application. In the code-first approach, you start writing your entities (domain classes) and context class first and then create the database from these classes using migration commands</a:t>
            </a:r>
            <a:r>
              <a:rPr lang="en-US" dirty="0" smtClean="0"/>
              <a:t>.</a:t>
            </a:r>
          </a:p>
          <a:p>
            <a:pPr marL="0" indent="0">
              <a:buNone/>
            </a:pPr>
            <a:endParaRPr lang="en-US" dirty="0"/>
          </a:p>
          <a:p>
            <a:r>
              <a:rPr lang="en-US" dirty="0"/>
              <a:t>Developers who follow the Domain-Driven Design (DDD) principles, prefer to begin with coding their domain classes first and then generate the database required to persist their data.</a:t>
            </a:r>
          </a:p>
          <a:p>
            <a:pPr marL="0" indent="0">
              <a:buNone/>
            </a:pPr>
            <a:endParaRPr lang="en-US" dirty="0">
              <a:latin typeface="Verdana" pitchFamily="34" charset="0"/>
              <a:ea typeface="Verdana" pitchFamily="34" charset="0"/>
              <a:cs typeface="Verdana" pitchFamily="34" charset="0"/>
            </a:endParaRPr>
          </a:p>
        </p:txBody>
      </p:sp>
      <p:pic>
        <p:nvPicPr>
          <p:cNvPr id="20482" name="Picture 2" descr="code-first in entity frame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572000"/>
            <a:ext cx="4791075" cy="1209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791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Model-First Approach</a:t>
            </a:r>
          </a:p>
        </p:txBody>
      </p:sp>
      <p:sp>
        <p:nvSpPr>
          <p:cNvPr id="3" name="Content Placeholder 2"/>
          <p:cNvSpPr>
            <a:spLocks noGrp="1"/>
          </p:cNvSpPr>
          <p:nvPr>
            <p:ph idx="1"/>
          </p:nvPr>
        </p:nvSpPr>
        <p:spPr>
          <a:xfrm>
            <a:off x="457200" y="1600201"/>
            <a:ext cx="8229600" cy="1523999"/>
          </a:xfrm>
        </p:spPr>
        <p:txBody>
          <a:bodyPr>
            <a:noAutofit/>
          </a:bodyPr>
          <a:lstStyle/>
          <a:p>
            <a:r>
              <a:rPr lang="en-US" sz="1800" dirty="0">
                <a:latin typeface="Verdana" pitchFamily="34" charset="0"/>
                <a:ea typeface="Verdana" pitchFamily="34" charset="0"/>
                <a:cs typeface="Verdana" pitchFamily="34" charset="0"/>
              </a:rPr>
              <a:t>In the model-first approach, you create entities, relationships, and inheritance hierarchies directly on the visual designer integrated in Visual Studio and then generate entities, the context class, and the database script from your visual model.</a:t>
            </a:r>
          </a:p>
        </p:txBody>
      </p:sp>
      <p:pic>
        <p:nvPicPr>
          <p:cNvPr id="21506" name="Picture 2" descr="code-first in entity frame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29000"/>
            <a:ext cx="6172200" cy="2133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5112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10200"/>
            <a:ext cx="8229600" cy="1219200"/>
          </a:xfrm>
        </p:spPr>
        <p:txBody>
          <a:bodyPr>
            <a:normAutofit fontScale="47500" lnSpcReduction="20000"/>
          </a:bodyPr>
          <a:lstStyle/>
          <a:p>
            <a:pPr marL="0" indent="0">
              <a:buNone/>
            </a:pPr>
            <a:r>
              <a:rPr lang="en-US" dirty="0">
                <a:latin typeface="Verdana" pitchFamily="34" charset="0"/>
                <a:ea typeface="Verdana" pitchFamily="34" charset="0"/>
                <a:cs typeface="Verdana" pitchFamily="34" charset="0"/>
              </a:rPr>
              <a:t>As per the above figure, if you already have an existing application with domain classes, then you can use the code-first approach because you can create a database from your existing classes. If you have an existing database, then you can create an EDM from an existing database in the database-first approach. If you do not have an existing database or domain classes, and you prefer to design your DB model on the visual designer, then go for the Model-first approach.</a:t>
            </a:r>
          </a:p>
        </p:txBody>
      </p:sp>
      <p:pic>
        <p:nvPicPr>
          <p:cNvPr id="22530" name="Picture 2" descr="Choose Entity Framework modl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838200"/>
            <a:ext cx="6257925" cy="4438651"/>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457200" y="274638"/>
            <a:ext cx="8229600" cy="1143000"/>
          </a:xfrm>
        </p:spPr>
        <p:txBody>
          <a:bodyPr>
            <a:normAutofit fontScale="90000"/>
          </a:bodyPr>
          <a:lstStyle/>
          <a:p>
            <a:r>
              <a:rPr lang="en-US" dirty="0"/>
              <a:t>Choosing the Development Approach for Your Application</a:t>
            </a:r>
          </a:p>
        </p:txBody>
      </p:sp>
    </p:spTree>
    <p:extLst>
      <p:ext uri="{BB962C8B-B14F-4D97-AF65-F5344CB8AC3E}">
        <p14:creationId xmlns:p14="http://schemas.microsoft.com/office/powerpoint/2010/main" val="99078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077200" cy="715962"/>
          </a:xfrm>
        </p:spPr>
        <p:txBody>
          <a:bodyPr>
            <a:normAutofit fontScale="90000"/>
          </a:bodyPr>
          <a:lstStyle/>
          <a:p>
            <a:r>
              <a:rPr lang="en-US" dirty="0">
                <a:solidFill>
                  <a:srgbClr val="181717"/>
                </a:solidFill>
                <a:latin typeface="Segoe UI"/>
              </a:rPr>
              <a:t>Entity Framework </a:t>
            </a:r>
            <a:r>
              <a:rPr lang="en-US" dirty="0" smtClean="0">
                <a:solidFill>
                  <a:srgbClr val="181717"/>
                </a:solidFill>
                <a:latin typeface="Segoe UI"/>
              </a:rPr>
              <a:t>Features</a:t>
            </a:r>
            <a:endParaRPr lang="en-US" dirty="0"/>
          </a:p>
        </p:txBody>
      </p:sp>
      <p:sp>
        <p:nvSpPr>
          <p:cNvPr id="3" name="Content Placeholder 2"/>
          <p:cNvSpPr>
            <a:spLocks noGrp="1"/>
          </p:cNvSpPr>
          <p:nvPr>
            <p:ph idx="1"/>
          </p:nvPr>
        </p:nvSpPr>
        <p:spPr>
          <a:xfrm>
            <a:off x="457200" y="685800"/>
            <a:ext cx="8229600" cy="5943600"/>
          </a:xfrm>
        </p:spPr>
        <p:txBody>
          <a:bodyPr>
            <a:noAutofit/>
          </a:bodyPr>
          <a:lstStyle/>
          <a:p>
            <a:pPr marL="0" indent="0" algn="just">
              <a:buNone/>
            </a:pPr>
            <a:r>
              <a:rPr lang="en-US" sz="1050" b="1" dirty="0" smtClean="0">
                <a:solidFill>
                  <a:srgbClr val="181717"/>
                </a:solidFill>
                <a:latin typeface="Verdana"/>
              </a:rPr>
              <a:t>Cross-platform</a:t>
            </a:r>
            <a:r>
              <a:rPr lang="en-US" sz="1050" b="1" dirty="0">
                <a:solidFill>
                  <a:srgbClr val="181717"/>
                </a:solidFill>
                <a:latin typeface="Verdana"/>
              </a:rPr>
              <a:t>:</a:t>
            </a:r>
            <a:r>
              <a:rPr lang="en-US" sz="1050" dirty="0">
                <a:solidFill>
                  <a:srgbClr val="181717"/>
                </a:solidFill>
                <a:latin typeface="Verdana"/>
              </a:rPr>
              <a:t> EF Core is a cross-platform framework which can run on Windows, Linux and Mac</a:t>
            </a:r>
            <a:r>
              <a:rPr lang="en-US" sz="1050" dirty="0" smtClean="0">
                <a:solidFill>
                  <a:srgbClr val="181717"/>
                </a:solidFill>
                <a:latin typeface="Verdana"/>
              </a:rPr>
              <a:t>.</a:t>
            </a:r>
          </a:p>
          <a:p>
            <a:pPr marL="0" indent="0" algn="just">
              <a:buNone/>
            </a:pPr>
            <a:endParaRPr lang="en-US" sz="1050" dirty="0">
              <a:solidFill>
                <a:srgbClr val="181717"/>
              </a:solidFill>
              <a:latin typeface="Verdana"/>
            </a:endParaRPr>
          </a:p>
          <a:p>
            <a:pPr marL="0" indent="0" algn="just">
              <a:buNone/>
            </a:pPr>
            <a:r>
              <a:rPr lang="en-US" sz="1050" b="1" dirty="0" err="1">
                <a:solidFill>
                  <a:srgbClr val="181717"/>
                </a:solidFill>
                <a:latin typeface="Verdana"/>
              </a:rPr>
              <a:t>Modelling</a:t>
            </a:r>
            <a:r>
              <a:rPr lang="en-US" sz="1050" b="1" dirty="0">
                <a:solidFill>
                  <a:srgbClr val="181717"/>
                </a:solidFill>
                <a:latin typeface="Verdana"/>
              </a:rPr>
              <a:t>:</a:t>
            </a:r>
            <a:r>
              <a:rPr lang="en-US" sz="1050" dirty="0">
                <a:solidFill>
                  <a:srgbClr val="181717"/>
                </a:solidFill>
                <a:latin typeface="Verdana"/>
              </a:rPr>
              <a:t> EF (Entity Framework) creates an EDM (Entity Data Model) based on POCO (Plain Old CLR Object) entities with get/set properties of different data types. It uses this model when querying or saving entity data to the underlying database</a:t>
            </a:r>
            <a:r>
              <a:rPr lang="en-US" sz="1050" dirty="0" smtClean="0">
                <a:solidFill>
                  <a:srgbClr val="181717"/>
                </a:solidFill>
                <a:latin typeface="Verdana"/>
              </a:rPr>
              <a:t>.</a:t>
            </a:r>
          </a:p>
          <a:p>
            <a:pPr marL="0" indent="0" algn="just">
              <a:buNone/>
            </a:pPr>
            <a:endParaRPr lang="en-US" sz="1050" dirty="0">
              <a:solidFill>
                <a:srgbClr val="181717"/>
              </a:solidFill>
              <a:latin typeface="Verdana"/>
            </a:endParaRPr>
          </a:p>
          <a:p>
            <a:pPr marL="0" indent="0" algn="just">
              <a:buNone/>
            </a:pPr>
            <a:r>
              <a:rPr lang="en-US" sz="1050" b="1" dirty="0">
                <a:solidFill>
                  <a:srgbClr val="181717"/>
                </a:solidFill>
                <a:latin typeface="Verdana"/>
              </a:rPr>
              <a:t>Querying:</a:t>
            </a:r>
            <a:r>
              <a:rPr lang="en-US" sz="1050" dirty="0">
                <a:solidFill>
                  <a:srgbClr val="181717"/>
                </a:solidFill>
                <a:latin typeface="Verdana"/>
              </a:rPr>
              <a:t> EF allows us to use LINQ queries (C#/VB.NET) to retrieve data from the underlying database. The database provider will translate this LINQ queries to the database-specific query language (e.g. SQL for a relational database). EF also allows us to execute raw SQL queries directly to the database</a:t>
            </a:r>
            <a:r>
              <a:rPr lang="en-US" sz="1050" dirty="0" smtClean="0">
                <a:solidFill>
                  <a:srgbClr val="181717"/>
                </a:solidFill>
                <a:latin typeface="Verdana"/>
              </a:rPr>
              <a:t>.</a:t>
            </a:r>
          </a:p>
          <a:p>
            <a:pPr marL="0" indent="0" algn="just">
              <a:buNone/>
            </a:pPr>
            <a:endParaRPr lang="en-US" sz="1050" dirty="0">
              <a:solidFill>
                <a:srgbClr val="181717"/>
              </a:solidFill>
              <a:latin typeface="Verdana"/>
            </a:endParaRPr>
          </a:p>
          <a:p>
            <a:pPr marL="0" indent="0" algn="just">
              <a:buNone/>
            </a:pPr>
            <a:r>
              <a:rPr lang="en-US" sz="1050" b="1" dirty="0">
                <a:solidFill>
                  <a:srgbClr val="181717"/>
                </a:solidFill>
                <a:latin typeface="Verdana"/>
              </a:rPr>
              <a:t>Change Tracking:</a:t>
            </a:r>
            <a:r>
              <a:rPr lang="en-US" sz="1050" dirty="0">
                <a:solidFill>
                  <a:srgbClr val="181717"/>
                </a:solidFill>
                <a:latin typeface="Verdana"/>
              </a:rPr>
              <a:t> EF keeps track of changes occurred to instances of your entities (Property values) which need to be submitted to the database</a:t>
            </a:r>
            <a:r>
              <a:rPr lang="en-US" sz="1050" dirty="0" smtClean="0">
                <a:solidFill>
                  <a:srgbClr val="181717"/>
                </a:solidFill>
                <a:latin typeface="Verdana"/>
              </a:rPr>
              <a:t>.</a:t>
            </a:r>
          </a:p>
          <a:p>
            <a:pPr marL="0" indent="0" algn="just">
              <a:buNone/>
            </a:pPr>
            <a:endParaRPr lang="en-US" sz="1050" dirty="0">
              <a:solidFill>
                <a:srgbClr val="181717"/>
              </a:solidFill>
              <a:latin typeface="Verdana"/>
            </a:endParaRPr>
          </a:p>
          <a:p>
            <a:pPr marL="0" indent="0" algn="just">
              <a:buNone/>
            </a:pPr>
            <a:r>
              <a:rPr lang="en-US" sz="1050" b="1" dirty="0">
                <a:solidFill>
                  <a:srgbClr val="181717"/>
                </a:solidFill>
                <a:latin typeface="Verdana"/>
              </a:rPr>
              <a:t>Saving:</a:t>
            </a:r>
            <a:r>
              <a:rPr lang="en-US" sz="1050" dirty="0">
                <a:solidFill>
                  <a:srgbClr val="181717"/>
                </a:solidFill>
                <a:latin typeface="Verdana"/>
              </a:rPr>
              <a:t> EF executes INSERT, UPDATE, and DELETE commands to the database based on the changes occurred to your entities when you call the </a:t>
            </a:r>
            <a:r>
              <a:rPr lang="en-US" sz="1050" dirty="0" err="1">
                <a:solidFill>
                  <a:srgbClr val="181717"/>
                </a:solidFill>
                <a:latin typeface="Verdana"/>
              </a:rPr>
              <a:t>SaveChanges</a:t>
            </a:r>
            <a:r>
              <a:rPr lang="en-US" sz="1050" dirty="0">
                <a:solidFill>
                  <a:srgbClr val="181717"/>
                </a:solidFill>
                <a:latin typeface="Verdana"/>
              </a:rPr>
              <a:t>() method. EF also provides the asynchronous </a:t>
            </a:r>
            <a:r>
              <a:rPr lang="en-US" sz="1050" dirty="0" err="1">
                <a:solidFill>
                  <a:srgbClr val="181717"/>
                </a:solidFill>
                <a:latin typeface="Verdana"/>
              </a:rPr>
              <a:t>SaveChangesAsync</a:t>
            </a:r>
            <a:r>
              <a:rPr lang="en-US" sz="1050" dirty="0">
                <a:solidFill>
                  <a:srgbClr val="181717"/>
                </a:solidFill>
                <a:latin typeface="Verdana"/>
              </a:rPr>
              <a:t>() method</a:t>
            </a:r>
            <a:r>
              <a:rPr lang="en-US" sz="1050" dirty="0" smtClean="0">
                <a:solidFill>
                  <a:srgbClr val="181717"/>
                </a:solidFill>
                <a:latin typeface="Verdana"/>
              </a:rPr>
              <a:t>.</a:t>
            </a:r>
          </a:p>
          <a:p>
            <a:pPr marL="0" indent="0" algn="just">
              <a:buNone/>
            </a:pPr>
            <a:endParaRPr lang="en-US" sz="1050" dirty="0">
              <a:solidFill>
                <a:srgbClr val="181717"/>
              </a:solidFill>
              <a:latin typeface="Verdana"/>
            </a:endParaRPr>
          </a:p>
          <a:p>
            <a:pPr marL="0" indent="0" algn="just">
              <a:buNone/>
            </a:pPr>
            <a:r>
              <a:rPr lang="en-US" sz="1050" b="1" dirty="0">
                <a:solidFill>
                  <a:srgbClr val="181717"/>
                </a:solidFill>
                <a:latin typeface="Verdana"/>
              </a:rPr>
              <a:t>Concurrency:</a:t>
            </a:r>
            <a:r>
              <a:rPr lang="en-US" sz="1050" dirty="0">
                <a:solidFill>
                  <a:srgbClr val="181717"/>
                </a:solidFill>
                <a:latin typeface="Verdana"/>
              </a:rPr>
              <a:t> EF uses Optimistic Concurrency by default to protect overwriting changes made by another user since data was fetched from the database</a:t>
            </a:r>
            <a:r>
              <a:rPr lang="en-US" sz="1050" dirty="0" smtClean="0">
                <a:solidFill>
                  <a:srgbClr val="181717"/>
                </a:solidFill>
                <a:latin typeface="Verdana"/>
              </a:rPr>
              <a:t>.</a:t>
            </a:r>
          </a:p>
          <a:p>
            <a:pPr marL="0" indent="0" algn="just">
              <a:buNone/>
            </a:pPr>
            <a:endParaRPr lang="en-US" sz="1050" dirty="0">
              <a:solidFill>
                <a:srgbClr val="181717"/>
              </a:solidFill>
              <a:latin typeface="Verdana"/>
            </a:endParaRPr>
          </a:p>
          <a:p>
            <a:pPr marL="0" indent="0" algn="just">
              <a:buNone/>
            </a:pPr>
            <a:r>
              <a:rPr lang="en-US" sz="1050" b="1" dirty="0">
                <a:solidFill>
                  <a:srgbClr val="181717"/>
                </a:solidFill>
                <a:latin typeface="Verdana"/>
              </a:rPr>
              <a:t>Transactions:</a:t>
            </a:r>
            <a:r>
              <a:rPr lang="en-US" sz="1050" dirty="0">
                <a:solidFill>
                  <a:srgbClr val="181717"/>
                </a:solidFill>
                <a:latin typeface="Verdana"/>
              </a:rPr>
              <a:t> EF performs automatic transaction management while querying or saving data. It also provides options to customize transaction management</a:t>
            </a:r>
            <a:r>
              <a:rPr lang="en-US" sz="1050" dirty="0" smtClean="0">
                <a:solidFill>
                  <a:srgbClr val="181717"/>
                </a:solidFill>
                <a:latin typeface="Verdana"/>
              </a:rPr>
              <a:t>.</a:t>
            </a:r>
          </a:p>
          <a:p>
            <a:pPr marL="0" indent="0" algn="just">
              <a:buNone/>
            </a:pPr>
            <a:endParaRPr lang="en-US" sz="1050" dirty="0">
              <a:solidFill>
                <a:srgbClr val="181717"/>
              </a:solidFill>
              <a:latin typeface="Verdana"/>
            </a:endParaRPr>
          </a:p>
          <a:p>
            <a:pPr marL="0" indent="0" algn="just">
              <a:buNone/>
            </a:pPr>
            <a:r>
              <a:rPr lang="en-US" sz="1050" b="1" dirty="0">
                <a:solidFill>
                  <a:srgbClr val="181717"/>
                </a:solidFill>
                <a:latin typeface="Verdana"/>
              </a:rPr>
              <a:t>Caching:</a:t>
            </a:r>
            <a:r>
              <a:rPr lang="en-US" sz="1050" dirty="0">
                <a:solidFill>
                  <a:srgbClr val="181717"/>
                </a:solidFill>
                <a:latin typeface="Verdana"/>
              </a:rPr>
              <a:t> EF includes first level of caching out of the box. So, repeated querying will return data from the cache instead of hitting the database</a:t>
            </a:r>
            <a:r>
              <a:rPr lang="en-US" sz="1050" dirty="0" smtClean="0">
                <a:solidFill>
                  <a:srgbClr val="181717"/>
                </a:solidFill>
                <a:latin typeface="Verdana"/>
              </a:rPr>
              <a:t>.</a:t>
            </a:r>
          </a:p>
          <a:p>
            <a:pPr marL="0" indent="0" algn="just">
              <a:buNone/>
            </a:pPr>
            <a:endParaRPr lang="en-US" sz="1050" dirty="0">
              <a:solidFill>
                <a:srgbClr val="181717"/>
              </a:solidFill>
              <a:latin typeface="Verdana"/>
            </a:endParaRPr>
          </a:p>
          <a:p>
            <a:pPr marL="0" indent="0" algn="just">
              <a:buNone/>
            </a:pPr>
            <a:r>
              <a:rPr lang="en-US" sz="1050" b="1" dirty="0">
                <a:solidFill>
                  <a:srgbClr val="181717"/>
                </a:solidFill>
                <a:latin typeface="Verdana"/>
              </a:rPr>
              <a:t>Built-in Conventions:</a:t>
            </a:r>
            <a:r>
              <a:rPr lang="en-US" sz="1050" dirty="0">
                <a:solidFill>
                  <a:srgbClr val="181717"/>
                </a:solidFill>
                <a:latin typeface="Verdana"/>
              </a:rPr>
              <a:t> EF follows conventions over the configuration programming pattern, and includes a set of default rules which automatically configure the EF model</a:t>
            </a:r>
            <a:r>
              <a:rPr lang="en-US" sz="1050" dirty="0" smtClean="0">
                <a:solidFill>
                  <a:srgbClr val="181717"/>
                </a:solidFill>
                <a:latin typeface="Verdana"/>
              </a:rPr>
              <a:t>.</a:t>
            </a:r>
          </a:p>
          <a:p>
            <a:pPr marL="0" indent="0" algn="just">
              <a:buNone/>
            </a:pPr>
            <a:endParaRPr lang="en-US" sz="1050" dirty="0">
              <a:solidFill>
                <a:srgbClr val="181717"/>
              </a:solidFill>
              <a:latin typeface="Verdana"/>
            </a:endParaRPr>
          </a:p>
          <a:p>
            <a:pPr marL="0" indent="0" algn="just">
              <a:buNone/>
            </a:pPr>
            <a:r>
              <a:rPr lang="en-US" sz="1050" b="1" dirty="0">
                <a:solidFill>
                  <a:srgbClr val="181717"/>
                </a:solidFill>
                <a:latin typeface="Verdana"/>
              </a:rPr>
              <a:t>Configurations:</a:t>
            </a:r>
            <a:r>
              <a:rPr lang="en-US" sz="1050" dirty="0">
                <a:solidFill>
                  <a:srgbClr val="181717"/>
                </a:solidFill>
                <a:latin typeface="Verdana"/>
              </a:rPr>
              <a:t> EF allows us to configure the EF model by using data annotation attributes or Fluent API to override default conventions</a:t>
            </a:r>
            <a:r>
              <a:rPr lang="en-US" sz="1050" dirty="0" smtClean="0">
                <a:solidFill>
                  <a:srgbClr val="181717"/>
                </a:solidFill>
                <a:latin typeface="Verdana"/>
              </a:rPr>
              <a:t>.</a:t>
            </a:r>
          </a:p>
          <a:p>
            <a:pPr marL="0" indent="0" algn="just">
              <a:buNone/>
            </a:pPr>
            <a:endParaRPr lang="en-US" sz="1050" dirty="0">
              <a:solidFill>
                <a:srgbClr val="181717"/>
              </a:solidFill>
              <a:latin typeface="Verdana"/>
            </a:endParaRPr>
          </a:p>
          <a:p>
            <a:pPr marL="0" indent="0" algn="just">
              <a:buNone/>
            </a:pPr>
            <a:r>
              <a:rPr lang="en-US" sz="1050" b="1" dirty="0">
                <a:solidFill>
                  <a:srgbClr val="181717"/>
                </a:solidFill>
                <a:latin typeface="Verdana"/>
              </a:rPr>
              <a:t>Migrations:</a:t>
            </a:r>
            <a:r>
              <a:rPr lang="en-US" sz="1050" dirty="0">
                <a:solidFill>
                  <a:srgbClr val="181717"/>
                </a:solidFill>
                <a:latin typeface="Verdana"/>
              </a:rPr>
              <a:t> EF provides a set of migration commands that can be executed on the </a:t>
            </a:r>
            <a:r>
              <a:rPr lang="en-US" sz="1050" dirty="0" err="1">
                <a:solidFill>
                  <a:srgbClr val="181717"/>
                </a:solidFill>
                <a:latin typeface="Verdana"/>
              </a:rPr>
              <a:t>NuGet</a:t>
            </a:r>
            <a:r>
              <a:rPr lang="en-US" sz="1050" dirty="0">
                <a:solidFill>
                  <a:srgbClr val="181717"/>
                </a:solidFill>
                <a:latin typeface="Verdana"/>
              </a:rPr>
              <a:t> Package Manager Console or the Command Line Interface to create or manage underlying database Schema.</a:t>
            </a:r>
          </a:p>
          <a:p>
            <a:pPr marL="0" indent="0">
              <a:buNone/>
            </a:pPr>
            <a:endParaRPr lang="en-US" sz="1050" dirty="0"/>
          </a:p>
        </p:txBody>
      </p:sp>
    </p:spTree>
    <p:extLst>
      <p:ext uri="{BB962C8B-B14F-4D97-AF65-F5344CB8AC3E}">
        <p14:creationId xmlns:p14="http://schemas.microsoft.com/office/powerpoint/2010/main" val="725887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fontAlgn="base">
              <a:spcAft>
                <a:spcPct val="0"/>
              </a:spcAft>
            </a:pPr>
            <a:r>
              <a:rPr lang="en-US" dirty="0">
                <a:solidFill>
                  <a:srgbClr val="181717"/>
                </a:solidFill>
                <a:latin typeface="Segoe UI" pitchFamily="34" charset="0"/>
                <a:cs typeface="Segoe UI" pitchFamily="34" charset="0"/>
              </a:rPr>
              <a:t>EF 6 Version </a:t>
            </a:r>
            <a:r>
              <a:rPr lang="en-US" dirty="0" smtClean="0">
                <a:solidFill>
                  <a:srgbClr val="181717"/>
                </a:solidFill>
                <a:latin typeface="Segoe UI" pitchFamily="34" charset="0"/>
                <a:cs typeface="Segoe UI" pitchFamily="34" charset="0"/>
              </a:rPr>
              <a:t>History</a:t>
            </a:r>
            <a:endParaRPr lang="en-US" sz="4800" dirty="0">
              <a:latin typeface="Arial" pitchFamily="34" charset="0"/>
              <a:cs typeface="Arial"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68132704"/>
              </p:ext>
            </p:extLst>
          </p:nvPr>
        </p:nvGraphicFramePr>
        <p:xfrm>
          <a:off x="914400" y="2286000"/>
          <a:ext cx="6835674" cy="2468880"/>
        </p:xfrm>
        <a:graphic>
          <a:graphicData uri="http://schemas.openxmlformats.org/drawingml/2006/table">
            <a:tbl>
              <a:tblPr/>
              <a:tblGrid>
                <a:gridCol w="2278558"/>
                <a:gridCol w="2278558"/>
                <a:gridCol w="2278558"/>
              </a:tblGrid>
              <a:tr h="0">
                <a:tc>
                  <a:txBody>
                    <a:bodyPr/>
                    <a:lstStyle/>
                    <a:p>
                      <a:pPr algn="l" fontAlgn="b"/>
                      <a:r>
                        <a:rPr lang="en-US" b="0">
                          <a:solidFill>
                            <a:srgbClr val="FFFFFF"/>
                          </a:solidFill>
                          <a:effectLst/>
                        </a:rPr>
                        <a:t>EF Version</a:t>
                      </a:r>
                    </a:p>
                  </a:txBody>
                  <a:tcPr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c>
                  <a:txBody>
                    <a:bodyPr/>
                    <a:lstStyle/>
                    <a:p>
                      <a:pPr algn="l" fontAlgn="b"/>
                      <a:r>
                        <a:rPr lang="en-US" b="0">
                          <a:solidFill>
                            <a:srgbClr val="FFFFFF"/>
                          </a:solidFill>
                          <a:effectLst/>
                        </a:rPr>
                        <a:t>Release Year</a:t>
                      </a:r>
                    </a:p>
                  </a:txBody>
                  <a:tcPr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c>
                  <a:txBody>
                    <a:bodyPr/>
                    <a:lstStyle/>
                    <a:p>
                      <a:pPr algn="l" fontAlgn="b"/>
                      <a:r>
                        <a:rPr lang="en-US" b="0">
                          <a:solidFill>
                            <a:srgbClr val="FFFFFF"/>
                          </a:solidFill>
                          <a:effectLst/>
                        </a:rPr>
                        <a:t>.NET Framework</a:t>
                      </a:r>
                    </a:p>
                  </a:txBody>
                  <a:tcPr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r>
              <a:tr h="0">
                <a:tc>
                  <a:txBody>
                    <a:bodyPr/>
                    <a:lstStyle/>
                    <a:p>
                      <a:pPr fontAlgn="t"/>
                      <a:r>
                        <a:rPr lang="en-US">
                          <a:solidFill>
                            <a:srgbClr val="414141"/>
                          </a:solidFill>
                          <a:effectLst/>
                        </a:rPr>
                        <a:t>EF 6</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a:solidFill>
                            <a:srgbClr val="414141"/>
                          </a:solidFill>
                          <a:effectLst/>
                        </a:rPr>
                        <a:t>2013</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nl-NL">
                          <a:solidFill>
                            <a:srgbClr val="414141"/>
                          </a:solidFill>
                          <a:effectLst/>
                        </a:rPr>
                        <a:t>.NET 4.0 &amp; .NET 4.5, VS 2012</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0">
                <a:tc>
                  <a:txBody>
                    <a:bodyPr/>
                    <a:lstStyle/>
                    <a:p>
                      <a:pPr fontAlgn="t"/>
                      <a:r>
                        <a:rPr lang="en-US">
                          <a:solidFill>
                            <a:srgbClr val="414141"/>
                          </a:solidFill>
                          <a:effectLst/>
                        </a:rPr>
                        <a:t>EF 5</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a:solidFill>
                            <a:srgbClr val="414141"/>
                          </a:solidFill>
                          <a:effectLst/>
                        </a:rPr>
                        <a:t>2012</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a:solidFill>
                            <a:srgbClr val="414141"/>
                          </a:solidFill>
                          <a:effectLst/>
                        </a:rPr>
                        <a:t>.NET 4.0, VS 2012</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r h="0">
                <a:tc>
                  <a:txBody>
                    <a:bodyPr/>
                    <a:lstStyle/>
                    <a:p>
                      <a:pPr fontAlgn="t"/>
                      <a:r>
                        <a:rPr lang="en-US">
                          <a:solidFill>
                            <a:srgbClr val="414141"/>
                          </a:solidFill>
                          <a:effectLst/>
                        </a:rPr>
                        <a:t>EF 4.3</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a:solidFill>
                            <a:srgbClr val="414141"/>
                          </a:solidFill>
                          <a:effectLst/>
                        </a:rPr>
                        <a:t>2011</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a:solidFill>
                            <a:srgbClr val="414141"/>
                          </a:solidFill>
                          <a:effectLst/>
                        </a:rPr>
                        <a:t>.NET 4.0, VS 2012</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0">
                <a:tc>
                  <a:txBody>
                    <a:bodyPr/>
                    <a:lstStyle/>
                    <a:p>
                      <a:pPr fontAlgn="t"/>
                      <a:r>
                        <a:rPr lang="en-US">
                          <a:solidFill>
                            <a:srgbClr val="414141"/>
                          </a:solidFill>
                          <a:effectLst/>
                        </a:rPr>
                        <a:t>EF 4.0</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a:solidFill>
                            <a:srgbClr val="414141"/>
                          </a:solidFill>
                          <a:effectLst/>
                        </a:rPr>
                        <a:t>2010</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a:solidFill>
                            <a:srgbClr val="414141"/>
                          </a:solidFill>
                          <a:effectLst/>
                        </a:rPr>
                        <a:t>.NET 4.0, VS 2010</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r h="0">
                <a:tc>
                  <a:txBody>
                    <a:bodyPr/>
                    <a:lstStyle/>
                    <a:p>
                      <a:pPr fontAlgn="t"/>
                      <a:r>
                        <a:rPr lang="en-US">
                          <a:solidFill>
                            <a:srgbClr val="414141"/>
                          </a:solidFill>
                          <a:effectLst/>
                        </a:rPr>
                        <a:t>EF 1.0 (or 3.5)</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a:solidFill>
                            <a:srgbClr val="414141"/>
                          </a:solidFill>
                          <a:effectLst/>
                        </a:rPr>
                        <a:t>2008</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nl-NL" dirty="0">
                          <a:solidFill>
                            <a:srgbClr val="414141"/>
                          </a:solidFill>
                          <a:effectLst/>
                        </a:rPr>
                        <a:t>.NET 3.5 SP1, VS 2008</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533400" y="14917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62992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Workflow in Entity </a:t>
            </a:r>
            <a:r>
              <a:rPr lang="en-US" dirty="0" smtClean="0"/>
              <a:t>Framework</a:t>
            </a:r>
            <a:endParaRPr lang="en-US" dirty="0"/>
          </a:p>
        </p:txBody>
      </p:sp>
      <p:sp>
        <p:nvSpPr>
          <p:cNvPr id="4" name="Content Placeholder 3"/>
          <p:cNvSpPr>
            <a:spLocks noGrp="1"/>
          </p:cNvSpPr>
          <p:nvPr>
            <p:ph idx="1"/>
          </p:nvPr>
        </p:nvSpPr>
        <p:spPr/>
        <p:txBody>
          <a:bodyPr/>
          <a:lstStyle/>
          <a:p>
            <a:endParaRPr lang="en-US"/>
          </a:p>
        </p:txBody>
      </p:sp>
      <p:pic>
        <p:nvPicPr>
          <p:cNvPr id="3074" name="Picture 2" descr="https://www.entityframeworktutorial.net/images/basics/basic-workf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8344398"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859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Workflow in Entity </a:t>
            </a:r>
            <a:r>
              <a:rPr lang="en-US" dirty="0" smtClean="0"/>
              <a:t>Framework</a:t>
            </a:r>
            <a:endParaRPr lang="en-US" dirty="0"/>
          </a:p>
        </p:txBody>
      </p:sp>
      <p:sp>
        <p:nvSpPr>
          <p:cNvPr id="3" name="Content Placeholder 2"/>
          <p:cNvSpPr>
            <a:spLocks noGrp="1"/>
          </p:cNvSpPr>
          <p:nvPr>
            <p:ph idx="1"/>
          </p:nvPr>
        </p:nvSpPr>
        <p:spPr/>
        <p:txBody>
          <a:bodyPr>
            <a:normAutofit fontScale="32500" lnSpcReduction="20000"/>
          </a:bodyPr>
          <a:lstStyle/>
          <a:p>
            <a:pPr marL="0" indent="0">
              <a:lnSpc>
                <a:spcPct val="120000"/>
              </a:lnSpc>
              <a:buNone/>
            </a:pPr>
            <a:r>
              <a:rPr lang="en-US" sz="3400" dirty="0" smtClean="0">
                <a:latin typeface="Verdana" pitchFamily="34" charset="0"/>
                <a:ea typeface="Verdana" pitchFamily="34" charset="0"/>
                <a:cs typeface="Verdana" pitchFamily="34" charset="0"/>
              </a:rPr>
              <a:t>Here you will learn about the basic CRUD workflow using Entity Framework.</a:t>
            </a:r>
          </a:p>
          <a:p>
            <a:pPr marL="0" indent="0">
              <a:lnSpc>
                <a:spcPct val="120000"/>
              </a:lnSpc>
              <a:buNone/>
            </a:pPr>
            <a:r>
              <a:rPr lang="en-US" sz="3400" dirty="0" smtClean="0">
                <a:latin typeface="Verdana" pitchFamily="34" charset="0"/>
                <a:ea typeface="Verdana" pitchFamily="34" charset="0"/>
                <a:cs typeface="Verdana" pitchFamily="34" charset="0"/>
              </a:rPr>
              <a:t>The following figure illustrates the basic workflow.</a:t>
            </a:r>
          </a:p>
          <a:p>
            <a:pPr marL="0" indent="0">
              <a:lnSpc>
                <a:spcPct val="120000"/>
              </a:lnSpc>
              <a:buNone/>
            </a:pPr>
            <a:endParaRPr lang="en-US" sz="3400" dirty="0" smtClean="0">
              <a:latin typeface="Verdana" pitchFamily="34" charset="0"/>
              <a:ea typeface="Verdana" pitchFamily="34" charset="0"/>
              <a:cs typeface="Verdana" pitchFamily="34" charset="0"/>
            </a:endParaRPr>
          </a:p>
          <a:p>
            <a:pPr marL="0" indent="0">
              <a:lnSpc>
                <a:spcPct val="120000"/>
              </a:lnSpc>
              <a:buNone/>
            </a:pPr>
            <a:r>
              <a:rPr lang="en-US" sz="3400" dirty="0" smtClean="0">
                <a:latin typeface="Verdana" pitchFamily="34" charset="0"/>
                <a:ea typeface="Verdana" pitchFamily="34" charset="0"/>
                <a:cs typeface="Verdana" pitchFamily="34" charset="0"/>
              </a:rPr>
              <a:t>Let's understand the above EF workflow:</a:t>
            </a:r>
          </a:p>
          <a:p>
            <a:pPr marL="0" indent="0">
              <a:lnSpc>
                <a:spcPct val="120000"/>
              </a:lnSpc>
              <a:buNone/>
            </a:pPr>
            <a:endParaRPr lang="en-US" sz="3400" dirty="0" smtClean="0">
              <a:latin typeface="Verdana" pitchFamily="34" charset="0"/>
              <a:ea typeface="Verdana" pitchFamily="34" charset="0"/>
              <a:cs typeface="Verdana" pitchFamily="34" charset="0"/>
            </a:endParaRPr>
          </a:p>
          <a:p>
            <a:pPr marL="0" indent="0">
              <a:lnSpc>
                <a:spcPct val="120000"/>
              </a:lnSpc>
              <a:buNone/>
            </a:pPr>
            <a:r>
              <a:rPr lang="en-US" sz="3400" dirty="0" smtClean="0">
                <a:latin typeface="Verdana" pitchFamily="34" charset="0"/>
                <a:ea typeface="Verdana" pitchFamily="34" charset="0"/>
                <a:cs typeface="Verdana" pitchFamily="34" charset="0"/>
              </a:rPr>
              <a:t>First of all, you need to define your model. Defining the model includes defining your domain classes, context class derived from </a:t>
            </a:r>
            <a:r>
              <a:rPr lang="en-US" sz="3400" dirty="0" err="1" smtClean="0">
                <a:latin typeface="Verdana" pitchFamily="34" charset="0"/>
                <a:ea typeface="Verdana" pitchFamily="34" charset="0"/>
                <a:cs typeface="Verdana" pitchFamily="34" charset="0"/>
              </a:rPr>
              <a:t>DbContext</a:t>
            </a:r>
            <a:r>
              <a:rPr lang="en-US" sz="3400" dirty="0" smtClean="0">
                <a:latin typeface="Verdana" pitchFamily="34" charset="0"/>
                <a:ea typeface="Verdana" pitchFamily="34" charset="0"/>
                <a:cs typeface="Verdana" pitchFamily="34" charset="0"/>
              </a:rPr>
              <a:t>, and configurations (if any). EF will perform CRUD operations based on your model.</a:t>
            </a:r>
          </a:p>
          <a:p>
            <a:pPr marL="0" indent="0">
              <a:lnSpc>
                <a:spcPct val="120000"/>
              </a:lnSpc>
              <a:buNone/>
            </a:pPr>
            <a:endParaRPr lang="en-US" sz="3400" dirty="0" smtClean="0">
              <a:latin typeface="Verdana" pitchFamily="34" charset="0"/>
              <a:ea typeface="Verdana" pitchFamily="34" charset="0"/>
              <a:cs typeface="Verdana" pitchFamily="34" charset="0"/>
            </a:endParaRPr>
          </a:p>
          <a:p>
            <a:pPr marL="0" indent="0">
              <a:lnSpc>
                <a:spcPct val="120000"/>
              </a:lnSpc>
              <a:buNone/>
            </a:pPr>
            <a:r>
              <a:rPr lang="en-US" sz="3400" dirty="0" smtClean="0">
                <a:latin typeface="Verdana" pitchFamily="34" charset="0"/>
                <a:ea typeface="Verdana" pitchFamily="34" charset="0"/>
                <a:cs typeface="Verdana" pitchFamily="34" charset="0"/>
              </a:rPr>
              <a:t>To insert data, add a domain object to a context and call the </a:t>
            </a:r>
            <a:r>
              <a:rPr lang="en-US" sz="3400" dirty="0" err="1" smtClean="0">
                <a:latin typeface="Verdana" pitchFamily="34" charset="0"/>
                <a:ea typeface="Verdana" pitchFamily="34" charset="0"/>
                <a:cs typeface="Verdana" pitchFamily="34" charset="0"/>
              </a:rPr>
              <a:t>SaveChanges</a:t>
            </a:r>
            <a:r>
              <a:rPr lang="en-US" sz="3400" dirty="0" smtClean="0">
                <a:latin typeface="Verdana" pitchFamily="34" charset="0"/>
                <a:ea typeface="Verdana" pitchFamily="34" charset="0"/>
                <a:cs typeface="Verdana" pitchFamily="34" charset="0"/>
              </a:rPr>
              <a:t>() method. EF API will build an appropriate INSERT command and execute it to the database.</a:t>
            </a:r>
          </a:p>
          <a:p>
            <a:pPr marL="0" indent="0">
              <a:lnSpc>
                <a:spcPct val="120000"/>
              </a:lnSpc>
              <a:buNone/>
            </a:pPr>
            <a:endParaRPr lang="en-US" sz="3400" dirty="0" smtClean="0">
              <a:latin typeface="Verdana" pitchFamily="34" charset="0"/>
              <a:ea typeface="Verdana" pitchFamily="34" charset="0"/>
              <a:cs typeface="Verdana" pitchFamily="34" charset="0"/>
            </a:endParaRPr>
          </a:p>
          <a:p>
            <a:pPr marL="0" indent="0">
              <a:lnSpc>
                <a:spcPct val="120000"/>
              </a:lnSpc>
              <a:buNone/>
            </a:pPr>
            <a:r>
              <a:rPr lang="en-US" sz="3400" dirty="0" smtClean="0">
                <a:latin typeface="Verdana" pitchFamily="34" charset="0"/>
                <a:ea typeface="Verdana" pitchFamily="34" charset="0"/>
                <a:cs typeface="Verdana" pitchFamily="34" charset="0"/>
              </a:rPr>
              <a:t>To read data, execute the LINQ-to-Entities query in your preferred language (C#/VB.NET). EF API will convert this query into SQL query for the underlying relational database and execute it. The result will be transformed into domain (entity) objects and displayed on the UI.</a:t>
            </a:r>
          </a:p>
          <a:p>
            <a:pPr marL="0" indent="0">
              <a:lnSpc>
                <a:spcPct val="120000"/>
              </a:lnSpc>
              <a:buNone/>
            </a:pPr>
            <a:endParaRPr lang="en-US" sz="3400" dirty="0" smtClean="0">
              <a:latin typeface="Verdana" pitchFamily="34" charset="0"/>
              <a:ea typeface="Verdana" pitchFamily="34" charset="0"/>
              <a:cs typeface="Verdana" pitchFamily="34" charset="0"/>
            </a:endParaRPr>
          </a:p>
          <a:p>
            <a:pPr marL="0" indent="0">
              <a:lnSpc>
                <a:spcPct val="120000"/>
              </a:lnSpc>
              <a:buNone/>
            </a:pPr>
            <a:r>
              <a:rPr lang="en-US" sz="3400" dirty="0" smtClean="0">
                <a:latin typeface="Verdana" pitchFamily="34" charset="0"/>
                <a:ea typeface="Verdana" pitchFamily="34" charset="0"/>
                <a:cs typeface="Verdana" pitchFamily="34" charset="0"/>
              </a:rPr>
              <a:t>To edit or delete data, update or remove entity objects from a context and call the </a:t>
            </a:r>
            <a:r>
              <a:rPr lang="en-US" sz="3400" dirty="0" err="1" smtClean="0">
                <a:latin typeface="Verdana" pitchFamily="34" charset="0"/>
                <a:ea typeface="Verdana" pitchFamily="34" charset="0"/>
                <a:cs typeface="Verdana" pitchFamily="34" charset="0"/>
              </a:rPr>
              <a:t>SaveChanges</a:t>
            </a:r>
            <a:r>
              <a:rPr lang="en-US" sz="3400" dirty="0" smtClean="0">
                <a:latin typeface="Verdana" pitchFamily="34" charset="0"/>
                <a:ea typeface="Verdana" pitchFamily="34" charset="0"/>
                <a:cs typeface="Verdana" pitchFamily="34" charset="0"/>
              </a:rPr>
              <a:t>() method. EF API will build the appropriate UPDATE or DELETE command and execute it to the database.</a:t>
            </a:r>
          </a:p>
          <a:p>
            <a:endParaRPr lang="en-US" dirty="0"/>
          </a:p>
        </p:txBody>
      </p:sp>
    </p:spTree>
    <p:extLst>
      <p:ext uri="{BB962C8B-B14F-4D97-AF65-F5344CB8AC3E}">
        <p14:creationId xmlns:p14="http://schemas.microsoft.com/office/powerpoint/2010/main" val="4095534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Entity Framework Works?</a:t>
            </a:r>
          </a:p>
        </p:txBody>
      </p:sp>
      <p:sp>
        <p:nvSpPr>
          <p:cNvPr id="3" name="Content Placeholder 2"/>
          <p:cNvSpPr>
            <a:spLocks noGrp="1"/>
          </p:cNvSpPr>
          <p:nvPr>
            <p:ph idx="1"/>
          </p:nvPr>
        </p:nvSpPr>
        <p:spPr/>
        <p:txBody>
          <a:bodyPr>
            <a:normAutofit/>
          </a:bodyPr>
          <a:lstStyle/>
          <a:p>
            <a:pPr marL="0" indent="0">
              <a:lnSpc>
                <a:spcPct val="120000"/>
              </a:lnSpc>
              <a:buNone/>
            </a:pPr>
            <a:r>
              <a:rPr lang="en-US" sz="1200" dirty="0">
                <a:latin typeface="Verdana" pitchFamily="34" charset="0"/>
                <a:ea typeface="Verdana" pitchFamily="34" charset="0"/>
                <a:cs typeface="Verdana" pitchFamily="34" charset="0"/>
              </a:rPr>
              <a:t>Entity Framework API (EF6 &amp; EF Core) includes the ability to map domain (entity) classes to the database schema, translate &amp; execute LINQ queries to SQL, track </a:t>
            </a:r>
            <a:r>
              <a:rPr lang="en-US" sz="1200" dirty="0" smtClean="0">
                <a:latin typeface="Verdana" pitchFamily="34" charset="0"/>
                <a:ea typeface="Verdana" pitchFamily="34" charset="0"/>
                <a:cs typeface="Verdana" pitchFamily="34" charset="0"/>
              </a:rPr>
              <a:t>changes </a:t>
            </a:r>
            <a:r>
              <a:rPr lang="en-US" sz="1200" dirty="0">
                <a:latin typeface="Verdana" pitchFamily="34" charset="0"/>
                <a:ea typeface="Verdana" pitchFamily="34" charset="0"/>
                <a:cs typeface="Verdana" pitchFamily="34" charset="0"/>
              </a:rPr>
              <a:t>occurred on entities during their lifetime, and save changes to the database</a:t>
            </a:r>
            <a:r>
              <a:rPr lang="en-US" sz="1200" dirty="0" smtClean="0">
                <a:latin typeface="Verdana" pitchFamily="34" charset="0"/>
                <a:ea typeface="Verdana" pitchFamily="34" charset="0"/>
                <a:cs typeface="Verdana" pitchFamily="34" charset="0"/>
              </a:rPr>
              <a:t>.</a:t>
            </a:r>
          </a:p>
          <a:p>
            <a:pPr marL="0" indent="0">
              <a:lnSpc>
                <a:spcPct val="120000"/>
              </a:lnSpc>
              <a:buNone/>
            </a:pPr>
            <a:endParaRPr lang="en-US" sz="1200" dirty="0">
              <a:latin typeface="Verdana" pitchFamily="34" charset="0"/>
              <a:ea typeface="Verdana" pitchFamily="34" charset="0"/>
              <a:cs typeface="Verdana" pitchFamily="34" charset="0"/>
            </a:endParaRPr>
          </a:p>
          <a:p>
            <a:pPr marL="0" indent="0">
              <a:lnSpc>
                <a:spcPct val="120000"/>
              </a:lnSpc>
              <a:buNone/>
            </a:pPr>
            <a:endParaRPr lang="en-US" sz="1200" dirty="0" smtClean="0">
              <a:latin typeface="Verdana" pitchFamily="34" charset="0"/>
              <a:ea typeface="Verdana" pitchFamily="34" charset="0"/>
              <a:cs typeface="Verdana" pitchFamily="34" charset="0"/>
            </a:endParaRPr>
          </a:p>
          <a:p>
            <a:pPr marL="0" indent="0">
              <a:lnSpc>
                <a:spcPct val="120000"/>
              </a:lnSpc>
              <a:buNone/>
            </a:pPr>
            <a:endParaRPr lang="en-US" sz="1200" dirty="0">
              <a:latin typeface="Verdana" pitchFamily="34" charset="0"/>
              <a:ea typeface="Verdana" pitchFamily="34" charset="0"/>
              <a:cs typeface="Verdana" pitchFamily="34" charset="0"/>
            </a:endParaRPr>
          </a:p>
          <a:p>
            <a:pPr marL="0" indent="0">
              <a:lnSpc>
                <a:spcPct val="120000"/>
              </a:lnSpc>
              <a:buNone/>
            </a:pPr>
            <a:endParaRPr lang="en-US" sz="1200" dirty="0" smtClean="0">
              <a:latin typeface="Verdana" pitchFamily="34" charset="0"/>
              <a:ea typeface="Verdana" pitchFamily="34" charset="0"/>
              <a:cs typeface="Verdana" pitchFamily="34" charset="0"/>
            </a:endParaRPr>
          </a:p>
          <a:p>
            <a:pPr marL="0" indent="0">
              <a:lnSpc>
                <a:spcPct val="120000"/>
              </a:lnSpc>
              <a:buNone/>
            </a:pPr>
            <a:endParaRPr lang="en-US" sz="1200" dirty="0">
              <a:latin typeface="Verdana" pitchFamily="34" charset="0"/>
              <a:ea typeface="Verdana" pitchFamily="34" charset="0"/>
              <a:cs typeface="Verdana" pitchFamily="34" charset="0"/>
            </a:endParaRPr>
          </a:p>
          <a:p>
            <a:pPr marL="0" indent="0">
              <a:lnSpc>
                <a:spcPct val="120000"/>
              </a:lnSpc>
              <a:buNone/>
            </a:pPr>
            <a:endParaRPr lang="en-US" sz="1200" dirty="0" smtClean="0">
              <a:latin typeface="Verdana" pitchFamily="34" charset="0"/>
              <a:ea typeface="Verdana" pitchFamily="34" charset="0"/>
              <a:cs typeface="Verdana" pitchFamily="34" charset="0"/>
            </a:endParaRPr>
          </a:p>
          <a:p>
            <a:pPr marL="0" indent="0">
              <a:lnSpc>
                <a:spcPct val="120000"/>
              </a:lnSpc>
              <a:buNone/>
            </a:pPr>
            <a:endParaRPr lang="en-US" sz="1200" dirty="0">
              <a:latin typeface="Verdana" pitchFamily="34" charset="0"/>
              <a:ea typeface="Verdana" pitchFamily="34" charset="0"/>
              <a:cs typeface="Verdana" pitchFamily="34" charset="0"/>
            </a:endParaRPr>
          </a:p>
          <a:p>
            <a:pPr marL="0" indent="0">
              <a:lnSpc>
                <a:spcPct val="120000"/>
              </a:lnSpc>
              <a:buNone/>
            </a:pPr>
            <a:endParaRPr lang="en-US" sz="1200" dirty="0" smtClean="0">
              <a:latin typeface="Verdana" pitchFamily="34" charset="0"/>
              <a:ea typeface="Verdana" pitchFamily="34" charset="0"/>
              <a:cs typeface="Verdana" pitchFamily="34" charset="0"/>
            </a:endParaRPr>
          </a:p>
          <a:p>
            <a:pPr marL="0" indent="0">
              <a:lnSpc>
                <a:spcPct val="120000"/>
              </a:lnSpc>
              <a:buNone/>
            </a:pPr>
            <a:endParaRPr lang="en-US" sz="1200" dirty="0">
              <a:latin typeface="Verdana" pitchFamily="34" charset="0"/>
              <a:ea typeface="Verdana" pitchFamily="34" charset="0"/>
              <a:cs typeface="Verdana" pitchFamily="34" charset="0"/>
            </a:endParaRPr>
          </a:p>
          <a:p>
            <a:pPr marL="0" indent="0">
              <a:lnSpc>
                <a:spcPct val="120000"/>
              </a:lnSpc>
              <a:buNone/>
            </a:pPr>
            <a:endParaRPr lang="en-US" sz="1200" dirty="0" smtClean="0">
              <a:latin typeface="Verdana" pitchFamily="34" charset="0"/>
              <a:ea typeface="Verdana" pitchFamily="34" charset="0"/>
              <a:cs typeface="Verdana" pitchFamily="34" charset="0"/>
            </a:endParaRPr>
          </a:p>
          <a:p>
            <a:pPr marL="0" indent="0">
              <a:lnSpc>
                <a:spcPct val="120000"/>
              </a:lnSpc>
              <a:buNone/>
            </a:pPr>
            <a:endParaRPr lang="en-US" sz="1200" dirty="0">
              <a:latin typeface="Verdana" pitchFamily="34" charset="0"/>
              <a:ea typeface="Verdana" pitchFamily="34" charset="0"/>
              <a:cs typeface="Verdana" pitchFamily="34" charset="0"/>
            </a:endParaRPr>
          </a:p>
          <a:p>
            <a:pPr marL="0" indent="0">
              <a:lnSpc>
                <a:spcPct val="120000"/>
              </a:lnSpc>
              <a:buNone/>
            </a:pPr>
            <a:endParaRPr lang="en-US" sz="4000" dirty="0">
              <a:latin typeface="Verdana" pitchFamily="34" charset="0"/>
              <a:ea typeface="Verdana" pitchFamily="34" charset="0"/>
              <a:cs typeface="Verdana" pitchFamily="34"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362200"/>
            <a:ext cx="5734050" cy="405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114800"/>
            <a:ext cx="4495800" cy="1886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8628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Data Model</a:t>
            </a:r>
            <a:br>
              <a:rPr lang="en-US" dirty="0"/>
            </a:br>
            <a:endParaRPr lang="en-US" dirty="0"/>
          </a:p>
        </p:txBody>
      </p:sp>
      <p:sp>
        <p:nvSpPr>
          <p:cNvPr id="3" name="Content Placeholder 2"/>
          <p:cNvSpPr>
            <a:spLocks noGrp="1"/>
          </p:cNvSpPr>
          <p:nvPr>
            <p:ph idx="1"/>
          </p:nvPr>
        </p:nvSpPr>
        <p:spPr>
          <a:xfrm>
            <a:off x="457200" y="1600200"/>
            <a:ext cx="8229600" cy="4876800"/>
          </a:xfrm>
        </p:spPr>
        <p:txBody>
          <a:bodyPr>
            <a:normAutofit fontScale="70000" lnSpcReduction="20000"/>
          </a:bodyPr>
          <a:lstStyle/>
          <a:p>
            <a:r>
              <a:rPr lang="en-US" dirty="0" smtClean="0"/>
              <a:t>The </a:t>
            </a:r>
            <a:r>
              <a:rPr lang="en-US" dirty="0"/>
              <a:t>very first task of EF API is to build an Entity Data Model (EDM). EDM is an in-memory representation of the entire metadata: conceptual model, storage model, and mapping between them.</a:t>
            </a:r>
          </a:p>
          <a:p>
            <a:r>
              <a:rPr lang="en-US" b="1" dirty="0"/>
              <a:t>Conceptual Model:</a:t>
            </a:r>
            <a:r>
              <a:rPr lang="en-US" dirty="0"/>
              <a:t> EF builds the conceptual model from your domain classes, context class, default conventions followed in your domain classes, and configurations.</a:t>
            </a:r>
          </a:p>
          <a:p>
            <a:r>
              <a:rPr lang="en-US" b="1" dirty="0"/>
              <a:t>Storage Model:</a:t>
            </a:r>
            <a:r>
              <a:rPr lang="en-US" dirty="0"/>
              <a:t> EF builds the storage model for the underlying database schema. In the code-first approach, this will be inferred from the conceptual model. In the database-first approach, this will be inferred from the targeted database.</a:t>
            </a:r>
          </a:p>
          <a:p>
            <a:r>
              <a:rPr lang="en-US" b="1" dirty="0"/>
              <a:t>Mappings:</a:t>
            </a:r>
            <a:r>
              <a:rPr lang="en-US" dirty="0"/>
              <a:t> EF includes mapping information on how the conceptual model maps to the database schema (storage model).</a:t>
            </a:r>
          </a:p>
          <a:p>
            <a:r>
              <a:rPr lang="en-US" dirty="0"/>
              <a:t>EF performs CRUD operations using this EDM. It uses EDM in building SQL queries from LINQ queries, building INSERT, UPDATE, and DELETE commands, and transform database result into entity objects.</a:t>
            </a:r>
          </a:p>
          <a:p>
            <a:endParaRPr lang="en-US" dirty="0"/>
          </a:p>
        </p:txBody>
      </p:sp>
    </p:spTree>
    <p:extLst>
      <p:ext uri="{BB962C8B-B14F-4D97-AF65-F5344CB8AC3E}">
        <p14:creationId xmlns:p14="http://schemas.microsoft.com/office/powerpoint/2010/main" val="2128422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308</TotalTime>
  <Words>1209</Words>
  <Application>Microsoft Office PowerPoint</Application>
  <PresentationFormat>On-screen Show (4:3)</PresentationFormat>
  <Paragraphs>255</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PowerPoint Presentation</vt:lpstr>
      <vt:lpstr>Entity framework</vt:lpstr>
      <vt:lpstr>PowerPoint Presentation</vt:lpstr>
      <vt:lpstr>Entity Framework Features</vt:lpstr>
      <vt:lpstr>EF 6 Version History</vt:lpstr>
      <vt:lpstr>Basic Workflow in Entity Framework</vt:lpstr>
      <vt:lpstr>Basic Workflow in Entity Framework</vt:lpstr>
      <vt:lpstr>How Entity Framework Works?</vt:lpstr>
      <vt:lpstr>Entity Data Model </vt:lpstr>
      <vt:lpstr>PowerPoint Presentation</vt:lpstr>
      <vt:lpstr>Entity Framework Architecture</vt:lpstr>
      <vt:lpstr>PowerPoint Presentation</vt:lpstr>
      <vt:lpstr>Context Class in Entity Framework </vt:lpstr>
      <vt:lpstr>PowerPoint Presentation</vt:lpstr>
      <vt:lpstr>What is an Entity in Entity Framework?</vt:lpstr>
      <vt:lpstr>What is an Entity in Entity Framework?</vt:lpstr>
      <vt:lpstr>What is an Entity in Entity Framework?</vt:lpstr>
      <vt:lpstr>Scalar and navigation properties</vt:lpstr>
      <vt:lpstr>Scalar </vt:lpstr>
      <vt:lpstr>Navigation property</vt:lpstr>
      <vt:lpstr>Reference Navigation Property</vt:lpstr>
      <vt:lpstr>Collection Navigation Property</vt:lpstr>
      <vt:lpstr>types</vt:lpstr>
      <vt:lpstr>PowerPoint Presentation</vt:lpstr>
      <vt:lpstr>Dynamic Proxy Entities (POCO Proxy)</vt:lpstr>
      <vt:lpstr>PowerPoint Presentation</vt:lpstr>
      <vt:lpstr>The entity state </vt:lpstr>
      <vt:lpstr>PowerPoint Presentation</vt:lpstr>
      <vt:lpstr>Development Approaches with Entity Framework </vt:lpstr>
      <vt:lpstr>Database-First Approach </vt:lpstr>
      <vt:lpstr>Code-First Approach</vt:lpstr>
      <vt:lpstr>Model-First Approach</vt:lpstr>
      <vt:lpstr>Choosing the Development Approach for Your Application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27</cp:revision>
  <dcterms:created xsi:type="dcterms:W3CDTF">2006-08-16T00:00:00Z</dcterms:created>
  <dcterms:modified xsi:type="dcterms:W3CDTF">2021-07-07T07:45:08Z</dcterms:modified>
</cp:coreProperties>
</file>