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3"/>
  </p:notesMasterIdLst>
  <p:sldIdLst>
    <p:sldId id="256" r:id="rId2"/>
    <p:sldId id="257" r:id="rId3"/>
    <p:sldId id="261" r:id="rId4"/>
    <p:sldId id="260" r:id="rId5"/>
    <p:sldId id="262" r:id="rId6"/>
    <p:sldId id="259" r:id="rId7"/>
    <p:sldId id="263" r:id="rId8"/>
    <p:sldId id="264" r:id="rId9"/>
    <p:sldId id="265" r:id="rId10"/>
    <p:sldId id="266" r:id="rId11"/>
    <p:sldId id="267" r:id="rId12"/>
    <p:sldId id="268" r:id="rId13"/>
    <p:sldId id="270"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8" r:id="rId30"/>
    <p:sldId id="287" r:id="rId31"/>
    <p:sldId id="289"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0" d="100"/>
          <a:sy n="70" d="100"/>
        </p:scale>
        <p:origin x="-138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3336D1A-A0BE-41C8-A6A8-40482913A33B}" type="datetimeFigureOut">
              <a:rPr lang="en-US" smtClean="0"/>
              <a:t>7/5/2021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D63070D-F34D-41D7-BE15-E2A29970383F}" type="slidenum">
              <a:rPr lang="en-US" smtClean="0"/>
              <a:t>‹#›</a:t>
            </a:fld>
            <a:endParaRPr lang="en-US"/>
          </a:p>
        </p:txBody>
      </p:sp>
    </p:spTree>
    <p:extLst>
      <p:ext uri="{BB962C8B-B14F-4D97-AF65-F5344CB8AC3E}">
        <p14:creationId xmlns:p14="http://schemas.microsoft.com/office/powerpoint/2010/main" val="1277918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63070D-F34D-41D7-BE15-E2A29970383F}" type="slidenum">
              <a:rPr lang="en-US" smtClean="0"/>
              <a:t>27</a:t>
            </a:fld>
            <a:endParaRPr lang="en-US"/>
          </a:p>
        </p:txBody>
      </p:sp>
    </p:spTree>
    <p:extLst>
      <p:ext uri="{BB962C8B-B14F-4D97-AF65-F5344CB8AC3E}">
        <p14:creationId xmlns:p14="http://schemas.microsoft.com/office/powerpoint/2010/main" val="28841018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7/5/2021</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7/5/2021</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7/5/2021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7/5/2021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B6F15528-21DE-4FAA-801E-634DDDAF4B2B}" type="slidenum">
              <a:rPr lang="en-US" smtClean="0"/>
              <a:pPr/>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1D8BD707-D9CF-40AE-B4C6-C98DA3205C09}" type="datetimeFigureOut">
              <a:rPr lang="en-US" smtClean="0"/>
              <a:pPr/>
              <a:t>7/5/2021</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B6F15528-21DE-4FAA-801E-634DDDAF4B2B}" type="slidenum">
              <a:rPr lang="en-US" smtClean="0"/>
              <a:pPr/>
              <a:t>‹#›</a:t>
            </a:fld>
            <a:endParaRPr lang="en-US"/>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Ado </a:t>
            </a:r>
            <a:r>
              <a:rPr lang="en-US" dirty="0" err="1" smtClean="0"/>
              <a:t>.net</a:t>
            </a:r>
            <a:r>
              <a:rPr lang="en-US" dirty="0" smtClean="0"/>
              <a:t> </a:t>
            </a:r>
            <a:endParaRPr lang="en-US" dirty="0"/>
          </a:p>
        </p:txBody>
      </p:sp>
    </p:spTree>
    <p:extLst>
      <p:ext uri="{BB962C8B-B14F-4D97-AF65-F5344CB8AC3E}">
        <p14:creationId xmlns:p14="http://schemas.microsoft.com/office/powerpoint/2010/main" val="9735243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Disconnected data</a:t>
            </a:r>
            <a:endParaRPr lang="en-US" dirty="0"/>
          </a:p>
        </p:txBody>
      </p:sp>
      <p:sp>
        <p:nvSpPr>
          <p:cNvPr id="3" name="Content Placeholder 2"/>
          <p:cNvSpPr>
            <a:spLocks noGrp="1"/>
          </p:cNvSpPr>
          <p:nvPr>
            <p:ph idx="1"/>
          </p:nvPr>
        </p:nvSpPr>
        <p:spPr/>
        <p:txBody>
          <a:bodyPr/>
          <a:lstStyle/>
          <a:p>
            <a:r>
              <a:rPr lang="en-US" dirty="0"/>
              <a:t>Is the storage and management of data without connection.</a:t>
            </a:r>
          </a:p>
          <a:p>
            <a:endParaRPr lang="en-US" dirty="0"/>
          </a:p>
          <a:p>
            <a:r>
              <a:rPr lang="en-US" dirty="0"/>
              <a:t>Data is stored in client’s </a:t>
            </a:r>
            <a:r>
              <a:rPr lang="en-US" dirty="0" smtClean="0"/>
              <a:t>machine</a:t>
            </a:r>
          </a:p>
          <a:p>
            <a:endParaRPr lang="en-US" dirty="0"/>
          </a:p>
          <a:p>
            <a:r>
              <a:rPr lang="en-US" dirty="0" err="1" smtClean="0"/>
              <a:t>System.Data</a:t>
            </a:r>
            <a:r>
              <a:rPr lang="en-US" dirty="0" smtClean="0"/>
              <a:t> </a:t>
            </a:r>
            <a:r>
              <a:rPr lang="en-US" dirty="0"/>
              <a:t>provides the required </a:t>
            </a:r>
            <a:r>
              <a:rPr lang="en-US" dirty="0" smtClean="0"/>
              <a:t>classes</a:t>
            </a:r>
          </a:p>
          <a:p>
            <a:endParaRPr lang="en-US" dirty="0"/>
          </a:p>
          <a:p>
            <a:r>
              <a:rPr lang="en-US" dirty="0" err="1"/>
              <a:t>DataTable</a:t>
            </a:r>
            <a:r>
              <a:rPr lang="en-US" dirty="0"/>
              <a:t>, </a:t>
            </a:r>
            <a:r>
              <a:rPr lang="en-US" dirty="0" err="1"/>
              <a:t>DataColumn</a:t>
            </a:r>
            <a:r>
              <a:rPr lang="en-US" dirty="0"/>
              <a:t>, </a:t>
            </a:r>
            <a:r>
              <a:rPr lang="en-US" dirty="0" err="1"/>
              <a:t>DataRow</a:t>
            </a:r>
            <a:r>
              <a:rPr lang="en-US" dirty="0"/>
              <a:t> are few common classes</a:t>
            </a:r>
          </a:p>
          <a:p>
            <a:endParaRPr lang="en-US" dirty="0"/>
          </a:p>
          <a:p>
            <a:r>
              <a:rPr lang="en-US" dirty="0"/>
              <a:t>Data is stored in tabular format only</a:t>
            </a:r>
          </a:p>
          <a:p>
            <a:endParaRPr lang="en-US" dirty="0"/>
          </a:p>
          <a:p>
            <a:endParaRPr lang="en-US" dirty="0"/>
          </a:p>
        </p:txBody>
      </p:sp>
    </p:spTree>
    <p:extLst>
      <p:ext uri="{BB962C8B-B14F-4D97-AF65-F5344CB8AC3E}">
        <p14:creationId xmlns:p14="http://schemas.microsoft.com/office/powerpoint/2010/main" val="2471971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620000" cy="5745163"/>
          </a:xfrm>
        </p:spPr>
        <p:txBody>
          <a:bodyPr>
            <a:normAutofit fontScale="85000" lnSpcReduction="20000"/>
          </a:bodyPr>
          <a:lstStyle/>
          <a:p>
            <a:r>
              <a:rPr lang="en-US" b="0" dirty="0">
                <a:latin typeface="Verdana" pitchFamily="34" charset="0"/>
                <a:ea typeface="Verdana" pitchFamily="34" charset="0"/>
                <a:cs typeface="Verdana" pitchFamily="34" charset="0"/>
              </a:rPr>
              <a:t>The ADO.NET Framework supports two models of Data Access Architecture, Connection Oriented Data Access Architecture and Disconnected Data Access Architecture. The ADO.NET Disconnected Data Access Architecture far more flexible and powerful than ADOs Connection Oriented Data Access.</a:t>
            </a:r>
          </a:p>
          <a:p>
            <a:r>
              <a:rPr lang="en-US" b="0" dirty="0">
                <a:latin typeface="Verdana" pitchFamily="34" charset="0"/>
                <a:ea typeface="Verdana" pitchFamily="34" charset="0"/>
                <a:cs typeface="Verdana" pitchFamily="34" charset="0"/>
              </a:rPr>
              <a:t>In Connection Oriented Data Access Architecture the application makes a connection to the Data Source and then interact with it through SQL requests using the same connection. In this case the application stays connected to the database system even when it is not using any Database Operations. On the other hand the disconnected approach makes no attempt to maintain a connection to the data source.</a:t>
            </a:r>
          </a:p>
          <a:p>
            <a:r>
              <a:rPr lang="en-US" b="0" dirty="0" err="1">
                <a:latin typeface="Verdana" pitchFamily="34" charset="0"/>
                <a:ea typeface="Verdana" pitchFamily="34" charset="0"/>
                <a:cs typeface="Verdana" pitchFamily="34" charset="0"/>
              </a:rPr>
              <a:t>ADO.Net</a:t>
            </a:r>
            <a:r>
              <a:rPr lang="en-US" b="0" dirty="0">
                <a:latin typeface="Verdana" pitchFamily="34" charset="0"/>
                <a:ea typeface="Verdana" pitchFamily="34" charset="0"/>
                <a:cs typeface="Verdana" pitchFamily="34" charset="0"/>
              </a:rPr>
              <a:t> provides a new solution by introduce a new component called Dataset. </a:t>
            </a:r>
            <a:endParaRPr lang="en-US" b="0" dirty="0" smtClean="0">
              <a:latin typeface="Verdana" pitchFamily="34" charset="0"/>
              <a:ea typeface="Verdana" pitchFamily="34" charset="0"/>
              <a:cs typeface="Verdana" pitchFamily="34" charset="0"/>
            </a:endParaRPr>
          </a:p>
          <a:p>
            <a:r>
              <a:rPr lang="en-US" b="0" dirty="0" smtClean="0">
                <a:latin typeface="Verdana" pitchFamily="34" charset="0"/>
                <a:ea typeface="Verdana" pitchFamily="34" charset="0"/>
                <a:cs typeface="Verdana" pitchFamily="34" charset="0"/>
              </a:rPr>
              <a:t>The </a:t>
            </a:r>
            <a:r>
              <a:rPr lang="en-US" b="0" dirty="0" err="1">
                <a:latin typeface="Verdana" pitchFamily="34" charset="0"/>
                <a:ea typeface="Verdana" pitchFamily="34" charset="0"/>
                <a:cs typeface="Verdana" pitchFamily="34" charset="0"/>
              </a:rPr>
              <a:t>DataSet</a:t>
            </a:r>
            <a:r>
              <a:rPr lang="en-US" b="0" dirty="0">
                <a:latin typeface="Verdana" pitchFamily="34" charset="0"/>
                <a:ea typeface="Verdana" pitchFamily="34" charset="0"/>
                <a:cs typeface="Verdana" pitchFamily="34" charset="0"/>
              </a:rPr>
              <a:t> is the central component in the ADO.NET Disconnected Data Access Architecture. </a:t>
            </a:r>
            <a:endParaRPr lang="en-US" b="0" dirty="0" smtClean="0">
              <a:latin typeface="Verdana" pitchFamily="34" charset="0"/>
              <a:ea typeface="Verdana" pitchFamily="34" charset="0"/>
              <a:cs typeface="Verdana" pitchFamily="34" charset="0"/>
            </a:endParaRPr>
          </a:p>
          <a:p>
            <a:r>
              <a:rPr lang="en-US" b="0" dirty="0" smtClean="0">
                <a:latin typeface="Verdana" pitchFamily="34" charset="0"/>
                <a:ea typeface="Verdana" pitchFamily="34" charset="0"/>
                <a:cs typeface="Verdana" pitchFamily="34" charset="0"/>
              </a:rPr>
              <a:t>A </a:t>
            </a:r>
            <a:r>
              <a:rPr lang="en-US" b="0" dirty="0" err="1">
                <a:latin typeface="Verdana" pitchFamily="34" charset="0"/>
                <a:ea typeface="Verdana" pitchFamily="34" charset="0"/>
                <a:cs typeface="Verdana" pitchFamily="34" charset="0"/>
              </a:rPr>
              <a:t>DataSet</a:t>
            </a:r>
            <a:r>
              <a:rPr lang="en-US" b="0" dirty="0">
                <a:latin typeface="Verdana" pitchFamily="34" charset="0"/>
                <a:ea typeface="Verdana" pitchFamily="34" charset="0"/>
                <a:cs typeface="Verdana" pitchFamily="34" charset="0"/>
              </a:rPr>
              <a:t> is an in-memory data store that can hold multiple tables at the same time. </a:t>
            </a:r>
            <a:endParaRPr lang="en-US" b="0" dirty="0" smtClean="0">
              <a:latin typeface="Verdana" pitchFamily="34" charset="0"/>
              <a:ea typeface="Verdana" pitchFamily="34" charset="0"/>
              <a:cs typeface="Verdana" pitchFamily="34" charset="0"/>
            </a:endParaRPr>
          </a:p>
          <a:p>
            <a:r>
              <a:rPr lang="en-US" b="0" dirty="0" err="1" smtClean="0">
                <a:latin typeface="Verdana" pitchFamily="34" charset="0"/>
                <a:ea typeface="Verdana" pitchFamily="34" charset="0"/>
                <a:cs typeface="Verdana" pitchFamily="34" charset="0"/>
              </a:rPr>
              <a:t>DataSets</a:t>
            </a:r>
            <a:r>
              <a:rPr lang="en-US" b="0" dirty="0" smtClean="0">
                <a:latin typeface="Verdana" pitchFamily="34" charset="0"/>
                <a:ea typeface="Verdana" pitchFamily="34" charset="0"/>
                <a:cs typeface="Verdana" pitchFamily="34" charset="0"/>
              </a:rPr>
              <a:t> </a:t>
            </a:r>
            <a:r>
              <a:rPr lang="en-US" b="0" dirty="0">
                <a:latin typeface="Verdana" pitchFamily="34" charset="0"/>
                <a:ea typeface="Verdana" pitchFamily="34" charset="0"/>
                <a:cs typeface="Verdana" pitchFamily="34" charset="0"/>
              </a:rPr>
              <a:t>only hold data and do not interact with a Data Source. </a:t>
            </a:r>
            <a:endParaRPr lang="en-US" b="0" dirty="0" smtClean="0">
              <a:latin typeface="Verdana" pitchFamily="34" charset="0"/>
              <a:ea typeface="Verdana" pitchFamily="34" charset="0"/>
              <a:cs typeface="Verdana" pitchFamily="34" charset="0"/>
            </a:endParaRPr>
          </a:p>
          <a:p>
            <a:r>
              <a:rPr lang="en-US" b="0" dirty="0" smtClean="0">
                <a:latin typeface="Verdana" pitchFamily="34" charset="0"/>
                <a:ea typeface="Verdana" pitchFamily="34" charset="0"/>
                <a:cs typeface="Verdana" pitchFamily="34" charset="0"/>
              </a:rPr>
              <a:t>One </a:t>
            </a:r>
            <a:r>
              <a:rPr lang="en-US" b="0" dirty="0">
                <a:latin typeface="Verdana" pitchFamily="34" charset="0"/>
                <a:ea typeface="Verdana" pitchFamily="34" charset="0"/>
                <a:cs typeface="Verdana" pitchFamily="34" charset="0"/>
              </a:rPr>
              <a:t>of the key characteristics of the </a:t>
            </a:r>
            <a:r>
              <a:rPr lang="en-US" b="0" dirty="0" err="1">
                <a:latin typeface="Verdana" pitchFamily="34" charset="0"/>
                <a:ea typeface="Verdana" pitchFamily="34" charset="0"/>
                <a:cs typeface="Verdana" pitchFamily="34" charset="0"/>
              </a:rPr>
              <a:t>DataSet</a:t>
            </a:r>
            <a:r>
              <a:rPr lang="en-US" b="0" dirty="0">
                <a:latin typeface="Verdana" pitchFamily="34" charset="0"/>
                <a:ea typeface="Verdana" pitchFamily="34" charset="0"/>
                <a:cs typeface="Verdana" pitchFamily="34" charset="0"/>
              </a:rPr>
              <a:t> is that it has no knowledge of the underlying Data Source that might have been used to populate it.</a:t>
            </a:r>
          </a:p>
          <a:p>
            <a:endParaRPr lang="en-US" dirty="0"/>
          </a:p>
        </p:txBody>
      </p:sp>
    </p:spTree>
    <p:extLst>
      <p:ext uri="{BB962C8B-B14F-4D97-AF65-F5344CB8AC3E}">
        <p14:creationId xmlns:p14="http://schemas.microsoft.com/office/powerpoint/2010/main" val="3103556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Will create </a:t>
            </a:r>
            <a:r>
              <a:rPr lang="en-US" dirty="0" err="1" smtClean="0"/>
              <a:t>datatable</a:t>
            </a:r>
            <a:endParaRPr lang="en-US" dirty="0"/>
          </a:p>
        </p:txBody>
      </p:sp>
      <p:sp>
        <p:nvSpPr>
          <p:cNvPr id="3" name="Content Placeholder 2"/>
          <p:cNvSpPr>
            <a:spLocks noGrp="1"/>
          </p:cNvSpPr>
          <p:nvPr>
            <p:ph idx="1"/>
          </p:nvPr>
        </p:nvSpPr>
        <p:spPr/>
        <p:txBody>
          <a:bodyPr>
            <a:normAutofit/>
          </a:bodyPr>
          <a:lstStyle/>
          <a:p>
            <a:pPr marL="742950" indent="-742950">
              <a:buAutoNum type="arabicPeriod"/>
            </a:pPr>
            <a:r>
              <a:rPr lang="en-US" sz="3600" dirty="0" smtClean="0"/>
              <a:t>Create a windows - application.</a:t>
            </a:r>
          </a:p>
          <a:p>
            <a:pPr marL="742950" indent="-742950">
              <a:buAutoNum type="arabicPeriod"/>
            </a:pPr>
            <a:r>
              <a:rPr lang="en-US" sz="3600" dirty="0" smtClean="0"/>
              <a:t>Drag and drop data grid over the form</a:t>
            </a:r>
            <a:endParaRPr lang="en-US" sz="3600" dirty="0"/>
          </a:p>
        </p:txBody>
      </p:sp>
    </p:spTree>
    <p:extLst>
      <p:ext uri="{BB962C8B-B14F-4D97-AF65-F5344CB8AC3E}">
        <p14:creationId xmlns:p14="http://schemas.microsoft.com/office/powerpoint/2010/main" val="2359725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620000" cy="5668963"/>
          </a:xfrm>
        </p:spPr>
        <p:txBody>
          <a:bodyPr>
            <a:noAutofit/>
          </a:bodyPr>
          <a:lstStyle/>
          <a:p>
            <a:r>
              <a:rPr lang="en-US" sz="1200" dirty="0"/>
              <a:t>using System;</a:t>
            </a:r>
          </a:p>
          <a:p>
            <a:r>
              <a:rPr lang="en-US" sz="1200" dirty="0"/>
              <a:t>using </a:t>
            </a:r>
            <a:r>
              <a:rPr lang="en-US" sz="1200" dirty="0" err="1"/>
              <a:t>System.Data</a:t>
            </a:r>
            <a:r>
              <a:rPr lang="en-US" sz="1200" dirty="0"/>
              <a:t>;</a:t>
            </a:r>
          </a:p>
          <a:p>
            <a:r>
              <a:rPr lang="en-US" sz="1200" dirty="0"/>
              <a:t>using </a:t>
            </a:r>
            <a:r>
              <a:rPr lang="en-US" sz="1200" dirty="0" err="1"/>
              <a:t>System.Windows.Forms</a:t>
            </a:r>
            <a:r>
              <a:rPr lang="en-US" sz="1200" dirty="0"/>
              <a:t>;</a:t>
            </a:r>
          </a:p>
          <a:p>
            <a:endParaRPr lang="en-US" sz="1200" dirty="0">
              <a:solidFill>
                <a:srgbClr val="000000"/>
              </a:solidFill>
              <a:latin typeface="Consolas"/>
            </a:endParaRPr>
          </a:p>
          <a:p>
            <a:r>
              <a:rPr lang="en-US" sz="1200" dirty="0">
                <a:solidFill>
                  <a:srgbClr val="0000FF"/>
                </a:solidFill>
                <a:latin typeface="Consolas"/>
              </a:rPr>
              <a:t>namespace</a:t>
            </a:r>
            <a:r>
              <a:rPr lang="en-US" sz="1200" dirty="0">
                <a:solidFill>
                  <a:srgbClr val="000000"/>
                </a:solidFill>
                <a:latin typeface="Consolas"/>
              </a:rPr>
              <a:t> Ado_net1</a:t>
            </a:r>
          </a:p>
          <a:p>
            <a:r>
              <a:rPr lang="en-US" sz="1200" dirty="0">
                <a:solidFill>
                  <a:srgbClr val="000000"/>
                </a:solidFill>
                <a:latin typeface="Consolas"/>
              </a:rPr>
              <a:t>{</a:t>
            </a:r>
          </a:p>
          <a:p>
            <a:r>
              <a:rPr lang="en-US" sz="1200" dirty="0">
                <a:solidFill>
                  <a:srgbClr val="000000"/>
                </a:solidFill>
                <a:latin typeface="Consolas"/>
              </a:rPr>
              <a:t>    </a:t>
            </a:r>
            <a:r>
              <a:rPr lang="en-US" sz="1200" dirty="0">
                <a:solidFill>
                  <a:srgbClr val="0000FF"/>
                </a:solidFill>
                <a:latin typeface="Consolas"/>
              </a:rPr>
              <a:t>public</a:t>
            </a:r>
            <a:r>
              <a:rPr lang="en-US" sz="1200" dirty="0">
                <a:solidFill>
                  <a:srgbClr val="000000"/>
                </a:solidFill>
                <a:latin typeface="Consolas"/>
              </a:rPr>
              <a:t> </a:t>
            </a:r>
            <a:r>
              <a:rPr lang="en-US" sz="1200" dirty="0">
                <a:solidFill>
                  <a:srgbClr val="0000FF"/>
                </a:solidFill>
                <a:latin typeface="Consolas"/>
              </a:rPr>
              <a:t>partial</a:t>
            </a:r>
            <a:r>
              <a:rPr lang="en-US" sz="1200" dirty="0">
                <a:solidFill>
                  <a:srgbClr val="000000"/>
                </a:solidFill>
                <a:latin typeface="Consolas"/>
              </a:rPr>
              <a:t> </a:t>
            </a:r>
            <a:r>
              <a:rPr lang="en-US" sz="1200" dirty="0">
                <a:solidFill>
                  <a:srgbClr val="0000FF"/>
                </a:solidFill>
                <a:latin typeface="Consolas"/>
              </a:rPr>
              <a:t>class</a:t>
            </a:r>
            <a:r>
              <a:rPr lang="en-US" sz="1200" dirty="0">
                <a:solidFill>
                  <a:srgbClr val="000000"/>
                </a:solidFill>
                <a:latin typeface="Consolas"/>
              </a:rPr>
              <a:t> </a:t>
            </a:r>
            <a:r>
              <a:rPr lang="en-US" sz="1200" dirty="0">
                <a:solidFill>
                  <a:srgbClr val="2B91AF"/>
                </a:solidFill>
                <a:latin typeface="Consolas"/>
              </a:rPr>
              <a:t>Form1</a:t>
            </a:r>
            <a:r>
              <a:rPr lang="en-US" sz="1200" dirty="0">
                <a:solidFill>
                  <a:srgbClr val="000000"/>
                </a:solidFill>
                <a:latin typeface="Consolas"/>
              </a:rPr>
              <a:t> : Form</a:t>
            </a:r>
          </a:p>
          <a:p>
            <a:r>
              <a:rPr lang="en-US" sz="1200" dirty="0">
                <a:solidFill>
                  <a:srgbClr val="000000"/>
                </a:solidFill>
                <a:latin typeface="Consolas"/>
              </a:rPr>
              <a:t>    {</a:t>
            </a:r>
          </a:p>
          <a:p>
            <a:r>
              <a:rPr lang="en-US" sz="1200" dirty="0">
                <a:solidFill>
                  <a:srgbClr val="000000"/>
                </a:solidFill>
                <a:latin typeface="Consolas"/>
              </a:rPr>
              <a:t>        </a:t>
            </a:r>
            <a:r>
              <a:rPr lang="en-US" sz="1200" dirty="0" err="1">
                <a:solidFill>
                  <a:srgbClr val="000000"/>
                </a:solidFill>
                <a:latin typeface="Consolas"/>
              </a:rPr>
              <a:t>DataTable</a:t>
            </a:r>
            <a:r>
              <a:rPr lang="en-US" sz="1200" dirty="0">
                <a:solidFill>
                  <a:srgbClr val="000000"/>
                </a:solidFill>
                <a:latin typeface="Consolas"/>
              </a:rPr>
              <a:t> </a:t>
            </a:r>
            <a:r>
              <a:rPr lang="en-US" sz="1200" dirty="0" err="1">
                <a:solidFill>
                  <a:srgbClr val="000000"/>
                </a:solidFill>
                <a:latin typeface="Consolas"/>
              </a:rPr>
              <a:t>dt</a:t>
            </a:r>
            <a:r>
              <a:rPr lang="en-US" sz="1200" dirty="0">
                <a:solidFill>
                  <a:srgbClr val="000000"/>
                </a:solidFill>
                <a:latin typeface="Consolas"/>
              </a:rPr>
              <a:t>;</a:t>
            </a:r>
          </a:p>
          <a:p>
            <a:r>
              <a:rPr lang="en-US" sz="1200" dirty="0">
                <a:solidFill>
                  <a:srgbClr val="000000"/>
                </a:solidFill>
                <a:latin typeface="Consolas"/>
              </a:rPr>
              <a:t>        </a:t>
            </a:r>
            <a:r>
              <a:rPr lang="en-US" sz="1200" dirty="0" err="1">
                <a:solidFill>
                  <a:srgbClr val="000000"/>
                </a:solidFill>
                <a:latin typeface="Consolas"/>
              </a:rPr>
              <a:t>DataColumn</a:t>
            </a:r>
            <a:r>
              <a:rPr lang="en-US" sz="1200" dirty="0">
                <a:solidFill>
                  <a:srgbClr val="000000"/>
                </a:solidFill>
                <a:latin typeface="Consolas"/>
              </a:rPr>
              <a:t> dc;</a:t>
            </a:r>
          </a:p>
          <a:p>
            <a:r>
              <a:rPr lang="en-US" sz="1200" dirty="0">
                <a:solidFill>
                  <a:srgbClr val="000000"/>
                </a:solidFill>
                <a:latin typeface="Consolas"/>
              </a:rPr>
              <a:t>        </a:t>
            </a:r>
            <a:r>
              <a:rPr lang="en-US" sz="1200" dirty="0" err="1">
                <a:solidFill>
                  <a:srgbClr val="000000"/>
                </a:solidFill>
                <a:latin typeface="Consolas"/>
              </a:rPr>
              <a:t>DataRow</a:t>
            </a:r>
            <a:r>
              <a:rPr lang="en-US" sz="1200" dirty="0">
                <a:solidFill>
                  <a:srgbClr val="000000"/>
                </a:solidFill>
                <a:latin typeface="Consolas"/>
              </a:rPr>
              <a:t> </a:t>
            </a:r>
            <a:r>
              <a:rPr lang="en-US" sz="1200" dirty="0" err="1">
                <a:solidFill>
                  <a:srgbClr val="000000"/>
                </a:solidFill>
                <a:latin typeface="Consolas"/>
              </a:rPr>
              <a:t>dr</a:t>
            </a:r>
            <a:r>
              <a:rPr lang="en-US" sz="1200" dirty="0">
                <a:solidFill>
                  <a:srgbClr val="000000"/>
                </a:solidFill>
                <a:latin typeface="Consolas"/>
              </a:rPr>
              <a:t>;</a:t>
            </a:r>
          </a:p>
          <a:p>
            <a:endParaRPr lang="en-US" sz="1200" dirty="0">
              <a:solidFill>
                <a:srgbClr val="000000"/>
              </a:solidFill>
              <a:latin typeface="Consolas"/>
            </a:endParaRPr>
          </a:p>
          <a:p>
            <a:r>
              <a:rPr lang="en-US" sz="1200" dirty="0">
                <a:solidFill>
                  <a:srgbClr val="000000"/>
                </a:solidFill>
                <a:latin typeface="Consolas"/>
              </a:rPr>
              <a:t>        </a:t>
            </a:r>
            <a:r>
              <a:rPr lang="en-US" sz="1200" dirty="0" err="1">
                <a:solidFill>
                  <a:srgbClr val="000000"/>
                </a:solidFill>
                <a:latin typeface="Consolas"/>
              </a:rPr>
              <a:t>DataTable</a:t>
            </a:r>
            <a:r>
              <a:rPr lang="en-US" sz="1200" dirty="0">
                <a:solidFill>
                  <a:srgbClr val="000000"/>
                </a:solidFill>
                <a:latin typeface="Consolas"/>
              </a:rPr>
              <a:t> </a:t>
            </a:r>
            <a:r>
              <a:rPr lang="en-US" sz="1200" dirty="0" err="1">
                <a:solidFill>
                  <a:srgbClr val="000000"/>
                </a:solidFill>
                <a:latin typeface="Consolas"/>
              </a:rPr>
              <a:t>GetStudentDetails</a:t>
            </a:r>
            <a:r>
              <a:rPr lang="en-US" sz="1200" dirty="0">
                <a:solidFill>
                  <a:srgbClr val="000000"/>
                </a:solidFill>
                <a:latin typeface="Consolas"/>
              </a:rPr>
              <a:t>()</a:t>
            </a:r>
          </a:p>
          <a:p>
            <a:r>
              <a:rPr lang="en-US" sz="1200" dirty="0">
                <a:solidFill>
                  <a:srgbClr val="000000"/>
                </a:solidFill>
                <a:latin typeface="Consolas"/>
              </a:rPr>
              <a:t>        {</a:t>
            </a:r>
          </a:p>
          <a:p>
            <a:r>
              <a:rPr lang="en-US" sz="1200" dirty="0">
                <a:solidFill>
                  <a:srgbClr val="000000"/>
                </a:solidFill>
                <a:latin typeface="Consolas"/>
              </a:rPr>
              <a:t>            </a:t>
            </a:r>
            <a:r>
              <a:rPr lang="en-US" sz="1200" dirty="0" err="1">
                <a:solidFill>
                  <a:srgbClr val="000000"/>
                </a:solidFill>
                <a:latin typeface="Consolas"/>
              </a:rPr>
              <a:t>dt</a:t>
            </a:r>
            <a:r>
              <a:rPr lang="en-US" sz="1200" dirty="0">
                <a:solidFill>
                  <a:srgbClr val="000000"/>
                </a:solidFill>
                <a:latin typeface="Consolas"/>
              </a:rPr>
              <a:t> = </a:t>
            </a:r>
            <a:r>
              <a:rPr lang="en-US" sz="1200" dirty="0">
                <a:solidFill>
                  <a:srgbClr val="0000FF"/>
                </a:solidFill>
                <a:latin typeface="Consolas"/>
              </a:rPr>
              <a:t>new</a:t>
            </a:r>
            <a:r>
              <a:rPr lang="en-US" sz="1200" dirty="0">
                <a:solidFill>
                  <a:srgbClr val="000000"/>
                </a:solidFill>
                <a:latin typeface="Consolas"/>
              </a:rPr>
              <a:t> </a:t>
            </a:r>
            <a:r>
              <a:rPr lang="en-US" sz="1200" dirty="0" err="1">
                <a:solidFill>
                  <a:srgbClr val="000000"/>
                </a:solidFill>
                <a:latin typeface="Consolas"/>
              </a:rPr>
              <a:t>DataTable</a:t>
            </a:r>
            <a:r>
              <a:rPr lang="en-US" sz="1200" dirty="0">
                <a:solidFill>
                  <a:srgbClr val="000000"/>
                </a:solidFill>
                <a:latin typeface="Consolas"/>
              </a:rPr>
              <a:t>(</a:t>
            </a:r>
            <a:r>
              <a:rPr lang="en-US" sz="1200" dirty="0">
                <a:solidFill>
                  <a:srgbClr val="A31515"/>
                </a:solidFill>
                <a:latin typeface="Consolas"/>
              </a:rPr>
              <a:t>"Students"</a:t>
            </a:r>
            <a:r>
              <a:rPr lang="en-US" sz="1200" dirty="0">
                <a:solidFill>
                  <a:srgbClr val="000000"/>
                </a:solidFill>
                <a:latin typeface="Consolas"/>
              </a:rPr>
              <a:t>);</a:t>
            </a:r>
          </a:p>
          <a:p>
            <a:endParaRPr lang="en-US" sz="1200" dirty="0">
              <a:solidFill>
                <a:srgbClr val="000000"/>
              </a:solidFill>
              <a:latin typeface="Consolas"/>
            </a:endParaRPr>
          </a:p>
          <a:p>
            <a:r>
              <a:rPr lang="en-US" sz="1200" dirty="0">
                <a:solidFill>
                  <a:srgbClr val="000000"/>
                </a:solidFill>
                <a:latin typeface="Consolas"/>
              </a:rPr>
              <a:t>            </a:t>
            </a:r>
            <a:r>
              <a:rPr lang="en-US" sz="1200" dirty="0">
                <a:solidFill>
                  <a:srgbClr val="008000"/>
                </a:solidFill>
                <a:latin typeface="Consolas"/>
              </a:rPr>
              <a:t>//#region directive in C#? It lets you specify a block of code that you can expand or collapse when using the outlining feature of the Visual Studio Code Editor. It should be terminated with #</a:t>
            </a:r>
            <a:r>
              <a:rPr lang="en-US" sz="1200" dirty="0" err="1">
                <a:solidFill>
                  <a:srgbClr val="008000"/>
                </a:solidFill>
                <a:latin typeface="Consolas"/>
              </a:rPr>
              <a:t>endregion</a:t>
            </a:r>
            <a:r>
              <a:rPr lang="en-US" sz="1200" dirty="0" smtClean="0">
                <a:solidFill>
                  <a:srgbClr val="008000"/>
                </a:solidFill>
                <a:latin typeface="Consolas"/>
              </a:rPr>
              <a:t>.</a:t>
            </a:r>
            <a:endParaRPr lang="en-US" sz="1200" dirty="0">
              <a:solidFill>
                <a:srgbClr val="000000"/>
              </a:solidFill>
              <a:latin typeface="Consolas"/>
            </a:endParaRPr>
          </a:p>
        </p:txBody>
      </p:sp>
    </p:spTree>
    <p:extLst>
      <p:ext uri="{BB962C8B-B14F-4D97-AF65-F5344CB8AC3E}">
        <p14:creationId xmlns:p14="http://schemas.microsoft.com/office/powerpoint/2010/main" val="4180775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620000" cy="5668963"/>
          </a:xfrm>
        </p:spPr>
        <p:txBody>
          <a:bodyPr>
            <a:noAutofit/>
          </a:bodyPr>
          <a:lstStyle/>
          <a:p>
            <a:r>
              <a:rPr lang="en-US" sz="1400" dirty="0" smtClean="0">
                <a:solidFill>
                  <a:srgbClr val="000000"/>
                </a:solidFill>
                <a:latin typeface="Consolas"/>
              </a:rPr>
              <a:t>            </a:t>
            </a:r>
            <a:r>
              <a:rPr lang="en-US" sz="1400" dirty="0">
                <a:solidFill>
                  <a:srgbClr val="808080"/>
                </a:solidFill>
                <a:latin typeface="Consolas"/>
              </a:rPr>
              <a:t>#region</a:t>
            </a:r>
            <a:r>
              <a:rPr lang="en-US" sz="1400" dirty="0">
                <a:solidFill>
                  <a:srgbClr val="000000"/>
                </a:solidFill>
                <a:latin typeface="Consolas"/>
              </a:rPr>
              <a:t> Students </a:t>
            </a:r>
            <a:r>
              <a:rPr lang="en-US" sz="1400" dirty="0" err="1">
                <a:solidFill>
                  <a:srgbClr val="000000"/>
                </a:solidFill>
                <a:latin typeface="Consolas"/>
              </a:rPr>
              <a:t>DataTable</a:t>
            </a:r>
            <a:endParaRPr lang="en-US" sz="1400" dirty="0">
              <a:solidFill>
                <a:srgbClr val="000000"/>
              </a:solidFill>
              <a:latin typeface="Consolas"/>
            </a:endParaRPr>
          </a:p>
          <a:p>
            <a:r>
              <a:rPr lang="en-US" sz="1400" dirty="0">
                <a:solidFill>
                  <a:srgbClr val="000000"/>
                </a:solidFill>
                <a:latin typeface="Consolas"/>
              </a:rPr>
              <a:t>            dc = </a:t>
            </a:r>
            <a:r>
              <a:rPr lang="en-US" sz="1400" dirty="0">
                <a:solidFill>
                  <a:srgbClr val="0000FF"/>
                </a:solidFill>
                <a:latin typeface="Consolas"/>
              </a:rPr>
              <a:t>new</a:t>
            </a:r>
            <a:r>
              <a:rPr lang="en-US" sz="1400" dirty="0">
                <a:solidFill>
                  <a:srgbClr val="000000"/>
                </a:solidFill>
                <a:latin typeface="Consolas"/>
              </a:rPr>
              <a:t> </a:t>
            </a:r>
            <a:r>
              <a:rPr lang="en-US" sz="1400" dirty="0" err="1">
                <a:solidFill>
                  <a:srgbClr val="000000"/>
                </a:solidFill>
                <a:latin typeface="Consolas"/>
              </a:rPr>
              <a:t>DataColumn</a:t>
            </a:r>
            <a:r>
              <a:rPr lang="en-US" sz="1400" dirty="0">
                <a:solidFill>
                  <a:srgbClr val="000000"/>
                </a:solidFill>
                <a:latin typeface="Consolas"/>
              </a:rPr>
              <a:t>(</a:t>
            </a:r>
            <a:r>
              <a:rPr lang="en-US" sz="1400" dirty="0">
                <a:solidFill>
                  <a:srgbClr val="A31515"/>
                </a:solidFill>
                <a:latin typeface="Consolas"/>
              </a:rPr>
              <a:t>"</a:t>
            </a:r>
            <a:r>
              <a:rPr lang="en-US" sz="1400" dirty="0" err="1">
                <a:solidFill>
                  <a:srgbClr val="A31515"/>
                </a:solidFill>
                <a:latin typeface="Consolas"/>
              </a:rPr>
              <a:t>RollNumber</a:t>
            </a:r>
            <a:r>
              <a:rPr lang="en-US" sz="1400" dirty="0">
                <a:solidFill>
                  <a:srgbClr val="A31515"/>
                </a:solidFill>
                <a:latin typeface="Consolas"/>
              </a:rPr>
              <a:t>"</a:t>
            </a:r>
            <a:r>
              <a:rPr lang="en-US" sz="1400" dirty="0">
                <a:solidFill>
                  <a:srgbClr val="000000"/>
                </a:solidFill>
                <a:latin typeface="Consolas"/>
              </a:rPr>
              <a:t>,</a:t>
            </a:r>
            <a:r>
              <a:rPr lang="en-US" sz="1400" dirty="0" err="1">
                <a:solidFill>
                  <a:srgbClr val="0000FF"/>
                </a:solidFill>
                <a:latin typeface="Consolas"/>
              </a:rPr>
              <a:t>typeof</a:t>
            </a:r>
            <a:r>
              <a:rPr lang="en-US" sz="1400" dirty="0">
                <a:solidFill>
                  <a:srgbClr val="000000"/>
                </a:solidFill>
                <a:latin typeface="Consolas"/>
              </a:rPr>
              <a:t>(</a:t>
            </a:r>
            <a:r>
              <a:rPr lang="en-US" sz="1400" dirty="0" err="1">
                <a:solidFill>
                  <a:srgbClr val="0000FF"/>
                </a:solidFill>
                <a:latin typeface="Consolas"/>
              </a:rPr>
              <a:t>int</a:t>
            </a:r>
            <a:r>
              <a:rPr lang="en-US" sz="1400" dirty="0">
                <a:solidFill>
                  <a:srgbClr val="000000"/>
                </a:solidFill>
                <a:latin typeface="Consolas"/>
              </a:rPr>
              <a:t>));</a:t>
            </a:r>
          </a:p>
          <a:p>
            <a:r>
              <a:rPr lang="en-US" sz="1400" dirty="0">
                <a:solidFill>
                  <a:srgbClr val="000000"/>
                </a:solidFill>
                <a:latin typeface="Consolas"/>
              </a:rPr>
              <a:t>            </a:t>
            </a:r>
            <a:r>
              <a:rPr lang="en-US" sz="1400" dirty="0" err="1">
                <a:solidFill>
                  <a:srgbClr val="000000"/>
                </a:solidFill>
                <a:latin typeface="Consolas"/>
              </a:rPr>
              <a:t>dt.Columns.Add</a:t>
            </a:r>
            <a:r>
              <a:rPr lang="en-US" sz="1400" dirty="0">
                <a:solidFill>
                  <a:srgbClr val="000000"/>
                </a:solidFill>
                <a:latin typeface="Consolas"/>
              </a:rPr>
              <a:t>(dc);</a:t>
            </a:r>
          </a:p>
          <a:p>
            <a:r>
              <a:rPr lang="en-US" sz="1400" dirty="0">
                <a:solidFill>
                  <a:srgbClr val="000000"/>
                </a:solidFill>
                <a:latin typeface="Consolas"/>
              </a:rPr>
              <a:t>            </a:t>
            </a:r>
            <a:r>
              <a:rPr lang="en-US" sz="1400" dirty="0" err="1">
                <a:solidFill>
                  <a:srgbClr val="000000"/>
                </a:solidFill>
                <a:latin typeface="Consolas"/>
              </a:rPr>
              <a:t>dt.PrimaryKey</a:t>
            </a:r>
            <a:r>
              <a:rPr lang="en-US" sz="1400" dirty="0">
                <a:solidFill>
                  <a:srgbClr val="000000"/>
                </a:solidFill>
                <a:latin typeface="Consolas"/>
              </a:rPr>
              <a:t> = </a:t>
            </a:r>
            <a:r>
              <a:rPr lang="en-US" sz="1400" dirty="0">
                <a:solidFill>
                  <a:srgbClr val="0000FF"/>
                </a:solidFill>
                <a:latin typeface="Consolas"/>
              </a:rPr>
              <a:t>new</a:t>
            </a:r>
            <a:r>
              <a:rPr lang="en-US" sz="1400" dirty="0">
                <a:solidFill>
                  <a:srgbClr val="000000"/>
                </a:solidFill>
                <a:latin typeface="Consolas"/>
              </a:rPr>
              <a:t> </a:t>
            </a:r>
            <a:r>
              <a:rPr lang="en-US" sz="1400" dirty="0" err="1">
                <a:solidFill>
                  <a:srgbClr val="000000"/>
                </a:solidFill>
                <a:latin typeface="Consolas"/>
              </a:rPr>
              <a:t>DataColumn</a:t>
            </a:r>
            <a:r>
              <a:rPr lang="en-US" sz="1400" dirty="0">
                <a:solidFill>
                  <a:srgbClr val="000000"/>
                </a:solidFill>
                <a:latin typeface="Consolas"/>
              </a:rPr>
              <a:t>[] { dc };</a:t>
            </a:r>
          </a:p>
          <a:p>
            <a:endParaRPr lang="en-US" sz="1400" dirty="0">
              <a:solidFill>
                <a:srgbClr val="000000"/>
              </a:solidFill>
              <a:latin typeface="Consolas"/>
            </a:endParaRPr>
          </a:p>
          <a:p>
            <a:r>
              <a:rPr lang="en-US" sz="1400" dirty="0">
                <a:solidFill>
                  <a:srgbClr val="000000"/>
                </a:solidFill>
                <a:latin typeface="Consolas"/>
              </a:rPr>
              <a:t>            dc = </a:t>
            </a:r>
            <a:r>
              <a:rPr lang="en-US" sz="1400" dirty="0">
                <a:solidFill>
                  <a:srgbClr val="0000FF"/>
                </a:solidFill>
                <a:latin typeface="Consolas"/>
              </a:rPr>
              <a:t>new</a:t>
            </a:r>
            <a:r>
              <a:rPr lang="en-US" sz="1400" dirty="0">
                <a:solidFill>
                  <a:srgbClr val="000000"/>
                </a:solidFill>
                <a:latin typeface="Consolas"/>
              </a:rPr>
              <a:t> </a:t>
            </a:r>
            <a:r>
              <a:rPr lang="en-US" sz="1400" dirty="0" err="1">
                <a:solidFill>
                  <a:srgbClr val="000000"/>
                </a:solidFill>
                <a:latin typeface="Consolas"/>
              </a:rPr>
              <a:t>DataColumn</a:t>
            </a:r>
            <a:r>
              <a:rPr lang="en-US" sz="1400" dirty="0">
                <a:solidFill>
                  <a:srgbClr val="000000"/>
                </a:solidFill>
                <a:latin typeface="Consolas"/>
              </a:rPr>
              <a:t>(</a:t>
            </a:r>
            <a:r>
              <a:rPr lang="en-US" sz="1400" dirty="0">
                <a:solidFill>
                  <a:srgbClr val="A31515"/>
                </a:solidFill>
                <a:latin typeface="Consolas"/>
              </a:rPr>
              <a:t>"</a:t>
            </a:r>
            <a:r>
              <a:rPr lang="en-US" sz="1400" dirty="0" err="1">
                <a:solidFill>
                  <a:srgbClr val="A31515"/>
                </a:solidFill>
                <a:latin typeface="Consolas"/>
              </a:rPr>
              <a:t>FullName</a:t>
            </a:r>
            <a:r>
              <a:rPr lang="en-US" sz="1400" dirty="0">
                <a:solidFill>
                  <a:srgbClr val="A31515"/>
                </a:solidFill>
                <a:latin typeface="Consolas"/>
              </a:rPr>
              <a:t>"</a:t>
            </a:r>
            <a:r>
              <a:rPr lang="en-US" sz="1400" dirty="0">
                <a:solidFill>
                  <a:srgbClr val="000000"/>
                </a:solidFill>
                <a:latin typeface="Consolas"/>
              </a:rPr>
              <a:t>, </a:t>
            </a:r>
            <a:r>
              <a:rPr lang="en-US" sz="1400" dirty="0" err="1">
                <a:solidFill>
                  <a:srgbClr val="0000FF"/>
                </a:solidFill>
                <a:latin typeface="Consolas"/>
              </a:rPr>
              <a:t>typeof</a:t>
            </a:r>
            <a:r>
              <a:rPr lang="en-US" sz="1400" dirty="0">
                <a:solidFill>
                  <a:srgbClr val="000000"/>
                </a:solidFill>
                <a:latin typeface="Consolas"/>
              </a:rPr>
              <a:t>(</a:t>
            </a:r>
            <a:r>
              <a:rPr lang="en-US" sz="1400" dirty="0">
                <a:solidFill>
                  <a:srgbClr val="0000FF"/>
                </a:solidFill>
                <a:latin typeface="Consolas"/>
              </a:rPr>
              <a:t>string</a:t>
            </a:r>
            <a:r>
              <a:rPr lang="en-US" sz="1400" dirty="0">
                <a:solidFill>
                  <a:srgbClr val="000000"/>
                </a:solidFill>
                <a:latin typeface="Consolas"/>
              </a:rPr>
              <a:t>));</a:t>
            </a:r>
          </a:p>
          <a:p>
            <a:r>
              <a:rPr lang="en-US" sz="1400" dirty="0">
                <a:solidFill>
                  <a:srgbClr val="000000"/>
                </a:solidFill>
                <a:latin typeface="Consolas"/>
              </a:rPr>
              <a:t>            </a:t>
            </a:r>
            <a:r>
              <a:rPr lang="en-US" sz="1400" dirty="0" err="1">
                <a:solidFill>
                  <a:srgbClr val="000000"/>
                </a:solidFill>
                <a:latin typeface="Consolas"/>
              </a:rPr>
              <a:t>dt.Columns.Add</a:t>
            </a:r>
            <a:r>
              <a:rPr lang="en-US" sz="1400" dirty="0">
                <a:solidFill>
                  <a:srgbClr val="000000"/>
                </a:solidFill>
                <a:latin typeface="Consolas"/>
              </a:rPr>
              <a:t>(dc);</a:t>
            </a:r>
          </a:p>
          <a:p>
            <a:r>
              <a:rPr lang="en-US" sz="1400" dirty="0">
                <a:solidFill>
                  <a:srgbClr val="000000"/>
                </a:solidFill>
                <a:latin typeface="Consolas"/>
              </a:rPr>
              <a:t>            dc = </a:t>
            </a:r>
            <a:r>
              <a:rPr lang="en-US" sz="1400" dirty="0">
                <a:solidFill>
                  <a:srgbClr val="0000FF"/>
                </a:solidFill>
                <a:latin typeface="Consolas"/>
              </a:rPr>
              <a:t>new</a:t>
            </a:r>
            <a:r>
              <a:rPr lang="en-US" sz="1400" dirty="0">
                <a:solidFill>
                  <a:srgbClr val="000000"/>
                </a:solidFill>
                <a:latin typeface="Consolas"/>
              </a:rPr>
              <a:t> </a:t>
            </a:r>
            <a:r>
              <a:rPr lang="en-US" sz="1400" dirty="0" err="1">
                <a:solidFill>
                  <a:srgbClr val="000000"/>
                </a:solidFill>
                <a:latin typeface="Consolas"/>
              </a:rPr>
              <a:t>DataColumn</a:t>
            </a:r>
            <a:r>
              <a:rPr lang="en-US" sz="1400" dirty="0">
                <a:solidFill>
                  <a:srgbClr val="000000"/>
                </a:solidFill>
                <a:latin typeface="Consolas"/>
              </a:rPr>
              <a:t>(</a:t>
            </a:r>
            <a:r>
              <a:rPr lang="en-US" sz="1400" dirty="0">
                <a:solidFill>
                  <a:srgbClr val="A31515"/>
                </a:solidFill>
                <a:latin typeface="Consolas"/>
              </a:rPr>
              <a:t>"Subject"</a:t>
            </a:r>
            <a:r>
              <a:rPr lang="en-US" sz="1400" dirty="0">
                <a:solidFill>
                  <a:srgbClr val="000000"/>
                </a:solidFill>
                <a:latin typeface="Consolas"/>
              </a:rPr>
              <a:t>, </a:t>
            </a:r>
            <a:r>
              <a:rPr lang="en-US" sz="1400" dirty="0" err="1">
                <a:solidFill>
                  <a:srgbClr val="0000FF"/>
                </a:solidFill>
                <a:latin typeface="Consolas"/>
              </a:rPr>
              <a:t>typeof</a:t>
            </a:r>
            <a:r>
              <a:rPr lang="en-US" sz="1400" dirty="0">
                <a:solidFill>
                  <a:srgbClr val="000000"/>
                </a:solidFill>
                <a:latin typeface="Consolas"/>
              </a:rPr>
              <a:t>(</a:t>
            </a:r>
            <a:r>
              <a:rPr lang="en-US" sz="1400" dirty="0">
                <a:solidFill>
                  <a:srgbClr val="0000FF"/>
                </a:solidFill>
                <a:latin typeface="Consolas"/>
              </a:rPr>
              <a:t>string</a:t>
            </a:r>
            <a:r>
              <a:rPr lang="en-US" sz="1400" dirty="0">
                <a:solidFill>
                  <a:srgbClr val="000000"/>
                </a:solidFill>
                <a:latin typeface="Consolas"/>
              </a:rPr>
              <a:t>));</a:t>
            </a:r>
          </a:p>
          <a:p>
            <a:r>
              <a:rPr lang="en-US" sz="1400" dirty="0">
                <a:solidFill>
                  <a:srgbClr val="000000"/>
                </a:solidFill>
                <a:latin typeface="Consolas"/>
              </a:rPr>
              <a:t>            </a:t>
            </a:r>
            <a:r>
              <a:rPr lang="en-US" sz="1400" dirty="0" err="1">
                <a:solidFill>
                  <a:srgbClr val="000000"/>
                </a:solidFill>
                <a:latin typeface="Consolas"/>
              </a:rPr>
              <a:t>dt.Columns.Add</a:t>
            </a:r>
            <a:r>
              <a:rPr lang="en-US" sz="1400" dirty="0">
                <a:solidFill>
                  <a:srgbClr val="000000"/>
                </a:solidFill>
                <a:latin typeface="Consolas"/>
              </a:rPr>
              <a:t>(dc);</a:t>
            </a:r>
          </a:p>
          <a:p>
            <a:r>
              <a:rPr lang="en-US" sz="1400" dirty="0">
                <a:solidFill>
                  <a:srgbClr val="000000"/>
                </a:solidFill>
                <a:latin typeface="Consolas"/>
              </a:rPr>
              <a:t>            dc = </a:t>
            </a:r>
            <a:r>
              <a:rPr lang="en-US" sz="1400" dirty="0">
                <a:solidFill>
                  <a:srgbClr val="0000FF"/>
                </a:solidFill>
                <a:latin typeface="Consolas"/>
              </a:rPr>
              <a:t>new</a:t>
            </a:r>
            <a:r>
              <a:rPr lang="en-US" sz="1400" dirty="0">
                <a:solidFill>
                  <a:srgbClr val="000000"/>
                </a:solidFill>
                <a:latin typeface="Consolas"/>
              </a:rPr>
              <a:t> </a:t>
            </a:r>
            <a:r>
              <a:rPr lang="en-US" sz="1400" dirty="0" err="1">
                <a:solidFill>
                  <a:srgbClr val="000000"/>
                </a:solidFill>
                <a:latin typeface="Consolas"/>
              </a:rPr>
              <a:t>DataColumn</a:t>
            </a:r>
            <a:r>
              <a:rPr lang="en-US" sz="1400" dirty="0">
                <a:solidFill>
                  <a:srgbClr val="000000"/>
                </a:solidFill>
                <a:latin typeface="Consolas"/>
              </a:rPr>
              <a:t>(</a:t>
            </a:r>
            <a:r>
              <a:rPr lang="en-US" sz="1400" dirty="0">
                <a:solidFill>
                  <a:srgbClr val="A31515"/>
                </a:solidFill>
                <a:latin typeface="Consolas"/>
              </a:rPr>
              <a:t>"Fees"</a:t>
            </a:r>
            <a:r>
              <a:rPr lang="en-US" sz="1400" dirty="0">
                <a:solidFill>
                  <a:srgbClr val="000000"/>
                </a:solidFill>
                <a:latin typeface="Consolas"/>
              </a:rPr>
              <a:t>, </a:t>
            </a:r>
            <a:r>
              <a:rPr lang="en-US" sz="1400" dirty="0" err="1">
                <a:solidFill>
                  <a:srgbClr val="0000FF"/>
                </a:solidFill>
                <a:latin typeface="Consolas"/>
              </a:rPr>
              <a:t>typeof</a:t>
            </a:r>
            <a:r>
              <a:rPr lang="en-US" sz="1400" dirty="0">
                <a:solidFill>
                  <a:srgbClr val="000000"/>
                </a:solidFill>
                <a:latin typeface="Consolas"/>
              </a:rPr>
              <a:t>(</a:t>
            </a:r>
            <a:r>
              <a:rPr lang="en-US" sz="1400" dirty="0">
                <a:solidFill>
                  <a:srgbClr val="0000FF"/>
                </a:solidFill>
                <a:latin typeface="Consolas"/>
              </a:rPr>
              <a:t>float</a:t>
            </a:r>
            <a:r>
              <a:rPr lang="en-US" sz="1400" dirty="0">
                <a:solidFill>
                  <a:srgbClr val="000000"/>
                </a:solidFill>
                <a:latin typeface="Consolas"/>
              </a:rPr>
              <a:t>));</a:t>
            </a:r>
          </a:p>
          <a:p>
            <a:r>
              <a:rPr lang="en-US" sz="1400" dirty="0">
                <a:solidFill>
                  <a:srgbClr val="000000"/>
                </a:solidFill>
                <a:latin typeface="Consolas"/>
              </a:rPr>
              <a:t>            </a:t>
            </a:r>
            <a:r>
              <a:rPr lang="en-US" sz="1400" dirty="0" err="1">
                <a:solidFill>
                  <a:srgbClr val="000000"/>
                </a:solidFill>
                <a:latin typeface="Consolas"/>
              </a:rPr>
              <a:t>dt.Columns.Add</a:t>
            </a:r>
            <a:r>
              <a:rPr lang="en-US" sz="1400" dirty="0">
                <a:solidFill>
                  <a:srgbClr val="000000"/>
                </a:solidFill>
                <a:latin typeface="Consolas"/>
              </a:rPr>
              <a:t>(dc);</a:t>
            </a:r>
          </a:p>
          <a:p>
            <a:r>
              <a:rPr lang="en-US" sz="1400" dirty="0">
                <a:solidFill>
                  <a:srgbClr val="000000"/>
                </a:solidFill>
                <a:latin typeface="Consolas"/>
              </a:rPr>
              <a:t>            dc = </a:t>
            </a:r>
            <a:r>
              <a:rPr lang="en-US" sz="1400" dirty="0">
                <a:solidFill>
                  <a:srgbClr val="0000FF"/>
                </a:solidFill>
                <a:latin typeface="Consolas"/>
              </a:rPr>
              <a:t>new</a:t>
            </a:r>
            <a:r>
              <a:rPr lang="en-US" sz="1400" dirty="0">
                <a:solidFill>
                  <a:srgbClr val="000000"/>
                </a:solidFill>
                <a:latin typeface="Consolas"/>
              </a:rPr>
              <a:t> </a:t>
            </a:r>
            <a:r>
              <a:rPr lang="en-US" sz="1400" dirty="0" err="1">
                <a:solidFill>
                  <a:srgbClr val="000000"/>
                </a:solidFill>
                <a:latin typeface="Consolas"/>
              </a:rPr>
              <a:t>DataColumn</a:t>
            </a:r>
            <a:r>
              <a:rPr lang="en-US" sz="1400" dirty="0" smtClean="0">
                <a:solidFill>
                  <a:srgbClr val="000000"/>
                </a:solidFill>
                <a:latin typeface="Consolas"/>
              </a:rPr>
              <a:t>(</a:t>
            </a:r>
            <a:r>
              <a:rPr lang="en-US" sz="1400" dirty="0" smtClean="0">
                <a:solidFill>
                  <a:srgbClr val="A31515"/>
                </a:solidFill>
                <a:latin typeface="Consolas"/>
              </a:rPr>
              <a:t>"</a:t>
            </a:r>
            <a:r>
              <a:rPr lang="en-US" sz="1400" dirty="0" err="1">
                <a:solidFill>
                  <a:srgbClr val="A31515"/>
                </a:solidFill>
                <a:latin typeface="Consolas"/>
              </a:rPr>
              <a:t>DeptId</a:t>
            </a:r>
            <a:r>
              <a:rPr lang="en-US" sz="1400" dirty="0" smtClean="0">
                <a:solidFill>
                  <a:srgbClr val="A31515"/>
                </a:solidFill>
                <a:latin typeface="Consolas"/>
              </a:rPr>
              <a:t>"</a:t>
            </a:r>
            <a:r>
              <a:rPr lang="en-US" sz="1400" dirty="0" smtClean="0">
                <a:solidFill>
                  <a:srgbClr val="000000"/>
                </a:solidFill>
                <a:latin typeface="Consolas"/>
              </a:rPr>
              <a:t>, </a:t>
            </a:r>
            <a:r>
              <a:rPr lang="en-US" sz="1400" dirty="0" err="1" smtClean="0">
                <a:solidFill>
                  <a:srgbClr val="0000FF"/>
                </a:solidFill>
                <a:latin typeface="Consolas"/>
              </a:rPr>
              <a:t>typeof</a:t>
            </a:r>
            <a:r>
              <a:rPr lang="en-US" sz="1400" dirty="0" smtClean="0">
                <a:solidFill>
                  <a:srgbClr val="000000"/>
                </a:solidFill>
                <a:latin typeface="Consolas"/>
              </a:rPr>
              <a:t>(</a:t>
            </a:r>
            <a:r>
              <a:rPr lang="en-US" sz="1400" dirty="0" err="1" smtClean="0">
                <a:solidFill>
                  <a:srgbClr val="0000FF"/>
                </a:solidFill>
                <a:latin typeface="Consolas"/>
              </a:rPr>
              <a:t>int</a:t>
            </a:r>
            <a:r>
              <a:rPr lang="en-US" sz="1400" dirty="0" smtClean="0">
                <a:solidFill>
                  <a:srgbClr val="000000"/>
                </a:solidFill>
                <a:latin typeface="Consolas"/>
              </a:rPr>
              <a:t>));</a:t>
            </a:r>
            <a:endParaRPr lang="en-US" sz="1400" dirty="0">
              <a:solidFill>
                <a:srgbClr val="000000"/>
              </a:solidFill>
              <a:latin typeface="Consolas"/>
            </a:endParaRPr>
          </a:p>
          <a:p>
            <a:r>
              <a:rPr lang="en-US" sz="1400" dirty="0">
                <a:solidFill>
                  <a:srgbClr val="000000"/>
                </a:solidFill>
                <a:latin typeface="Consolas"/>
              </a:rPr>
              <a:t>            </a:t>
            </a:r>
            <a:r>
              <a:rPr lang="en-US" sz="1400" dirty="0" err="1">
                <a:solidFill>
                  <a:srgbClr val="000000"/>
                </a:solidFill>
                <a:latin typeface="Consolas"/>
              </a:rPr>
              <a:t>dt.Columns.Add</a:t>
            </a:r>
            <a:r>
              <a:rPr lang="en-US" sz="1400" dirty="0">
                <a:solidFill>
                  <a:srgbClr val="000000"/>
                </a:solidFill>
                <a:latin typeface="Consolas"/>
              </a:rPr>
              <a:t>(dc);</a:t>
            </a:r>
          </a:p>
          <a:p>
            <a:endParaRPr lang="en-US" sz="1400" dirty="0">
              <a:solidFill>
                <a:srgbClr val="000000"/>
              </a:solidFill>
              <a:latin typeface="Consolas"/>
            </a:endParaRPr>
          </a:p>
        </p:txBody>
      </p:sp>
    </p:spTree>
    <p:extLst>
      <p:ext uri="{BB962C8B-B14F-4D97-AF65-F5344CB8AC3E}">
        <p14:creationId xmlns:p14="http://schemas.microsoft.com/office/powerpoint/2010/main" val="30479214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620000" cy="5668963"/>
          </a:xfrm>
        </p:spPr>
        <p:txBody>
          <a:bodyPr>
            <a:noAutofit/>
          </a:bodyPr>
          <a:lstStyle/>
          <a:p>
            <a:r>
              <a:rPr lang="en-US" sz="1400" dirty="0">
                <a:solidFill>
                  <a:srgbClr val="000000"/>
                </a:solidFill>
                <a:latin typeface="Consolas"/>
              </a:rPr>
              <a:t> </a:t>
            </a:r>
            <a:r>
              <a:rPr lang="en-US" sz="1400" dirty="0">
                <a:solidFill>
                  <a:srgbClr val="008000"/>
                </a:solidFill>
                <a:latin typeface="Consolas"/>
              </a:rPr>
              <a:t>//Populate data in each row</a:t>
            </a:r>
            <a:endParaRPr lang="en-US" sz="1400" dirty="0">
              <a:solidFill>
                <a:srgbClr val="000000"/>
              </a:solidFill>
              <a:latin typeface="Consolas"/>
            </a:endParaRPr>
          </a:p>
          <a:p>
            <a:r>
              <a:rPr lang="en-US" sz="1400" dirty="0">
                <a:solidFill>
                  <a:srgbClr val="000000"/>
                </a:solidFill>
                <a:latin typeface="Consolas"/>
              </a:rPr>
              <a:t>            </a:t>
            </a:r>
            <a:r>
              <a:rPr lang="en-US" sz="1400" dirty="0" err="1">
                <a:solidFill>
                  <a:srgbClr val="000000"/>
                </a:solidFill>
                <a:latin typeface="Consolas"/>
              </a:rPr>
              <a:t>dr</a:t>
            </a:r>
            <a:r>
              <a:rPr lang="en-US" sz="1400" dirty="0">
                <a:solidFill>
                  <a:srgbClr val="000000"/>
                </a:solidFill>
                <a:latin typeface="Consolas"/>
              </a:rPr>
              <a:t> = </a:t>
            </a:r>
            <a:r>
              <a:rPr lang="en-US" sz="1400" dirty="0" err="1">
                <a:solidFill>
                  <a:srgbClr val="000000"/>
                </a:solidFill>
                <a:latin typeface="Consolas"/>
              </a:rPr>
              <a:t>dt.NewRow</a:t>
            </a:r>
            <a:r>
              <a:rPr lang="en-US" sz="1400" dirty="0">
                <a:solidFill>
                  <a:srgbClr val="000000"/>
                </a:solidFill>
                <a:latin typeface="Consolas"/>
              </a:rPr>
              <a:t>();</a:t>
            </a:r>
          </a:p>
          <a:p>
            <a:r>
              <a:rPr lang="en-US" sz="1400" dirty="0">
                <a:solidFill>
                  <a:srgbClr val="000000"/>
                </a:solidFill>
                <a:latin typeface="Consolas"/>
              </a:rPr>
              <a:t>            </a:t>
            </a:r>
            <a:r>
              <a:rPr lang="en-US" sz="1400" dirty="0" err="1">
                <a:solidFill>
                  <a:srgbClr val="000000"/>
                </a:solidFill>
                <a:latin typeface="Consolas"/>
              </a:rPr>
              <a:t>dr</a:t>
            </a:r>
            <a:r>
              <a:rPr lang="en-US" sz="1400" dirty="0">
                <a:solidFill>
                  <a:srgbClr val="000000"/>
                </a:solidFill>
                <a:latin typeface="Consolas"/>
              </a:rPr>
              <a:t>[0] = 111;</a:t>
            </a:r>
          </a:p>
          <a:p>
            <a:r>
              <a:rPr lang="en-US" sz="1400" dirty="0">
                <a:solidFill>
                  <a:srgbClr val="000000"/>
                </a:solidFill>
                <a:latin typeface="Consolas"/>
              </a:rPr>
              <a:t>            </a:t>
            </a:r>
            <a:r>
              <a:rPr lang="en-US" sz="1400" dirty="0" err="1">
                <a:solidFill>
                  <a:srgbClr val="000000"/>
                </a:solidFill>
                <a:latin typeface="Consolas"/>
              </a:rPr>
              <a:t>dr</a:t>
            </a:r>
            <a:r>
              <a:rPr lang="en-US" sz="1400" dirty="0">
                <a:solidFill>
                  <a:srgbClr val="000000"/>
                </a:solidFill>
                <a:latin typeface="Consolas"/>
              </a:rPr>
              <a:t>[1] = </a:t>
            </a:r>
            <a:r>
              <a:rPr lang="en-US" sz="1400" dirty="0">
                <a:solidFill>
                  <a:srgbClr val="A31515"/>
                </a:solidFill>
                <a:latin typeface="Consolas"/>
              </a:rPr>
              <a:t>"</a:t>
            </a:r>
            <a:r>
              <a:rPr lang="en-US" sz="1400" dirty="0" err="1">
                <a:solidFill>
                  <a:srgbClr val="A31515"/>
                </a:solidFill>
                <a:latin typeface="Consolas"/>
              </a:rPr>
              <a:t>Shilpa</a:t>
            </a:r>
            <a:r>
              <a:rPr lang="en-US" sz="1400" dirty="0">
                <a:solidFill>
                  <a:srgbClr val="A31515"/>
                </a:solidFill>
                <a:latin typeface="Consolas"/>
              </a:rPr>
              <a:t> </a:t>
            </a:r>
            <a:r>
              <a:rPr lang="en-US" sz="1400" dirty="0" err="1">
                <a:solidFill>
                  <a:srgbClr val="A31515"/>
                </a:solidFill>
                <a:latin typeface="Consolas"/>
              </a:rPr>
              <a:t>Vaidya</a:t>
            </a:r>
            <a:r>
              <a:rPr lang="en-US" sz="1400" dirty="0">
                <a:solidFill>
                  <a:srgbClr val="A31515"/>
                </a:solidFill>
                <a:latin typeface="Consolas"/>
              </a:rPr>
              <a:t>"</a:t>
            </a:r>
            <a:r>
              <a:rPr lang="en-US" sz="1400" dirty="0">
                <a:solidFill>
                  <a:srgbClr val="000000"/>
                </a:solidFill>
                <a:latin typeface="Consolas"/>
              </a:rPr>
              <a:t>;</a:t>
            </a:r>
          </a:p>
          <a:p>
            <a:r>
              <a:rPr lang="en-US" sz="1400" dirty="0">
                <a:solidFill>
                  <a:srgbClr val="000000"/>
                </a:solidFill>
                <a:latin typeface="Consolas"/>
              </a:rPr>
              <a:t>            </a:t>
            </a:r>
            <a:r>
              <a:rPr lang="en-US" sz="1400" dirty="0" err="1">
                <a:solidFill>
                  <a:srgbClr val="000000"/>
                </a:solidFill>
                <a:latin typeface="Consolas"/>
              </a:rPr>
              <a:t>dr</a:t>
            </a:r>
            <a:r>
              <a:rPr lang="en-US" sz="1400" dirty="0">
                <a:solidFill>
                  <a:srgbClr val="000000"/>
                </a:solidFill>
                <a:latin typeface="Consolas"/>
              </a:rPr>
              <a:t>[2] = </a:t>
            </a:r>
            <a:r>
              <a:rPr lang="en-US" sz="1400" dirty="0">
                <a:solidFill>
                  <a:srgbClr val="A31515"/>
                </a:solidFill>
                <a:latin typeface="Consolas"/>
              </a:rPr>
              <a:t>"Dot Net"</a:t>
            </a:r>
            <a:r>
              <a:rPr lang="en-US" sz="1400" dirty="0">
                <a:solidFill>
                  <a:srgbClr val="000000"/>
                </a:solidFill>
                <a:latin typeface="Consolas"/>
              </a:rPr>
              <a:t>;</a:t>
            </a:r>
          </a:p>
          <a:p>
            <a:r>
              <a:rPr lang="en-US" sz="1400" dirty="0">
                <a:solidFill>
                  <a:srgbClr val="000000"/>
                </a:solidFill>
                <a:latin typeface="Consolas"/>
              </a:rPr>
              <a:t>            </a:t>
            </a:r>
            <a:r>
              <a:rPr lang="en-US" sz="1400" dirty="0" err="1">
                <a:solidFill>
                  <a:srgbClr val="000000"/>
                </a:solidFill>
                <a:latin typeface="Consolas"/>
              </a:rPr>
              <a:t>dr</a:t>
            </a:r>
            <a:r>
              <a:rPr lang="en-US" sz="1400" dirty="0">
                <a:solidFill>
                  <a:srgbClr val="000000"/>
                </a:solidFill>
                <a:latin typeface="Consolas"/>
              </a:rPr>
              <a:t>[3] = 35000;</a:t>
            </a:r>
          </a:p>
          <a:p>
            <a:r>
              <a:rPr lang="en-US" sz="1400" dirty="0">
                <a:solidFill>
                  <a:srgbClr val="000000"/>
                </a:solidFill>
                <a:latin typeface="Consolas"/>
              </a:rPr>
              <a:t>            </a:t>
            </a:r>
            <a:r>
              <a:rPr lang="en-US" sz="1400" dirty="0" err="1">
                <a:solidFill>
                  <a:srgbClr val="000000"/>
                </a:solidFill>
                <a:latin typeface="Consolas"/>
              </a:rPr>
              <a:t>dr</a:t>
            </a:r>
            <a:r>
              <a:rPr lang="en-US" sz="1400" dirty="0">
                <a:solidFill>
                  <a:srgbClr val="000000"/>
                </a:solidFill>
                <a:latin typeface="Consolas"/>
              </a:rPr>
              <a:t>[4] = </a:t>
            </a:r>
            <a:r>
              <a:rPr lang="en-US" sz="1400" dirty="0" smtClean="0">
                <a:solidFill>
                  <a:srgbClr val="000000"/>
                </a:solidFill>
                <a:latin typeface="Consolas"/>
              </a:rPr>
              <a:t>301;</a:t>
            </a:r>
            <a:endParaRPr lang="en-US" sz="1400" dirty="0">
              <a:solidFill>
                <a:srgbClr val="000000"/>
              </a:solidFill>
              <a:latin typeface="Consolas"/>
            </a:endParaRPr>
          </a:p>
          <a:p>
            <a:endParaRPr lang="en-US" sz="1400" dirty="0">
              <a:solidFill>
                <a:srgbClr val="000000"/>
              </a:solidFill>
              <a:latin typeface="Consolas"/>
            </a:endParaRPr>
          </a:p>
          <a:p>
            <a:r>
              <a:rPr lang="en-US" sz="1400" dirty="0">
                <a:solidFill>
                  <a:srgbClr val="000000"/>
                </a:solidFill>
                <a:latin typeface="Consolas"/>
              </a:rPr>
              <a:t>            </a:t>
            </a:r>
            <a:r>
              <a:rPr lang="en-US" sz="1400" dirty="0">
                <a:solidFill>
                  <a:srgbClr val="008000"/>
                </a:solidFill>
                <a:latin typeface="Consolas"/>
              </a:rPr>
              <a:t>//add row to the data table</a:t>
            </a:r>
            <a:endParaRPr lang="en-US" sz="1400" dirty="0">
              <a:solidFill>
                <a:srgbClr val="000000"/>
              </a:solidFill>
              <a:latin typeface="Consolas"/>
            </a:endParaRPr>
          </a:p>
          <a:p>
            <a:endParaRPr lang="en-US" sz="1400" dirty="0">
              <a:solidFill>
                <a:srgbClr val="000000"/>
              </a:solidFill>
              <a:latin typeface="Consolas"/>
            </a:endParaRPr>
          </a:p>
          <a:p>
            <a:r>
              <a:rPr lang="en-US" sz="1400" dirty="0">
                <a:solidFill>
                  <a:srgbClr val="000000"/>
                </a:solidFill>
                <a:latin typeface="Consolas"/>
              </a:rPr>
              <a:t>            </a:t>
            </a:r>
            <a:r>
              <a:rPr lang="en-US" sz="1400" dirty="0" err="1">
                <a:solidFill>
                  <a:srgbClr val="000000"/>
                </a:solidFill>
                <a:latin typeface="Consolas"/>
              </a:rPr>
              <a:t>dt.Rows.Add</a:t>
            </a:r>
            <a:r>
              <a:rPr lang="en-US" sz="1400" dirty="0">
                <a:solidFill>
                  <a:srgbClr val="000000"/>
                </a:solidFill>
                <a:latin typeface="Consolas"/>
              </a:rPr>
              <a:t>(</a:t>
            </a:r>
            <a:r>
              <a:rPr lang="en-US" sz="1400" dirty="0" err="1">
                <a:solidFill>
                  <a:srgbClr val="000000"/>
                </a:solidFill>
                <a:latin typeface="Consolas"/>
              </a:rPr>
              <a:t>dr</a:t>
            </a:r>
            <a:r>
              <a:rPr lang="en-US" sz="1400" dirty="0" smtClean="0">
                <a:solidFill>
                  <a:srgbClr val="000000"/>
                </a:solidFill>
                <a:latin typeface="Consolas"/>
              </a:rPr>
              <a:t>);</a:t>
            </a:r>
            <a:endParaRPr lang="en-US" sz="1400" dirty="0">
              <a:solidFill>
                <a:srgbClr val="000000"/>
              </a:solidFill>
              <a:latin typeface="Consolas"/>
            </a:endParaRPr>
          </a:p>
          <a:p>
            <a:r>
              <a:rPr lang="en-US" sz="1400" dirty="0">
                <a:solidFill>
                  <a:srgbClr val="000000"/>
                </a:solidFill>
                <a:latin typeface="Consolas"/>
              </a:rPr>
              <a:t>            </a:t>
            </a:r>
            <a:r>
              <a:rPr lang="en-US" sz="1400" dirty="0" err="1">
                <a:solidFill>
                  <a:srgbClr val="000000"/>
                </a:solidFill>
                <a:latin typeface="Consolas"/>
              </a:rPr>
              <a:t>dr</a:t>
            </a:r>
            <a:r>
              <a:rPr lang="en-US" sz="1400" dirty="0">
                <a:solidFill>
                  <a:srgbClr val="000000"/>
                </a:solidFill>
                <a:latin typeface="Consolas"/>
              </a:rPr>
              <a:t> = </a:t>
            </a:r>
            <a:r>
              <a:rPr lang="en-US" sz="1400" dirty="0" err="1">
                <a:solidFill>
                  <a:srgbClr val="000000"/>
                </a:solidFill>
                <a:latin typeface="Consolas"/>
              </a:rPr>
              <a:t>dt.NewRow</a:t>
            </a:r>
            <a:r>
              <a:rPr lang="en-US" sz="1400" dirty="0">
                <a:solidFill>
                  <a:srgbClr val="000000"/>
                </a:solidFill>
                <a:latin typeface="Consolas"/>
              </a:rPr>
              <a:t>();</a:t>
            </a:r>
          </a:p>
          <a:p>
            <a:r>
              <a:rPr lang="en-US" sz="1400" dirty="0">
                <a:solidFill>
                  <a:srgbClr val="000000"/>
                </a:solidFill>
                <a:latin typeface="Consolas"/>
              </a:rPr>
              <a:t>            </a:t>
            </a:r>
            <a:r>
              <a:rPr lang="en-US" sz="1400" dirty="0" err="1">
                <a:solidFill>
                  <a:srgbClr val="000000"/>
                </a:solidFill>
                <a:latin typeface="Consolas"/>
              </a:rPr>
              <a:t>dr</a:t>
            </a:r>
            <a:r>
              <a:rPr lang="en-US" sz="1400" dirty="0">
                <a:solidFill>
                  <a:srgbClr val="000000"/>
                </a:solidFill>
                <a:latin typeface="Consolas"/>
              </a:rPr>
              <a:t>[0] = 222;</a:t>
            </a:r>
          </a:p>
          <a:p>
            <a:r>
              <a:rPr lang="en-US" sz="1400" dirty="0">
                <a:solidFill>
                  <a:srgbClr val="000000"/>
                </a:solidFill>
                <a:latin typeface="Consolas"/>
              </a:rPr>
              <a:t>            </a:t>
            </a:r>
            <a:r>
              <a:rPr lang="en-US" sz="1400" dirty="0" err="1">
                <a:solidFill>
                  <a:srgbClr val="000000"/>
                </a:solidFill>
                <a:latin typeface="Consolas"/>
              </a:rPr>
              <a:t>dr</a:t>
            </a:r>
            <a:r>
              <a:rPr lang="en-US" sz="1400" dirty="0">
                <a:solidFill>
                  <a:srgbClr val="000000"/>
                </a:solidFill>
                <a:latin typeface="Consolas"/>
              </a:rPr>
              <a:t>[1] = </a:t>
            </a:r>
            <a:r>
              <a:rPr lang="en-US" sz="1400" dirty="0">
                <a:solidFill>
                  <a:srgbClr val="A31515"/>
                </a:solidFill>
                <a:latin typeface="Consolas"/>
              </a:rPr>
              <a:t>"</a:t>
            </a:r>
            <a:r>
              <a:rPr lang="en-US" sz="1400" dirty="0" err="1">
                <a:solidFill>
                  <a:srgbClr val="A31515"/>
                </a:solidFill>
                <a:latin typeface="Consolas"/>
              </a:rPr>
              <a:t>Shreya</a:t>
            </a:r>
            <a:r>
              <a:rPr lang="en-US" sz="1400" dirty="0">
                <a:solidFill>
                  <a:srgbClr val="A31515"/>
                </a:solidFill>
                <a:latin typeface="Consolas"/>
              </a:rPr>
              <a:t> </a:t>
            </a:r>
            <a:r>
              <a:rPr lang="en-US" sz="1400" dirty="0" err="1">
                <a:solidFill>
                  <a:srgbClr val="A31515"/>
                </a:solidFill>
                <a:latin typeface="Consolas"/>
              </a:rPr>
              <a:t>Rai</a:t>
            </a:r>
            <a:r>
              <a:rPr lang="en-US" sz="1400" dirty="0">
                <a:solidFill>
                  <a:srgbClr val="A31515"/>
                </a:solidFill>
                <a:latin typeface="Consolas"/>
              </a:rPr>
              <a:t>"</a:t>
            </a:r>
            <a:r>
              <a:rPr lang="en-US" sz="1400" dirty="0">
                <a:solidFill>
                  <a:srgbClr val="000000"/>
                </a:solidFill>
                <a:latin typeface="Consolas"/>
              </a:rPr>
              <a:t>;</a:t>
            </a:r>
          </a:p>
          <a:p>
            <a:r>
              <a:rPr lang="en-US" sz="1400" dirty="0">
                <a:solidFill>
                  <a:srgbClr val="000000"/>
                </a:solidFill>
                <a:latin typeface="Consolas"/>
              </a:rPr>
              <a:t>            </a:t>
            </a:r>
            <a:r>
              <a:rPr lang="en-US" sz="1400" dirty="0" err="1">
                <a:solidFill>
                  <a:srgbClr val="000000"/>
                </a:solidFill>
                <a:latin typeface="Consolas"/>
              </a:rPr>
              <a:t>dr</a:t>
            </a:r>
            <a:r>
              <a:rPr lang="en-US" sz="1400" dirty="0">
                <a:solidFill>
                  <a:srgbClr val="000000"/>
                </a:solidFill>
                <a:latin typeface="Consolas"/>
              </a:rPr>
              <a:t>[2] = </a:t>
            </a:r>
            <a:r>
              <a:rPr lang="en-US" sz="1400" dirty="0">
                <a:solidFill>
                  <a:srgbClr val="A31515"/>
                </a:solidFill>
                <a:latin typeface="Consolas"/>
              </a:rPr>
              <a:t>"Python"</a:t>
            </a:r>
            <a:r>
              <a:rPr lang="en-US" sz="1400" dirty="0">
                <a:solidFill>
                  <a:srgbClr val="000000"/>
                </a:solidFill>
                <a:latin typeface="Consolas"/>
              </a:rPr>
              <a:t>;</a:t>
            </a:r>
          </a:p>
          <a:p>
            <a:r>
              <a:rPr lang="en-US" sz="1400" dirty="0">
                <a:solidFill>
                  <a:srgbClr val="000000"/>
                </a:solidFill>
                <a:latin typeface="Consolas"/>
              </a:rPr>
              <a:t>            </a:t>
            </a:r>
            <a:r>
              <a:rPr lang="en-US" sz="1400" dirty="0" err="1">
                <a:solidFill>
                  <a:srgbClr val="000000"/>
                </a:solidFill>
                <a:latin typeface="Consolas"/>
              </a:rPr>
              <a:t>dr</a:t>
            </a:r>
            <a:r>
              <a:rPr lang="en-US" sz="1400" dirty="0">
                <a:solidFill>
                  <a:srgbClr val="000000"/>
                </a:solidFill>
                <a:latin typeface="Consolas"/>
              </a:rPr>
              <a:t>[3] = 20000;</a:t>
            </a:r>
          </a:p>
          <a:p>
            <a:r>
              <a:rPr lang="en-US" sz="1400" dirty="0">
                <a:solidFill>
                  <a:srgbClr val="000000"/>
                </a:solidFill>
                <a:latin typeface="Consolas"/>
              </a:rPr>
              <a:t>            </a:t>
            </a:r>
            <a:r>
              <a:rPr lang="en-US" sz="1400" dirty="0" err="1">
                <a:solidFill>
                  <a:srgbClr val="000000"/>
                </a:solidFill>
                <a:latin typeface="Consolas"/>
              </a:rPr>
              <a:t>dr</a:t>
            </a:r>
            <a:r>
              <a:rPr lang="en-US" sz="1400" dirty="0">
                <a:solidFill>
                  <a:srgbClr val="000000"/>
                </a:solidFill>
                <a:latin typeface="Consolas"/>
              </a:rPr>
              <a:t>[4] = </a:t>
            </a:r>
            <a:r>
              <a:rPr lang="en-US" sz="1400" dirty="0" smtClean="0">
                <a:solidFill>
                  <a:srgbClr val="A31515"/>
                </a:solidFill>
                <a:latin typeface="Consolas"/>
              </a:rPr>
              <a:t>302</a:t>
            </a:r>
            <a:endParaRPr lang="en-US" sz="1400" dirty="0">
              <a:solidFill>
                <a:srgbClr val="000000"/>
              </a:solidFill>
              <a:latin typeface="Consolas"/>
            </a:endParaRPr>
          </a:p>
        </p:txBody>
      </p:sp>
    </p:spTree>
    <p:extLst>
      <p:ext uri="{BB962C8B-B14F-4D97-AF65-F5344CB8AC3E}">
        <p14:creationId xmlns:p14="http://schemas.microsoft.com/office/powerpoint/2010/main" val="2276821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620000" cy="5668963"/>
          </a:xfrm>
        </p:spPr>
        <p:txBody>
          <a:bodyPr>
            <a:noAutofit/>
          </a:bodyPr>
          <a:lstStyle/>
          <a:p>
            <a:r>
              <a:rPr lang="en-US" sz="1400" dirty="0" smtClean="0">
                <a:solidFill>
                  <a:srgbClr val="008000"/>
                </a:solidFill>
                <a:latin typeface="Consolas"/>
              </a:rPr>
              <a:t>	  //</a:t>
            </a:r>
            <a:r>
              <a:rPr lang="en-US" sz="1400" dirty="0">
                <a:solidFill>
                  <a:srgbClr val="008000"/>
                </a:solidFill>
                <a:latin typeface="Consolas"/>
              </a:rPr>
              <a:t>add row to the data table</a:t>
            </a:r>
            <a:endParaRPr lang="en-US" sz="1400" dirty="0">
              <a:solidFill>
                <a:srgbClr val="000000"/>
              </a:solidFill>
              <a:latin typeface="Consolas"/>
            </a:endParaRPr>
          </a:p>
          <a:p>
            <a:r>
              <a:rPr lang="en-US" sz="1400" dirty="0" smtClean="0">
                <a:solidFill>
                  <a:srgbClr val="000000"/>
                </a:solidFill>
                <a:latin typeface="Consolas"/>
              </a:rPr>
              <a:t>            </a:t>
            </a:r>
            <a:r>
              <a:rPr lang="en-US" sz="1400" dirty="0" err="1">
                <a:solidFill>
                  <a:srgbClr val="000000"/>
                </a:solidFill>
                <a:latin typeface="Consolas"/>
              </a:rPr>
              <a:t>dt.Rows.Add</a:t>
            </a:r>
            <a:r>
              <a:rPr lang="en-US" sz="1400" dirty="0">
                <a:solidFill>
                  <a:srgbClr val="000000"/>
                </a:solidFill>
                <a:latin typeface="Consolas"/>
              </a:rPr>
              <a:t>(</a:t>
            </a:r>
            <a:r>
              <a:rPr lang="en-US" sz="1400" dirty="0" err="1">
                <a:solidFill>
                  <a:srgbClr val="000000"/>
                </a:solidFill>
                <a:latin typeface="Consolas"/>
              </a:rPr>
              <a:t>dr</a:t>
            </a:r>
            <a:r>
              <a:rPr lang="en-US" sz="1400" dirty="0" smtClean="0">
                <a:solidFill>
                  <a:srgbClr val="000000"/>
                </a:solidFill>
                <a:latin typeface="Consolas"/>
              </a:rPr>
              <a:t>);</a:t>
            </a:r>
            <a:endParaRPr lang="en-US" sz="1400" dirty="0">
              <a:solidFill>
                <a:srgbClr val="000000"/>
              </a:solidFill>
              <a:latin typeface="Consolas"/>
            </a:endParaRPr>
          </a:p>
          <a:p>
            <a:r>
              <a:rPr lang="en-US" sz="1400" dirty="0">
                <a:solidFill>
                  <a:srgbClr val="000000"/>
                </a:solidFill>
                <a:latin typeface="Consolas"/>
              </a:rPr>
              <a:t>            </a:t>
            </a:r>
            <a:r>
              <a:rPr lang="en-US" sz="1400" dirty="0" err="1">
                <a:solidFill>
                  <a:srgbClr val="000000"/>
                </a:solidFill>
                <a:latin typeface="Consolas"/>
              </a:rPr>
              <a:t>dr</a:t>
            </a:r>
            <a:r>
              <a:rPr lang="en-US" sz="1400" dirty="0">
                <a:solidFill>
                  <a:srgbClr val="000000"/>
                </a:solidFill>
                <a:latin typeface="Consolas"/>
              </a:rPr>
              <a:t> = </a:t>
            </a:r>
            <a:r>
              <a:rPr lang="en-US" sz="1400" dirty="0" err="1">
                <a:solidFill>
                  <a:srgbClr val="000000"/>
                </a:solidFill>
                <a:latin typeface="Consolas"/>
              </a:rPr>
              <a:t>dt.NewRow</a:t>
            </a:r>
            <a:r>
              <a:rPr lang="en-US" sz="1400" dirty="0">
                <a:solidFill>
                  <a:srgbClr val="000000"/>
                </a:solidFill>
                <a:latin typeface="Consolas"/>
              </a:rPr>
              <a:t>();</a:t>
            </a:r>
          </a:p>
          <a:p>
            <a:r>
              <a:rPr lang="en-US" sz="1400" dirty="0">
                <a:solidFill>
                  <a:srgbClr val="000000"/>
                </a:solidFill>
                <a:latin typeface="Consolas"/>
              </a:rPr>
              <a:t>            </a:t>
            </a:r>
            <a:r>
              <a:rPr lang="en-US" sz="1400" dirty="0" err="1">
                <a:solidFill>
                  <a:srgbClr val="000000"/>
                </a:solidFill>
                <a:latin typeface="Consolas"/>
              </a:rPr>
              <a:t>dr</a:t>
            </a:r>
            <a:r>
              <a:rPr lang="en-US" sz="1400" dirty="0">
                <a:solidFill>
                  <a:srgbClr val="000000"/>
                </a:solidFill>
                <a:latin typeface="Consolas"/>
              </a:rPr>
              <a:t>[</a:t>
            </a:r>
            <a:r>
              <a:rPr lang="en-US" sz="1400" dirty="0">
                <a:solidFill>
                  <a:srgbClr val="A31515"/>
                </a:solidFill>
                <a:latin typeface="Consolas"/>
              </a:rPr>
              <a:t>"</a:t>
            </a:r>
            <a:r>
              <a:rPr lang="en-US" sz="1400" dirty="0" err="1">
                <a:solidFill>
                  <a:srgbClr val="A31515"/>
                </a:solidFill>
                <a:latin typeface="Consolas"/>
              </a:rPr>
              <a:t>RollNumber</a:t>
            </a:r>
            <a:r>
              <a:rPr lang="en-US" sz="1400" dirty="0">
                <a:solidFill>
                  <a:srgbClr val="A31515"/>
                </a:solidFill>
                <a:latin typeface="Consolas"/>
              </a:rPr>
              <a:t>"</a:t>
            </a:r>
            <a:r>
              <a:rPr lang="en-US" sz="1400" dirty="0">
                <a:solidFill>
                  <a:srgbClr val="000000"/>
                </a:solidFill>
                <a:latin typeface="Consolas"/>
              </a:rPr>
              <a:t>] = 333;</a:t>
            </a:r>
          </a:p>
          <a:p>
            <a:r>
              <a:rPr lang="en-US" sz="1400" dirty="0">
                <a:solidFill>
                  <a:srgbClr val="000000"/>
                </a:solidFill>
                <a:latin typeface="Consolas"/>
              </a:rPr>
              <a:t>            </a:t>
            </a:r>
            <a:r>
              <a:rPr lang="en-US" sz="1400" dirty="0" err="1">
                <a:solidFill>
                  <a:srgbClr val="000000"/>
                </a:solidFill>
                <a:latin typeface="Consolas"/>
              </a:rPr>
              <a:t>dr</a:t>
            </a:r>
            <a:r>
              <a:rPr lang="en-US" sz="1400" dirty="0">
                <a:solidFill>
                  <a:srgbClr val="000000"/>
                </a:solidFill>
                <a:latin typeface="Consolas"/>
              </a:rPr>
              <a:t>[</a:t>
            </a:r>
            <a:r>
              <a:rPr lang="en-US" sz="1400" dirty="0">
                <a:solidFill>
                  <a:srgbClr val="A31515"/>
                </a:solidFill>
                <a:latin typeface="Consolas"/>
              </a:rPr>
              <a:t>"</a:t>
            </a:r>
            <a:r>
              <a:rPr lang="en-US" sz="1400" dirty="0" err="1">
                <a:solidFill>
                  <a:srgbClr val="A31515"/>
                </a:solidFill>
                <a:latin typeface="Consolas"/>
              </a:rPr>
              <a:t>FullName</a:t>
            </a:r>
            <a:r>
              <a:rPr lang="en-US" sz="1400" dirty="0">
                <a:solidFill>
                  <a:srgbClr val="A31515"/>
                </a:solidFill>
                <a:latin typeface="Consolas"/>
              </a:rPr>
              <a:t>"</a:t>
            </a:r>
            <a:r>
              <a:rPr lang="en-US" sz="1400" dirty="0">
                <a:solidFill>
                  <a:srgbClr val="000000"/>
                </a:solidFill>
                <a:latin typeface="Consolas"/>
              </a:rPr>
              <a:t>] = </a:t>
            </a:r>
            <a:r>
              <a:rPr lang="en-US" sz="1400" dirty="0">
                <a:solidFill>
                  <a:srgbClr val="A31515"/>
                </a:solidFill>
                <a:latin typeface="Consolas"/>
              </a:rPr>
              <a:t>"</a:t>
            </a:r>
            <a:r>
              <a:rPr lang="en-US" sz="1400" dirty="0" err="1">
                <a:solidFill>
                  <a:srgbClr val="A31515"/>
                </a:solidFill>
                <a:latin typeface="Consolas"/>
              </a:rPr>
              <a:t>Yash</a:t>
            </a:r>
            <a:r>
              <a:rPr lang="en-US" sz="1400" dirty="0">
                <a:solidFill>
                  <a:srgbClr val="A31515"/>
                </a:solidFill>
                <a:latin typeface="Consolas"/>
              </a:rPr>
              <a:t> P"</a:t>
            </a:r>
            <a:r>
              <a:rPr lang="en-US" sz="1400" dirty="0">
                <a:solidFill>
                  <a:srgbClr val="000000"/>
                </a:solidFill>
                <a:latin typeface="Consolas"/>
              </a:rPr>
              <a:t>;</a:t>
            </a:r>
          </a:p>
          <a:p>
            <a:r>
              <a:rPr lang="en-US" sz="1400" dirty="0">
                <a:solidFill>
                  <a:srgbClr val="000000"/>
                </a:solidFill>
                <a:latin typeface="Consolas"/>
              </a:rPr>
              <a:t>            </a:t>
            </a:r>
            <a:r>
              <a:rPr lang="en-US" sz="1400" dirty="0" err="1">
                <a:solidFill>
                  <a:srgbClr val="000000"/>
                </a:solidFill>
                <a:latin typeface="Consolas"/>
              </a:rPr>
              <a:t>dr</a:t>
            </a:r>
            <a:r>
              <a:rPr lang="en-US" sz="1400" dirty="0">
                <a:solidFill>
                  <a:srgbClr val="000000"/>
                </a:solidFill>
                <a:latin typeface="Consolas"/>
              </a:rPr>
              <a:t>[</a:t>
            </a:r>
            <a:r>
              <a:rPr lang="en-US" sz="1400" dirty="0">
                <a:solidFill>
                  <a:srgbClr val="A31515"/>
                </a:solidFill>
                <a:latin typeface="Consolas"/>
              </a:rPr>
              <a:t>"Subject"</a:t>
            </a:r>
            <a:r>
              <a:rPr lang="en-US" sz="1400" dirty="0">
                <a:solidFill>
                  <a:srgbClr val="000000"/>
                </a:solidFill>
                <a:latin typeface="Consolas"/>
              </a:rPr>
              <a:t>] = </a:t>
            </a:r>
            <a:r>
              <a:rPr lang="en-US" sz="1400" dirty="0">
                <a:solidFill>
                  <a:srgbClr val="A31515"/>
                </a:solidFill>
                <a:latin typeface="Consolas"/>
              </a:rPr>
              <a:t>"Robotics"</a:t>
            </a:r>
            <a:r>
              <a:rPr lang="en-US" sz="1400" dirty="0">
                <a:solidFill>
                  <a:srgbClr val="000000"/>
                </a:solidFill>
                <a:latin typeface="Consolas"/>
              </a:rPr>
              <a:t>;</a:t>
            </a:r>
          </a:p>
          <a:p>
            <a:r>
              <a:rPr lang="en-US" sz="1400" dirty="0">
                <a:solidFill>
                  <a:srgbClr val="000000"/>
                </a:solidFill>
                <a:latin typeface="Consolas"/>
              </a:rPr>
              <a:t>            </a:t>
            </a:r>
            <a:r>
              <a:rPr lang="en-US" sz="1400" dirty="0" err="1">
                <a:solidFill>
                  <a:srgbClr val="000000"/>
                </a:solidFill>
                <a:latin typeface="Consolas"/>
              </a:rPr>
              <a:t>dr</a:t>
            </a:r>
            <a:r>
              <a:rPr lang="en-US" sz="1400" dirty="0">
                <a:solidFill>
                  <a:srgbClr val="000000"/>
                </a:solidFill>
                <a:latin typeface="Consolas"/>
              </a:rPr>
              <a:t>[</a:t>
            </a:r>
            <a:r>
              <a:rPr lang="en-US" sz="1400" dirty="0">
                <a:solidFill>
                  <a:srgbClr val="A31515"/>
                </a:solidFill>
                <a:latin typeface="Consolas"/>
              </a:rPr>
              <a:t>"Fees"</a:t>
            </a:r>
            <a:r>
              <a:rPr lang="en-US" sz="1400" dirty="0">
                <a:solidFill>
                  <a:srgbClr val="000000"/>
                </a:solidFill>
                <a:latin typeface="Consolas"/>
              </a:rPr>
              <a:t>] = 37000;</a:t>
            </a:r>
          </a:p>
          <a:p>
            <a:r>
              <a:rPr lang="en-US" sz="1400" dirty="0">
                <a:solidFill>
                  <a:srgbClr val="000000"/>
                </a:solidFill>
                <a:latin typeface="Consolas"/>
              </a:rPr>
              <a:t>            </a:t>
            </a:r>
            <a:r>
              <a:rPr lang="en-US" sz="1400" dirty="0" err="1">
                <a:solidFill>
                  <a:srgbClr val="000000"/>
                </a:solidFill>
                <a:latin typeface="Consolas"/>
              </a:rPr>
              <a:t>dr</a:t>
            </a:r>
            <a:r>
              <a:rPr lang="en-US" sz="1400" dirty="0" smtClean="0">
                <a:solidFill>
                  <a:srgbClr val="000000"/>
                </a:solidFill>
                <a:latin typeface="Consolas"/>
              </a:rPr>
              <a:t>[</a:t>
            </a:r>
            <a:r>
              <a:rPr lang="en-US" sz="1400" dirty="0" smtClean="0">
                <a:solidFill>
                  <a:srgbClr val="A31515"/>
                </a:solidFill>
                <a:latin typeface="Consolas"/>
              </a:rPr>
              <a:t>"</a:t>
            </a:r>
            <a:r>
              <a:rPr lang="en-US" sz="1400" dirty="0" err="1">
                <a:solidFill>
                  <a:srgbClr val="A31515"/>
                </a:solidFill>
                <a:latin typeface="Consolas"/>
              </a:rPr>
              <a:t>DeptId</a:t>
            </a:r>
            <a:r>
              <a:rPr lang="en-US" sz="1400" dirty="0" smtClean="0">
                <a:solidFill>
                  <a:srgbClr val="A31515"/>
                </a:solidFill>
                <a:latin typeface="Consolas"/>
              </a:rPr>
              <a:t>"</a:t>
            </a:r>
            <a:r>
              <a:rPr lang="en-US" sz="1400" dirty="0" smtClean="0">
                <a:solidFill>
                  <a:srgbClr val="000000"/>
                </a:solidFill>
                <a:latin typeface="Consolas"/>
              </a:rPr>
              <a:t>] </a:t>
            </a:r>
            <a:r>
              <a:rPr lang="en-US" sz="1400" dirty="0">
                <a:solidFill>
                  <a:srgbClr val="000000"/>
                </a:solidFill>
                <a:latin typeface="Consolas"/>
              </a:rPr>
              <a:t>= </a:t>
            </a:r>
            <a:r>
              <a:rPr lang="en-US" sz="1400" dirty="0" smtClean="0">
                <a:solidFill>
                  <a:srgbClr val="A31515"/>
                </a:solidFill>
                <a:latin typeface="Consolas"/>
              </a:rPr>
              <a:t>301</a:t>
            </a:r>
            <a:r>
              <a:rPr lang="en-US" sz="1400" dirty="0" smtClean="0">
                <a:solidFill>
                  <a:srgbClr val="000000"/>
                </a:solidFill>
                <a:latin typeface="Consolas"/>
              </a:rPr>
              <a:t>;</a:t>
            </a:r>
            <a:endParaRPr lang="en-US" sz="1400" dirty="0">
              <a:solidFill>
                <a:srgbClr val="000000"/>
              </a:solidFill>
              <a:latin typeface="Consolas"/>
            </a:endParaRPr>
          </a:p>
          <a:p>
            <a:endParaRPr lang="en-US" sz="1400" dirty="0">
              <a:solidFill>
                <a:srgbClr val="000000"/>
              </a:solidFill>
              <a:latin typeface="Consolas"/>
            </a:endParaRPr>
          </a:p>
          <a:p>
            <a:r>
              <a:rPr lang="en-US" sz="1400" dirty="0">
                <a:solidFill>
                  <a:srgbClr val="000000"/>
                </a:solidFill>
                <a:latin typeface="Consolas"/>
              </a:rPr>
              <a:t>            </a:t>
            </a:r>
            <a:r>
              <a:rPr lang="en-US" sz="1400" dirty="0">
                <a:solidFill>
                  <a:srgbClr val="008000"/>
                </a:solidFill>
                <a:latin typeface="Consolas"/>
              </a:rPr>
              <a:t>//add row to the data table</a:t>
            </a:r>
            <a:endParaRPr lang="en-US" sz="1400" dirty="0">
              <a:solidFill>
                <a:srgbClr val="000000"/>
              </a:solidFill>
              <a:latin typeface="Consolas"/>
            </a:endParaRPr>
          </a:p>
          <a:p>
            <a:r>
              <a:rPr lang="en-US" sz="1400" dirty="0" smtClean="0">
                <a:solidFill>
                  <a:srgbClr val="000000"/>
                </a:solidFill>
                <a:latin typeface="Consolas"/>
              </a:rPr>
              <a:t>            </a:t>
            </a:r>
            <a:r>
              <a:rPr lang="en-US" sz="1400" dirty="0" err="1">
                <a:solidFill>
                  <a:srgbClr val="000000"/>
                </a:solidFill>
                <a:latin typeface="Consolas"/>
              </a:rPr>
              <a:t>dt.Rows.Add</a:t>
            </a:r>
            <a:r>
              <a:rPr lang="en-US" sz="1400" dirty="0">
                <a:solidFill>
                  <a:srgbClr val="000000"/>
                </a:solidFill>
                <a:latin typeface="Consolas"/>
              </a:rPr>
              <a:t>(</a:t>
            </a:r>
            <a:r>
              <a:rPr lang="en-US" sz="1400" dirty="0" err="1">
                <a:solidFill>
                  <a:srgbClr val="000000"/>
                </a:solidFill>
                <a:latin typeface="Consolas"/>
              </a:rPr>
              <a:t>dr</a:t>
            </a:r>
            <a:r>
              <a:rPr lang="en-US" sz="1400" dirty="0" smtClean="0">
                <a:solidFill>
                  <a:srgbClr val="000000"/>
                </a:solidFill>
                <a:latin typeface="Consolas"/>
              </a:rPr>
              <a:t>);</a:t>
            </a:r>
            <a:endParaRPr lang="en-US" sz="1400" dirty="0">
              <a:solidFill>
                <a:srgbClr val="000000"/>
              </a:solidFill>
              <a:latin typeface="Consolas"/>
            </a:endParaRPr>
          </a:p>
          <a:p>
            <a:r>
              <a:rPr lang="en-US" sz="1400" dirty="0">
                <a:solidFill>
                  <a:srgbClr val="000000"/>
                </a:solidFill>
                <a:latin typeface="Consolas"/>
              </a:rPr>
              <a:t>            </a:t>
            </a:r>
            <a:r>
              <a:rPr lang="en-US" sz="1400" dirty="0">
                <a:solidFill>
                  <a:srgbClr val="808080"/>
                </a:solidFill>
                <a:latin typeface="Consolas"/>
              </a:rPr>
              <a:t>#</a:t>
            </a:r>
            <a:r>
              <a:rPr lang="en-US" sz="1400" dirty="0" err="1">
                <a:solidFill>
                  <a:srgbClr val="808080"/>
                </a:solidFill>
                <a:latin typeface="Consolas"/>
              </a:rPr>
              <a:t>endregion</a:t>
            </a:r>
            <a:endParaRPr lang="en-US" sz="1400" dirty="0">
              <a:solidFill>
                <a:srgbClr val="000000"/>
              </a:solidFill>
              <a:latin typeface="Consolas"/>
            </a:endParaRPr>
          </a:p>
          <a:p>
            <a:endParaRPr lang="en-US" sz="1400" dirty="0">
              <a:solidFill>
                <a:srgbClr val="000000"/>
              </a:solidFill>
              <a:latin typeface="Consolas"/>
            </a:endParaRPr>
          </a:p>
          <a:p>
            <a:r>
              <a:rPr lang="en-US" sz="1400" dirty="0">
                <a:solidFill>
                  <a:srgbClr val="000000"/>
                </a:solidFill>
                <a:latin typeface="Consolas"/>
              </a:rPr>
              <a:t>            </a:t>
            </a:r>
            <a:r>
              <a:rPr lang="en-US" sz="1400" dirty="0">
                <a:solidFill>
                  <a:srgbClr val="0000FF"/>
                </a:solidFill>
                <a:latin typeface="Consolas"/>
              </a:rPr>
              <a:t>return</a:t>
            </a:r>
            <a:r>
              <a:rPr lang="en-US" sz="1400" dirty="0">
                <a:solidFill>
                  <a:srgbClr val="000000"/>
                </a:solidFill>
                <a:latin typeface="Consolas"/>
              </a:rPr>
              <a:t> </a:t>
            </a:r>
            <a:r>
              <a:rPr lang="en-US" sz="1400" dirty="0" err="1">
                <a:solidFill>
                  <a:srgbClr val="000000"/>
                </a:solidFill>
                <a:latin typeface="Consolas"/>
              </a:rPr>
              <a:t>dt</a:t>
            </a:r>
            <a:r>
              <a:rPr lang="en-US" sz="1400" dirty="0">
                <a:solidFill>
                  <a:srgbClr val="000000"/>
                </a:solidFill>
                <a:latin typeface="Consolas"/>
              </a:rPr>
              <a:t>;</a:t>
            </a:r>
          </a:p>
          <a:p>
            <a:endParaRPr lang="en-US" sz="1400" dirty="0">
              <a:solidFill>
                <a:srgbClr val="000000"/>
              </a:solidFill>
              <a:latin typeface="Consolas"/>
            </a:endParaRPr>
          </a:p>
          <a:p>
            <a:r>
              <a:rPr lang="en-US" sz="1400" dirty="0">
                <a:solidFill>
                  <a:srgbClr val="000000"/>
                </a:solidFill>
                <a:latin typeface="Consolas"/>
              </a:rPr>
              <a:t>        }</a:t>
            </a:r>
          </a:p>
        </p:txBody>
      </p:sp>
    </p:spTree>
    <p:extLst>
      <p:ext uri="{BB962C8B-B14F-4D97-AF65-F5344CB8AC3E}">
        <p14:creationId xmlns:p14="http://schemas.microsoft.com/office/powerpoint/2010/main" val="2789681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620000" cy="5668963"/>
          </a:xfrm>
        </p:spPr>
        <p:txBody>
          <a:bodyPr>
            <a:noAutofit/>
          </a:bodyPr>
          <a:lstStyle/>
          <a:p>
            <a:r>
              <a:rPr lang="en-US" sz="1400" dirty="0">
                <a:solidFill>
                  <a:srgbClr val="0000FF"/>
                </a:solidFill>
                <a:latin typeface="Consolas"/>
              </a:rPr>
              <a:t>public</a:t>
            </a:r>
            <a:r>
              <a:rPr lang="en-US" sz="1400" dirty="0">
                <a:solidFill>
                  <a:srgbClr val="000000"/>
                </a:solidFill>
                <a:latin typeface="Consolas"/>
              </a:rPr>
              <a:t> Form1()</a:t>
            </a:r>
          </a:p>
          <a:p>
            <a:r>
              <a:rPr lang="en-US" sz="1400" dirty="0">
                <a:solidFill>
                  <a:srgbClr val="000000"/>
                </a:solidFill>
                <a:latin typeface="Consolas"/>
              </a:rPr>
              <a:t>        {</a:t>
            </a:r>
          </a:p>
          <a:p>
            <a:r>
              <a:rPr lang="en-US" sz="1400" dirty="0">
                <a:solidFill>
                  <a:srgbClr val="000000"/>
                </a:solidFill>
                <a:latin typeface="Consolas"/>
              </a:rPr>
              <a:t>            </a:t>
            </a:r>
            <a:r>
              <a:rPr lang="en-US" sz="1400" dirty="0" err="1">
                <a:solidFill>
                  <a:srgbClr val="000000"/>
                </a:solidFill>
                <a:latin typeface="Consolas"/>
              </a:rPr>
              <a:t>InitializeComponent</a:t>
            </a:r>
            <a:r>
              <a:rPr lang="en-US" sz="1400" dirty="0">
                <a:solidFill>
                  <a:srgbClr val="000000"/>
                </a:solidFill>
                <a:latin typeface="Consolas"/>
              </a:rPr>
              <a:t>();</a:t>
            </a:r>
          </a:p>
          <a:p>
            <a:r>
              <a:rPr lang="en-US" sz="1400" dirty="0">
                <a:solidFill>
                  <a:srgbClr val="000000"/>
                </a:solidFill>
                <a:latin typeface="Consolas"/>
              </a:rPr>
              <a:t>        }</a:t>
            </a:r>
          </a:p>
          <a:p>
            <a:endParaRPr lang="en-US" sz="1400" dirty="0">
              <a:solidFill>
                <a:srgbClr val="000000"/>
              </a:solidFill>
              <a:latin typeface="Consolas"/>
            </a:endParaRPr>
          </a:p>
          <a:p>
            <a:r>
              <a:rPr lang="en-US" sz="1400" dirty="0">
                <a:solidFill>
                  <a:srgbClr val="000000"/>
                </a:solidFill>
                <a:latin typeface="Consolas"/>
              </a:rPr>
              <a:t>        </a:t>
            </a:r>
            <a:r>
              <a:rPr lang="en-US" sz="1400" dirty="0">
                <a:solidFill>
                  <a:srgbClr val="0000FF"/>
                </a:solidFill>
                <a:latin typeface="Consolas"/>
              </a:rPr>
              <a:t>private</a:t>
            </a:r>
            <a:r>
              <a:rPr lang="en-US" sz="1400" dirty="0">
                <a:solidFill>
                  <a:srgbClr val="000000"/>
                </a:solidFill>
                <a:latin typeface="Consolas"/>
              </a:rPr>
              <a:t> </a:t>
            </a:r>
            <a:r>
              <a:rPr lang="en-US" sz="1400" dirty="0">
                <a:solidFill>
                  <a:srgbClr val="0000FF"/>
                </a:solidFill>
                <a:latin typeface="Consolas"/>
              </a:rPr>
              <a:t>void</a:t>
            </a:r>
            <a:r>
              <a:rPr lang="en-US" sz="1400" dirty="0">
                <a:solidFill>
                  <a:srgbClr val="000000"/>
                </a:solidFill>
                <a:latin typeface="Consolas"/>
              </a:rPr>
              <a:t> Form1_Load(</a:t>
            </a:r>
            <a:r>
              <a:rPr lang="en-US" sz="1400" dirty="0">
                <a:solidFill>
                  <a:srgbClr val="0000FF"/>
                </a:solidFill>
                <a:latin typeface="Consolas"/>
              </a:rPr>
              <a:t>object</a:t>
            </a:r>
            <a:r>
              <a:rPr lang="en-US" sz="1400" dirty="0">
                <a:solidFill>
                  <a:srgbClr val="000000"/>
                </a:solidFill>
                <a:latin typeface="Consolas"/>
              </a:rPr>
              <a:t> sender, </a:t>
            </a:r>
            <a:r>
              <a:rPr lang="en-US" sz="1400" dirty="0" err="1">
                <a:solidFill>
                  <a:srgbClr val="000000"/>
                </a:solidFill>
                <a:latin typeface="Consolas"/>
              </a:rPr>
              <a:t>EventArgs</a:t>
            </a:r>
            <a:r>
              <a:rPr lang="en-US" sz="1400" dirty="0">
                <a:solidFill>
                  <a:srgbClr val="000000"/>
                </a:solidFill>
                <a:latin typeface="Consolas"/>
              </a:rPr>
              <a:t> e)</a:t>
            </a:r>
          </a:p>
          <a:p>
            <a:r>
              <a:rPr lang="en-US" sz="1400" dirty="0">
                <a:solidFill>
                  <a:srgbClr val="000000"/>
                </a:solidFill>
                <a:latin typeface="Consolas"/>
              </a:rPr>
              <a:t>        {</a:t>
            </a:r>
          </a:p>
          <a:p>
            <a:r>
              <a:rPr lang="en-US" sz="1400" dirty="0">
                <a:solidFill>
                  <a:srgbClr val="000000"/>
                </a:solidFill>
                <a:latin typeface="Consolas"/>
              </a:rPr>
              <a:t>            </a:t>
            </a:r>
            <a:r>
              <a:rPr lang="en-US" sz="1400" dirty="0" err="1">
                <a:solidFill>
                  <a:srgbClr val="000000"/>
                </a:solidFill>
                <a:latin typeface="Consolas"/>
              </a:rPr>
              <a:t>DataTable</a:t>
            </a:r>
            <a:r>
              <a:rPr lang="en-US" sz="1400" dirty="0">
                <a:solidFill>
                  <a:srgbClr val="000000"/>
                </a:solidFill>
                <a:latin typeface="Consolas"/>
              </a:rPr>
              <a:t> </a:t>
            </a:r>
            <a:r>
              <a:rPr lang="en-US" sz="1400" dirty="0" err="1">
                <a:solidFill>
                  <a:srgbClr val="000000"/>
                </a:solidFill>
                <a:latin typeface="Consolas"/>
              </a:rPr>
              <a:t>stu</a:t>
            </a:r>
            <a:r>
              <a:rPr lang="en-US" sz="1400" dirty="0">
                <a:solidFill>
                  <a:srgbClr val="000000"/>
                </a:solidFill>
                <a:latin typeface="Consolas"/>
              </a:rPr>
              <a:t> = </a:t>
            </a:r>
            <a:r>
              <a:rPr lang="en-US" sz="1400" dirty="0" err="1">
                <a:solidFill>
                  <a:srgbClr val="000000"/>
                </a:solidFill>
                <a:latin typeface="Consolas"/>
              </a:rPr>
              <a:t>GetStudentDetails</a:t>
            </a:r>
            <a:r>
              <a:rPr lang="en-US" sz="1400" dirty="0">
                <a:solidFill>
                  <a:srgbClr val="000000"/>
                </a:solidFill>
                <a:latin typeface="Consolas"/>
              </a:rPr>
              <a:t>();</a:t>
            </a:r>
          </a:p>
          <a:p>
            <a:r>
              <a:rPr lang="en-US" sz="1400" dirty="0">
                <a:solidFill>
                  <a:srgbClr val="000000"/>
                </a:solidFill>
                <a:latin typeface="Consolas"/>
              </a:rPr>
              <a:t>            dataGridView1.DataSource = </a:t>
            </a:r>
            <a:r>
              <a:rPr lang="en-US" sz="1400" dirty="0" err="1">
                <a:solidFill>
                  <a:srgbClr val="000000"/>
                </a:solidFill>
                <a:latin typeface="Consolas"/>
              </a:rPr>
              <a:t>stu</a:t>
            </a:r>
            <a:r>
              <a:rPr lang="en-US" sz="1400" dirty="0">
                <a:solidFill>
                  <a:srgbClr val="000000"/>
                </a:solidFill>
                <a:latin typeface="Consolas"/>
              </a:rPr>
              <a:t>;</a:t>
            </a:r>
          </a:p>
          <a:p>
            <a:r>
              <a:rPr lang="en-US" sz="1400" dirty="0">
                <a:solidFill>
                  <a:srgbClr val="000000"/>
                </a:solidFill>
                <a:latin typeface="Consolas"/>
              </a:rPr>
              <a:t>        }</a:t>
            </a:r>
          </a:p>
          <a:p>
            <a:r>
              <a:rPr lang="en-US" sz="1400" dirty="0">
                <a:solidFill>
                  <a:srgbClr val="000000"/>
                </a:solidFill>
                <a:latin typeface="Consolas"/>
              </a:rPr>
              <a:t>    }</a:t>
            </a:r>
          </a:p>
          <a:p>
            <a:r>
              <a:rPr lang="en-US" sz="1400" dirty="0">
                <a:solidFill>
                  <a:srgbClr val="000000"/>
                </a:solidFill>
                <a:latin typeface="Consolas"/>
              </a:rPr>
              <a:t>}</a:t>
            </a:r>
          </a:p>
          <a:p>
            <a:endParaRPr lang="en-US" sz="1400" dirty="0">
              <a:solidFill>
                <a:srgbClr val="000000"/>
              </a:solidFill>
              <a:latin typeface="Consolas"/>
            </a:endParaRPr>
          </a:p>
        </p:txBody>
      </p:sp>
    </p:spTree>
    <p:extLst>
      <p:ext uri="{BB962C8B-B14F-4D97-AF65-F5344CB8AC3E}">
        <p14:creationId xmlns:p14="http://schemas.microsoft.com/office/powerpoint/2010/main" val="2135113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a:t>
            </a:r>
            <a:endParaRPr lang="en-US" dirty="0"/>
          </a:p>
        </p:txBody>
      </p:sp>
      <p:sp>
        <p:nvSpPr>
          <p:cNvPr id="3" name="Content Placeholder 2"/>
          <p:cNvSpPr>
            <a:spLocks noGrp="1"/>
          </p:cNvSpPr>
          <p:nvPr>
            <p:ph idx="1"/>
          </p:nvPr>
        </p:nvSpPr>
        <p:spPr/>
        <p:txBody>
          <a:bodyPr/>
          <a:lstStyle/>
          <a:p>
            <a:endParaRPr lang="en-US" dirty="0"/>
          </a:p>
          <a:p>
            <a:r>
              <a:rPr lang="en-US" dirty="0"/>
              <a:t>Is a collection of data tables</a:t>
            </a:r>
          </a:p>
          <a:p>
            <a:endParaRPr lang="en-US" dirty="0"/>
          </a:p>
          <a:p>
            <a:r>
              <a:rPr lang="en-US" dirty="0"/>
              <a:t>Data adapters get the data from database and fill the</a:t>
            </a:r>
          </a:p>
          <a:p>
            <a:r>
              <a:rPr lang="en-US" dirty="0"/>
              <a:t>dataset</a:t>
            </a:r>
          </a:p>
          <a:p>
            <a:endParaRPr lang="en-US" dirty="0"/>
          </a:p>
          <a:p>
            <a:r>
              <a:rPr lang="en-US" dirty="0"/>
              <a:t>Relationships can be maintained</a:t>
            </a:r>
          </a:p>
          <a:p>
            <a:endParaRPr lang="en-US" dirty="0"/>
          </a:p>
          <a:p>
            <a:r>
              <a:rPr lang="en-US" dirty="0"/>
              <a:t>Can </a:t>
            </a:r>
            <a:r>
              <a:rPr lang="en-US" dirty="0" err="1" smtClean="0"/>
              <a:t>synchronise</a:t>
            </a:r>
            <a:r>
              <a:rPr lang="en-US" dirty="0" smtClean="0"/>
              <a:t>  </a:t>
            </a:r>
            <a:r>
              <a:rPr lang="en-US" dirty="0"/>
              <a:t>the database</a:t>
            </a:r>
          </a:p>
        </p:txBody>
      </p:sp>
    </p:spTree>
    <p:extLst>
      <p:ext uri="{BB962C8B-B14F-4D97-AF65-F5344CB8AC3E}">
        <p14:creationId xmlns:p14="http://schemas.microsoft.com/office/powerpoint/2010/main" val="39438336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305800" cy="6324600"/>
          </a:xfrm>
        </p:spPr>
        <p:txBody>
          <a:bodyPr>
            <a:noAutofit/>
          </a:bodyPr>
          <a:lstStyle/>
          <a:p>
            <a:r>
              <a:rPr lang="en-US" sz="1050" dirty="0" err="1">
                <a:solidFill>
                  <a:srgbClr val="000000"/>
                </a:solidFill>
                <a:latin typeface="Consolas"/>
              </a:rPr>
              <a:t>DataTable</a:t>
            </a:r>
            <a:r>
              <a:rPr lang="en-US" sz="1050" dirty="0">
                <a:solidFill>
                  <a:srgbClr val="000000"/>
                </a:solidFill>
                <a:latin typeface="Consolas"/>
              </a:rPr>
              <a:t> </a:t>
            </a:r>
            <a:r>
              <a:rPr lang="en-US" sz="1050" dirty="0" err="1">
                <a:solidFill>
                  <a:srgbClr val="000000"/>
                </a:solidFill>
                <a:latin typeface="Consolas"/>
              </a:rPr>
              <a:t>GetDepttDetails</a:t>
            </a:r>
            <a:r>
              <a:rPr lang="en-US" sz="1050" dirty="0">
                <a:solidFill>
                  <a:srgbClr val="000000"/>
                </a:solidFill>
                <a:latin typeface="Consolas"/>
              </a:rPr>
              <a:t>()</a:t>
            </a:r>
          </a:p>
          <a:p>
            <a:r>
              <a:rPr lang="en-US" sz="1050" dirty="0">
                <a:solidFill>
                  <a:srgbClr val="000000"/>
                </a:solidFill>
                <a:latin typeface="Consolas"/>
              </a:rPr>
              <a:t>        {</a:t>
            </a:r>
          </a:p>
          <a:p>
            <a:r>
              <a:rPr lang="en-US" sz="1050" dirty="0">
                <a:solidFill>
                  <a:srgbClr val="000000"/>
                </a:solidFill>
                <a:latin typeface="Consolas"/>
              </a:rPr>
              <a:t>            </a:t>
            </a:r>
            <a:r>
              <a:rPr lang="en-US" sz="1050" dirty="0" err="1">
                <a:solidFill>
                  <a:srgbClr val="000000"/>
                </a:solidFill>
                <a:latin typeface="Consolas"/>
              </a:rPr>
              <a:t>dt</a:t>
            </a:r>
            <a:r>
              <a:rPr lang="en-US" sz="1050" dirty="0">
                <a:solidFill>
                  <a:srgbClr val="000000"/>
                </a:solidFill>
                <a:latin typeface="Consolas"/>
              </a:rPr>
              <a:t> = </a:t>
            </a:r>
            <a:r>
              <a:rPr lang="en-US" sz="1050" dirty="0">
                <a:solidFill>
                  <a:srgbClr val="0000FF"/>
                </a:solidFill>
                <a:latin typeface="Consolas"/>
              </a:rPr>
              <a:t>new</a:t>
            </a:r>
            <a:r>
              <a:rPr lang="en-US" sz="1050" dirty="0">
                <a:solidFill>
                  <a:srgbClr val="000000"/>
                </a:solidFill>
                <a:latin typeface="Consolas"/>
              </a:rPr>
              <a:t> </a:t>
            </a:r>
            <a:r>
              <a:rPr lang="en-US" sz="1050" dirty="0" err="1">
                <a:solidFill>
                  <a:srgbClr val="000000"/>
                </a:solidFill>
                <a:latin typeface="Consolas"/>
              </a:rPr>
              <a:t>DataTable</a:t>
            </a:r>
            <a:r>
              <a:rPr lang="en-US" sz="1050" dirty="0">
                <a:solidFill>
                  <a:srgbClr val="000000"/>
                </a:solidFill>
                <a:latin typeface="Consolas"/>
              </a:rPr>
              <a:t>(</a:t>
            </a:r>
            <a:r>
              <a:rPr lang="en-US" sz="1050" dirty="0">
                <a:solidFill>
                  <a:srgbClr val="A31515"/>
                </a:solidFill>
                <a:latin typeface="Consolas"/>
              </a:rPr>
              <a:t>"Department"</a:t>
            </a:r>
            <a:r>
              <a:rPr lang="en-US" sz="1050" dirty="0">
                <a:solidFill>
                  <a:srgbClr val="000000"/>
                </a:solidFill>
                <a:latin typeface="Consolas"/>
              </a:rPr>
              <a:t>);</a:t>
            </a:r>
          </a:p>
          <a:p>
            <a:endParaRPr lang="en-US" sz="1000" dirty="0">
              <a:solidFill>
                <a:srgbClr val="000000"/>
              </a:solidFill>
              <a:latin typeface="Consolas"/>
            </a:endParaRPr>
          </a:p>
          <a:p>
            <a:r>
              <a:rPr lang="en-US" sz="1000" dirty="0">
                <a:solidFill>
                  <a:srgbClr val="000000"/>
                </a:solidFill>
                <a:latin typeface="Consolas"/>
              </a:rPr>
              <a:t>            </a:t>
            </a:r>
            <a:r>
              <a:rPr lang="en-US" sz="1000" dirty="0">
                <a:solidFill>
                  <a:srgbClr val="008000"/>
                </a:solidFill>
                <a:latin typeface="Consolas"/>
              </a:rPr>
              <a:t>//#region directive in C#? It lets you specify a block of code that you can expand or collapse when using the outlining feature of the Visual Studio Code Editor. It should be terminated with #</a:t>
            </a:r>
            <a:r>
              <a:rPr lang="en-US" sz="1000" dirty="0" err="1">
                <a:solidFill>
                  <a:srgbClr val="008000"/>
                </a:solidFill>
                <a:latin typeface="Consolas"/>
              </a:rPr>
              <a:t>endregion</a:t>
            </a:r>
            <a:r>
              <a:rPr lang="en-US" sz="1000" dirty="0">
                <a:solidFill>
                  <a:srgbClr val="008000"/>
                </a:solidFill>
                <a:latin typeface="Consolas"/>
              </a:rPr>
              <a:t>.</a:t>
            </a:r>
            <a:endParaRPr lang="en-US" sz="1000" dirty="0">
              <a:solidFill>
                <a:srgbClr val="000000"/>
              </a:solidFill>
              <a:latin typeface="Consolas"/>
            </a:endParaRPr>
          </a:p>
          <a:p>
            <a:endParaRPr lang="en-US" sz="1000" dirty="0">
              <a:solidFill>
                <a:srgbClr val="000000"/>
              </a:solidFill>
              <a:latin typeface="Consolas"/>
            </a:endParaRPr>
          </a:p>
          <a:p>
            <a:r>
              <a:rPr lang="en-US" sz="1050" dirty="0">
                <a:solidFill>
                  <a:srgbClr val="000000"/>
                </a:solidFill>
                <a:latin typeface="Consolas"/>
              </a:rPr>
              <a:t>            </a:t>
            </a:r>
            <a:r>
              <a:rPr lang="en-US" sz="1050" dirty="0">
                <a:solidFill>
                  <a:srgbClr val="808080"/>
                </a:solidFill>
                <a:latin typeface="Consolas"/>
              </a:rPr>
              <a:t>#region</a:t>
            </a:r>
            <a:r>
              <a:rPr lang="en-US" sz="1050" dirty="0">
                <a:solidFill>
                  <a:srgbClr val="000000"/>
                </a:solidFill>
                <a:latin typeface="Consolas"/>
              </a:rPr>
              <a:t> Department </a:t>
            </a:r>
            <a:r>
              <a:rPr lang="en-US" sz="1050" dirty="0" err="1">
                <a:solidFill>
                  <a:srgbClr val="000000"/>
                </a:solidFill>
                <a:latin typeface="Consolas"/>
              </a:rPr>
              <a:t>DataTable</a:t>
            </a:r>
            <a:endParaRPr lang="en-US" sz="1050" dirty="0">
              <a:solidFill>
                <a:srgbClr val="000000"/>
              </a:solidFill>
              <a:latin typeface="Consolas"/>
            </a:endParaRPr>
          </a:p>
          <a:p>
            <a:r>
              <a:rPr lang="en-US" sz="1050" dirty="0">
                <a:solidFill>
                  <a:srgbClr val="000000"/>
                </a:solidFill>
                <a:latin typeface="Consolas"/>
              </a:rPr>
              <a:t>            dc = </a:t>
            </a:r>
            <a:r>
              <a:rPr lang="en-US" sz="1050" dirty="0">
                <a:solidFill>
                  <a:srgbClr val="0000FF"/>
                </a:solidFill>
                <a:latin typeface="Consolas"/>
              </a:rPr>
              <a:t>new</a:t>
            </a:r>
            <a:r>
              <a:rPr lang="en-US" sz="1050" dirty="0">
                <a:solidFill>
                  <a:srgbClr val="000000"/>
                </a:solidFill>
                <a:latin typeface="Consolas"/>
              </a:rPr>
              <a:t> </a:t>
            </a:r>
            <a:r>
              <a:rPr lang="en-US" sz="1050" dirty="0" err="1">
                <a:solidFill>
                  <a:srgbClr val="000000"/>
                </a:solidFill>
                <a:latin typeface="Consolas"/>
              </a:rPr>
              <a:t>DataColumn</a:t>
            </a:r>
            <a:r>
              <a:rPr lang="en-US" sz="1050" dirty="0">
                <a:solidFill>
                  <a:srgbClr val="000000"/>
                </a:solidFill>
                <a:latin typeface="Consolas"/>
              </a:rPr>
              <a:t>(</a:t>
            </a:r>
            <a:r>
              <a:rPr lang="en-US" sz="1050" dirty="0">
                <a:solidFill>
                  <a:srgbClr val="A31515"/>
                </a:solidFill>
                <a:latin typeface="Consolas"/>
              </a:rPr>
              <a:t>"</a:t>
            </a:r>
            <a:r>
              <a:rPr lang="en-US" sz="1050" dirty="0" err="1">
                <a:solidFill>
                  <a:srgbClr val="A31515"/>
                </a:solidFill>
                <a:latin typeface="Consolas"/>
              </a:rPr>
              <a:t>DeptId</a:t>
            </a:r>
            <a:r>
              <a:rPr lang="en-US" sz="1050" dirty="0">
                <a:solidFill>
                  <a:srgbClr val="A31515"/>
                </a:solidFill>
                <a:latin typeface="Consolas"/>
              </a:rPr>
              <a:t>"</a:t>
            </a:r>
            <a:r>
              <a:rPr lang="en-US" sz="1050" dirty="0">
                <a:solidFill>
                  <a:srgbClr val="000000"/>
                </a:solidFill>
                <a:latin typeface="Consolas"/>
              </a:rPr>
              <a:t>, </a:t>
            </a:r>
            <a:r>
              <a:rPr lang="en-US" sz="1050" dirty="0" err="1">
                <a:solidFill>
                  <a:srgbClr val="0000FF"/>
                </a:solidFill>
                <a:latin typeface="Consolas"/>
              </a:rPr>
              <a:t>typeof</a:t>
            </a:r>
            <a:r>
              <a:rPr lang="en-US" sz="1050" dirty="0">
                <a:solidFill>
                  <a:srgbClr val="000000"/>
                </a:solidFill>
                <a:latin typeface="Consolas"/>
              </a:rPr>
              <a:t>(</a:t>
            </a:r>
            <a:r>
              <a:rPr lang="en-US" sz="1050" dirty="0" err="1">
                <a:solidFill>
                  <a:srgbClr val="0000FF"/>
                </a:solidFill>
                <a:latin typeface="Consolas"/>
              </a:rPr>
              <a:t>int</a:t>
            </a:r>
            <a:r>
              <a:rPr lang="en-US" sz="1050" dirty="0">
                <a:solidFill>
                  <a:srgbClr val="000000"/>
                </a:solidFill>
                <a:latin typeface="Consolas"/>
              </a:rPr>
              <a:t>));</a:t>
            </a:r>
          </a:p>
          <a:p>
            <a:r>
              <a:rPr lang="en-US" sz="1050" dirty="0">
                <a:solidFill>
                  <a:srgbClr val="000000"/>
                </a:solidFill>
                <a:latin typeface="Consolas"/>
              </a:rPr>
              <a:t>            </a:t>
            </a:r>
            <a:r>
              <a:rPr lang="en-US" sz="1050" dirty="0" err="1">
                <a:solidFill>
                  <a:srgbClr val="000000"/>
                </a:solidFill>
                <a:latin typeface="Consolas"/>
              </a:rPr>
              <a:t>dt.Columns.Add</a:t>
            </a:r>
            <a:r>
              <a:rPr lang="en-US" sz="1050" dirty="0">
                <a:solidFill>
                  <a:srgbClr val="000000"/>
                </a:solidFill>
                <a:latin typeface="Consolas"/>
              </a:rPr>
              <a:t>(dc);</a:t>
            </a:r>
          </a:p>
          <a:p>
            <a:r>
              <a:rPr lang="en-US" sz="1050" dirty="0">
                <a:solidFill>
                  <a:srgbClr val="000000"/>
                </a:solidFill>
                <a:latin typeface="Consolas"/>
              </a:rPr>
              <a:t>            </a:t>
            </a:r>
            <a:r>
              <a:rPr lang="en-US" sz="1050" dirty="0" err="1">
                <a:solidFill>
                  <a:srgbClr val="000000"/>
                </a:solidFill>
                <a:latin typeface="Consolas"/>
              </a:rPr>
              <a:t>dt.PrimaryKey</a:t>
            </a:r>
            <a:r>
              <a:rPr lang="en-US" sz="1050" dirty="0">
                <a:solidFill>
                  <a:srgbClr val="000000"/>
                </a:solidFill>
                <a:latin typeface="Consolas"/>
              </a:rPr>
              <a:t> = </a:t>
            </a:r>
            <a:r>
              <a:rPr lang="en-US" sz="1050" dirty="0">
                <a:solidFill>
                  <a:srgbClr val="0000FF"/>
                </a:solidFill>
                <a:latin typeface="Consolas"/>
              </a:rPr>
              <a:t>new</a:t>
            </a:r>
            <a:r>
              <a:rPr lang="en-US" sz="1050" dirty="0">
                <a:solidFill>
                  <a:srgbClr val="000000"/>
                </a:solidFill>
                <a:latin typeface="Consolas"/>
              </a:rPr>
              <a:t> </a:t>
            </a:r>
            <a:r>
              <a:rPr lang="en-US" sz="1050" dirty="0" err="1">
                <a:solidFill>
                  <a:srgbClr val="000000"/>
                </a:solidFill>
                <a:latin typeface="Consolas"/>
              </a:rPr>
              <a:t>DataColumn</a:t>
            </a:r>
            <a:r>
              <a:rPr lang="en-US" sz="1050" dirty="0">
                <a:solidFill>
                  <a:srgbClr val="000000"/>
                </a:solidFill>
                <a:latin typeface="Consolas"/>
              </a:rPr>
              <a:t>[] { dc };</a:t>
            </a:r>
          </a:p>
          <a:p>
            <a:endParaRPr lang="en-US" sz="1050" dirty="0">
              <a:solidFill>
                <a:srgbClr val="000000"/>
              </a:solidFill>
              <a:latin typeface="Consolas"/>
            </a:endParaRPr>
          </a:p>
          <a:p>
            <a:r>
              <a:rPr lang="en-US" sz="1050" dirty="0">
                <a:solidFill>
                  <a:srgbClr val="000000"/>
                </a:solidFill>
                <a:latin typeface="Consolas"/>
              </a:rPr>
              <a:t>            dc = </a:t>
            </a:r>
            <a:r>
              <a:rPr lang="en-US" sz="1050" dirty="0">
                <a:solidFill>
                  <a:srgbClr val="0000FF"/>
                </a:solidFill>
                <a:latin typeface="Consolas"/>
              </a:rPr>
              <a:t>new</a:t>
            </a:r>
            <a:r>
              <a:rPr lang="en-US" sz="1050" dirty="0">
                <a:solidFill>
                  <a:srgbClr val="000000"/>
                </a:solidFill>
                <a:latin typeface="Consolas"/>
              </a:rPr>
              <a:t> </a:t>
            </a:r>
            <a:r>
              <a:rPr lang="en-US" sz="1050" dirty="0" err="1">
                <a:solidFill>
                  <a:srgbClr val="000000"/>
                </a:solidFill>
                <a:latin typeface="Consolas"/>
              </a:rPr>
              <a:t>DataColumn</a:t>
            </a:r>
            <a:r>
              <a:rPr lang="en-US" sz="1050" dirty="0">
                <a:solidFill>
                  <a:srgbClr val="000000"/>
                </a:solidFill>
                <a:latin typeface="Consolas"/>
              </a:rPr>
              <a:t>(</a:t>
            </a:r>
            <a:r>
              <a:rPr lang="en-US" sz="1050" dirty="0">
                <a:solidFill>
                  <a:srgbClr val="A31515"/>
                </a:solidFill>
                <a:latin typeface="Consolas"/>
              </a:rPr>
              <a:t>"</a:t>
            </a:r>
            <a:r>
              <a:rPr lang="en-US" sz="1050" dirty="0" err="1">
                <a:solidFill>
                  <a:srgbClr val="A31515"/>
                </a:solidFill>
                <a:latin typeface="Consolas"/>
              </a:rPr>
              <a:t>DepartmentName</a:t>
            </a:r>
            <a:r>
              <a:rPr lang="en-US" sz="1050" dirty="0">
                <a:solidFill>
                  <a:srgbClr val="A31515"/>
                </a:solidFill>
                <a:latin typeface="Consolas"/>
              </a:rPr>
              <a:t>"</a:t>
            </a:r>
            <a:r>
              <a:rPr lang="en-US" sz="1050" dirty="0">
                <a:solidFill>
                  <a:srgbClr val="000000"/>
                </a:solidFill>
                <a:latin typeface="Consolas"/>
              </a:rPr>
              <a:t>, </a:t>
            </a:r>
            <a:r>
              <a:rPr lang="en-US" sz="1050" dirty="0" err="1">
                <a:solidFill>
                  <a:srgbClr val="0000FF"/>
                </a:solidFill>
                <a:latin typeface="Consolas"/>
              </a:rPr>
              <a:t>typeof</a:t>
            </a:r>
            <a:r>
              <a:rPr lang="en-US" sz="1050" dirty="0">
                <a:solidFill>
                  <a:srgbClr val="000000"/>
                </a:solidFill>
                <a:latin typeface="Consolas"/>
              </a:rPr>
              <a:t>(</a:t>
            </a:r>
            <a:r>
              <a:rPr lang="en-US" sz="1050" dirty="0">
                <a:solidFill>
                  <a:srgbClr val="0000FF"/>
                </a:solidFill>
                <a:latin typeface="Consolas"/>
              </a:rPr>
              <a:t>string</a:t>
            </a:r>
            <a:r>
              <a:rPr lang="en-US" sz="1050" dirty="0">
                <a:solidFill>
                  <a:srgbClr val="000000"/>
                </a:solidFill>
                <a:latin typeface="Consolas"/>
              </a:rPr>
              <a:t>));</a:t>
            </a:r>
          </a:p>
          <a:p>
            <a:r>
              <a:rPr lang="en-US" sz="1050" dirty="0">
                <a:solidFill>
                  <a:srgbClr val="000000"/>
                </a:solidFill>
                <a:latin typeface="Consolas"/>
              </a:rPr>
              <a:t>            </a:t>
            </a:r>
            <a:r>
              <a:rPr lang="en-US" sz="1050" dirty="0" err="1">
                <a:solidFill>
                  <a:srgbClr val="000000"/>
                </a:solidFill>
                <a:latin typeface="Consolas"/>
              </a:rPr>
              <a:t>dt.Columns.Add</a:t>
            </a:r>
            <a:r>
              <a:rPr lang="en-US" sz="1050" dirty="0">
                <a:solidFill>
                  <a:srgbClr val="000000"/>
                </a:solidFill>
                <a:latin typeface="Consolas"/>
              </a:rPr>
              <a:t>(dc);</a:t>
            </a:r>
          </a:p>
          <a:p>
            <a:endParaRPr lang="en-US" sz="1050" dirty="0">
              <a:solidFill>
                <a:srgbClr val="000000"/>
              </a:solidFill>
              <a:latin typeface="Consolas"/>
            </a:endParaRPr>
          </a:p>
          <a:p>
            <a:r>
              <a:rPr lang="en-US" sz="1050" dirty="0">
                <a:solidFill>
                  <a:srgbClr val="000000"/>
                </a:solidFill>
                <a:latin typeface="Consolas"/>
              </a:rPr>
              <a:t>            </a:t>
            </a:r>
            <a:r>
              <a:rPr lang="en-US" sz="1050" dirty="0">
                <a:solidFill>
                  <a:srgbClr val="008000"/>
                </a:solidFill>
                <a:latin typeface="Consolas"/>
              </a:rPr>
              <a:t>//Populate data in each row</a:t>
            </a:r>
            <a:endParaRPr lang="en-US" sz="1050" dirty="0">
              <a:solidFill>
                <a:srgbClr val="000000"/>
              </a:solidFill>
              <a:latin typeface="Consolas"/>
            </a:endParaRPr>
          </a:p>
          <a:p>
            <a:r>
              <a:rPr lang="en-US" sz="1050" dirty="0">
                <a:solidFill>
                  <a:srgbClr val="000000"/>
                </a:solidFill>
                <a:latin typeface="Consolas"/>
              </a:rPr>
              <a:t>            </a:t>
            </a:r>
            <a:r>
              <a:rPr lang="en-US" sz="1050" dirty="0" err="1">
                <a:solidFill>
                  <a:srgbClr val="000000"/>
                </a:solidFill>
                <a:latin typeface="Consolas"/>
              </a:rPr>
              <a:t>dr</a:t>
            </a:r>
            <a:r>
              <a:rPr lang="en-US" sz="1050" dirty="0">
                <a:solidFill>
                  <a:srgbClr val="000000"/>
                </a:solidFill>
                <a:latin typeface="Consolas"/>
              </a:rPr>
              <a:t> = </a:t>
            </a:r>
            <a:r>
              <a:rPr lang="en-US" sz="1050" dirty="0" err="1">
                <a:solidFill>
                  <a:srgbClr val="000000"/>
                </a:solidFill>
                <a:latin typeface="Consolas"/>
              </a:rPr>
              <a:t>dt.NewRow</a:t>
            </a:r>
            <a:r>
              <a:rPr lang="en-US" sz="1050" dirty="0">
                <a:solidFill>
                  <a:srgbClr val="000000"/>
                </a:solidFill>
                <a:latin typeface="Consolas"/>
              </a:rPr>
              <a:t>();</a:t>
            </a:r>
          </a:p>
          <a:p>
            <a:r>
              <a:rPr lang="en-US" sz="1050" dirty="0">
                <a:solidFill>
                  <a:srgbClr val="000000"/>
                </a:solidFill>
                <a:latin typeface="Consolas"/>
              </a:rPr>
              <a:t>            </a:t>
            </a:r>
            <a:r>
              <a:rPr lang="en-US" sz="1050" dirty="0" err="1">
                <a:solidFill>
                  <a:srgbClr val="000000"/>
                </a:solidFill>
                <a:latin typeface="Consolas"/>
              </a:rPr>
              <a:t>dr</a:t>
            </a:r>
            <a:r>
              <a:rPr lang="en-US" sz="1050" dirty="0">
                <a:solidFill>
                  <a:srgbClr val="000000"/>
                </a:solidFill>
                <a:latin typeface="Consolas"/>
              </a:rPr>
              <a:t>[0] = 300;</a:t>
            </a:r>
          </a:p>
          <a:p>
            <a:r>
              <a:rPr lang="en-US" sz="1050" dirty="0">
                <a:solidFill>
                  <a:srgbClr val="000000"/>
                </a:solidFill>
                <a:latin typeface="Consolas"/>
              </a:rPr>
              <a:t>            </a:t>
            </a:r>
            <a:r>
              <a:rPr lang="en-US" sz="1050" dirty="0" err="1">
                <a:solidFill>
                  <a:srgbClr val="000000"/>
                </a:solidFill>
                <a:latin typeface="Consolas"/>
              </a:rPr>
              <a:t>dr</a:t>
            </a:r>
            <a:r>
              <a:rPr lang="en-US" sz="1050" dirty="0">
                <a:solidFill>
                  <a:srgbClr val="000000"/>
                </a:solidFill>
                <a:latin typeface="Consolas"/>
              </a:rPr>
              <a:t>[1] = </a:t>
            </a:r>
            <a:r>
              <a:rPr lang="en-US" sz="1050" dirty="0">
                <a:solidFill>
                  <a:srgbClr val="A31515"/>
                </a:solidFill>
                <a:latin typeface="Consolas"/>
              </a:rPr>
              <a:t>"CSE"</a:t>
            </a:r>
            <a:r>
              <a:rPr lang="en-US" sz="1050" dirty="0">
                <a:solidFill>
                  <a:srgbClr val="000000"/>
                </a:solidFill>
                <a:latin typeface="Consolas"/>
              </a:rPr>
              <a:t>;</a:t>
            </a:r>
          </a:p>
          <a:p>
            <a:endParaRPr lang="en-US" sz="1050" dirty="0">
              <a:solidFill>
                <a:srgbClr val="000000"/>
              </a:solidFill>
              <a:latin typeface="Consolas"/>
            </a:endParaRPr>
          </a:p>
          <a:p>
            <a:r>
              <a:rPr lang="en-US" sz="1050" dirty="0">
                <a:solidFill>
                  <a:srgbClr val="000000"/>
                </a:solidFill>
                <a:latin typeface="Consolas"/>
              </a:rPr>
              <a:t>            </a:t>
            </a:r>
            <a:r>
              <a:rPr lang="en-US" sz="1050" dirty="0">
                <a:solidFill>
                  <a:srgbClr val="008000"/>
                </a:solidFill>
                <a:latin typeface="Consolas"/>
              </a:rPr>
              <a:t>//add row to the data table</a:t>
            </a:r>
            <a:endParaRPr lang="en-US" sz="1050" dirty="0">
              <a:solidFill>
                <a:srgbClr val="000000"/>
              </a:solidFill>
              <a:latin typeface="Consolas"/>
            </a:endParaRPr>
          </a:p>
          <a:p>
            <a:r>
              <a:rPr lang="en-US" sz="1050" dirty="0">
                <a:solidFill>
                  <a:srgbClr val="000000"/>
                </a:solidFill>
                <a:latin typeface="Consolas"/>
              </a:rPr>
              <a:t>            </a:t>
            </a:r>
            <a:r>
              <a:rPr lang="en-US" sz="1050" dirty="0" err="1">
                <a:solidFill>
                  <a:srgbClr val="000000"/>
                </a:solidFill>
                <a:latin typeface="Consolas"/>
              </a:rPr>
              <a:t>dt.Rows.Add</a:t>
            </a:r>
            <a:r>
              <a:rPr lang="en-US" sz="1050" dirty="0">
                <a:solidFill>
                  <a:srgbClr val="000000"/>
                </a:solidFill>
                <a:latin typeface="Consolas"/>
              </a:rPr>
              <a:t>(</a:t>
            </a:r>
            <a:r>
              <a:rPr lang="en-US" sz="1050" dirty="0" err="1">
                <a:solidFill>
                  <a:srgbClr val="000000"/>
                </a:solidFill>
                <a:latin typeface="Consolas"/>
              </a:rPr>
              <a:t>dr</a:t>
            </a:r>
            <a:r>
              <a:rPr lang="en-US" sz="1050" dirty="0">
                <a:solidFill>
                  <a:srgbClr val="000000"/>
                </a:solidFill>
                <a:latin typeface="Consolas"/>
              </a:rPr>
              <a:t>);</a:t>
            </a:r>
          </a:p>
          <a:p>
            <a:endParaRPr lang="en-US" sz="1000" dirty="0">
              <a:solidFill>
                <a:srgbClr val="000000"/>
              </a:solidFill>
              <a:latin typeface="Consolas"/>
            </a:endParaRPr>
          </a:p>
        </p:txBody>
      </p:sp>
    </p:spTree>
    <p:extLst>
      <p:ext uri="{BB962C8B-B14F-4D97-AF65-F5344CB8AC3E}">
        <p14:creationId xmlns:p14="http://schemas.microsoft.com/office/powerpoint/2010/main" val="3692651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r>
              <a:rPr lang="en-US" dirty="0"/>
              <a:t>ADO stands for ActiveX Data </a:t>
            </a:r>
            <a:r>
              <a:rPr lang="en-US" dirty="0" smtClean="0"/>
              <a:t>Object</a:t>
            </a:r>
          </a:p>
          <a:p>
            <a:endParaRPr lang="en-US" dirty="0"/>
          </a:p>
          <a:p>
            <a:r>
              <a:rPr lang="en-US" dirty="0"/>
              <a:t>Provides access to the data sources</a:t>
            </a:r>
          </a:p>
          <a:p>
            <a:endParaRPr lang="en-US" dirty="0"/>
          </a:p>
          <a:p>
            <a:r>
              <a:rPr lang="en-US" dirty="0"/>
              <a:t>Endow multiple providers for different </a:t>
            </a:r>
            <a:r>
              <a:rPr lang="en-US" dirty="0" smtClean="0"/>
              <a:t>databases</a:t>
            </a:r>
          </a:p>
          <a:p>
            <a:endParaRPr lang="en-US" dirty="0"/>
          </a:p>
          <a:p>
            <a:r>
              <a:rPr lang="en-US" dirty="0"/>
              <a:t>Root classes are found in </a:t>
            </a:r>
            <a:r>
              <a:rPr lang="en-US" dirty="0" err="1"/>
              <a:t>System.Data</a:t>
            </a:r>
            <a:endParaRPr lang="en-US" dirty="0"/>
          </a:p>
          <a:p>
            <a:endParaRPr lang="en-US" dirty="0"/>
          </a:p>
          <a:p>
            <a:r>
              <a:rPr lang="en-US" dirty="0"/>
              <a:t>Xml integration is provided by </a:t>
            </a:r>
            <a:r>
              <a:rPr lang="en-US" dirty="0" err="1"/>
              <a:t>System.Xml</a:t>
            </a:r>
            <a:endParaRPr lang="en-US" dirty="0"/>
          </a:p>
        </p:txBody>
      </p:sp>
    </p:spTree>
    <p:extLst>
      <p:ext uri="{BB962C8B-B14F-4D97-AF65-F5344CB8AC3E}">
        <p14:creationId xmlns:p14="http://schemas.microsoft.com/office/powerpoint/2010/main" val="11407440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305800" cy="5897563"/>
          </a:xfrm>
        </p:spPr>
        <p:txBody>
          <a:bodyPr>
            <a:noAutofit/>
          </a:bodyPr>
          <a:lstStyle/>
          <a:p>
            <a:r>
              <a:rPr lang="en-US" sz="1100" dirty="0" smtClean="0">
                <a:solidFill>
                  <a:srgbClr val="000000"/>
                </a:solidFill>
                <a:latin typeface="Consolas"/>
              </a:rPr>
              <a:t>            </a:t>
            </a:r>
            <a:r>
              <a:rPr lang="en-US" sz="1100" dirty="0" err="1">
                <a:solidFill>
                  <a:srgbClr val="000000"/>
                </a:solidFill>
                <a:latin typeface="Consolas"/>
              </a:rPr>
              <a:t>dr</a:t>
            </a:r>
            <a:r>
              <a:rPr lang="en-US" sz="1100" dirty="0">
                <a:solidFill>
                  <a:srgbClr val="000000"/>
                </a:solidFill>
                <a:latin typeface="Consolas"/>
              </a:rPr>
              <a:t> = </a:t>
            </a:r>
            <a:r>
              <a:rPr lang="en-US" sz="1100" dirty="0" err="1">
                <a:solidFill>
                  <a:srgbClr val="000000"/>
                </a:solidFill>
                <a:latin typeface="Consolas"/>
              </a:rPr>
              <a:t>dt.NewRow</a:t>
            </a:r>
            <a:r>
              <a:rPr lang="en-US" sz="1100" dirty="0">
                <a:solidFill>
                  <a:srgbClr val="000000"/>
                </a:solidFill>
                <a:latin typeface="Consolas"/>
              </a:rPr>
              <a:t>();</a:t>
            </a:r>
          </a:p>
          <a:p>
            <a:r>
              <a:rPr lang="en-US" sz="1100" dirty="0">
                <a:solidFill>
                  <a:srgbClr val="000000"/>
                </a:solidFill>
                <a:latin typeface="Consolas"/>
              </a:rPr>
              <a:t>            </a:t>
            </a:r>
            <a:r>
              <a:rPr lang="en-US" sz="1100" dirty="0" err="1">
                <a:solidFill>
                  <a:srgbClr val="000000"/>
                </a:solidFill>
                <a:latin typeface="Consolas"/>
              </a:rPr>
              <a:t>dr</a:t>
            </a:r>
            <a:r>
              <a:rPr lang="en-US" sz="1100" dirty="0">
                <a:solidFill>
                  <a:srgbClr val="000000"/>
                </a:solidFill>
                <a:latin typeface="Consolas"/>
              </a:rPr>
              <a:t>[0] = 301;</a:t>
            </a:r>
          </a:p>
          <a:p>
            <a:r>
              <a:rPr lang="en-US" sz="1100" dirty="0">
                <a:solidFill>
                  <a:srgbClr val="000000"/>
                </a:solidFill>
                <a:latin typeface="Consolas"/>
              </a:rPr>
              <a:t>            </a:t>
            </a:r>
            <a:r>
              <a:rPr lang="en-US" sz="1100" dirty="0" err="1">
                <a:solidFill>
                  <a:srgbClr val="000000"/>
                </a:solidFill>
                <a:latin typeface="Consolas"/>
              </a:rPr>
              <a:t>dr</a:t>
            </a:r>
            <a:r>
              <a:rPr lang="en-US" sz="1100" dirty="0">
                <a:solidFill>
                  <a:srgbClr val="000000"/>
                </a:solidFill>
                <a:latin typeface="Consolas"/>
              </a:rPr>
              <a:t>[1] = </a:t>
            </a:r>
            <a:r>
              <a:rPr lang="en-US" sz="1100" dirty="0">
                <a:solidFill>
                  <a:srgbClr val="A31515"/>
                </a:solidFill>
                <a:latin typeface="Consolas"/>
              </a:rPr>
              <a:t>"ISE"</a:t>
            </a:r>
            <a:r>
              <a:rPr lang="en-US" sz="1100" dirty="0">
                <a:solidFill>
                  <a:srgbClr val="000000"/>
                </a:solidFill>
                <a:latin typeface="Consolas"/>
              </a:rPr>
              <a:t>;</a:t>
            </a:r>
          </a:p>
          <a:p>
            <a:endParaRPr lang="en-US" sz="1100" dirty="0">
              <a:solidFill>
                <a:srgbClr val="000000"/>
              </a:solidFill>
              <a:latin typeface="Consolas"/>
            </a:endParaRPr>
          </a:p>
          <a:p>
            <a:r>
              <a:rPr lang="en-US" sz="1100" dirty="0">
                <a:solidFill>
                  <a:srgbClr val="000000"/>
                </a:solidFill>
                <a:latin typeface="Consolas"/>
              </a:rPr>
              <a:t>            </a:t>
            </a:r>
            <a:r>
              <a:rPr lang="en-US" sz="1100" dirty="0">
                <a:solidFill>
                  <a:srgbClr val="008000"/>
                </a:solidFill>
                <a:latin typeface="Consolas"/>
              </a:rPr>
              <a:t>//add row to the data table</a:t>
            </a:r>
            <a:endParaRPr lang="en-US" sz="1100" dirty="0">
              <a:solidFill>
                <a:srgbClr val="000000"/>
              </a:solidFill>
              <a:latin typeface="Consolas"/>
            </a:endParaRPr>
          </a:p>
          <a:p>
            <a:r>
              <a:rPr lang="en-US" sz="1100" dirty="0">
                <a:solidFill>
                  <a:srgbClr val="000000"/>
                </a:solidFill>
                <a:latin typeface="Consolas"/>
              </a:rPr>
              <a:t>            </a:t>
            </a:r>
            <a:r>
              <a:rPr lang="en-US" sz="1100" dirty="0" err="1">
                <a:solidFill>
                  <a:srgbClr val="000000"/>
                </a:solidFill>
                <a:latin typeface="Consolas"/>
              </a:rPr>
              <a:t>dt.Rows.Add</a:t>
            </a:r>
            <a:r>
              <a:rPr lang="en-US" sz="1100" dirty="0">
                <a:solidFill>
                  <a:srgbClr val="000000"/>
                </a:solidFill>
                <a:latin typeface="Consolas"/>
              </a:rPr>
              <a:t>(</a:t>
            </a:r>
            <a:r>
              <a:rPr lang="en-US" sz="1100" dirty="0" err="1">
                <a:solidFill>
                  <a:srgbClr val="000000"/>
                </a:solidFill>
                <a:latin typeface="Consolas"/>
              </a:rPr>
              <a:t>dr</a:t>
            </a:r>
            <a:r>
              <a:rPr lang="en-US" sz="1100" dirty="0">
                <a:solidFill>
                  <a:srgbClr val="000000"/>
                </a:solidFill>
                <a:latin typeface="Consolas"/>
              </a:rPr>
              <a:t>);</a:t>
            </a:r>
          </a:p>
          <a:p>
            <a:endParaRPr lang="en-US" sz="1100" dirty="0">
              <a:solidFill>
                <a:srgbClr val="000000"/>
              </a:solidFill>
              <a:latin typeface="Consolas"/>
            </a:endParaRPr>
          </a:p>
          <a:p>
            <a:r>
              <a:rPr lang="en-US" sz="1100" dirty="0">
                <a:solidFill>
                  <a:srgbClr val="000000"/>
                </a:solidFill>
                <a:latin typeface="Consolas"/>
              </a:rPr>
              <a:t>            </a:t>
            </a:r>
            <a:r>
              <a:rPr lang="en-US" sz="1100" dirty="0" err="1">
                <a:solidFill>
                  <a:srgbClr val="000000"/>
                </a:solidFill>
                <a:latin typeface="Consolas"/>
              </a:rPr>
              <a:t>dr</a:t>
            </a:r>
            <a:r>
              <a:rPr lang="en-US" sz="1100" dirty="0">
                <a:solidFill>
                  <a:srgbClr val="000000"/>
                </a:solidFill>
                <a:latin typeface="Consolas"/>
              </a:rPr>
              <a:t> = </a:t>
            </a:r>
            <a:r>
              <a:rPr lang="en-US" sz="1100" dirty="0" err="1">
                <a:solidFill>
                  <a:srgbClr val="000000"/>
                </a:solidFill>
                <a:latin typeface="Consolas"/>
              </a:rPr>
              <a:t>dt.NewRow</a:t>
            </a:r>
            <a:r>
              <a:rPr lang="en-US" sz="1100" dirty="0">
                <a:solidFill>
                  <a:srgbClr val="000000"/>
                </a:solidFill>
                <a:latin typeface="Consolas"/>
              </a:rPr>
              <a:t>();</a:t>
            </a:r>
          </a:p>
          <a:p>
            <a:r>
              <a:rPr lang="en-US" sz="1100" dirty="0">
                <a:solidFill>
                  <a:srgbClr val="000000"/>
                </a:solidFill>
                <a:latin typeface="Consolas"/>
              </a:rPr>
              <a:t>            </a:t>
            </a:r>
            <a:r>
              <a:rPr lang="en-US" sz="1100" dirty="0" err="1">
                <a:solidFill>
                  <a:srgbClr val="000000"/>
                </a:solidFill>
                <a:latin typeface="Consolas"/>
              </a:rPr>
              <a:t>dr</a:t>
            </a:r>
            <a:r>
              <a:rPr lang="en-US" sz="1100" dirty="0">
                <a:solidFill>
                  <a:srgbClr val="000000"/>
                </a:solidFill>
                <a:latin typeface="Consolas"/>
              </a:rPr>
              <a:t>[0] = 302;</a:t>
            </a:r>
          </a:p>
          <a:p>
            <a:r>
              <a:rPr lang="en-US" sz="1100" dirty="0">
                <a:solidFill>
                  <a:srgbClr val="000000"/>
                </a:solidFill>
                <a:latin typeface="Consolas"/>
              </a:rPr>
              <a:t>            </a:t>
            </a:r>
            <a:r>
              <a:rPr lang="en-US" sz="1100" dirty="0" err="1">
                <a:solidFill>
                  <a:srgbClr val="000000"/>
                </a:solidFill>
                <a:latin typeface="Consolas"/>
              </a:rPr>
              <a:t>dr</a:t>
            </a:r>
            <a:r>
              <a:rPr lang="en-US" sz="1100" dirty="0">
                <a:solidFill>
                  <a:srgbClr val="000000"/>
                </a:solidFill>
                <a:latin typeface="Consolas"/>
              </a:rPr>
              <a:t>[1] = </a:t>
            </a:r>
            <a:r>
              <a:rPr lang="en-US" sz="1100" dirty="0">
                <a:solidFill>
                  <a:srgbClr val="A31515"/>
                </a:solidFill>
                <a:latin typeface="Consolas"/>
              </a:rPr>
              <a:t>"ECE"</a:t>
            </a:r>
            <a:r>
              <a:rPr lang="en-US" sz="1100" dirty="0">
                <a:solidFill>
                  <a:srgbClr val="000000"/>
                </a:solidFill>
                <a:latin typeface="Consolas"/>
              </a:rPr>
              <a:t>;</a:t>
            </a:r>
          </a:p>
          <a:p>
            <a:endParaRPr lang="en-US" sz="1100" dirty="0">
              <a:solidFill>
                <a:srgbClr val="000000"/>
              </a:solidFill>
              <a:latin typeface="Consolas"/>
            </a:endParaRPr>
          </a:p>
          <a:p>
            <a:r>
              <a:rPr lang="en-US" sz="1100" dirty="0">
                <a:solidFill>
                  <a:srgbClr val="000000"/>
                </a:solidFill>
                <a:latin typeface="Consolas"/>
              </a:rPr>
              <a:t>            </a:t>
            </a:r>
            <a:r>
              <a:rPr lang="en-US" sz="1100" dirty="0">
                <a:solidFill>
                  <a:srgbClr val="008000"/>
                </a:solidFill>
                <a:latin typeface="Consolas"/>
              </a:rPr>
              <a:t>//add row to the data table</a:t>
            </a:r>
            <a:endParaRPr lang="en-US" sz="1100" dirty="0">
              <a:solidFill>
                <a:srgbClr val="000000"/>
              </a:solidFill>
              <a:latin typeface="Consolas"/>
            </a:endParaRPr>
          </a:p>
          <a:p>
            <a:r>
              <a:rPr lang="en-US" sz="1100" dirty="0">
                <a:solidFill>
                  <a:srgbClr val="000000"/>
                </a:solidFill>
                <a:latin typeface="Consolas"/>
              </a:rPr>
              <a:t>            </a:t>
            </a:r>
            <a:r>
              <a:rPr lang="en-US" sz="1100" dirty="0" err="1">
                <a:solidFill>
                  <a:srgbClr val="000000"/>
                </a:solidFill>
                <a:latin typeface="Consolas"/>
              </a:rPr>
              <a:t>dt.Rows.Add</a:t>
            </a:r>
            <a:r>
              <a:rPr lang="en-US" sz="1100" dirty="0">
                <a:solidFill>
                  <a:srgbClr val="000000"/>
                </a:solidFill>
                <a:latin typeface="Consolas"/>
              </a:rPr>
              <a:t>(</a:t>
            </a:r>
            <a:r>
              <a:rPr lang="en-US" sz="1100" dirty="0" err="1">
                <a:solidFill>
                  <a:srgbClr val="000000"/>
                </a:solidFill>
                <a:latin typeface="Consolas"/>
              </a:rPr>
              <a:t>dr</a:t>
            </a:r>
            <a:r>
              <a:rPr lang="en-US" sz="1100" dirty="0">
                <a:solidFill>
                  <a:srgbClr val="000000"/>
                </a:solidFill>
                <a:latin typeface="Consolas"/>
              </a:rPr>
              <a:t>);</a:t>
            </a:r>
          </a:p>
          <a:p>
            <a:endParaRPr lang="en-US" sz="1100" dirty="0">
              <a:solidFill>
                <a:srgbClr val="000000"/>
              </a:solidFill>
              <a:latin typeface="Consolas"/>
            </a:endParaRPr>
          </a:p>
          <a:p>
            <a:r>
              <a:rPr lang="en-US" sz="1100" dirty="0">
                <a:solidFill>
                  <a:srgbClr val="000000"/>
                </a:solidFill>
                <a:latin typeface="Consolas"/>
              </a:rPr>
              <a:t>            </a:t>
            </a:r>
            <a:r>
              <a:rPr lang="en-US" sz="1100" dirty="0">
                <a:solidFill>
                  <a:srgbClr val="808080"/>
                </a:solidFill>
                <a:latin typeface="Consolas"/>
              </a:rPr>
              <a:t>#</a:t>
            </a:r>
            <a:r>
              <a:rPr lang="en-US" sz="1100" dirty="0" err="1">
                <a:solidFill>
                  <a:srgbClr val="808080"/>
                </a:solidFill>
                <a:latin typeface="Consolas"/>
              </a:rPr>
              <a:t>endregion</a:t>
            </a:r>
            <a:endParaRPr lang="en-US" sz="1100" dirty="0">
              <a:solidFill>
                <a:srgbClr val="000000"/>
              </a:solidFill>
              <a:latin typeface="Consolas"/>
            </a:endParaRPr>
          </a:p>
          <a:p>
            <a:endParaRPr lang="en-US" sz="1100" dirty="0">
              <a:solidFill>
                <a:srgbClr val="000000"/>
              </a:solidFill>
              <a:latin typeface="Consolas"/>
            </a:endParaRPr>
          </a:p>
          <a:p>
            <a:r>
              <a:rPr lang="en-US" sz="1100" dirty="0">
                <a:solidFill>
                  <a:srgbClr val="000000"/>
                </a:solidFill>
                <a:latin typeface="Consolas"/>
              </a:rPr>
              <a:t>            </a:t>
            </a:r>
            <a:r>
              <a:rPr lang="en-US" sz="1100" dirty="0">
                <a:solidFill>
                  <a:srgbClr val="0000FF"/>
                </a:solidFill>
                <a:latin typeface="Consolas"/>
              </a:rPr>
              <a:t>return</a:t>
            </a:r>
            <a:r>
              <a:rPr lang="en-US" sz="1100" dirty="0">
                <a:solidFill>
                  <a:srgbClr val="000000"/>
                </a:solidFill>
                <a:latin typeface="Consolas"/>
              </a:rPr>
              <a:t> </a:t>
            </a:r>
            <a:r>
              <a:rPr lang="en-US" sz="1100" dirty="0" err="1">
                <a:solidFill>
                  <a:srgbClr val="000000"/>
                </a:solidFill>
                <a:latin typeface="Consolas"/>
              </a:rPr>
              <a:t>dt</a:t>
            </a:r>
            <a:r>
              <a:rPr lang="en-US" sz="1100" dirty="0">
                <a:solidFill>
                  <a:srgbClr val="000000"/>
                </a:solidFill>
                <a:latin typeface="Consolas"/>
              </a:rPr>
              <a:t>;</a:t>
            </a:r>
          </a:p>
          <a:p>
            <a:endParaRPr lang="en-US" sz="1100" dirty="0">
              <a:solidFill>
                <a:srgbClr val="000000"/>
              </a:solidFill>
              <a:latin typeface="Consolas"/>
            </a:endParaRPr>
          </a:p>
          <a:p>
            <a:endParaRPr lang="en-US" sz="1100" dirty="0">
              <a:solidFill>
                <a:srgbClr val="000000"/>
              </a:solidFill>
              <a:latin typeface="Consolas"/>
            </a:endParaRPr>
          </a:p>
          <a:p>
            <a:r>
              <a:rPr lang="en-US" sz="1100" dirty="0">
                <a:solidFill>
                  <a:srgbClr val="000000"/>
                </a:solidFill>
                <a:latin typeface="Consolas"/>
              </a:rPr>
              <a:t>        }</a:t>
            </a:r>
          </a:p>
        </p:txBody>
      </p:sp>
    </p:spTree>
    <p:extLst>
      <p:ext uri="{BB962C8B-B14F-4D97-AF65-F5344CB8AC3E}">
        <p14:creationId xmlns:p14="http://schemas.microsoft.com/office/powerpoint/2010/main" val="2629529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1999595"/>
            <a:ext cx="8534400" cy="4401205"/>
          </a:xfrm>
          <a:prstGeom prst="rect">
            <a:avLst/>
          </a:prstGeom>
          <a:noFill/>
        </p:spPr>
        <p:txBody>
          <a:bodyPr wrap="square" rtlCol="0">
            <a:spAutoFit/>
          </a:bodyPr>
          <a:lstStyle/>
          <a:p>
            <a:r>
              <a:rPr lang="en-US" sz="1400" dirty="0" err="1">
                <a:solidFill>
                  <a:srgbClr val="000000"/>
                </a:solidFill>
                <a:latin typeface="Consolas"/>
              </a:rPr>
              <a:t>DataSet</a:t>
            </a:r>
            <a:r>
              <a:rPr lang="en-US" sz="1400" dirty="0">
                <a:solidFill>
                  <a:srgbClr val="000000"/>
                </a:solidFill>
                <a:latin typeface="Consolas"/>
              </a:rPr>
              <a:t> </a:t>
            </a:r>
            <a:r>
              <a:rPr lang="en-US" sz="1400" dirty="0" err="1">
                <a:solidFill>
                  <a:srgbClr val="000000"/>
                </a:solidFill>
                <a:latin typeface="Consolas"/>
              </a:rPr>
              <a:t>CreateDataset</a:t>
            </a:r>
            <a:r>
              <a:rPr lang="en-US" sz="1400" dirty="0">
                <a:solidFill>
                  <a:srgbClr val="000000"/>
                </a:solidFill>
                <a:latin typeface="Consolas"/>
              </a:rPr>
              <a:t>()</a:t>
            </a:r>
          </a:p>
          <a:p>
            <a:r>
              <a:rPr lang="en-US" sz="1400" dirty="0">
                <a:solidFill>
                  <a:srgbClr val="000000"/>
                </a:solidFill>
                <a:latin typeface="Consolas"/>
              </a:rPr>
              <a:t>        {</a:t>
            </a:r>
          </a:p>
          <a:p>
            <a:r>
              <a:rPr lang="en-US" sz="1400" dirty="0">
                <a:solidFill>
                  <a:srgbClr val="000000"/>
                </a:solidFill>
                <a:latin typeface="Consolas"/>
              </a:rPr>
              <a:t>            </a:t>
            </a:r>
            <a:r>
              <a:rPr lang="en-US" sz="1400" dirty="0" err="1">
                <a:solidFill>
                  <a:srgbClr val="000000"/>
                </a:solidFill>
                <a:latin typeface="Consolas"/>
              </a:rPr>
              <a:t>DataTable</a:t>
            </a:r>
            <a:r>
              <a:rPr lang="en-US" sz="1400" dirty="0">
                <a:solidFill>
                  <a:srgbClr val="000000"/>
                </a:solidFill>
                <a:latin typeface="Consolas"/>
              </a:rPr>
              <a:t> </a:t>
            </a:r>
            <a:r>
              <a:rPr lang="en-US" sz="1400" dirty="0" err="1">
                <a:solidFill>
                  <a:srgbClr val="000000"/>
                </a:solidFill>
                <a:latin typeface="Consolas"/>
              </a:rPr>
              <a:t>stu</a:t>
            </a:r>
            <a:r>
              <a:rPr lang="en-US" sz="1400" dirty="0">
                <a:solidFill>
                  <a:srgbClr val="000000"/>
                </a:solidFill>
                <a:latin typeface="Consolas"/>
              </a:rPr>
              <a:t> = </a:t>
            </a:r>
            <a:r>
              <a:rPr lang="en-US" sz="1400" dirty="0" err="1">
                <a:solidFill>
                  <a:srgbClr val="000000"/>
                </a:solidFill>
                <a:latin typeface="Consolas"/>
              </a:rPr>
              <a:t>GetStudentDetails</a:t>
            </a:r>
            <a:r>
              <a:rPr lang="en-US" sz="1400" dirty="0">
                <a:solidFill>
                  <a:srgbClr val="000000"/>
                </a:solidFill>
                <a:latin typeface="Consolas"/>
              </a:rPr>
              <a:t>();</a:t>
            </a:r>
          </a:p>
          <a:p>
            <a:r>
              <a:rPr lang="en-US" sz="1400" dirty="0">
                <a:solidFill>
                  <a:srgbClr val="000000"/>
                </a:solidFill>
                <a:latin typeface="Consolas"/>
              </a:rPr>
              <a:t>            </a:t>
            </a:r>
            <a:r>
              <a:rPr lang="en-US" sz="1400" dirty="0" err="1">
                <a:solidFill>
                  <a:srgbClr val="000000"/>
                </a:solidFill>
                <a:latin typeface="Consolas"/>
              </a:rPr>
              <a:t>DataTable</a:t>
            </a:r>
            <a:r>
              <a:rPr lang="en-US" sz="1400" dirty="0">
                <a:solidFill>
                  <a:srgbClr val="000000"/>
                </a:solidFill>
                <a:latin typeface="Consolas"/>
              </a:rPr>
              <a:t> </a:t>
            </a:r>
            <a:r>
              <a:rPr lang="en-US" sz="1400" dirty="0" err="1">
                <a:solidFill>
                  <a:srgbClr val="000000"/>
                </a:solidFill>
                <a:latin typeface="Consolas"/>
              </a:rPr>
              <a:t>dep</a:t>
            </a:r>
            <a:r>
              <a:rPr lang="en-US" sz="1400" dirty="0">
                <a:solidFill>
                  <a:srgbClr val="000000"/>
                </a:solidFill>
                <a:latin typeface="Consolas"/>
              </a:rPr>
              <a:t> = </a:t>
            </a:r>
            <a:r>
              <a:rPr lang="en-US" sz="1400" dirty="0" err="1">
                <a:solidFill>
                  <a:srgbClr val="000000"/>
                </a:solidFill>
                <a:latin typeface="Consolas"/>
              </a:rPr>
              <a:t>GetDepttDetails</a:t>
            </a:r>
            <a:r>
              <a:rPr lang="en-US" sz="1400" dirty="0">
                <a:solidFill>
                  <a:srgbClr val="000000"/>
                </a:solidFill>
                <a:latin typeface="Consolas"/>
              </a:rPr>
              <a:t>();</a:t>
            </a:r>
          </a:p>
          <a:p>
            <a:endParaRPr lang="en-US" sz="1400" dirty="0">
              <a:solidFill>
                <a:srgbClr val="000000"/>
              </a:solidFill>
              <a:latin typeface="Consolas"/>
            </a:endParaRPr>
          </a:p>
          <a:p>
            <a:r>
              <a:rPr lang="en-US" sz="1400" dirty="0">
                <a:solidFill>
                  <a:srgbClr val="000000"/>
                </a:solidFill>
                <a:latin typeface="Consolas"/>
              </a:rPr>
              <a:t>            ds = </a:t>
            </a:r>
            <a:r>
              <a:rPr lang="en-US" sz="1400" dirty="0">
                <a:solidFill>
                  <a:srgbClr val="0000FF"/>
                </a:solidFill>
                <a:latin typeface="Consolas"/>
              </a:rPr>
              <a:t>new</a:t>
            </a:r>
            <a:r>
              <a:rPr lang="en-US" sz="1400" dirty="0">
                <a:solidFill>
                  <a:srgbClr val="000000"/>
                </a:solidFill>
                <a:latin typeface="Consolas"/>
              </a:rPr>
              <a:t> </a:t>
            </a:r>
            <a:r>
              <a:rPr lang="en-US" sz="1400" dirty="0" err="1">
                <a:solidFill>
                  <a:srgbClr val="000000"/>
                </a:solidFill>
                <a:latin typeface="Consolas"/>
              </a:rPr>
              <a:t>DataSet</a:t>
            </a:r>
            <a:r>
              <a:rPr lang="en-US" sz="1400" dirty="0">
                <a:solidFill>
                  <a:srgbClr val="000000"/>
                </a:solidFill>
                <a:latin typeface="Consolas"/>
              </a:rPr>
              <a:t>(</a:t>
            </a:r>
            <a:r>
              <a:rPr lang="en-US" sz="1400" dirty="0">
                <a:solidFill>
                  <a:srgbClr val="A31515"/>
                </a:solidFill>
                <a:latin typeface="Consolas"/>
              </a:rPr>
              <a:t>"</a:t>
            </a:r>
            <a:r>
              <a:rPr lang="en-US" sz="1400" dirty="0" err="1">
                <a:solidFill>
                  <a:srgbClr val="A31515"/>
                </a:solidFill>
                <a:latin typeface="Consolas"/>
              </a:rPr>
              <a:t>Mydataset</a:t>
            </a:r>
            <a:r>
              <a:rPr lang="en-US" sz="1400" dirty="0">
                <a:solidFill>
                  <a:srgbClr val="A31515"/>
                </a:solidFill>
                <a:latin typeface="Consolas"/>
              </a:rPr>
              <a:t>"</a:t>
            </a:r>
            <a:r>
              <a:rPr lang="en-US" sz="1400" dirty="0">
                <a:solidFill>
                  <a:srgbClr val="000000"/>
                </a:solidFill>
                <a:latin typeface="Consolas"/>
              </a:rPr>
              <a:t>);</a:t>
            </a:r>
          </a:p>
          <a:p>
            <a:r>
              <a:rPr lang="en-US" sz="1400" dirty="0">
                <a:solidFill>
                  <a:srgbClr val="000000"/>
                </a:solidFill>
                <a:latin typeface="Consolas"/>
              </a:rPr>
              <a:t>            </a:t>
            </a:r>
            <a:r>
              <a:rPr lang="en-US" sz="1400" dirty="0" err="1">
                <a:solidFill>
                  <a:srgbClr val="000000"/>
                </a:solidFill>
                <a:latin typeface="Consolas"/>
              </a:rPr>
              <a:t>ds.Tables.Add</a:t>
            </a:r>
            <a:r>
              <a:rPr lang="en-US" sz="1400" dirty="0">
                <a:solidFill>
                  <a:srgbClr val="000000"/>
                </a:solidFill>
                <a:latin typeface="Consolas"/>
              </a:rPr>
              <a:t>(</a:t>
            </a:r>
            <a:r>
              <a:rPr lang="en-US" sz="1400" dirty="0" err="1">
                <a:solidFill>
                  <a:srgbClr val="000000"/>
                </a:solidFill>
                <a:latin typeface="Consolas"/>
              </a:rPr>
              <a:t>stu</a:t>
            </a:r>
            <a:r>
              <a:rPr lang="en-US" sz="1400" dirty="0">
                <a:solidFill>
                  <a:srgbClr val="000000"/>
                </a:solidFill>
                <a:latin typeface="Consolas"/>
              </a:rPr>
              <a:t>); </a:t>
            </a:r>
            <a:r>
              <a:rPr lang="en-US" sz="1400" dirty="0">
                <a:solidFill>
                  <a:srgbClr val="008000"/>
                </a:solidFill>
                <a:latin typeface="Consolas"/>
              </a:rPr>
              <a:t>//like the columns we have index associated here 0 is index</a:t>
            </a:r>
            <a:endParaRPr lang="en-US" sz="1400" dirty="0">
              <a:solidFill>
                <a:srgbClr val="000000"/>
              </a:solidFill>
              <a:latin typeface="Consolas"/>
            </a:endParaRPr>
          </a:p>
          <a:p>
            <a:r>
              <a:rPr lang="en-US" sz="1400" dirty="0">
                <a:solidFill>
                  <a:srgbClr val="000000"/>
                </a:solidFill>
                <a:latin typeface="Consolas"/>
              </a:rPr>
              <a:t>            </a:t>
            </a:r>
            <a:r>
              <a:rPr lang="en-US" sz="1400" dirty="0" err="1">
                <a:solidFill>
                  <a:srgbClr val="000000"/>
                </a:solidFill>
                <a:latin typeface="Consolas"/>
              </a:rPr>
              <a:t>ds.Tables.Add</a:t>
            </a:r>
            <a:r>
              <a:rPr lang="en-US" sz="1400" dirty="0">
                <a:solidFill>
                  <a:srgbClr val="000000"/>
                </a:solidFill>
                <a:latin typeface="Consolas"/>
              </a:rPr>
              <a:t>(</a:t>
            </a:r>
            <a:r>
              <a:rPr lang="en-US" sz="1400" dirty="0" err="1">
                <a:solidFill>
                  <a:srgbClr val="000000"/>
                </a:solidFill>
                <a:latin typeface="Consolas"/>
              </a:rPr>
              <a:t>dep</a:t>
            </a:r>
            <a:r>
              <a:rPr lang="en-US" sz="1400" dirty="0">
                <a:solidFill>
                  <a:srgbClr val="000000"/>
                </a:solidFill>
                <a:latin typeface="Consolas"/>
              </a:rPr>
              <a:t>); </a:t>
            </a:r>
            <a:r>
              <a:rPr lang="en-US" sz="1400" dirty="0">
                <a:solidFill>
                  <a:srgbClr val="008000"/>
                </a:solidFill>
                <a:latin typeface="Consolas"/>
              </a:rPr>
              <a:t>//1 index</a:t>
            </a:r>
            <a:endParaRPr lang="en-US" sz="1400" dirty="0">
              <a:solidFill>
                <a:srgbClr val="000000"/>
              </a:solidFill>
              <a:latin typeface="Consolas"/>
            </a:endParaRPr>
          </a:p>
          <a:p>
            <a:r>
              <a:rPr lang="en-US" sz="1400" dirty="0">
                <a:solidFill>
                  <a:srgbClr val="000000"/>
                </a:solidFill>
                <a:latin typeface="Consolas"/>
              </a:rPr>
              <a:t>                                   </a:t>
            </a:r>
            <a:r>
              <a:rPr lang="en-US" sz="1400" dirty="0">
                <a:solidFill>
                  <a:srgbClr val="008000"/>
                </a:solidFill>
                <a:latin typeface="Consolas"/>
              </a:rPr>
              <a:t>//</a:t>
            </a:r>
            <a:r>
              <a:rPr lang="en-US" sz="1400" dirty="0" err="1">
                <a:solidFill>
                  <a:srgbClr val="008000"/>
                </a:solidFill>
                <a:latin typeface="Consolas"/>
              </a:rPr>
              <a:t>ds.Tables</a:t>
            </a:r>
            <a:r>
              <a:rPr lang="en-US" sz="1400" dirty="0">
                <a:solidFill>
                  <a:srgbClr val="008000"/>
                </a:solidFill>
                <a:latin typeface="Consolas"/>
              </a:rPr>
              <a:t>[1].Columns[0]</a:t>
            </a:r>
            <a:endParaRPr lang="en-US" sz="1400" dirty="0">
              <a:solidFill>
                <a:srgbClr val="000000"/>
              </a:solidFill>
              <a:latin typeface="Consolas"/>
            </a:endParaRPr>
          </a:p>
          <a:p>
            <a:r>
              <a:rPr lang="en-US" sz="1400" dirty="0">
                <a:solidFill>
                  <a:srgbClr val="000000"/>
                </a:solidFill>
                <a:latin typeface="Consolas"/>
              </a:rPr>
              <a:t>            </a:t>
            </a:r>
            <a:r>
              <a:rPr lang="en-US" sz="1400" dirty="0" err="1">
                <a:solidFill>
                  <a:srgbClr val="000000"/>
                </a:solidFill>
                <a:latin typeface="Consolas"/>
              </a:rPr>
              <a:t>DataColumn</a:t>
            </a:r>
            <a:r>
              <a:rPr lang="en-US" sz="1400" dirty="0">
                <a:solidFill>
                  <a:srgbClr val="000000"/>
                </a:solidFill>
                <a:latin typeface="Consolas"/>
              </a:rPr>
              <a:t> </a:t>
            </a:r>
            <a:r>
              <a:rPr lang="en-US" sz="1400" dirty="0" err="1">
                <a:solidFill>
                  <a:srgbClr val="000000"/>
                </a:solidFill>
                <a:latin typeface="Consolas"/>
              </a:rPr>
              <a:t>colPrimKey</a:t>
            </a:r>
            <a:r>
              <a:rPr lang="en-US" sz="1400" dirty="0">
                <a:solidFill>
                  <a:srgbClr val="000000"/>
                </a:solidFill>
                <a:latin typeface="Consolas"/>
              </a:rPr>
              <a:t> = </a:t>
            </a:r>
            <a:r>
              <a:rPr lang="en-US" sz="1400" dirty="0" err="1">
                <a:solidFill>
                  <a:srgbClr val="000000"/>
                </a:solidFill>
                <a:latin typeface="Consolas"/>
              </a:rPr>
              <a:t>ds.Tables</a:t>
            </a:r>
            <a:r>
              <a:rPr lang="en-US" sz="1400" dirty="0">
                <a:solidFill>
                  <a:srgbClr val="000000"/>
                </a:solidFill>
                <a:latin typeface="Consolas"/>
              </a:rPr>
              <a:t>[</a:t>
            </a:r>
            <a:r>
              <a:rPr lang="en-US" sz="1400" dirty="0">
                <a:solidFill>
                  <a:srgbClr val="A31515"/>
                </a:solidFill>
                <a:latin typeface="Consolas"/>
              </a:rPr>
              <a:t>"Department"</a:t>
            </a:r>
            <a:r>
              <a:rPr lang="en-US" sz="1400" dirty="0">
                <a:solidFill>
                  <a:srgbClr val="000000"/>
                </a:solidFill>
                <a:latin typeface="Consolas"/>
              </a:rPr>
              <a:t>].Columns[</a:t>
            </a:r>
            <a:r>
              <a:rPr lang="en-US" sz="1400" dirty="0">
                <a:solidFill>
                  <a:srgbClr val="A31515"/>
                </a:solidFill>
                <a:latin typeface="Consolas"/>
              </a:rPr>
              <a:t>"</a:t>
            </a:r>
            <a:r>
              <a:rPr lang="en-US" sz="1400" dirty="0" err="1">
                <a:solidFill>
                  <a:srgbClr val="A31515"/>
                </a:solidFill>
                <a:latin typeface="Consolas"/>
              </a:rPr>
              <a:t>DeptId</a:t>
            </a:r>
            <a:r>
              <a:rPr lang="en-US" sz="1400" dirty="0">
                <a:solidFill>
                  <a:srgbClr val="A31515"/>
                </a:solidFill>
                <a:latin typeface="Consolas"/>
              </a:rPr>
              <a:t>"</a:t>
            </a:r>
            <a:r>
              <a:rPr lang="en-US" sz="1400" dirty="0">
                <a:solidFill>
                  <a:srgbClr val="000000"/>
                </a:solidFill>
                <a:latin typeface="Consolas"/>
              </a:rPr>
              <a:t>];</a:t>
            </a:r>
          </a:p>
          <a:p>
            <a:r>
              <a:rPr lang="en-US" sz="1400" dirty="0">
                <a:solidFill>
                  <a:srgbClr val="000000"/>
                </a:solidFill>
                <a:latin typeface="Consolas"/>
              </a:rPr>
              <a:t>            </a:t>
            </a:r>
            <a:r>
              <a:rPr lang="en-US" sz="1400" dirty="0" err="1">
                <a:solidFill>
                  <a:srgbClr val="000000"/>
                </a:solidFill>
                <a:latin typeface="Consolas"/>
              </a:rPr>
              <a:t>DataColumn</a:t>
            </a:r>
            <a:r>
              <a:rPr lang="en-US" sz="1400" dirty="0">
                <a:solidFill>
                  <a:srgbClr val="000000"/>
                </a:solidFill>
                <a:latin typeface="Consolas"/>
              </a:rPr>
              <a:t> </a:t>
            </a:r>
            <a:r>
              <a:rPr lang="en-US" sz="1400" dirty="0" err="1">
                <a:solidFill>
                  <a:srgbClr val="000000"/>
                </a:solidFill>
                <a:latin typeface="Consolas"/>
              </a:rPr>
              <a:t>colForeignkey</a:t>
            </a:r>
            <a:r>
              <a:rPr lang="en-US" sz="1400" dirty="0">
                <a:solidFill>
                  <a:srgbClr val="000000"/>
                </a:solidFill>
                <a:latin typeface="Consolas"/>
              </a:rPr>
              <a:t> = </a:t>
            </a:r>
            <a:r>
              <a:rPr lang="en-US" sz="1400" dirty="0" err="1">
                <a:solidFill>
                  <a:srgbClr val="000000"/>
                </a:solidFill>
                <a:latin typeface="Consolas"/>
              </a:rPr>
              <a:t>ds.Tables</a:t>
            </a:r>
            <a:r>
              <a:rPr lang="en-US" sz="1400" dirty="0">
                <a:solidFill>
                  <a:srgbClr val="000000"/>
                </a:solidFill>
                <a:latin typeface="Consolas"/>
              </a:rPr>
              <a:t>[</a:t>
            </a:r>
            <a:r>
              <a:rPr lang="en-US" sz="1400" dirty="0">
                <a:solidFill>
                  <a:srgbClr val="A31515"/>
                </a:solidFill>
                <a:latin typeface="Consolas"/>
              </a:rPr>
              <a:t>"Students"</a:t>
            </a:r>
            <a:r>
              <a:rPr lang="en-US" sz="1400" dirty="0">
                <a:solidFill>
                  <a:srgbClr val="000000"/>
                </a:solidFill>
                <a:latin typeface="Consolas"/>
              </a:rPr>
              <a:t>].Columns[</a:t>
            </a:r>
            <a:r>
              <a:rPr lang="en-US" sz="1400" dirty="0">
                <a:solidFill>
                  <a:srgbClr val="A31515"/>
                </a:solidFill>
                <a:latin typeface="Consolas"/>
              </a:rPr>
              <a:t>"</a:t>
            </a:r>
            <a:r>
              <a:rPr lang="en-US" sz="1400" dirty="0" err="1">
                <a:solidFill>
                  <a:srgbClr val="A31515"/>
                </a:solidFill>
                <a:latin typeface="Consolas"/>
              </a:rPr>
              <a:t>DeptId</a:t>
            </a:r>
            <a:r>
              <a:rPr lang="en-US" sz="1400" dirty="0">
                <a:solidFill>
                  <a:srgbClr val="A31515"/>
                </a:solidFill>
                <a:latin typeface="Consolas"/>
              </a:rPr>
              <a:t>"</a:t>
            </a:r>
            <a:r>
              <a:rPr lang="en-US" sz="1400" dirty="0">
                <a:solidFill>
                  <a:srgbClr val="000000"/>
                </a:solidFill>
                <a:latin typeface="Consolas"/>
              </a:rPr>
              <a:t>];</a:t>
            </a:r>
          </a:p>
          <a:p>
            <a:endParaRPr lang="en-US" sz="1400" dirty="0">
              <a:solidFill>
                <a:srgbClr val="000000"/>
              </a:solidFill>
              <a:latin typeface="Consolas"/>
            </a:endParaRPr>
          </a:p>
          <a:p>
            <a:r>
              <a:rPr lang="en-US" sz="1400" dirty="0">
                <a:solidFill>
                  <a:srgbClr val="000000"/>
                </a:solidFill>
                <a:latin typeface="Consolas"/>
              </a:rPr>
              <a:t>            </a:t>
            </a:r>
            <a:r>
              <a:rPr lang="en-US" sz="1400" dirty="0" err="1">
                <a:solidFill>
                  <a:srgbClr val="000000"/>
                </a:solidFill>
                <a:latin typeface="Consolas"/>
              </a:rPr>
              <a:t>DataRelation</a:t>
            </a:r>
            <a:r>
              <a:rPr lang="en-US" sz="1400" dirty="0">
                <a:solidFill>
                  <a:srgbClr val="000000"/>
                </a:solidFill>
                <a:latin typeface="Consolas"/>
              </a:rPr>
              <a:t> </a:t>
            </a:r>
            <a:r>
              <a:rPr lang="en-US" sz="1400" dirty="0" err="1">
                <a:solidFill>
                  <a:srgbClr val="000000"/>
                </a:solidFill>
                <a:latin typeface="Consolas"/>
              </a:rPr>
              <a:t>depsturel</a:t>
            </a:r>
            <a:r>
              <a:rPr lang="en-US" sz="1400" dirty="0">
                <a:solidFill>
                  <a:srgbClr val="000000"/>
                </a:solidFill>
                <a:latin typeface="Consolas"/>
              </a:rPr>
              <a:t> = </a:t>
            </a:r>
            <a:r>
              <a:rPr lang="en-US" sz="1400" dirty="0">
                <a:solidFill>
                  <a:srgbClr val="0000FF"/>
                </a:solidFill>
                <a:latin typeface="Consolas"/>
              </a:rPr>
              <a:t>new</a:t>
            </a:r>
            <a:r>
              <a:rPr lang="en-US" sz="1400" dirty="0">
                <a:solidFill>
                  <a:srgbClr val="000000"/>
                </a:solidFill>
                <a:latin typeface="Consolas"/>
              </a:rPr>
              <a:t> </a:t>
            </a:r>
            <a:r>
              <a:rPr lang="en-US" sz="1400" dirty="0" err="1">
                <a:solidFill>
                  <a:srgbClr val="000000"/>
                </a:solidFill>
                <a:latin typeface="Consolas"/>
              </a:rPr>
              <a:t>DataRelation</a:t>
            </a:r>
            <a:r>
              <a:rPr lang="en-US" sz="1400" dirty="0">
                <a:solidFill>
                  <a:srgbClr val="000000"/>
                </a:solidFill>
                <a:latin typeface="Consolas"/>
              </a:rPr>
              <a:t>(</a:t>
            </a:r>
            <a:r>
              <a:rPr lang="en-US" sz="1400" dirty="0">
                <a:solidFill>
                  <a:srgbClr val="A31515"/>
                </a:solidFill>
                <a:latin typeface="Consolas"/>
              </a:rPr>
              <a:t>"</a:t>
            </a:r>
            <a:r>
              <a:rPr lang="en-US" sz="1400" dirty="0" err="1">
                <a:solidFill>
                  <a:srgbClr val="A31515"/>
                </a:solidFill>
                <a:latin typeface="Consolas"/>
              </a:rPr>
              <a:t>Student_Department</a:t>
            </a:r>
            <a:r>
              <a:rPr lang="en-US" sz="1400" dirty="0">
                <a:solidFill>
                  <a:srgbClr val="A31515"/>
                </a:solidFill>
                <a:latin typeface="Consolas"/>
              </a:rPr>
              <a:t>"</a:t>
            </a:r>
            <a:r>
              <a:rPr lang="en-US" sz="1400" dirty="0">
                <a:solidFill>
                  <a:srgbClr val="000000"/>
                </a:solidFill>
                <a:latin typeface="Consolas"/>
              </a:rPr>
              <a:t>, </a:t>
            </a:r>
            <a:r>
              <a:rPr lang="en-US" sz="1400" dirty="0" err="1">
                <a:solidFill>
                  <a:srgbClr val="000000"/>
                </a:solidFill>
                <a:latin typeface="Consolas"/>
              </a:rPr>
              <a:t>colPrimKey</a:t>
            </a:r>
            <a:r>
              <a:rPr lang="en-US" sz="1400" dirty="0">
                <a:solidFill>
                  <a:srgbClr val="000000"/>
                </a:solidFill>
                <a:latin typeface="Consolas"/>
              </a:rPr>
              <a:t>, </a:t>
            </a:r>
            <a:r>
              <a:rPr lang="en-US" sz="1400" dirty="0" err="1">
                <a:solidFill>
                  <a:srgbClr val="000000"/>
                </a:solidFill>
                <a:latin typeface="Consolas"/>
              </a:rPr>
              <a:t>colForeignkey</a:t>
            </a:r>
            <a:r>
              <a:rPr lang="en-US" sz="1400" dirty="0">
                <a:solidFill>
                  <a:srgbClr val="000000"/>
                </a:solidFill>
                <a:latin typeface="Consolas"/>
              </a:rPr>
              <a:t>);</a:t>
            </a:r>
          </a:p>
          <a:p>
            <a:endParaRPr lang="en-US" sz="1400" dirty="0">
              <a:solidFill>
                <a:srgbClr val="000000"/>
              </a:solidFill>
              <a:latin typeface="Consolas"/>
            </a:endParaRPr>
          </a:p>
          <a:p>
            <a:r>
              <a:rPr lang="en-US" sz="1400" dirty="0">
                <a:solidFill>
                  <a:srgbClr val="000000"/>
                </a:solidFill>
                <a:latin typeface="Consolas"/>
              </a:rPr>
              <a:t>            </a:t>
            </a:r>
            <a:r>
              <a:rPr lang="en-US" sz="1400" dirty="0" err="1">
                <a:solidFill>
                  <a:srgbClr val="000000"/>
                </a:solidFill>
                <a:latin typeface="Consolas"/>
              </a:rPr>
              <a:t>ds.Relations.Add</a:t>
            </a:r>
            <a:r>
              <a:rPr lang="en-US" sz="1400" dirty="0">
                <a:solidFill>
                  <a:srgbClr val="000000"/>
                </a:solidFill>
                <a:latin typeface="Consolas"/>
              </a:rPr>
              <a:t>(</a:t>
            </a:r>
            <a:r>
              <a:rPr lang="en-US" sz="1400" dirty="0" err="1">
                <a:solidFill>
                  <a:srgbClr val="000000"/>
                </a:solidFill>
                <a:latin typeface="Consolas"/>
              </a:rPr>
              <a:t>depsturel</a:t>
            </a:r>
            <a:r>
              <a:rPr lang="en-US" sz="1400" dirty="0">
                <a:solidFill>
                  <a:srgbClr val="000000"/>
                </a:solidFill>
                <a:latin typeface="Consolas"/>
              </a:rPr>
              <a:t>);</a:t>
            </a:r>
          </a:p>
          <a:p>
            <a:endParaRPr lang="en-US" sz="1400" dirty="0">
              <a:solidFill>
                <a:srgbClr val="000000"/>
              </a:solidFill>
              <a:latin typeface="Consolas"/>
            </a:endParaRPr>
          </a:p>
          <a:p>
            <a:r>
              <a:rPr lang="en-US" sz="1400" dirty="0">
                <a:solidFill>
                  <a:srgbClr val="000000"/>
                </a:solidFill>
                <a:latin typeface="Consolas"/>
              </a:rPr>
              <a:t>            </a:t>
            </a:r>
            <a:r>
              <a:rPr lang="en-US" sz="1400" dirty="0">
                <a:solidFill>
                  <a:srgbClr val="0000FF"/>
                </a:solidFill>
                <a:latin typeface="Consolas"/>
              </a:rPr>
              <a:t>return</a:t>
            </a:r>
            <a:r>
              <a:rPr lang="en-US" sz="1400" dirty="0">
                <a:solidFill>
                  <a:srgbClr val="000000"/>
                </a:solidFill>
                <a:latin typeface="Consolas"/>
              </a:rPr>
              <a:t> ds;</a:t>
            </a:r>
          </a:p>
          <a:p>
            <a:r>
              <a:rPr lang="en-US" sz="1400" dirty="0">
                <a:solidFill>
                  <a:srgbClr val="000000"/>
                </a:solidFill>
                <a:latin typeface="Consolas"/>
              </a:rPr>
              <a:t>        }</a:t>
            </a:r>
            <a:endParaRPr lang="en-US" sz="1400" dirty="0"/>
          </a:p>
        </p:txBody>
      </p:sp>
      <p:pic>
        <p:nvPicPr>
          <p:cNvPr id="1024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26154"/>
          <a:stretch/>
        </p:blipFill>
        <p:spPr bwMode="auto">
          <a:xfrm>
            <a:off x="457200" y="152400"/>
            <a:ext cx="38481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685800" y="1371600"/>
            <a:ext cx="32766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Line Callout 1 5"/>
          <p:cNvSpPr/>
          <p:nvPr/>
        </p:nvSpPr>
        <p:spPr>
          <a:xfrm>
            <a:off x="4724400" y="238991"/>
            <a:ext cx="3810000" cy="1143000"/>
          </a:xfrm>
          <a:prstGeom prs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Add this line and block </a:t>
            </a:r>
            <a:r>
              <a:rPr lang="en-US" dirty="0" err="1" smtClean="0"/>
              <a:t>createdataset</a:t>
            </a:r>
            <a:endParaRPr lang="en-US" dirty="0"/>
          </a:p>
        </p:txBody>
      </p:sp>
    </p:spTree>
    <p:extLst>
      <p:ext uri="{BB962C8B-B14F-4D97-AF65-F5344CB8AC3E}">
        <p14:creationId xmlns:p14="http://schemas.microsoft.com/office/powerpoint/2010/main" val="35811045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1200" dirty="0">
                <a:solidFill>
                  <a:srgbClr val="000000"/>
                </a:solidFill>
                <a:latin typeface="Consolas"/>
              </a:rPr>
              <a:t> </a:t>
            </a:r>
            <a:r>
              <a:rPr lang="en-US" sz="1200" dirty="0">
                <a:solidFill>
                  <a:srgbClr val="0000FF"/>
                </a:solidFill>
                <a:latin typeface="Consolas"/>
              </a:rPr>
              <a:t>private</a:t>
            </a:r>
            <a:r>
              <a:rPr lang="en-US" sz="1200" dirty="0">
                <a:solidFill>
                  <a:srgbClr val="000000"/>
                </a:solidFill>
                <a:latin typeface="Consolas"/>
              </a:rPr>
              <a:t> </a:t>
            </a:r>
            <a:r>
              <a:rPr lang="en-US" sz="1200" dirty="0">
                <a:solidFill>
                  <a:srgbClr val="0000FF"/>
                </a:solidFill>
                <a:latin typeface="Consolas"/>
              </a:rPr>
              <a:t>void</a:t>
            </a:r>
            <a:r>
              <a:rPr lang="en-US" sz="1200" dirty="0">
                <a:solidFill>
                  <a:srgbClr val="000000"/>
                </a:solidFill>
                <a:latin typeface="Consolas"/>
              </a:rPr>
              <a:t> Form1_Load(</a:t>
            </a:r>
            <a:r>
              <a:rPr lang="en-US" sz="1200" dirty="0">
                <a:solidFill>
                  <a:srgbClr val="0000FF"/>
                </a:solidFill>
                <a:latin typeface="Consolas"/>
              </a:rPr>
              <a:t>object</a:t>
            </a:r>
            <a:r>
              <a:rPr lang="en-US" sz="1200" dirty="0">
                <a:solidFill>
                  <a:srgbClr val="000000"/>
                </a:solidFill>
                <a:latin typeface="Consolas"/>
              </a:rPr>
              <a:t> sender, </a:t>
            </a:r>
            <a:r>
              <a:rPr lang="en-US" sz="1200" dirty="0" err="1">
                <a:solidFill>
                  <a:srgbClr val="000000"/>
                </a:solidFill>
                <a:latin typeface="Consolas"/>
              </a:rPr>
              <a:t>EventArgs</a:t>
            </a:r>
            <a:r>
              <a:rPr lang="en-US" sz="1200" dirty="0">
                <a:solidFill>
                  <a:srgbClr val="000000"/>
                </a:solidFill>
                <a:latin typeface="Consolas"/>
              </a:rPr>
              <a:t> e)</a:t>
            </a:r>
          </a:p>
          <a:p>
            <a:r>
              <a:rPr lang="en-US" sz="1200" dirty="0">
                <a:solidFill>
                  <a:srgbClr val="000000"/>
                </a:solidFill>
                <a:latin typeface="Consolas"/>
              </a:rPr>
              <a:t>        {</a:t>
            </a:r>
          </a:p>
          <a:p>
            <a:r>
              <a:rPr lang="en-US" sz="1200" dirty="0">
                <a:solidFill>
                  <a:srgbClr val="000000"/>
                </a:solidFill>
                <a:latin typeface="Consolas"/>
              </a:rPr>
              <a:t>            </a:t>
            </a:r>
            <a:r>
              <a:rPr lang="en-US" sz="1200" dirty="0" err="1">
                <a:solidFill>
                  <a:srgbClr val="000000"/>
                </a:solidFill>
                <a:latin typeface="Consolas"/>
              </a:rPr>
              <a:t>DataSet</a:t>
            </a:r>
            <a:r>
              <a:rPr lang="en-US" sz="1200" dirty="0">
                <a:solidFill>
                  <a:srgbClr val="000000"/>
                </a:solidFill>
                <a:latin typeface="Consolas"/>
              </a:rPr>
              <a:t> dataset = </a:t>
            </a:r>
            <a:r>
              <a:rPr lang="en-US" sz="1200" dirty="0" err="1">
                <a:solidFill>
                  <a:srgbClr val="000000"/>
                </a:solidFill>
                <a:latin typeface="Consolas"/>
              </a:rPr>
              <a:t>CreateDataset</a:t>
            </a:r>
            <a:r>
              <a:rPr lang="en-US" sz="1200" dirty="0" smtClean="0">
                <a:solidFill>
                  <a:srgbClr val="000000"/>
                </a:solidFill>
                <a:latin typeface="Consolas"/>
              </a:rPr>
              <a:t>();</a:t>
            </a:r>
          </a:p>
          <a:p>
            <a:r>
              <a:rPr lang="en-US" sz="1200" dirty="0">
                <a:solidFill>
                  <a:srgbClr val="000000"/>
                </a:solidFill>
                <a:latin typeface="Consolas"/>
              </a:rPr>
              <a:t>	</a:t>
            </a:r>
            <a:r>
              <a:rPr lang="en-US" sz="1200" dirty="0" smtClean="0">
                <a:solidFill>
                  <a:srgbClr val="000000"/>
                </a:solidFill>
                <a:latin typeface="Consolas"/>
              </a:rPr>
              <a:t> </a:t>
            </a:r>
            <a:r>
              <a:rPr lang="en-US" sz="1200" dirty="0" smtClean="0">
                <a:solidFill>
                  <a:srgbClr val="008000"/>
                </a:solidFill>
                <a:latin typeface="Consolas"/>
              </a:rPr>
              <a:t>//</a:t>
            </a:r>
            <a:r>
              <a:rPr lang="en-US" sz="1200" dirty="0">
                <a:solidFill>
                  <a:srgbClr val="008000"/>
                </a:solidFill>
                <a:latin typeface="Consolas"/>
              </a:rPr>
              <a:t>or  </a:t>
            </a:r>
            <a:r>
              <a:rPr lang="en-US" sz="1200" dirty="0" err="1">
                <a:solidFill>
                  <a:srgbClr val="008000"/>
                </a:solidFill>
                <a:latin typeface="Consolas"/>
              </a:rPr>
              <a:t>dataset.Tables</a:t>
            </a:r>
            <a:r>
              <a:rPr lang="en-US" sz="1200" dirty="0">
                <a:solidFill>
                  <a:srgbClr val="008000"/>
                </a:solidFill>
                <a:latin typeface="Consolas"/>
              </a:rPr>
              <a:t>["Students</a:t>
            </a:r>
            <a:r>
              <a:rPr lang="en-US" sz="1200" dirty="0" smtClean="0">
                <a:solidFill>
                  <a:srgbClr val="008000"/>
                </a:solidFill>
                <a:latin typeface="Consolas"/>
              </a:rPr>
              <a:t>"];</a:t>
            </a:r>
            <a:endParaRPr lang="en-US" sz="1200" dirty="0">
              <a:solidFill>
                <a:srgbClr val="000000"/>
              </a:solidFill>
              <a:latin typeface="Consolas"/>
            </a:endParaRPr>
          </a:p>
          <a:p>
            <a:r>
              <a:rPr lang="en-US" sz="1200" dirty="0">
                <a:solidFill>
                  <a:srgbClr val="000000"/>
                </a:solidFill>
                <a:latin typeface="Consolas"/>
              </a:rPr>
              <a:t>            dataGridView1.DataSource = </a:t>
            </a:r>
            <a:r>
              <a:rPr lang="en-US" sz="1200" dirty="0" err="1">
                <a:solidFill>
                  <a:srgbClr val="000000"/>
                </a:solidFill>
                <a:latin typeface="Consolas"/>
              </a:rPr>
              <a:t>dataset.Tables</a:t>
            </a:r>
            <a:r>
              <a:rPr lang="en-US" sz="1200" dirty="0">
                <a:solidFill>
                  <a:srgbClr val="000000"/>
                </a:solidFill>
                <a:latin typeface="Consolas"/>
              </a:rPr>
              <a:t>[0</a:t>
            </a:r>
            <a:r>
              <a:rPr lang="en-US" sz="1200" dirty="0" smtClean="0">
                <a:solidFill>
                  <a:srgbClr val="000000"/>
                </a:solidFill>
                <a:latin typeface="Consolas"/>
              </a:rPr>
              <a:t>];</a:t>
            </a:r>
          </a:p>
          <a:p>
            <a:r>
              <a:rPr lang="en-US" sz="1200" dirty="0">
                <a:solidFill>
                  <a:srgbClr val="000000"/>
                </a:solidFill>
                <a:latin typeface="Consolas"/>
              </a:rPr>
              <a:t>	</a:t>
            </a:r>
            <a:r>
              <a:rPr lang="en-US" sz="1200" dirty="0" smtClean="0">
                <a:solidFill>
                  <a:srgbClr val="000000"/>
                </a:solidFill>
                <a:latin typeface="Consolas"/>
              </a:rPr>
              <a:t> dataGridView2.DataSource </a:t>
            </a:r>
            <a:r>
              <a:rPr lang="en-US" sz="1200" dirty="0">
                <a:solidFill>
                  <a:srgbClr val="000000"/>
                </a:solidFill>
                <a:latin typeface="Consolas"/>
              </a:rPr>
              <a:t>= </a:t>
            </a:r>
            <a:r>
              <a:rPr lang="en-US" sz="1200" dirty="0" err="1">
                <a:solidFill>
                  <a:srgbClr val="000000"/>
                </a:solidFill>
                <a:latin typeface="Consolas"/>
              </a:rPr>
              <a:t>dataset.Tables</a:t>
            </a:r>
            <a:r>
              <a:rPr lang="en-US" sz="1200" dirty="0">
                <a:solidFill>
                  <a:srgbClr val="000000"/>
                </a:solidFill>
                <a:latin typeface="Consolas"/>
              </a:rPr>
              <a:t>[1];</a:t>
            </a:r>
          </a:p>
          <a:p>
            <a:r>
              <a:rPr lang="en-US" sz="1200" dirty="0">
                <a:solidFill>
                  <a:srgbClr val="000000"/>
                </a:solidFill>
                <a:latin typeface="Consolas"/>
              </a:rPr>
              <a:t>        }</a:t>
            </a:r>
            <a:endParaRPr lang="en-US" sz="1200" dirty="0"/>
          </a:p>
        </p:txBody>
      </p:sp>
    </p:spTree>
    <p:extLst>
      <p:ext uri="{BB962C8B-B14F-4D97-AF65-F5344CB8AC3E}">
        <p14:creationId xmlns:p14="http://schemas.microsoft.com/office/powerpoint/2010/main" val="19111535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SERIALIZATION</a:t>
            </a:r>
            <a:endParaRPr lang="en-US" dirty="0"/>
          </a:p>
        </p:txBody>
      </p:sp>
      <p:sp>
        <p:nvSpPr>
          <p:cNvPr id="3" name="Content Placeholder 2"/>
          <p:cNvSpPr>
            <a:spLocks noGrp="1"/>
          </p:cNvSpPr>
          <p:nvPr>
            <p:ph idx="1"/>
          </p:nvPr>
        </p:nvSpPr>
        <p:spPr/>
        <p:txBody>
          <a:bodyPr/>
          <a:lstStyle/>
          <a:p>
            <a:r>
              <a:rPr lang="en-US" dirty="0" smtClean="0"/>
              <a:t>CONVERT TO </a:t>
            </a:r>
          </a:p>
          <a:p>
            <a:pPr marL="342900" indent="-342900">
              <a:buFont typeface="Arial" pitchFamily="34" charset="0"/>
              <a:buChar char="•"/>
            </a:pPr>
            <a:r>
              <a:rPr lang="en-US" dirty="0" smtClean="0"/>
              <a:t>XML</a:t>
            </a:r>
          </a:p>
          <a:p>
            <a:pPr marL="342900" indent="-342900">
              <a:buFont typeface="Arial" pitchFamily="34" charset="0"/>
              <a:buChar char="•"/>
            </a:pPr>
            <a:r>
              <a:rPr lang="en-US" dirty="0" smtClean="0"/>
              <a:t>JSON</a:t>
            </a:r>
            <a:endParaRPr lang="en-US" dirty="0"/>
          </a:p>
        </p:txBody>
      </p:sp>
      <p:pic>
        <p:nvPicPr>
          <p:cNvPr id="1229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26821" b="8532"/>
          <a:stretch/>
        </p:blipFill>
        <p:spPr bwMode="auto">
          <a:xfrm>
            <a:off x="3657600" y="2057400"/>
            <a:ext cx="4876800" cy="4551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98282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xml</a:t>
            </a:r>
            <a:endParaRPr lang="en-US" dirty="0"/>
          </a:p>
        </p:txBody>
      </p:sp>
      <p:sp>
        <p:nvSpPr>
          <p:cNvPr id="3" name="Content Placeholder 2"/>
          <p:cNvSpPr>
            <a:spLocks noGrp="1"/>
          </p:cNvSpPr>
          <p:nvPr>
            <p:ph idx="1"/>
          </p:nvPr>
        </p:nvSpPr>
        <p:spPr>
          <a:xfrm>
            <a:off x="457200" y="1752600"/>
            <a:ext cx="8001000" cy="4373563"/>
          </a:xfrm>
        </p:spPr>
        <p:txBody>
          <a:bodyPr/>
          <a:lstStyle/>
          <a:p>
            <a:r>
              <a:rPr lang="en-US" dirty="0">
                <a:solidFill>
                  <a:srgbClr val="000000"/>
                </a:solidFill>
                <a:latin typeface="Consolas"/>
              </a:rPr>
              <a:t> </a:t>
            </a:r>
            <a:r>
              <a:rPr lang="en-US" dirty="0">
                <a:solidFill>
                  <a:srgbClr val="0000FF"/>
                </a:solidFill>
                <a:latin typeface="Consolas"/>
              </a:rPr>
              <a:t>private</a:t>
            </a:r>
            <a:r>
              <a:rPr lang="en-US" dirty="0">
                <a:solidFill>
                  <a:srgbClr val="000000"/>
                </a:solidFill>
                <a:latin typeface="Consolas"/>
              </a:rPr>
              <a:t> </a:t>
            </a:r>
            <a:r>
              <a:rPr lang="en-US" dirty="0">
                <a:solidFill>
                  <a:srgbClr val="0000FF"/>
                </a:solidFill>
                <a:latin typeface="Consolas"/>
              </a:rPr>
              <a:t>void</a:t>
            </a:r>
            <a:r>
              <a:rPr lang="en-US" dirty="0">
                <a:solidFill>
                  <a:srgbClr val="000000"/>
                </a:solidFill>
                <a:latin typeface="Consolas"/>
              </a:rPr>
              <a:t> button1_Click(</a:t>
            </a:r>
            <a:r>
              <a:rPr lang="en-US" dirty="0">
                <a:solidFill>
                  <a:srgbClr val="0000FF"/>
                </a:solidFill>
                <a:latin typeface="Consolas"/>
              </a:rPr>
              <a:t>object</a:t>
            </a:r>
            <a:r>
              <a:rPr lang="en-US" dirty="0">
                <a:solidFill>
                  <a:srgbClr val="000000"/>
                </a:solidFill>
                <a:latin typeface="Consolas"/>
              </a:rPr>
              <a:t> sender, </a:t>
            </a:r>
            <a:r>
              <a:rPr lang="en-US" dirty="0" err="1">
                <a:solidFill>
                  <a:srgbClr val="000000"/>
                </a:solidFill>
                <a:latin typeface="Consolas"/>
              </a:rPr>
              <a:t>EventArgs</a:t>
            </a:r>
            <a:r>
              <a:rPr lang="en-US" dirty="0">
                <a:solidFill>
                  <a:srgbClr val="000000"/>
                </a:solidFill>
                <a:latin typeface="Consolas"/>
              </a:rPr>
              <a:t> e)</a:t>
            </a:r>
          </a:p>
          <a:p>
            <a:r>
              <a:rPr lang="en-US" dirty="0">
                <a:solidFill>
                  <a:srgbClr val="000000"/>
                </a:solidFill>
                <a:latin typeface="Consolas"/>
              </a:rPr>
              <a:t>        {</a:t>
            </a:r>
          </a:p>
          <a:p>
            <a:r>
              <a:rPr lang="en-US" dirty="0">
                <a:solidFill>
                  <a:srgbClr val="000000"/>
                </a:solidFill>
                <a:latin typeface="Consolas"/>
              </a:rPr>
              <a:t>            </a:t>
            </a:r>
            <a:r>
              <a:rPr lang="en-US" dirty="0" err="1">
                <a:solidFill>
                  <a:srgbClr val="000000"/>
                </a:solidFill>
                <a:latin typeface="Consolas"/>
              </a:rPr>
              <a:t>DataTable</a:t>
            </a:r>
            <a:r>
              <a:rPr lang="en-US" dirty="0">
                <a:solidFill>
                  <a:srgbClr val="000000"/>
                </a:solidFill>
                <a:latin typeface="Consolas"/>
              </a:rPr>
              <a:t> </a:t>
            </a:r>
            <a:r>
              <a:rPr lang="en-US" dirty="0" err="1">
                <a:solidFill>
                  <a:srgbClr val="000000"/>
                </a:solidFill>
                <a:latin typeface="Consolas"/>
              </a:rPr>
              <a:t>emp</a:t>
            </a:r>
            <a:r>
              <a:rPr lang="en-US" dirty="0">
                <a:solidFill>
                  <a:srgbClr val="000000"/>
                </a:solidFill>
                <a:latin typeface="Consolas"/>
              </a:rPr>
              <a:t> = </a:t>
            </a:r>
            <a:r>
              <a:rPr lang="en-US" dirty="0" err="1">
                <a:solidFill>
                  <a:srgbClr val="000000"/>
                </a:solidFill>
                <a:latin typeface="Consolas"/>
              </a:rPr>
              <a:t>GetStudentDetails</a:t>
            </a:r>
            <a:r>
              <a:rPr lang="en-US" dirty="0">
                <a:solidFill>
                  <a:srgbClr val="000000"/>
                </a:solidFill>
                <a:latin typeface="Consolas"/>
              </a:rPr>
              <a:t>();</a:t>
            </a:r>
          </a:p>
          <a:p>
            <a:r>
              <a:rPr lang="en-US" dirty="0">
                <a:solidFill>
                  <a:srgbClr val="000000"/>
                </a:solidFill>
                <a:latin typeface="Consolas"/>
              </a:rPr>
              <a:t>            </a:t>
            </a:r>
            <a:r>
              <a:rPr lang="en-US" dirty="0" err="1">
                <a:solidFill>
                  <a:srgbClr val="000000"/>
                </a:solidFill>
                <a:latin typeface="Consolas"/>
              </a:rPr>
              <a:t>emp.WriteXml</a:t>
            </a:r>
            <a:r>
              <a:rPr lang="en-US" dirty="0">
                <a:solidFill>
                  <a:srgbClr val="000000"/>
                </a:solidFill>
                <a:latin typeface="Consolas"/>
              </a:rPr>
              <a:t>(</a:t>
            </a:r>
            <a:r>
              <a:rPr lang="en-US" dirty="0">
                <a:solidFill>
                  <a:srgbClr val="A31515"/>
                </a:solidFill>
                <a:latin typeface="Consolas"/>
              </a:rPr>
              <a:t>"E:\\MyStudentdetails.xml"</a:t>
            </a:r>
            <a:r>
              <a:rPr lang="en-US" dirty="0">
                <a:solidFill>
                  <a:srgbClr val="000000"/>
                </a:solidFill>
                <a:latin typeface="Consolas"/>
              </a:rPr>
              <a:t>);</a:t>
            </a:r>
          </a:p>
          <a:p>
            <a:r>
              <a:rPr lang="en-US" dirty="0">
                <a:solidFill>
                  <a:srgbClr val="000000"/>
                </a:solidFill>
                <a:latin typeface="Consolas"/>
              </a:rPr>
              <a:t>        }</a:t>
            </a:r>
          </a:p>
          <a:p>
            <a:endParaRPr lang="en-US" dirty="0"/>
          </a:p>
        </p:txBody>
      </p:sp>
    </p:spTree>
    <p:extLst>
      <p:ext uri="{BB962C8B-B14F-4D97-AF65-F5344CB8AC3E}">
        <p14:creationId xmlns:p14="http://schemas.microsoft.com/office/powerpoint/2010/main" val="40396517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a:t>
            </a:r>
            <a:r>
              <a:rPr lang="en-US" dirty="0" err="1" smtClean="0"/>
              <a:t>json</a:t>
            </a:r>
            <a:endParaRPr lang="en-US" dirty="0"/>
          </a:p>
        </p:txBody>
      </p:sp>
      <p:sp>
        <p:nvSpPr>
          <p:cNvPr id="3" name="Content Placeholder 2"/>
          <p:cNvSpPr>
            <a:spLocks noGrp="1"/>
          </p:cNvSpPr>
          <p:nvPr>
            <p:ph idx="1"/>
          </p:nvPr>
        </p:nvSpPr>
        <p:spPr/>
        <p:txBody>
          <a:bodyPr/>
          <a:lstStyle/>
          <a:p>
            <a:endParaRPr lang="en-US" dirty="0"/>
          </a:p>
        </p:txBody>
      </p:sp>
      <p:pic>
        <p:nvPicPr>
          <p:cNvPr id="1126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26821" b="14484"/>
          <a:stretch/>
        </p:blipFill>
        <p:spPr bwMode="auto">
          <a:xfrm>
            <a:off x="609600" y="1676399"/>
            <a:ext cx="6969820" cy="4579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7696200" y="2594426"/>
            <a:ext cx="914400" cy="27432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install</a:t>
            </a:r>
            <a:endParaRPr lang="en-US" dirty="0"/>
          </a:p>
        </p:txBody>
      </p:sp>
    </p:spTree>
    <p:extLst>
      <p:ext uri="{BB962C8B-B14F-4D97-AF65-F5344CB8AC3E}">
        <p14:creationId xmlns:p14="http://schemas.microsoft.com/office/powerpoint/2010/main" val="35168949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752600"/>
            <a:ext cx="8305800" cy="4373563"/>
          </a:xfrm>
        </p:spPr>
        <p:txBody>
          <a:bodyPr>
            <a:normAutofit/>
          </a:bodyPr>
          <a:lstStyle/>
          <a:p>
            <a:endParaRPr lang="en-US" sz="1600" dirty="0">
              <a:solidFill>
                <a:srgbClr val="000000"/>
              </a:solidFill>
              <a:latin typeface="Consolas"/>
            </a:endParaRPr>
          </a:p>
          <a:p>
            <a:r>
              <a:rPr lang="en-US" sz="1600" dirty="0">
                <a:solidFill>
                  <a:srgbClr val="000000"/>
                </a:solidFill>
                <a:latin typeface="Consolas"/>
              </a:rPr>
              <a:t>        </a:t>
            </a:r>
            <a:r>
              <a:rPr lang="en-US" sz="1600" dirty="0">
                <a:solidFill>
                  <a:srgbClr val="0000FF"/>
                </a:solidFill>
                <a:latin typeface="Consolas"/>
              </a:rPr>
              <a:t>private</a:t>
            </a:r>
            <a:r>
              <a:rPr lang="en-US" sz="1600" dirty="0">
                <a:solidFill>
                  <a:srgbClr val="000000"/>
                </a:solidFill>
                <a:latin typeface="Consolas"/>
              </a:rPr>
              <a:t> </a:t>
            </a:r>
            <a:r>
              <a:rPr lang="en-US" sz="1600" dirty="0">
                <a:solidFill>
                  <a:srgbClr val="0000FF"/>
                </a:solidFill>
                <a:latin typeface="Consolas"/>
              </a:rPr>
              <a:t>void</a:t>
            </a:r>
            <a:r>
              <a:rPr lang="en-US" sz="1600" dirty="0">
                <a:solidFill>
                  <a:srgbClr val="000000"/>
                </a:solidFill>
                <a:latin typeface="Consolas"/>
              </a:rPr>
              <a:t> </a:t>
            </a:r>
            <a:r>
              <a:rPr lang="en-US" sz="1600" dirty="0" err="1">
                <a:solidFill>
                  <a:srgbClr val="000000"/>
                </a:solidFill>
                <a:latin typeface="Consolas"/>
              </a:rPr>
              <a:t>btnConverttojson_Click</a:t>
            </a:r>
            <a:r>
              <a:rPr lang="en-US" sz="1600" dirty="0">
                <a:solidFill>
                  <a:srgbClr val="000000"/>
                </a:solidFill>
                <a:latin typeface="Consolas"/>
              </a:rPr>
              <a:t>(</a:t>
            </a:r>
            <a:r>
              <a:rPr lang="en-US" sz="1600" dirty="0">
                <a:solidFill>
                  <a:srgbClr val="0000FF"/>
                </a:solidFill>
                <a:latin typeface="Consolas"/>
              </a:rPr>
              <a:t>object</a:t>
            </a:r>
            <a:r>
              <a:rPr lang="en-US" sz="1600" dirty="0">
                <a:solidFill>
                  <a:srgbClr val="000000"/>
                </a:solidFill>
                <a:latin typeface="Consolas"/>
              </a:rPr>
              <a:t> sender, </a:t>
            </a:r>
            <a:r>
              <a:rPr lang="en-US" sz="1600" dirty="0" err="1">
                <a:solidFill>
                  <a:srgbClr val="000000"/>
                </a:solidFill>
                <a:latin typeface="Consolas"/>
              </a:rPr>
              <a:t>EventArgs</a:t>
            </a:r>
            <a:r>
              <a:rPr lang="en-US" sz="1600" dirty="0">
                <a:solidFill>
                  <a:srgbClr val="000000"/>
                </a:solidFill>
                <a:latin typeface="Consolas"/>
              </a:rPr>
              <a:t> e)</a:t>
            </a:r>
          </a:p>
          <a:p>
            <a:r>
              <a:rPr lang="en-US" sz="1600" dirty="0">
                <a:solidFill>
                  <a:srgbClr val="000000"/>
                </a:solidFill>
                <a:latin typeface="Consolas"/>
              </a:rPr>
              <a:t>        {</a:t>
            </a:r>
          </a:p>
          <a:p>
            <a:r>
              <a:rPr lang="en-US" sz="1600" dirty="0">
                <a:solidFill>
                  <a:srgbClr val="000000"/>
                </a:solidFill>
                <a:latin typeface="Consolas"/>
              </a:rPr>
              <a:t>            </a:t>
            </a:r>
            <a:r>
              <a:rPr lang="en-US" sz="1600" dirty="0" err="1">
                <a:solidFill>
                  <a:srgbClr val="000000"/>
                </a:solidFill>
                <a:latin typeface="Consolas"/>
              </a:rPr>
              <a:t>DataTable</a:t>
            </a:r>
            <a:r>
              <a:rPr lang="en-US" sz="1600" dirty="0">
                <a:solidFill>
                  <a:srgbClr val="000000"/>
                </a:solidFill>
                <a:latin typeface="Consolas"/>
              </a:rPr>
              <a:t> </a:t>
            </a:r>
            <a:r>
              <a:rPr lang="en-US" sz="1600" dirty="0" err="1">
                <a:solidFill>
                  <a:srgbClr val="000000"/>
                </a:solidFill>
                <a:latin typeface="Consolas"/>
              </a:rPr>
              <a:t>emp</a:t>
            </a:r>
            <a:r>
              <a:rPr lang="en-US" sz="1600" dirty="0">
                <a:solidFill>
                  <a:srgbClr val="000000"/>
                </a:solidFill>
                <a:latin typeface="Consolas"/>
              </a:rPr>
              <a:t> = </a:t>
            </a:r>
            <a:r>
              <a:rPr lang="en-US" sz="1600" dirty="0" err="1">
                <a:solidFill>
                  <a:srgbClr val="000000"/>
                </a:solidFill>
                <a:latin typeface="Consolas"/>
              </a:rPr>
              <a:t>GetStudentDetails</a:t>
            </a:r>
            <a:r>
              <a:rPr lang="en-US" sz="1600" dirty="0">
                <a:solidFill>
                  <a:srgbClr val="000000"/>
                </a:solidFill>
                <a:latin typeface="Consolas"/>
              </a:rPr>
              <a:t>();</a:t>
            </a:r>
          </a:p>
          <a:p>
            <a:r>
              <a:rPr lang="en-US" sz="1600" dirty="0">
                <a:solidFill>
                  <a:srgbClr val="000000"/>
                </a:solidFill>
                <a:latin typeface="Consolas"/>
              </a:rPr>
              <a:t>            </a:t>
            </a:r>
            <a:r>
              <a:rPr lang="en-US" sz="1600" dirty="0">
                <a:solidFill>
                  <a:srgbClr val="0000FF"/>
                </a:solidFill>
                <a:latin typeface="Consolas"/>
              </a:rPr>
              <a:t>string</a:t>
            </a:r>
            <a:r>
              <a:rPr lang="en-US" sz="1600" dirty="0">
                <a:solidFill>
                  <a:srgbClr val="000000"/>
                </a:solidFill>
                <a:latin typeface="Consolas"/>
              </a:rPr>
              <a:t> </a:t>
            </a:r>
            <a:r>
              <a:rPr lang="en-US" sz="1600" dirty="0" err="1">
                <a:solidFill>
                  <a:srgbClr val="000000"/>
                </a:solidFill>
                <a:latin typeface="Consolas"/>
              </a:rPr>
              <a:t>json</a:t>
            </a:r>
            <a:r>
              <a:rPr lang="en-US" sz="1600" dirty="0">
                <a:solidFill>
                  <a:srgbClr val="000000"/>
                </a:solidFill>
                <a:latin typeface="Consolas"/>
              </a:rPr>
              <a:t> = </a:t>
            </a:r>
            <a:r>
              <a:rPr lang="en-US" sz="1600" dirty="0" err="1">
                <a:solidFill>
                  <a:srgbClr val="000000"/>
                </a:solidFill>
                <a:latin typeface="Consolas"/>
              </a:rPr>
              <a:t>JsonConvert.SerializeObject</a:t>
            </a:r>
            <a:r>
              <a:rPr lang="en-US" sz="1600" dirty="0">
                <a:solidFill>
                  <a:srgbClr val="000000"/>
                </a:solidFill>
                <a:latin typeface="Consolas"/>
              </a:rPr>
              <a:t>(</a:t>
            </a:r>
            <a:r>
              <a:rPr lang="en-US" sz="1600" dirty="0" err="1">
                <a:solidFill>
                  <a:srgbClr val="000000"/>
                </a:solidFill>
                <a:latin typeface="Consolas"/>
              </a:rPr>
              <a:t>emp</a:t>
            </a:r>
            <a:r>
              <a:rPr lang="en-US" sz="1600" dirty="0">
                <a:solidFill>
                  <a:srgbClr val="000000"/>
                </a:solidFill>
                <a:latin typeface="Consolas"/>
              </a:rPr>
              <a:t>);</a:t>
            </a:r>
          </a:p>
          <a:p>
            <a:r>
              <a:rPr lang="de-DE" sz="1600" dirty="0">
                <a:solidFill>
                  <a:srgbClr val="000000"/>
                </a:solidFill>
                <a:latin typeface="Consolas"/>
              </a:rPr>
              <a:t>            StreamWriter ob = File.CreateText(</a:t>
            </a:r>
            <a:r>
              <a:rPr lang="de-DE" sz="1600" dirty="0">
                <a:solidFill>
                  <a:srgbClr val="800000"/>
                </a:solidFill>
                <a:latin typeface="Consolas"/>
              </a:rPr>
              <a:t>@"E:\</a:t>
            </a:r>
            <a:r>
              <a:rPr lang="de-DE" sz="1600" dirty="0" smtClean="0">
                <a:solidFill>
                  <a:srgbClr val="800000"/>
                </a:solidFill>
                <a:latin typeface="Consolas"/>
              </a:rPr>
              <a:t>jsonformat.json"</a:t>
            </a:r>
            <a:r>
              <a:rPr lang="de-DE" sz="1600" dirty="0" smtClean="0">
                <a:solidFill>
                  <a:srgbClr val="000000"/>
                </a:solidFill>
                <a:latin typeface="Consolas"/>
              </a:rPr>
              <a:t>);</a:t>
            </a:r>
            <a:endParaRPr lang="de-DE" sz="1600" dirty="0">
              <a:solidFill>
                <a:srgbClr val="000000"/>
              </a:solidFill>
              <a:latin typeface="Consolas"/>
            </a:endParaRPr>
          </a:p>
          <a:p>
            <a:r>
              <a:rPr lang="en-US" sz="1600" dirty="0">
                <a:solidFill>
                  <a:srgbClr val="000000"/>
                </a:solidFill>
                <a:latin typeface="Consolas"/>
              </a:rPr>
              <a:t>            </a:t>
            </a:r>
            <a:r>
              <a:rPr lang="en-US" sz="1600" dirty="0" err="1">
                <a:solidFill>
                  <a:srgbClr val="000000"/>
                </a:solidFill>
                <a:latin typeface="Consolas"/>
              </a:rPr>
              <a:t>ob.WriteLine</a:t>
            </a:r>
            <a:r>
              <a:rPr lang="en-US" sz="1600" dirty="0">
                <a:solidFill>
                  <a:srgbClr val="000000"/>
                </a:solidFill>
                <a:latin typeface="Consolas"/>
              </a:rPr>
              <a:t>(</a:t>
            </a:r>
            <a:r>
              <a:rPr lang="en-US" sz="1600" dirty="0" err="1">
                <a:solidFill>
                  <a:srgbClr val="000000"/>
                </a:solidFill>
                <a:latin typeface="Consolas"/>
              </a:rPr>
              <a:t>json</a:t>
            </a:r>
            <a:r>
              <a:rPr lang="en-US" sz="1600" dirty="0">
                <a:solidFill>
                  <a:srgbClr val="000000"/>
                </a:solidFill>
                <a:latin typeface="Consolas"/>
              </a:rPr>
              <a:t>);</a:t>
            </a:r>
          </a:p>
          <a:p>
            <a:r>
              <a:rPr lang="en-US" sz="1600" dirty="0">
                <a:solidFill>
                  <a:srgbClr val="000000"/>
                </a:solidFill>
                <a:latin typeface="Consolas"/>
              </a:rPr>
              <a:t>            </a:t>
            </a:r>
            <a:r>
              <a:rPr lang="en-US" sz="1600" dirty="0" err="1">
                <a:solidFill>
                  <a:srgbClr val="000000"/>
                </a:solidFill>
                <a:latin typeface="Consolas"/>
              </a:rPr>
              <a:t>ob.Close</a:t>
            </a:r>
            <a:r>
              <a:rPr lang="en-US" sz="1600" dirty="0">
                <a:solidFill>
                  <a:srgbClr val="000000"/>
                </a:solidFill>
                <a:latin typeface="Consolas"/>
              </a:rPr>
              <a:t>();</a:t>
            </a:r>
          </a:p>
          <a:p>
            <a:r>
              <a:rPr lang="en-US" sz="1600" dirty="0">
                <a:solidFill>
                  <a:srgbClr val="000000"/>
                </a:solidFill>
                <a:latin typeface="Consolas"/>
              </a:rPr>
              <a:t>        }</a:t>
            </a:r>
            <a:endParaRPr lang="en-US" sz="1600" dirty="0"/>
          </a:p>
        </p:txBody>
      </p:sp>
    </p:spTree>
    <p:extLst>
      <p:ext uri="{BB962C8B-B14F-4D97-AF65-F5344CB8AC3E}">
        <p14:creationId xmlns:p14="http://schemas.microsoft.com/office/powerpoint/2010/main" val="26323307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331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381" b="79893"/>
          <a:stretch/>
        </p:blipFill>
        <p:spPr bwMode="auto">
          <a:xfrm>
            <a:off x="114300" y="0"/>
            <a:ext cx="8305800" cy="173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4612" t="9375" r="50878" b="15104"/>
          <a:stretch/>
        </p:blipFill>
        <p:spPr bwMode="auto">
          <a:xfrm>
            <a:off x="304800" y="1981200"/>
            <a:ext cx="4114800" cy="3925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Left Arrow 3"/>
          <p:cNvSpPr/>
          <p:nvPr/>
        </p:nvSpPr>
        <p:spPr>
          <a:xfrm>
            <a:off x="4114800" y="4552950"/>
            <a:ext cx="4038600" cy="1447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XML</a:t>
            </a:r>
            <a:endParaRPr lang="en-US" sz="2800" b="1" dirty="0"/>
          </a:p>
        </p:txBody>
      </p:sp>
      <p:sp>
        <p:nvSpPr>
          <p:cNvPr id="7" name="Left Arrow 6"/>
          <p:cNvSpPr/>
          <p:nvPr/>
        </p:nvSpPr>
        <p:spPr>
          <a:xfrm rot="5400000">
            <a:off x="5810250" y="1486401"/>
            <a:ext cx="2019300" cy="1447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JSON</a:t>
            </a:r>
            <a:endParaRPr lang="en-US" sz="2800" b="1" dirty="0"/>
          </a:p>
        </p:txBody>
      </p:sp>
    </p:spTree>
    <p:extLst>
      <p:ext uri="{BB962C8B-B14F-4D97-AF65-F5344CB8AC3E}">
        <p14:creationId xmlns:p14="http://schemas.microsoft.com/office/powerpoint/2010/main" val="24284996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CONNECTED ARCHITECHTURE </a:t>
            </a:r>
            <a:endParaRPr lang="en-US" dirty="0"/>
          </a:p>
        </p:txBody>
      </p:sp>
      <p:graphicFrame>
        <p:nvGraphicFramePr>
          <p:cNvPr id="4" name="Content Placeholder 3"/>
          <p:cNvGraphicFramePr>
            <a:graphicFrameLocks noGrp="1"/>
          </p:cNvGraphicFramePr>
          <p:nvPr>
            <p:ph idx="1"/>
          </p:nvPr>
        </p:nvGraphicFramePr>
        <p:xfrm>
          <a:off x="743245" y="1813401"/>
          <a:ext cx="7047910" cy="4251960"/>
        </p:xfrm>
        <a:graphic>
          <a:graphicData uri="http://schemas.openxmlformats.org/drawingml/2006/table">
            <a:tbl>
              <a:tblPr/>
              <a:tblGrid>
                <a:gridCol w="3523955"/>
                <a:gridCol w="3523955"/>
              </a:tblGrid>
              <a:tr h="0">
                <a:tc>
                  <a:txBody>
                    <a:bodyPr/>
                    <a:lstStyle/>
                    <a:p>
                      <a:pPr algn="l" fontAlgn="t"/>
                      <a:r>
                        <a:rPr lang="en-US" dirty="0">
                          <a:solidFill>
                            <a:srgbClr val="000000"/>
                          </a:solidFill>
                          <a:effectLst/>
                          <a:latin typeface="times new roman"/>
                        </a:rPr>
                        <a:t>Constructors</a:t>
                      </a:r>
                    </a:p>
                  </a:txBody>
                  <a:tcPr marL="114300" marR="114300" marT="114300" marB="114300">
                    <a:lnL w="9525" cap="flat" cmpd="sng" algn="ctr">
                      <a:solidFill>
                        <a:srgbClr val="E0C2E1"/>
                      </a:solidFill>
                      <a:prstDash val="solid"/>
                      <a:round/>
                      <a:headEnd type="none" w="med" len="med"/>
                      <a:tailEnd type="none" w="med" len="med"/>
                    </a:lnL>
                    <a:lnR w="9525" cap="flat" cmpd="sng" algn="ctr">
                      <a:solidFill>
                        <a:srgbClr val="E0C2E1"/>
                      </a:solidFill>
                      <a:prstDash val="solid"/>
                      <a:round/>
                      <a:headEnd type="none" w="med" len="med"/>
                      <a:tailEnd type="none" w="med" len="med"/>
                    </a:lnR>
                    <a:lnT w="9525" cap="flat" cmpd="sng" algn="ctr">
                      <a:solidFill>
                        <a:srgbClr val="E0C2E1"/>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a:rPr>
                        <a:t>Description</a:t>
                      </a:r>
                    </a:p>
                  </a:txBody>
                  <a:tcPr marL="114300" marR="114300" marT="114300" marB="114300">
                    <a:lnL w="9525" cap="flat" cmpd="sng" algn="ctr">
                      <a:solidFill>
                        <a:srgbClr val="E0C2E1"/>
                      </a:solidFill>
                      <a:prstDash val="solid"/>
                      <a:round/>
                      <a:headEnd type="none" w="med" len="med"/>
                      <a:tailEnd type="none" w="med" len="med"/>
                    </a:lnL>
                    <a:lnR w="9525" cap="flat" cmpd="sng" algn="ctr">
                      <a:solidFill>
                        <a:srgbClr val="E0C2E1"/>
                      </a:solidFill>
                      <a:prstDash val="solid"/>
                      <a:round/>
                      <a:headEnd type="none" w="med" len="med"/>
                      <a:tailEnd type="none" w="med" len="med"/>
                    </a:lnR>
                    <a:lnT w="9525" cap="flat" cmpd="sng" algn="ctr">
                      <a:solidFill>
                        <a:srgbClr val="E0C2E1"/>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0">
                <a:tc>
                  <a:txBody>
                    <a:bodyPr/>
                    <a:lstStyle/>
                    <a:p>
                      <a:pPr algn="just" fontAlgn="t"/>
                      <a:r>
                        <a:rPr lang="en-US">
                          <a:solidFill>
                            <a:srgbClr val="333333"/>
                          </a:solidFill>
                          <a:effectLst/>
                          <a:latin typeface="Inter-Regular"/>
                        </a:rPr>
                        <a:t>SqlConnection()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It is used to initializes a new instance of the SqlConnection class.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0">
                <a:tc>
                  <a:txBody>
                    <a:bodyPr/>
                    <a:lstStyle/>
                    <a:p>
                      <a:pPr algn="just" fontAlgn="t"/>
                      <a:r>
                        <a:rPr lang="en-US">
                          <a:solidFill>
                            <a:srgbClr val="333333"/>
                          </a:solidFill>
                          <a:effectLst/>
                          <a:latin typeface="Inter-Regular"/>
                        </a:rPr>
                        <a:t>SqlConnection(String)0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It is used to initialize a new instance of the SqlConnection class and takes connection string as an argument.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0">
                <a:tc>
                  <a:txBody>
                    <a:bodyPr/>
                    <a:lstStyle/>
                    <a:p>
                      <a:pPr algn="just" fontAlgn="t"/>
                      <a:r>
                        <a:rPr lang="en-US" dirty="0" err="1">
                          <a:solidFill>
                            <a:srgbClr val="333333"/>
                          </a:solidFill>
                          <a:effectLst/>
                          <a:latin typeface="Inter-Regular"/>
                        </a:rPr>
                        <a:t>SqlConnection</a:t>
                      </a:r>
                      <a:r>
                        <a:rPr lang="en-US" dirty="0">
                          <a:solidFill>
                            <a:srgbClr val="333333"/>
                          </a:solidFill>
                          <a:effectLst/>
                          <a:latin typeface="Inter-Regular"/>
                        </a:rPr>
                        <a:t>(String, </a:t>
                      </a:r>
                      <a:r>
                        <a:rPr lang="en-US" dirty="0" err="1">
                          <a:solidFill>
                            <a:srgbClr val="333333"/>
                          </a:solidFill>
                          <a:effectLst/>
                          <a:latin typeface="Inter-Regular"/>
                        </a:rPr>
                        <a:t>SqlCredential</a:t>
                      </a:r>
                      <a:r>
                        <a:rPr lang="en-US" dirty="0">
                          <a:solidFill>
                            <a:srgbClr val="333333"/>
                          </a:solidFill>
                          <a:effectLst/>
                          <a:latin typeface="Inter-Regular"/>
                        </a:rPr>
                        <a: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It is used to initialize a new instance of the SqlConnection class that takes two parameters. First is connection string and second is sql credentials.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8280663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620000" cy="5821363"/>
          </a:xfrm>
        </p:spPr>
        <p:txBody>
          <a:bodyPr>
            <a:normAutofit fontScale="85000" lnSpcReduction="20000"/>
          </a:bodyPr>
          <a:lstStyle/>
          <a:p>
            <a:pPr fontAlgn="t"/>
            <a:r>
              <a:rPr lang="en-US" dirty="0" err="1" smtClean="0">
                <a:solidFill>
                  <a:srgbClr val="7030A0"/>
                </a:solidFill>
              </a:rPr>
              <a:t>BeginTransaction</a:t>
            </a:r>
            <a:r>
              <a:rPr lang="en-US" dirty="0">
                <a:solidFill>
                  <a:srgbClr val="7030A0"/>
                </a:solidFill>
              </a:rPr>
              <a:t>()</a:t>
            </a:r>
          </a:p>
          <a:p>
            <a:pPr fontAlgn="t"/>
            <a:r>
              <a:rPr lang="en-US" b="0" dirty="0"/>
              <a:t>It is used to start a database transaction.</a:t>
            </a:r>
          </a:p>
          <a:p>
            <a:pPr fontAlgn="t"/>
            <a:r>
              <a:rPr lang="en-US" dirty="0" err="1">
                <a:solidFill>
                  <a:srgbClr val="7030A0"/>
                </a:solidFill>
              </a:rPr>
              <a:t>ChangeDatabase</a:t>
            </a:r>
            <a:r>
              <a:rPr lang="en-US" dirty="0">
                <a:solidFill>
                  <a:srgbClr val="7030A0"/>
                </a:solidFill>
              </a:rPr>
              <a:t>(String)</a:t>
            </a:r>
          </a:p>
          <a:p>
            <a:pPr fontAlgn="t"/>
            <a:r>
              <a:rPr lang="en-US" b="0" dirty="0"/>
              <a:t>It is used to change the current database for an open </a:t>
            </a:r>
            <a:r>
              <a:rPr lang="en-US" b="0" dirty="0" err="1"/>
              <a:t>SqlConnection</a:t>
            </a:r>
            <a:r>
              <a:rPr lang="en-US" b="0" dirty="0"/>
              <a:t>.</a:t>
            </a:r>
          </a:p>
          <a:p>
            <a:pPr fontAlgn="t"/>
            <a:r>
              <a:rPr lang="en-US" b="0" dirty="0" err="1"/>
              <a:t>Chan</a:t>
            </a:r>
            <a:r>
              <a:rPr lang="en-US" dirty="0" err="1">
                <a:solidFill>
                  <a:srgbClr val="7030A0"/>
                </a:solidFill>
              </a:rPr>
              <a:t>gePassword</a:t>
            </a:r>
            <a:r>
              <a:rPr lang="en-US" dirty="0">
                <a:solidFill>
                  <a:srgbClr val="7030A0"/>
                </a:solidFill>
              </a:rPr>
              <a:t>(String, String)</a:t>
            </a:r>
          </a:p>
          <a:p>
            <a:pPr fontAlgn="t"/>
            <a:r>
              <a:rPr lang="en-US" b="0" dirty="0"/>
              <a:t>It changes the SQL Server password for the user indicated in the connection string.</a:t>
            </a:r>
          </a:p>
          <a:p>
            <a:pPr fontAlgn="t"/>
            <a:r>
              <a:rPr lang="en-US" dirty="0">
                <a:solidFill>
                  <a:srgbClr val="7030A0"/>
                </a:solidFill>
              </a:rPr>
              <a:t>Close()</a:t>
            </a:r>
          </a:p>
          <a:p>
            <a:pPr fontAlgn="t"/>
            <a:r>
              <a:rPr lang="en-US" b="0" dirty="0"/>
              <a:t>It is used to close the connection to the database.</a:t>
            </a:r>
          </a:p>
          <a:p>
            <a:pPr fontAlgn="t"/>
            <a:r>
              <a:rPr lang="en-US" dirty="0" err="1">
                <a:solidFill>
                  <a:srgbClr val="7030A0"/>
                </a:solidFill>
              </a:rPr>
              <a:t>CreateCommand</a:t>
            </a:r>
            <a:r>
              <a:rPr lang="en-US" dirty="0">
                <a:solidFill>
                  <a:srgbClr val="7030A0"/>
                </a:solidFill>
              </a:rPr>
              <a:t>()</a:t>
            </a:r>
          </a:p>
          <a:p>
            <a:pPr fontAlgn="t"/>
            <a:r>
              <a:rPr lang="en-US" b="0" dirty="0"/>
              <a:t>It enlists in the specified transaction as a distributed transaction.</a:t>
            </a:r>
          </a:p>
          <a:p>
            <a:pPr fontAlgn="t"/>
            <a:r>
              <a:rPr lang="en-US" dirty="0" err="1">
                <a:solidFill>
                  <a:srgbClr val="7030A0"/>
                </a:solidFill>
              </a:rPr>
              <a:t>GetSchema</a:t>
            </a:r>
            <a:r>
              <a:rPr lang="en-US" dirty="0">
                <a:solidFill>
                  <a:srgbClr val="7030A0"/>
                </a:solidFill>
              </a:rPr>
              <a:t>()</a:t>
            </a:r>
          </a:p>
          <a:p>
            <a:pPr fontAlgn="t"/>
            <a:r>
              <a:rPr lang="en-US" b="0" dirty="0"/>
              <a:t>It returns schema information for the data source of this </a:t>
            </a:r>
            <a:r>
              <a:rPr lang="en-US" b="0" dirty="0" err="1"/>
              <a:t>SqlConnection</a:t>
            </a:r>
            <a:r>
              <a:rPr lang="en-US" b="0" dirty="0"/>
              <a:t>.</a:t>
            </a:r>
          </a:p>
          <a:p>
            <a:pPr fontAlgn="t"/>
            <a:r>
              <a:rPr lang="en-US" dirty="0">
                <a:solidFill>
                  <a:srgbClr val="7030A0"/>
                </a:solidFill>
              </a:rPr>
              <a:t>Open()</a:t>
            </a:r>
          </a:p>
          <a:p>
            <a:pPr fontAlgn="t"/>
            <a:r>
              <a:rPr lang="en-US" b="0" dirty="0"/>
              <a:t>It is used to open a database connection.</a:t>
            </a:r>
          </a:p>
          <a:p>
            <a:pPr fontAlgn="t"/>
            <a:r>
              <a:rPr lang="en-US" dirty="0" err="1">
                <a:solidFill>
                  <a:srgbClr val="7030A0"/>
                </a:solidFill>
              </a:rPr>
              <a:t>ResetStatistics</a:t>
            </a:r>
            <a:r>
              <a:rPr lang="en-US" dirty="0">
                <a:solidFill>
                  <a:srgbClr val="7030A0"/>
                </a:solidFill>
              </a:rPr>
              <a:t>()</a:t>
            </a:r>
          </a:p>
          <a:p>
            <a:pPr fontAlgn="t"/>
            <a:r>
              <a:rPr lang="en-US" b="0" dirty="0"/>
              <a:t>It resets all values if statistics gathering is enabled.</a:t>
            </a:r>
          </a:p>
          <a:p>
            <a:endParaRPr lang="en-US" dirty="0"/>
          </a:p>
        </p:txBody>
      </p:sp>
    </p:spTree>
    <p:extLst>
      <p:ext uri="{BB962C8B-B14F-4D97-AF65-F5344CB8AC3E}">
        <p14:creationId xmlns:p14="http://schemas.microsoft.com/office/powerpoint/2010/main" val="244689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098" name="Picture 2" descr="ADO.NET-Architecture – Tech Bl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04799"/>
            <a:ext cx="7848600" cy="6096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93843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endParaRPr lang="en-US" dirty="0"/>
          </a:p>
          <a:p>
            <a:r>
              <a:rPr lang="en-US" dirty="0" smtClean="0"/>
              <a:t>Connection </a:t>
            </a:r>
            <a:r>
              <a:rPr lang="en-US" dirty="0"/>
              <a:t>class establishes the database connection</a:t>
            </a:r>
          </a:p>
          <a:p>
            <a:endParaRPr lang="en-US" dirty="0"/>
          </a:p>
          <a:p>
            <a:r>
              <a:rPr lang="en-US" dirty="0"/>
              <a:t>Command class executes the command against connection</a:t>
            </a:r>
          </a:p>
          <a:p>
            <a:endParaRPr lang="en-US" dirty="0"/>
          </a:p>
          <a:p>
            <a:r>
              <a:rPr lang="en-US" dirty="0" err="1"/>
              <a:t>DataReader</a:t>
            </a:r>
            <a:r>
              <a:rPr lang="en-US" dirty="0"/>
              <a:t> reads data one by one from the database in</a:t>
            </a:r>
          </a:p>
          <a:p>
            <a:r>
              <a:rPr lang="en-US" dirty="0"/>
              <a:t>forward only manner</a:t>
            </a:r>
          </a:p>
          <a:p>
            <a:endParaRPr lang="en-US" dirty="0"/>
          </a:p>
          <a:p>
            <a:r>
              <a:rPr lang="en-US" dirty="0" err="1"/>
              <a:t>DataAdaptor</a:t>
            </a:r>
            <a:r>
              <a:rPr lang="en-US" dirty="0"/>
              <a:t> behaves as a bridge between connected and</a:t>
            </a:r>
          </a:p>
          <a:p>
            <a:r>
              <a:rPr lang="en-US" dirty="0"/>
              <a:t>disconnected architecture</a:t>
            </a:r>
          </a:p>
          <a:p>
            <a:endParaRPr lang="en-US" dirty="0"/>
          </a:p>
        </p:txBody>
      </p:sp>
    </p:spTree>
    <p:extLst>
      <p:ext uri="{BB962C8B-B14F-4D97-AF65-F5344CB8AC3E}">
        <p14:creationId xmlns:p14="http://schemas.microsoft.com/office/powerpoint/2010/main" val="26195164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81932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descr="Database Programming With ADO.NET"/>
          <p:cNvPicPr>
            <a:picLocks noChangeAspect="1" noChangeArrowheads="1"/>
          </p:cNvPicPr>
          <p:nvPr/>
        </p:nvPicPr>
        <p:blipFill rotWithShape="1">
          <a:blip r:embed="rId2">
            <a:extLst>
              <a:ext uri="{28A0092B-C50C-407E-A947-70E740481C1C}">
                <a14:useLocalDpi xmlns:a14="http://schemas.microsoft.com/office/drawing/2010/main" val="0"/>
              </a:ext>
            </a:extLst>
          </a:blip>
          <a:srcRect t="-2661" b="8204"/>
          <a:stretch/>
        </p:blipFill>
        <p:spPr bwMode="auto">
          <a:xfrm>
            <a:off x="304800" y="152400"/>
            <a:ext cx="7924800" cy="59020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2381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122" name="Picture 2" descr="Lesson 05: Working with Disconnected Data - The DataSet and SqlDataAdapter  - C# St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842" y="914400"/>
            <a:ext cx="7497358" cy="46074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5533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04800"/>
            <a:ext cx="8153400" cy="611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1901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0"/>
            <a:ext cx="7772400" cy="533718"/>
          </a:xfrm>
        </p:spPr>
        <p:txBody>
          <a:bodyPr>
            <a:normAutofit fontScale="90000"/>
          </a:bodyPr>
          <a:lstStyle/>
          <a:p>
            <a:r>
              <a:rPr lang="en-US" dirty="0" smtClean="0"/>
              <a:t>Different connectors</a:t>
            </a:r>
            <a:endParaRPr lang="en-US" dirty="0"/>
          </a:p>
        </p:txBody>
      </p:sp>
      <p:sp>
        <p:nvSpPr>
          <p:cNvPr id="3" name="Content Placeholder 2"/>
          <p:cNvSpPr>
            <a:spLocks noGrp="1"/>
          </p:cNvSpPr>
          <p:nvPr>
            <p:ph idx="1"/>
          </p:nvPr>
        </p:nvSpPr>
        <p:spPr/>
        <p:txBody>
          <a:bodyPr/>
          <a:lstStyle/>
          <a:p>
            <a:endParaRPr lang="en-US"/>
          </a:p>
        </p:txBody>
      </p:sp>
      <p:pic>
        <p:nvPicPr>
          <p:cNvPr id="6146" name="Picture 2" descr="Data Providers for ADO.NET in IBM DB2 Tutorial 03 July 2021 - Learn Data  Providers for ADO.NET in IBM DB2 Tutorial (7099) | Wisdom Jobs In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295400"/>
            <a:ext cx="7848600" cy="4968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1276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410256"/>
            <a:ext cx="7315200" cy="5366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4836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Disconnected architecture</a:t>
            </a:r>
            <a:endParaRPr lang="en-US" dirty="0"/>
          </a:p>
        </p:txBody>
      </p:sp>
      <p:sp>
        <p:nvSpPr>
          <p:cNvPr id="3" name="Content Placeholder 2"/>
          <p:cNvSpPr>
            <a:spLocks noGrp="1"/>
          </p:cNvSpPr>
          <p:nvPr>
            <p:ph idx="1"/>
          </p:nvPr>
        </p:nvSpPr>
        <p:spPr/>
        <p:txBody>
          <a:bodyPr/>
          <a:lstStyle/>
          <a:p>
            <a:endParaRPr lang="en-US" dirty="0"/>
          </a:p>
        </p:txBody>
      </p:sp>
      <p:pic>
        <p:nvPicPr>
          <p:cNvPr id="819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7322" t="18572" r="3035" b="5555"/>
          <a:stretch/>
        </p:blipFill>
        <p:spPr bwMode="auto">
          <a:xfrm>
            <a:off x="228600" y="1905000"/>
            <a:ext cx="7286171" cy="3468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96737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260</TotalTime>
  <Words>1224</Words>
  <Application>Microsoft Office PowerPoint</Application>
  <PresentationFormat>On-screen Show (4:3)</PresentationFormat>
  <Paragraphs>244</Paragraphs>
  <Slides>31</Slides>
  <Notes>1</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Essential</vt:lpstr>
      <vt:lpstr>Ado .net </vt:lpstr>
      <vt:lpstr>intro</vt:lpstr>
      <vt:lpstr>PowerPoint Presentation</vt:lpstr>
      <vt:lpstr>PowerPoint Presentation</vt:lpstr>
      <vt:lpstr>PowerPoint Presentation</vt:lpstr>
      <vt:lpstr>PowerPoint Presentation</vt:lpstr>
      <vt:lpstr>Different connectors</vt:lpstr>
      <vt:lpstr>PowerPoint Presentation</vt:lpstr>
      <vt:lpstr>Disconnected architecture</vt:lpstr>
      <vt:lpstr>Disconnected data</vt:lpstr>
      <vt:lpstr>PowerPoint Presentation</vt:lpstr>
      <vt:lpstr>Will create datatable</vt:lpstr>
      <vt:lpstr>PowerPoint Presentation</vt:lpstr>
      <vt:lpstr>PowerPoint Presentation</vt:lpstr>
      <vt:lpstr>PowerPoint Presentation</vt:lpstr>
      <vt:lpstr>PowerPoint Presentation</vt:lpstr>
      <vt:lpstr>PowerPoint Presentation</vt:lpstr>
      <vt:lpstr>dataset</vt:lpstr>
      <vt:lpstr>PowerPoint Presentation</vt:lpstr>
      <vt:lpstr>PowerPoint Presentation</vt:lpstr>
      <vt:lpstr>PowerPoint Presentation</vt:lpstr>
      <vt:lpstr>PowerPoint Presentation</vt:lpstr>
      <vt:lpstr>SERIALIZATION</vt:lpstr>
      <vt:lpstr>For xml</vt:lpstr>
      <vt:lpstr>For json</vt:lpstr>
      <vt:lpstr>PowerPoint Presentation</vt:lpstr>
      <vt:lpstr>PowerPoint Presentation</vt:lpstr>
      <vt:lpstr>CONNECTED ARCHITECHTURE </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 .net</dc:title>
  <dc:creator>User</dc:creator>
  <cp:lastModifiedBy>User</cp:lastModifiedBy>
  <cp:revision>32</cp:revision>
  <dcterms:created xsi:type="dcterms:W3CDTF">2006-08-16T00:00:00Z</dcterms:created>
  <dcterms:modified xsi:type="dcterms:W3CDTF">2021-07-05T07:32:25Z</dcterms:modified>
</cp:coreProperties>
</file>