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2" r:id="rId20"/>
    <p:sldId id="275" r:id="rId21"/>
    <p:sldId id="277" r:id="rId22"/>
    <p:sldId id="276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3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5" r:id="rId59"/>
    <p:sldId id="314" r:id="rId60"/>
    <p:sldId id="313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9F3B4E-3CDA-4628-BA50-115EDE3BDB7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FE7C564-129E-41C3-A073-F70674A33E80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A66F7B46-3872-4B13-98B0-72A9419DEAA7}" type="parTrans" cxnId="{0BF15088-474F-4F7B-863D-374C0AD28B10}">
      <dgm:prSet/>
      <dgm:spPr/>
      <dgm:t>
        <a:bodyPr/>
        <a:lstStyle/>
        <a:p>
          <a:endParaRPr lang="en-US"/>
        </a:p>
      </dgm:t>
    </dgm:pt>
    <dgm:pt modelId="{E0C3ADB1-4287-4F58-A005-175FD805121E}" type="sibTrans" cxnId="{0BF15088-474F-4F7B-863D-374C0AD28B10}">
      <dgm:prSet/>
      <dgm:spPr/>
      <dgm:t>
        <a:bodyPr/>
        <a:lstStyle/>
        <a:p>
          <a:endParaRPr lang="en-US"/>
        </a:p>
      </dgm:t>
    </dgm:pt>
    <dgm:pt modelId="{FB5120A7-ED2A-4B55-9EB0-19EB0A2628C8}">
      <dgm:prSet phldrT="[Text]"/>
      <dgm:spPr/>
      <dgm:t>
        <a:bodyPr/>
        <a:lstStyle/>
        <a:p>
          <a:r>
            <a:rPr lang="en-US" dirty="0" smtClean="0"/>
            <a:t>Web server IIS</a:t>
          </a:r>
          <a:endParaRPr lang="en-US" dirty="0"/>
        </a:p>
      </dgm:t>
    </dgm:pt>
    <dgm:pt modelId="{3C55AA1E-F512-41DC-A9B7-52C1C26CBF9E}" type="parTrans" cxnId="{9CDD9EA2-5B2C-4D20-9CFD-DFD9F4BAD479}">
      <dgm:prSet/>
      <dgm:spPr/>
      <dgm:t>
        <a:bodyPr/>
        <a:lstStyle/>
        <a:p>
          <a:endParaRPr lang="en-US"/>
        </a:p>
      </dgm:t>
    </dgm:pt>
    <dgm:pt modelId="{3F25E5C9-9B6D-4EE2-959F-6B0D4CF69FCB}" type="sibTrans" cxnId="{9CDD9EA2-5B2C-4D20-9CFD-DFD9F4BAD479}">
      <dgm:prSet/>
      <dgm:spPr/>
      <dgm:t>
        <a:bodyPr/>
        <a:lstStyle/>
        <a:p>
          <a:endParaRPr lang="en-US"/>
        </a:p>
      </dgm:t>
    </dgm:pt>
    <dgm:pt modelId="{C6B46792-E3FB-4151-9EF8-F4FE0A0C32C6}" type="pres">
      <dgm:prSet presAssocID="{C59F3B4E-3CDA-4628-BA50-115EDE3BDB72}" presName="Name0" presStyleCnt="0">
        <dgm:presLayoutVars>
          <dgm:dir/>
          <dgm:animLvl val="lvl"/>
          <dgm:resizeHandles val="exact"/>
        </dgm:presLayoutVars>
      </dgm:prSet>
      <dgm:spPr/>
    </dgm:pt>
    <dgm:pt modelId="{FC11C449-F77B-4003-9C26-7E374712893F}" type="pres">
      <dgm:prSet presAssocID="{CFE7C564-129E-41C3-A073-F70674A33E80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2EEF-9572-4116-88DE-BDD1A6D94224}" type="pres">
      <dgm:prSet presAssocID="{E0C3ADB1-4287-4F58-A005-175FD805121E}" presName="parTxOnlySpace" presStyleCnt="0"/>
      <dgm:spPr/>
    </dgm:pt>
    <dgm:pt modelId="{68BC219D-5601-47C2-BEB7-0AD44CC36BBE}" type="pres">
      <dgm:prSet presAssocID="{FB5120A7-ED2A-4B55-9EB0-19EB0A2628C8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B52B38-96CE-49A3-980A-3F94287BCFB9}" type="presOf" srcId="{FB5120A7-ED2A-4B55-9EB0-19EB0A2628C8}" destId="{68BC219D-5601-47C2-BEB7-0AD44CC36BBE}" srcOrd="0" destOrd="0" presId="urn:microsoft.com/office/officeart/2005/8/layout/chevron1"/>
    <dgm:cxn modelId="{D4661BB1-DFF9-48C5-B2E7-90368DE5A736}" type="presOf" srcId="{C59F3B4E-3CDA-4628-BA50-115EDE3BDB72}" destId="{C6B46792-E3FB-4151-9EF8-F4FE0A0C32C6}" srcOrd="0" destOrd="0" presId="urn:microsoft.com/office/officeart/2005/8/layout/chevron1"/>
    <dgm:cxn modelId="{0BF15088-474F-4F7B-863D-374C0AD28B10}" srcId="{C59F3B4E-3CDA-4628-BA50-115EDE3BDB72}" destId="{CFE7C564-129E-41C3-A073-F70674A33E80}" srcOrd="0" destOrd="0" parTransId="{A66F7B46-3872-4B13-98B0-72A9419DEAA7}" sibTransId="{E0C3ADB1-4287-4F58-A005-175FD805121E}"/>
    <dgm:cxn modelId="{9CDD9EA2-5B2C-4D20-9CFD-DFD9F4BAD479}" srcId="{C59F3B4E-3CDA-4628-BA50-115EDE3BDB72}" destId="{FB5120A7-ED2A-4B55-9EB0-19EB0A2628C8}" srcOrd="1" destOrd="0" parTransId="{3C55AA1E-F512-41DC-A9B7-52C1C26CBF9E}" sibTransId="{3F25E5C9-9B6D-4EE2-959F-6B0D4CF69FCB}"/>
    <dgm:cxn modelId="{4DDA37F6-C43E-4C15-87C5-60317F010B34}" type="presOf" srcId="{CFE7C564-129E-41C3-A073-F70674A33E80}" destId="{FC11C449-F77B-4003-9C26-7E374712893F}" srcOrd="0" destOrd="0" presId="urn:microsoft.com/office/officeart/2005/8/layout/chevron1"/>
    <dgm:cxn modelId="{FD02BE66-B224-4B65-B62B-4BCE26806265}" type="presParOf" srcId="{C6B46792-E3FB-4151-9EF8-F4FE0A0C32C6}" destId="{FC11C449-F77B-4003-9C26-7E374712893F}" srcOrd="0" destOrd="0" presId="urn:microsoft.com/office/officeart/2005/8/layout/chevron1"/>
    <dgm:cxn modelId="{89A9B540-0F37-4200-BC0D-A3BD1FA30B02}" type="presParOf" srcId="{C6B46792-E3FB-4151-9EF8-F4FE0A0C32C6}" destId="{FF0B2EEF-9572-4116-88DE-BDD1A6D94224}" srcOrd="1" destOrd="0" presId="urn:microsoft.com/office/officeart/2005/8/layout/chevron1"/>
    <dgm:cxn modelId="{8297D044-CC49-42E7-8242-B7AE36823D16}" type="presParOf" srcId="{C6B46792-E3FB-4151-9EF8-F4FE0A0C32C6}" destId="{68BC219D-5601-47C2-BEB7-0AD44CC36BBE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6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5" r="15108"/>
          <a:stretch/>
        </p:blipFill>
        <p:spPr bwMode="auto">
          <a:xfrm>
            <a:off x="381000" y="533400"/>
            <a:ext cx="7685314" cy="615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7086600" y="3429000"/>
            <a:ext cx="1524000" cy="156028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this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8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Codebehind.aspx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CodeFile</a:t>
            </a:r>
            <a:r>
              <a:rPr lang="en-US" dirty="0"/>
              <a:t>="</a:t>
            </a:r>
            <a:r>
              <a:rPr lang="en-US" dirty="0" err="1"/>
              <a:t>Codebehind.aspx.cs</a:t>
            </a:r>
            <a:r>
              <a:rPr lang="en-US" dirty="0"/>
              <a:t>" Inherits="</a:t>
            </a:r>
            <a:r>
              <a:rPr lang="en-US" dirty="0" err="1"/>
              <a:t>Codebehind</a:t>
            </a:r>
            <a:r>
              <a:rPr lang="en-US" dirty="0"/>
              <a:t>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Text="Click me" </a:t>
            </a:r>
            <a:r>
              <a:rPr lang="en-US" dirty="0" err="1"/>
              <a:t>ForeColor</a:t>
            </a:r>
            <a:r>
              <a:rPr lang="en-US" dirty="0"/>
              <a:t>="green" </a:t>
            </a:r>
            <a:r>
              <a:rPr lang="en-US" dirty="0" err="1"/>
              <a:t>OnClick</a:t>
            </a:r>
            <a:r>
              <a:rPr lang="en-US" dirty="0"/>
              <a:t>="Button1_Click" /&gt;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8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Codebehind.aspx.cs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public partial class </a:t>
            </a:r>
            <a:r>
              <a:rPr lang="en-US" dirty="0" err="1"/>
              <a:t>Codebehind</a:t>
            </a:r>
            <a:r>
              <a:rPr lang="en-US" dirty="0"/>
              <a:t>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Response.Write</a:t>
            </a:r>
            <a:r>
              <a:rPr lang="en-US" dirty="0"/>
              <a:t>("button is clicked");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341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web app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40303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60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="WebForm1.aspx.cs" Inherits="CodingWebApp.WebForm1"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Text="</a:t>
            </a:r>
            <a:r>
              <a:rPr lang="en-US" dirty="0" err="1"/>
              <a:t>clickme</a:t>
            </a:r>
            <a:r>
              <a:rPr lang="en-US" dirty="0"/>
              <a:t>" </a:t>
            </a:r>
            <a:r>
              <a:rPr lang="en-US" dirty="0" err="1"/>
              <a:t>ForeColor</a:t>
            </a:r>
            <a:r>
              <a:rPr lang="en-US" dirty="0"/>
              <a:t>="red" </a:t>
            </a:r>
            <a:r>
              <a:rPr lang="en-US" dirty="0" err="1"/>
              <a:t>OnClick</a:t>
            </a:r>
            <a:r>
              <a:rPr lang="en-US" dirty="0"/>
              <a:t>="button1_Click" /&gt;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CodingWebApp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("hey u");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99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controls</a:t>
            </a:r>
          </a:p>
          <a:p>
            <a:r>
              <a:rPr lang="en-US" dirty="0" smtClean="0"/>
              <a:t>Server controls</a:t>
            </a:r>
          </a:p>
          <a:p>
            <a:r>
              <a:rPr lang="en-US" dirty="0" smtClean="0"/>
              <a:t>HTML controls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="WebForm1.aspx.cs" Inherits="CodingWebApp.WebForm1"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asp:TextBox</a:t>
            </a:r>
            <a:r>
              <a:rPr lang="en-US" dirty="0"/>
              <a:t> ID="Textbox1" </a:t>
            </a:r>
            <a:r>
              <a:rPr lang="en-US" dirty="0" err="1"/>
              <a:t>runat</a:t>
            </a:r>
            <a:r>
              <a:rPr lang="en-US" dirty="0"/>
              <a:t>="server"&gt;&lt;/</a:t>
            </a:r>
            <a:r>
              <a:rPr lang="en-US" dirty="0" err="1"/>
              <a:t>asp:TextBox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Text="</a:t>
            </a:r>
            <a:r>
              <a:rPr lang="en-US" dirty="0" err="1"/>
              <a:t>clickme</a:t>
            </a:r>
            <a:r>
              <a:rPr lang="en-US" dirty="0"/>
              <a:t>" </a:t>
            </a:r>
            <a:r>
              <a:rPr lang="en-US" dirty="0" err="1"/>
              <a:t>ForeColor</a:t>
            </a:r>
            <a:r>
              <a:rPr lang="en-US" dirty="0"/>
              <a:t>="red" </a:t>
            </a:r>
            <a:r>
              <a:rPr lang="en-US" dirty="0" err="1"/>
              <a:t>OnClick</a:t>
            </a:r>
            <a:r>
              <a:rPr lang="en-US" dirty="0"/>
              <a:t>="button1_Click" /&gt;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pPr marL="114300" indent="0">
              <a:buNone/>
            </a:pPr>
            <a:r>
              <a:rPr lang="en-US" dirty="0"/>
              <a:t>            &lt;input type="text" name="textbox2" /&gt;</a:t>
            </a:r>
          </a:p>
          <a:p>
            <a:pPr marL="114300" indent="0">
              <a:buNone/>
            </a:pPr>
            <a:r>
              <a:rPr lang="en-US" dirty="0"/>
              <a:t>            &lt;input type="submit" name="submit1" value="SUBMIT" /&gt;</a:t>
            </a:r>
          </a:p>
          <a:p>
            <a:pPr marL="114300" indent="0">
              <a:buNone/>
            </a:pPr>
            <a:r>
              <a:rPr lang="en-US" dirty="0"/>
              <a:t>        </a:t>
            </a:r>
          </a:p>
          <a:p>
            <a:pPr marL="114300" indent="0">
              <a:buNone/>
            </a:pPr>
            <a:r>
              <a:rPr lang="en-US" dirty="0"/>
              <a:t>        </a:t>
            </a:r>
          </a:p>
          <a:p>
            <a:pPr marL="114300" indent="0">
              <a:buNone/>
            </a:pPr>
            <a:r>
              <a:rPr lang="en-US" dirty="0"/>
              <a:t>        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CodingWebApp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string name1 = Textbox1.Text;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(name1);</a:t>
            </a:r>
          </a:p>
          <a:p>
            <a:pPr marL="114300" indent="0">
              <a:buNone/>
            </a:pPr>
            <a:r>
              <a:rPr lang="en-US" dirty="0"/>
              <a:t>            string name = </a:t>
            </a:r>
            <a:r>
              <a:rPr lang="en-US" dirty="0" err="1"/>
              <a:t>Request.Form</a:t>
            </a:r>
            <a:r>
              <a:rPr lang="en-US" dirty="0"/>
              <a:t>["textbox2"];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(name);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47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converting the Asp.net codes to html codes as browser doesn’t understand asp.net code.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6920704"/>
              </p:ext>
            </p:extLst>
          </p:nvPr>
        </p:nvGraphicFramePr>
        <p:xfrm>
          <a:off x="685800" y="1676400"/>
          <a:ext cx="7239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477935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http://localhost/WebApplication1/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800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Render asp </a:t>
            </a:r>
            <a:r>
              <a:rPr lang="en-US" dirty="0" err="1" smtClean="0"/>
              <a:t>.net</a:t>
            </a:r>
            <a:r>
              <a:rPr lang="en-US" dirty="0" smtClean="0"/>
              <a:t>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in control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36" b="31944"/>
          <a:stretch/>
        </p:blipFill>
        <p:spPr bwMode="auto">
          <a:xfrm>
            <a:off x="1371600" y="1588948"/>
            <a:ext cx="5410200" cy="415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75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2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Properties: attributes of control(like the </a:t>
            </a:r>
            <a:r>
              <a:rPr lang="en-US" dirty="0" err="1"/>
              <a:t>custmization</a:t>
            </a:r>
            <a:r>
              <a:rPr lang="en-US" dirty="0"/>
              <a:t> of its appearance)</a:t>
            </a:r>
          </a:p>
          <a:p>
            <a:r>
              <a:rPr lang="en-US" dirty="0" err="1"/>
              <a:t>BackColor</a:t>
            </a:r>
            <a:endParaRPr lang="en-US" dirty="0"/>
          </a:p>
          <a:p>
            <a:r>
              <a:rPr lang="en-US" dirty="0"/>
              <a:t>Font</a:t>
            </a:r>
          </a:p>
          <a:p>
            <a:r>
              <a:rPr lang="en-US" dirty="0" err="1"/>
              <a:t>BorderColor</a:t>
            </a:r>
            <a:endParaRPr lang="en-US" dirty="0"/>
          </a:p>
          <a:p>
            <a:r>
              <a:rPr lang="en-US" dirty="0" err="1"/>
              <a:t>BorderWidth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8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is nothing but functions, means its performing some kind of action</a:t>
            </a:r>
          </a:p>
          <a:p>
            <a:endParaRPr lang="en-US" dirty="0"/>
          </a:p>
          <a:p>
            <a:pPr lvl="1"/>
            <a:r>
              <a:rPr lang="en-US" dirty="0" smtClean="0"/>
              <a:t>Focus()</a:t>
            </a:r>
          </a:p>
          <a:p>
            <a:pPr lvl="1"/>
            <a:r>
              <a:rPr lang="en-US" dirty="0" err="1" smtClean="0"/>
              <a:t>FindControl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onLoad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6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r>
              <a:rPr lang="en-US" sz="6000" dirty="0" smtClean="0"/>
              <a:t>An event is a </a:t>
            </a:r>
            <a:r>
              <a:rPr lang="en-US" sz="6000" dirty="0" err="1" smtClean="0"/>
              <a:t>timeperiod</a:t>
            </a:r>
            <a:r>
              <a:rPr lang="en-US" sz="6000" dirty="0" smtClean="0"/>
              <a:t> when an action has to be performed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System.Drawing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CodingWebApp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WebForm2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    TextBox1.Focus();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name = TextBox1.Text;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            TextBox1.BackColor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Color.Black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            TextBox1.ForeColor =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Color.Goldenrod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Consolas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endParaRPr lang="en-US" dirty="0" smtClean="0"/>
          </a:p>
          <a:p>
            <a:r>
              <a:rPr lang="en-US" dirty="0" err="1" smtClean="0"/>
              <a:t>Postback</a:t>
            </a:r>
            <a:r>
              <a:rPr lang="en-US" dirty="0" smtClean="0"/>
              <a:t>  submission</a:t>
            </a:r>
          </a:p>
          <a:p>
            <a:r>
              <a:rPr lang="en-US" dirty="0" err="1" smtClean="0"/>
              <a:t>Ispostback</a:t>
            </a:r>
            <a:endParaRPr lang="en-US" dirty="0" smtClean="0"/>
          </a:p>
          <a:p>
            <a:r>
              <a:rPr lang="en-US" dirty="0" err="1" smtClean="0"/>
              <a:t>AutoPostback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0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PostBack</a:t>
            </a:r>
            <a:r>
              <a:rPr lang="en-US" dirty="0"/>
              <a:t> is the name given to the process of submitting an ASP.NET page to the server for processing. </a:t>
            </a:r>
            <a:endParaRPr lang="en-US" dirty="0" smtClean="0"/>
          </a:p>
          <a:p>
            <a:r>
              <a:rPr lang="en-US" dirty="0" err="1" smtClean="0"/>
              <a:t>PostBack</a:t>
            </a:r>
            <a:r>
              <a:rPr lang="en-US" dirty="0" smtClean="0"/>
              <a:t> </a:t>
            </a:r>
            <a:r>
              <a:rPr lang="en-US" dirty="0"/>
              <a:t>is done if certain credentials of the page are to be checked against some sources (such as verification of username and password using database).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something that a client machine is not able to accomplish and thus these details have to be 'posted back' to the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False if it is first request and true  it </a:t>
            </a:r>
            <a:r>
              <a:rPr lang="en-US" dirty="0" err="1" smtClean="0"/>
              <a:t>it</a:t>
            </a:r>
            <a:r>
              <a:rPr lang="en-US" dirty="0" smtClean="0"/>
              <a:t> is next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18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Webform1.aspx.cs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CodingWebApp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</a:t>
            </a:r>
            <a:r>
              <a:rPr lang="en-US" dirty="0" err="1"/>
              <a:t>this.IsPostBack</a:t>
            </a:r>
            <a:r>
              <a:rPr lang="en-US" dirty="0"/>
              <a:t>);</a:t>
            </a:r>
          </a:p>
          <a:p>
            <a:pPr marL="114300" indent="0">
              <a:buNone/>
            </a:pPr>
            <a:r>
              <a:rPr lang="en-US" dirty="0"/>
              <a:t>            //first request will always be false then onwards it will be true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string name1 = Textbox1.Text;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(name1);</a:t>
            </a:r>
          </a:p>
          <a:p>
            <a:pPr marL="114300" indent="0">
              <a:buNone/>
            </a:pPr>
            <a:r>
              <a:rPr lang="en-US" dirty="0"/>
              <a:t>            string name = </a:t>
            </a:r>
            <a:r>
              <a:rPr lang="en-US" dirty="0" err="1"/>
              <a:t>Request.Form</a:t>
            </a:r>
            <a:r>
              <a:rPr lang="en-US" dirty="0"/>
              <a:t>["textbox2"];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(name);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884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data that is associated with form and its controls is submitted to the page on server</a:t>
            </a:r>
          </a:p>
          <a:p>
            <a:r>
              <a:rPr lang="en-US" dirty="0"/>
              <a:t>By default button is  designed for submitting a page to server</a:t>
            </a:r>
          </a:p>
          <a:p>
            <a:r>
              <a:rPr lang="en-US" dirty="0" smtClean="0"/>
              <a:t>Other controls like </a:t>
            </a:r>
            <a:r>
              <a:rPr lang="en-US" dirty="0" err="1" smtClean="0"/>
              <a:t>TextBox</a:t>
            </a:r>
            <a:r>
              <a:rPr lang="en-US" dirty="0" smtClean="0"/>
              <a:t>, </a:t>
            </a:r>
            <a:r>
              <a:rPr lang="en-US" dirty="0" err="1" smtClean="0"/>
              <a:t>ChexkBox</a:t>
            </a:r>
            <a:r>
              <a:rPr lang="en-US" dirty="0" smtClean="0"/>
              <a:t>, </a:t>
            </a:r>
            <a:r>
              <a:rPr lang="en-US" dirty="0" err="1" smtClean="0"/>
              <a:t>DropDownList</a:t>
            </a:r>
            <a:r>
              <a:rPr lang="en-US" dirty="0" smtClean="0"/>
              <a:t>, </a:t>
            </a:r>
            <a:r>
              <a:rPr lang="en-US" dirty="0" err="1" smtClean="0"/>
              <a:t>RadioButton</a:t>
            </a:r>
            <a:r>
              <a:rPr lang="en-US" dirty="0" smtClean="0"/>
              <a:t> is also capable for submitting the page to the server provided </a:t>
            </a:r>
            <a:r>
              <a:rPr lang="en-US" dirty="0" err="1"/>
              <a:t>A</a:t>
            </a:r>
            <a:r>
              <a:rPr lang="en-US" dirty="0" err="1" smtClean="0"/>
              <a:t>utoPostBack</a:t>
            </a:r>
            <a:r>
              <a:rPr lang="en-US" dirty="0" smtClean="0"/>
              <a:t> property is set to true.</a:t>
            </a:r>
          </a:p>
          <a:p>
            <a:r>
              <a:rPr lang="en-US" dirty="0" smtClean="0"/>
              <a:t>By default </a:t>
            </a:r>
            <a:r>
              <a:rPr lang="en-US" dirty="0" err="1"/>
              <a:t>AutoPostBack</a:t>
            </a:r>
            <a:r>
              <a:rPr lang="en-US" dirty="0"/>
              <a:t> property is </a:t>
            </a:r>
            <a:r>
              <a:rPr lang="en-US" dirty="0" smtClean="0"/>
              <a:t>false.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1336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It can also submit data to the server provided</a:t>
            </a:r>
          </a:p>
          <a:p>
            <a:pPr marL="114300" indent="0">
              <a:buNone/>
            </a:pPr>
            <a:r>
              <a:rPr lang="en-US" b="1" dirty="0" err="1" smtClean="0"/>
              <a:t>AutoPostBack</a:t>
            </a:r>
            <a:r>
              <a:rPr lang="en-US" dirty="0" smtClean="0"/>
              <a:t> should be set as </a:t>
            </a:r>
            <a:r>
              <a:rPr lang="en-US" b="1" dirty="0" smtClean="0"/>
              <a:t>true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 smtClean="0"/>
              <a:t>And run the code data is submitted every time text is changed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60007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69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r>
              <a:rPr lang="en-US" dirty="0" smtClean="0"/>
              <a:t> events and Cache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 smtClean="0"/>
              <a:t>Page has series of events </a:t>
            </a:r>
          </a:p>
          <a:p>
            <a:r>
              <a:rPr lang="en-US" dirty="0" smtClean="0"/>
              <a:t>They will fire </a:t>
            </a:r>
            <a:r>
              <a:rPr lang="en-US" dirty="0" err="1" smtClean="0"/>
              <a:t>everytime</a:t>
            </a:r>
            <a:r>
              <a:rPr lang="en-US" dirty="0" smtClean="0"/>
              <a:t> the page is loaded</a:t>
            </a:r>
          </a:p>
          <a:p>
            <a:r>
              <a:rPr lang="en-US" dirty="0" smtClean="0"/>
              <a:t>They will also fire in </a:t>
            </a:r>
            <a:r>
              <a:rPr lang="en-US" dirty="0" err="1" smtClean="0"/>
              <a:t>postback</a:t>
            </a:r>
            <a:r>
              <a:rPr lang="en-US" dirty="0" smtClean="0"/>
              <a:t> request of the page.</a:t>
            </a:r>
            <a:endParaRPr lang="en-US" b="1" dirty="0"/>
          </a:p>
          <a:p>
            <a:pPr marL="114300" indent="0">
              <a:buNone/>
            </a:pPr>
            <a:r>
              <a:rPr lang="en-US" b="1" dirty="0" err="1" smtClean="0"/>
              <a:t>Postback</a:t>
            </a:r>
            <a:r>
              <a:rPr lang="en-US" b="1" dirty="0" smtClean="0"/>
              <a:t> events</a:t>
            </a:r>
          </a:p>
          <a:p>
            <a:r>
              <a:rPr lang="en-US" b="1" dirty="0" smtClean="0"/>
              <a:t>It will be fired only when page is posted back to server, </a:t>
            </a:r>
            <a:r>
              <a:rPr lang="en-US" b="1" dirty="0" err="1" smtClean="0"/>
              <a:t>i.e</a:t>
            </a:r>
            <a:r>
              <a:rPr lang="en-US" b="1" dirty="0" smtClean="0"/>
              <a:t> second request onwards.</a:t>
            </a:r>
          </a:p>
          <a:p>
            <a:pPr marL="114300" indent="0">
              <a:buNone/>
            </a:pPr>
            <a:r>
              <a:rPr lang="en-US" b="1" dirty="0" smtClean="0"/>
              <a:t>Cache events</a:t>
            </a:r>
            <a:endParaRPr lang="en-US" b="1" dirty="0"/>
          </a:p>
          <a:p>
            <a:r>
              <a:rPr lang="en-US" b="1" dirty="0" smtClean="0"/>
              <a:t>When any event handlers to controls which are not capable of submitting page to server when the events fire based on client action </a:t>
            </a:r>
            <a:r>
              <a:rPr lang="en-US" b="1" dirty="0" err="1" smtClean="0"/>
              <a:t>ges</a:t>
            </a:r>
            <a:r>
              <a:rPr lang="en-US" b="1" dirty="0" smtClean="0"/>
              <a:t> stored in cache memory and fires after the page is submitted to server.</a:t>
            </a:r>
          </a:p>
          <a:p>
            <a:pPr marL="114300" indent="0">
              <a:buNone/>
            </a:pPr>
            <a:r>
              <a:rPr lang="en-US" b="1" dirty="0" smtClean="0"/>
              <a:t>Order in which its fired</a:t>
            </a:r>
          </a:p>
          <a:p>
            <a:r>
              <a:rPr lang="en-US" b="1" dirty="0" smtClean="0"/>
              <a:t>page events will fire </a:t>
            </a:r>
          </a:p>
          <a:p>
            <a:r>
              <a:rPr lang="en-US" b="1" dirty="0" smtClean="0"/>
              <a:t>Then cache events fire</a:t>
            </a:r>
          </a:p>
          <a:p>
            <a:r>
              <a:rPr lang="en-US" b="1" dirty="0" smtClean="0"/>
              <a:t>Then </a:t>
            </a:r>
            <a:r>
              <a:rPr lang="en-US" b="1" dirty="0" err="1" smtClean="0"/>
              <a:t>Postback</a:t>
            </a:r>
            <a:r>
              <a:rPr lang="en-US" b="1" dirty="0" smtClean="0"/>
              <a:t> events fire</a:t>
            </a:r>
            <a:endParaRPr lang="en-US" b="1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6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command 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 err="1" smtClean="0"/>
              <a:t>Win+run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Type: </a:t>
            </a:r>
            <a:r>
              <a:rPr lang="en-US" dirty="0" err="1" smtClean="0">
                <a:solidFill>
                  <a:srgbClr val="FF0000"/>
                </a:solidFill>
              </a:rPr>
              <a:t>inetmgr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11310" r="22582" b="22420"/>
          <a:stretch/>
        </p:blipFill>
        <p:spPr bwMode="auto">
          <a:xfrm>
            <a:off x="3352800" y="2362199"/>
            <a:ext cx="4794527" cy="355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42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68580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&lt;%@ Page Language="C#" </a:t>
            </a:r>
            <a:r>
              <a:rPr lang="en-US" sz="1600" dirty="0" err="1"/>
              <a:t>AutoEventWireup</a:t>
            </a:r>
            <a:r>
              <a:rPr lang="en-US" sz="1600" dirty="0"/>
              <a:t>="true" </a:t>
            </a:r>
            <a:r>
              <a:rPr lang="en-US" sz="1600" dirty="0" err="1"/>
              <a:t>CodeBehind</a:t>
            </a:r>
            <a:r>
              <a:rPr lang="en-US" sz="1600" dirty="0"/>
              <a:t>="WebForm1.aspx.cs" Inherits="Postbackcache.WebForm1" %&gt;</a:t>
            </a:r>
          </a:p>
          <a:p>
            <a:endParaRPr lang="en-US" sz="1600" dirty="0"/>
          </a:p>
          <a:p>
            <a:r>
              <a:rPr lang="en-US" sz="1600" dirty="0"/>
              <a:t>&lt;!DOCTYPE html&gt;</a:t>
            </a:r>
          </a:p>
          <a:p>
            <a:endParaRPr lang="en-US" sz="1600" dirty="0"/>
          </a:p>
          <a:p>
            <a:r>
              <a:rPr lang="en-US" sz="1600" dirty="0"/>
              <a:t>&lt;html </a:t>
            </a:r>
            <a:r>
              <a:rPr lang="en-US" sz="1600" dirty="0" err="1"/>
              <a:t>xmlns</a:t>
            </a:r>
            <a:r>
              <a:rPr lang="en-US" sz="1600" dirty="0"/>
              <a:t>="http://www.w3.org/1999/xhtml"&gt;</a:t>
            </a:r>
          </a:p>
          <a:p>
            <a:r>
              <a:rPr lang="en-US" sz="1600" dirty="0"/>
              <a:t>&lt;head </a:t>
            </a:r>
            <a:r>
              <a:rPr lang="en-US" sz="1600" dirty="0" err="1"/>
              <a:t>runat</a:t>
            </a:r>
            <a:r>
              <a:rPr lang="en-US" sz="1600" dirty="0"/>
              <a:t>="server"&gt;</a:t>
            </a:r>
          </a:p>
          <a:p>
            <a:r>
              <a:rPr lang="en-US" sz="1600" dirty="0"/>
              <a:t>    &lt;title&gt;&lt;/title&gt;</a:t>
            </a:r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&lt;form id="form1" </a:t>
            </a:r>
            <a:r>
              <a:rPr lang="en-US" sz="1600" dirty="0" err="1"/>
              <a:t>runat</a:t>
            </a:r>
            <a:r>
              <a:rPr lang="en-US" sz="1600" dirty="0"/>
              <a:t>="server"&gt;</a:t>
            </a:r>
          </a:p>
          <a:p>
            <a:r>
              <a:rPr lang="en-US" sz="1600" dirty="0"/>
              <a:t>        &lt;div&gt;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asp:Button</a:t>
            </a:r>
            <a:r>
              <a:rPr lang="en-US" sz="1600" dirty="0"/>
              <a:t> ID="Button1" </a:t>
            </a:r>
            <a:r>
              <a:rPr lang="en-US" sz="1600" dirty="0" err="1"/>
              <a:t>runat</a:t>
            </a:r>
            <a:r>
              <a:rPr lang="en-US" sz="1600" dirty="0"/>
              <a:t>="server" </a:t>
            </a:r>
            <a:r>
              <a:rPr lang="en-US" sz="1600" dirty="0" err="1"/>
              <a:t>OnClick</a:t>
            </a:r>
            <a:r>
              <a:rPr lang="en-US" sz="1600" dirty="0"/>
              <a:t>="Button1_Click" Text="Button1" /&gt;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br</a:t>
            </a:r>
            <a:r>
              <a:rPr lang="en-US" sz="1600" dirty="0"/>
              <a:t> /&gt;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br</a:t>
            </a:r>
            <a:r>
              <a:rPr lang="en-US" sz="1600" dirty="0"/>
              <a:t> /&gt;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asp:Button</a:t>
            </a:r>
            <a:r>
              <a:rPr lang="en-US" sz="1600" dirty="0"/>
              <a:t> ID="Button2" </a:t>
            </a:r>
            <a:r>
              <a:rPr lang="en-US" sz="1600" dirty="0" err="1"/>
              <a:t>runat</a:t>
            </a:r>
            <a:r>
              <a:rPr lang="en-US" sz="1600" dirty="0"/>
              <a:t>="server" </a:t>
            </a:r>
            <a:r>
              <a:rPr lang="en-US" sz="1600" dirty="0" err="1"/>
              <a:t>OnClick</a:t>
            </a:r>
            <a:r>
              <a:rPr lang="en-US" sz="1600" dirty="0"/>
              <a:t>="Button2_Click" style="height: 26px" Text="Button2" /&gt;</a:t>
            </a:r>
          </a:p>
          <a:p>
            <a:r>
              <a:rPr lang="en-US" sz="1600" dirty="0"/>
              <a:t>        &lt;/div&gt;</a:t>
            </a:r>
          </a:p>
          <a:p>
            <a:r>
              <a:rPr lang="en-US" sz="1600" dirty="0"/>
              <a:t>    &lt;/form&gt;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333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59436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/&gt;HELLO");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/&gt;Button 1 is clicked");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Button2_Click(object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("&lt;</a:t>
            </a:r>
            <a:r>
              <a:rPr lang="en-US" dirty="0" err="1"/>
              <a:t>br</a:t>
            </a:r>
            <a:r>
              <a:rPr lang="en-US" dirty="0"/>
              <a:t>/&gt;Button 2 is clicked");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AutoPostBack</a:t>
            </a:r>
            <a:r>
              <a:rPr lang="en-US" dirty="0" smtClean="0"/>
              <a:t> set to true for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WebForm2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TextBox1_TextChanged(object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("value = " + TextBox1.Text);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61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WebForm2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("Page fired load&lt;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TextBox1_TextChanged(object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("Cached event of textbox = " + TextBox1.Text+"&lt;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("Post back button event is fired&lt;</a:t>
            </a:r>
            <a:r>
              <a:rPr lang="en-US" dirty="0" err="1"/>
              <a:t>br</a:t>
            </a:r>
            <a:r>
              <a:rPr lang="en-US" dirty="0"/>
              <a:t>/&gt;");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11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Cross Page post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r>
              <a:rPr lang="en-US" dirty="0" smtClean="0"/>
              <a:t> is calling back itself and submitting data to itself.</a:t>
            </a:r>
          </a:p>
          <a:p>
            <a:pPr marL="114300" indent="0">
              <a:buNone/>
            </a:pPr>
            <a:r>
              <a:rPr lang="en-US" dirty="0" smtClean="0"/>
              <a:t>LoginFormPostback.aspx</a:t>
            </a:r>
            <a:endParaRPr lang="en-US" dirty="0"/>
          </a:p>
          <a:p>
            <a:r>
              <a:rPr lang="en-US" dirty="0" err="1" smtClean="0"/>
              <a:t>crossPage</a:t>
            </a:r>
            <a:r>
              <a:rPr lang="en-US" dirty="0" smtClean="0"/>
              <a:t> Page post back -&gt; calling and submitting data to another page</a:t>
            </a:r>
          </a:p>
          <a:p>
            <a:pPr marL="114300" indent="0">
              <a:buNone/>
            </a:pPr>
            <a:r>
              <a:rPr lang="en-US" dirty="0" smtClean="0"/>
              <a:t>LoginFormPostback.aspx =&gt;Validate.aspx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07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Postback</a:t>
            </a:r>
            <a:r>
              <a:rPr lang="en-US" dirty="0" smtClean="0"/>
              <a:t> forms 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46" b="14881"/>
          <a:stretch/>
        </p:blipFill>
        <p:spPr bwMode="auto">
          <a:xfrm>
            <a:off x="838200" y="1371600"/>
            <a:ext cx="6019799" cy="4483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29400" y="494069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62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001000" cy="617220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1" dirty="0"/>
              <a:t>&lt;%@ Page Language="C#" </a:t>
            </a:r>
            <a:r>
              <a:rPr lang="en-US" b="1" dirty="0" err="1"/>
              <a:t>AutoEventWireup</a:t>
            </a:r>
            <a:r>
              <a:rPr lang="en-US" b="1" dirty="0"/>
              <a:t>="true" </a:t>
            </a:r>
            <a:r>
              <a:rPr lang="en-US" b="1" dirty="0" err="1"/>
              <a:t>CodeBehind</a:t>
            </a:r>
            <a:r>
              <a:rPr lang="en-US" b="1" dirty="0"/>
              <a:t>="WebForm3.aspx.cs" Inherits="Postbackcache.WebForm3" %&gt;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&lt;!DOCTYPE html&gt;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&lt;html </a:t>
            </a:r>
            <a:r>
              <a:rPr lang="en-US" b="1" dirty="0" err="1"/>
              <a:t>xmlns</a:t>
            </a:r>
            <a:r>
              <a:rPr lang="en-US" b="1" dirty="0"/>
              <a:t>="http://www.w3.org/1999/xhtml"&gt;</a:t>
            </a:r>
          </a:p>
          <a:p>
            <a:pPr marL="114300" indent="0">
              <a:buNone/>
            </a:pPr>
            <a:r>
              <a:rPr lang="en-US" b="1" dirty="0"/>
              <a:t>&lt;head </a:t>
            </a:r>
            <a:r>
              <a:rPr lang="en-US" b="1" dirty="0" err="1"/>
              <a:t>runat</a:t>
            </a:r>
            <a:r>
              <a:rPr lang="en-US" b="1" dirty="0"/>
              <a:t>="server"&gt;</a:t>
            </a:r>
          </a:p>
          <a:p>
            <a:pPr marL="114300" indent="0">
              <a:buNone/>
            </a:pPr>
            <a:r>
              <a:rPr lang="en-US" b="1" dirty="0"/>
              <a:t>    &lt;title&gt;&lt;/title&gt;</a:t>
            </a:r>
          </a:p>
          <a:p>
            <a:pPr marL="114300" indent="0">
              <a:buNone/>
            </a:pPr>
            <a:r>
              <a:rPr lang="en-US" b="1" dirty="0"/>
              <a:t>&lt;/head&gt;</a:t>
            </a:r>
          </a:p>
          <a:p>
            <a:pPr marL="114300" indent="0">
              <a:buNone/>
            </a:pPr>
            <a:r>
              <a:rPr lang="en-US" b="1" dirty="0"/>
              <a:t>&lt;body&gt;</a:t>
            </a:r>
          </a:p>
          <a:p>
            <a:pPr marL="114300" indent="0">
              <a:buNone/>
            </a:pPr>
            <a:r>
              <a:rPr lang="en-US" b="1" dirty="0"/>
              <a:t>    &lt;form id="form1" </a:t>
            </a:r>
            <a:r>
              <a:rPr lang="en-US" b="1" dirty="0" err="1"/>
              <a:t>runat</a:t>
            </a:r>
            <a:r>
              <a:rPr lang="en-US" b="1" dirty="0"/>
              <a:t>="server"&gt;</a:t>
            </a:r>
          </a:p>
          <a:p>
            <a:pPr marL="114300" indent="0">
              <a:buNone/>
            </a:pPr>
            <a:r>
              <a:rPr lang="en-US" b="1" dirty="0"/>
              <a:t>        &lt;div&gt;</a:t>
            </a:r>
          </a:p>
          <a:p>
            <a:pPr marL="114300" indent="0">
              <a:buNone/>
            </a:pPr>
            <a:r>
              <a:rPr lang="en-US" b="1" dirty="0"/>
              <a:t>            &lt;table align="center"&gt;</a:t>
            </a:r>
          </a:p>
          <a:p>
            <a:pPr marL="114300" indent="0">
              <a:buNone/>
            </a:pPr>
            <a:r>
              <a:rPr lang="en-US" b="1" dirty="0"/>
              <a:t>                &lt;caption&gt;Login Form&lt;/caption&gt;</a:t>
            </a:r>
          </a:p>
          <a:p>
            <a:pPr marL="114300" indent="0">
              <a:buNone/>
            </a:pPr>
            <a:r>
              <a:rPr lang="en-US" b="1" dirty="0"/>
              <a:t>                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        &lt;td&gt;Enter the Username :&lt;/td&gt;</a:t>
            </a:r>
          </a:p>
          <a:p>
            <a:pPr marL="114300" indent="0">
              <a:buNone/>
            </a:pPr>
            <a:r>
              <a:rPr lang="en-US" b="1" dirty="0"/>
              <a:t>                    &lt;td&gt; &lt;</a:t>
            </a:r>
            <a:r>
              <a:rPr lang="en-US" b="1" dirty="0" err="1"/>
              <a:t>asp:TextBox</a:t>
            </a:r>
            <a:r>
              <a:rPr lang="en-US" b="1" dirty="0"/>
              <a:t> ID="</a:t>
            </a:r>
            <a:r>
              <a:rPr lang="en-US" b="1" dirty="0" err="1"/>
              <a:t>txtName</a:t>
            </a:r>
            <a:r>
              <a:rPr lang="en-US" b="1" dirty="0"/>
              <a:t>" </a:t>
            </a:r>
            <a:r>
              <a:rPr lang="en-US" b="1" dirty="0" err="1"/>
              <a:t>runat</a:t>
            </a:r>
            <a:r>
              <a:rPr lang="en-US" b="1" dirty="0"/>
              <a:t>="server"&gt;&lt;/</a:t>
            </a:r>
            <a:r>
              <a:rPr lang="en-US" b="1" dirty="0" err="1"/>
              <a:t>asp:TextBox</a:t>
            </a:r>
            <a:r>
              <a:rPr lang="en-US" b="1" dirty="0"/>
              <a:t>&gt; &lt;/td&gt;</a:t>
            </a:r>
          </a:p>
          <a:p>
            <a:pPr marL="114300" indent="0">
              <a:buNone/>
            </a:pPr>
            <a:r>
              <a:rPr lang="en-US" b="1" dirty="0"/>
              <a:t>              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     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        &lt;td&gt;Enter the Password :&lt;/td&gt;</a:t>
            </a:r>
          </a:p>
          <a:p>
            <a:pPr marL="114300" indent="0">
              <a:buNone/>
            </a:pPr>
            <a:r>
              <a:rPr lang="en-US" b="1" dirty="0"/>
              <a:t>                    &lt;td&gt; &lt;</a:t>
            </a:r>
            <a:r>
              <a:rPr lang="en-US" b="1" dirty="0" err="1"/>
              <a:t>asp:TextBox</a:t>
            </a:r>
            <a:r>
              <a:rPr lang="en-US" b="1" dirty="0"/>
              <a:t> ID="</a:t>
            </a:r>
            <a:r>
              <a:rPr lang="en-US" b="1" dirty="0" err="1"/>
              <a:t>txtPwd</a:t>
            </a:r>
            <a:r>
              <a:rPr lang="en-US" b="1" dirty="0"/>
              <a:t>" </a:t>
            </a:r>
            <a:r>
              <a:rPr lang="en-US" b="1" dirty="0" err="1"/>
              <a:t>runat</a:t>
            </a:r>
            <a:r>
              <a:rPr lang="en-US" b="1" dirty="0"/>
              <a:t>="server" </a:t>
            </a:r>
            <a:r>
              <a:rPr lang="en-US" b="1" dirty="0" err="1"/>
              <a:t>TextMode</a:t>
            </a:r>
            <a:r>
              <a:rPr lang="en-US" b="1" dirty="0"/>
              <a:t>="Password"&gt;&lt;/</a:t>
            </a:r>
            <a:r>
              <a:rPr lang="en-US" b="1" dirty="0" err="1"/>
              <a:t>asp:TextBox</a:t>
            </a:r>
            <a:r>
              <a:rPr lang="en-US" b="1" dirty="0"/>
              <a:t>&gt; &lt;/td&gt;</a:t>
            </a:r>
          </a:p>
          <a:p>
            <a:pPr marL="114300" indent="0">
              <a:buNone/>
            </a:pPr>
            <a:r>
              <a:rPr lang="en-US" b="1" dirty="0"/>
              <a:t>              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     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        &lt;td align="right"&gt;&lt;</a:t>
            </a:r>
            <a:r>
              <a:rPr lang="en-US" b="1" dirty="0" err="1"/>
              <a:t>asp:Button</a:t>
            </a:r>
            <a:r>
              <a:rPr lang="en-US" b="1" dirty="0"/>
              <a:t> ID="</a:t>
            </a:r>
            <a:r>
              <a:rPr lang="en-US" b="1" dirty="0" err="1"/>
              <a:t>btnLogin</a:t>
            </a:r>
            <a:r>
              <a:rPr lang="en-US" b="1" dirty="0"/>
              <a:t>" </a:t>
            </a:r>
            <a:r>
              <a:rPr lang="en-US" b="1" dirty="0" err="1"/>
              <a:t>runat</a:t>
            </a:r>
            <a:r>
              <a:rPr lang="en-US" b="1" dirty="0"/>
              <a:t>="server" Text="Login" </a:t>
            </a:r>
            <a:r>
              <a:rPr lang="en-US" b="1" dirty="0" err="1"/>
              <a:t>OnClick</a:t>
            </a:r>
            <a:r>
              <a:rPr lang="en-US" b="1" dirty="0"/>
              <a:t>="</a:t>
            </a:r>
            <a:r>
              <a:rPr lang="en-US" b="1" dirty="0" err="1"/>
              <a:t>btnLogin_Click</a:t>
            </a:r>
            <a:r>
              <a:rPr lang="en-US" b="1" dirty="0"/>
              <a:t>" /&gt;&lt;/td&gt;</a:t>
            </a:r>
          </a:p>
          <a:p>
            <a:pPr marL="114300" indent="0">
              <a:buNone/>
            </a:pPr>
            <a:r>
              <a:rPr lang="en-US" b="1" dirty="0"/>
              <a:t>                    &lt;td&gt;&lt;</a:t>
            </a:r>
            <a:r>
              <a:rPr lang="en-US" b="1" dirty="0" err="1"/>
              <a:t>asp:Button</a:t>
            </a:r>
            <a:r>
              <a:rPr lang="en-US" b="1" dirty="0"/>
              <a:t> ID="</a:t>
            </a:r>
            <a:r>
              <a:rPr lang="en-US" b="1" dirty="0" err="1"/>
              <a:t>btnReset</a:t>
            </a:r>
            <a:r>
              <a:rPr lang="en-US" b="1" dirty="0"/>
              <a:t>" </a:t>
            </a:r>
            <a:r>
              <a:rPr lang="en-US" b="1" dirty="0" err="1"/>
              <a:t>runat</a:t>
            </a:r>
            <a:r>
              <a:rPr lang="en-US" b="1" dirty="0"/>
              <a:t>="server" Text="Reset" </a:t>
            </a:r>
            <a:r>
              <a:rPr lang="en-US" b="1" dirty="0" err="1"/>
              <a:t>OnClick</a:t>
            </a:r>
            <a:r>
              <a:rPr lang="en-US" b="1" dirty="0"/>
              <a:t>="</a:t>
            </a:r>
            <a:r>
              <a:rPr lang="en-US" b="1" dirty="0" err="1"/>
              <a:t>btnReset_Click</a:t>
            </a:r>
            <a:r>
              <a:rPr lang="en-US" b="1" dirty="0"/>
              <a:t>" /&gt;&lt;/td&gt;</a:t>
            </a:r>
          </a:p>
          <a:p>
            <a:pPr marL="114300" indent="0">
              <a:buNone/>
            </a:pPr>
            <a:r>
              <a:rPr lang="en-US" b="1" dirty="0"/>
              <a:t>                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114300" indent="0">
              <a:buNone/>
            </a:pPr>
            <a:r>
              <a:rPr lang="en-US" b="1" dirty="0"/>
              <a:t>            &lt;/table&gt;</a:t>
            </a:r>
          </a:p>
          <a:p>
            <a:pPr marL="114300" indent="0">
              <a:buNone/>
            </a:pPr>
            <a:r>
              <a:rPr lang="en-US" b="1" dirty="0"/>
              <a:t>        &lt;/div&gt;</a:t>
            </a:r>
          </a:p>
          <a:p>
            <a:pPr marL="114300" indent="0">
              <a:buNone/>
            </a:pPr>
            <a:r>
              <a:rPr lang="en-US" b="1" dirty="0"/>
              <a:t>    &lt;/form&gt;</a:t>
            </a:r>
          </a:p>
          <a:p>
            <a:pPr marL="114300" indent="0">
              <a:buNone/>
            </a:pPr>
            <a:r>
              <a:rPr lang="en-US" b="1" dirty="0"/>
              <a:t>&lt;/body&gt;</a:t>
            </a:r>
          </a:p>
          <a:p>
            <a:pPr marL="114300" indent="0">
              <a:buNone/>
            </a:pPr>
            <a:r>
              <a:rPr lang="en-US" b="1" dirty="0"/>
              <a:t>&lt;/html&gt;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629400" y="4940696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for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1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WebForm3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if (!</a:t>
            </a:r>
            <a:r>
              <a:rPr lang="en-US" dirty="0" err="1"/>
              <a:t>this.IsPostBack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btnLogin_Click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if (</a:t>
            </a:r>
            <a:r>
              <a:rPr lang="en-US" dirty="0" err="1"/>
              <a:t>txtName.Text</a:t>
            </a:r>
            <a:r>
              <a:rPr lang="en-US" dirty="0"/>
              <a:t> == "admin" &amp;&amp; </a:t>
            </a:r>
            <a:r>
              <a:rPr lang="en-US" dirty="0" err="1"/>
              <a:t>txtPwd.Text</a:t>
            </a:r>
            <a:r>
              <a:rPr lang="en-US" dirty="0"/>
              <a:t> == "admin")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Response.Write</a:t>
            </a:r>
            <a:r>
              <a:rPr lang="en-US" dirty="0"/>
              <a:t>("valid user");</a:t>
            </a:r>
          </a:p>
          <a:p>
            <a:pPr marL="114300" indent="0">
              <a:buNone/>
            </a:pPr>
            <a:r>
              <a:rPr lang="en-US" dirty="0"/>
              <a:t>            else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Response.Write</a:t>
            </a:r>
            <a:r>
              <a:rPr lang="en-US" dirty="0"/>
              <a:t>("invalid user");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btnReset_Click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txtName.Text</a:t>
            </a:r>
            <a:r>
              <a:rPr lang="en-US" dirty="0"/>
              <a:t> = "";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txtPwd.Text</a:t>
            </a:r>
            <a:r>
              <a:rPr lang="en-US" dirty="0"/>
              <a:t> = "";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89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crossPage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07" b="21032"/>
          <a:stretch/>
        </p:blipFill>
        <p:spPr bwMode="auto">
          <a:xfrm>
            <a:off x="381000" y="1752600"/>
            <a:ext cx="6934200" cy="4494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17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3505200"/>
            <a:ext cx="2514600" cy="11430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7620000" cy="6248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100" dirty="0"/>
              <a:t>&lt;%@ Page Language="C#" </a:t>
            </a:r>
            <a:r>
              <a:rPr lang="en-US" sz="1100" dirty="0" err="1"/>
              <a:t>AutoEventWireup</a:t>
            </a:r>
            <a:r>
              <a:rPr lang="en-US" sz="1100" dirty="0"/>
              <a:t>="true" </a:t>
            </a:r>
            <a:r>
              <a:rPr lang="en-US" sz="1100" dirty="0" err="1"/>
              <a:t>CodeBehind</a:t>
            </a:r>
            <a:r>
              <a:rPr lang="en-US" sz="1100" dirty="0"/>
              <a:t>="</a:t>
            </a:r>
            <a:r>
              <a:rPr lang="en-US" sz="1100" dirty="0" err="1"/>
              <a:t>LoginFormPostback.aspx.cs</a:t>
            </a:r>
            <a:r>
              <a:rPr lang="en-US" sz="1100" dirty="0"/>
              <a:t>" Inherits="Postbackcache.WebForm4" %&gt;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&lt;!DOCTYPE html&gt;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&lt;html </a:t>
            </a:r>
            <a:r>
              <a:rPr lang="en-US" sz="1100" dirty="0" err="1"/>
              <a:t>xmlns</a:t>
            </a:r>
            <a:r>
              <a:rPr lang="en-US" sz="1100" dirty="0"/>
              <a:t>="http://www.w3.org/1999/xhtml"&gt;</a:t>
            </a:r>
          </a:p>
          <a:p>
            <a:pPr marL="114300" indent="0">
              <a:buNone/>
            </a:pPr>
            <a:r>
              <a:rPr lang="en-US" sz="1100" dirty="0"/>
              <a:t>&lt;head </a:t>
            </a:r>
            <a:r>
              <a:rPr lang="en-US" sz="1100" dirty="0" err="1"/>
              <a:t>runat</a:t>
            </a:r>
            <a:r>
              <a:rPr lang="en-US" sz="1100" dirty="0"/>
              <a:t>="server"&gt;</a:t>
            </a:r>
          </a:p>
          <a:p>
            <a:pPr marL="114300" indent="0">
              <a:buNone/>
            </a:pPr>
            <a:r>
              <a:rPr lang="en-US" sz="1100" dirty="0"/>
              <a:t>    &lt;title&gt;&lt;/title&gt;</a:t>
            </a:r>
          </a:p>
          <a:p>
            <a:pPr marL="114300" indent="0">
              <a:buNone/>
            </a:pPr>
            <a:r>
              <a:rPr lang="en-US" sz="1100" dirty="0"/>
              <a:t>&lt;/head&gt;</a:t>
            </a:r>
          </a:p>
          <a:p>
            <a:pPr marL="114300" indent="0">
              <a:buNone/>
            </a:pPr>
            <a:r>
              <a:rPr lang="en-US" sz="1100" dirty="0"/>
              <a:t>&lt;body&gt;</a:t>
            </a:r>
          </a:p>
          <a:p>
            <a:pPr marL="114300" indent="0">
              <a:buNone/>
            </a:pPr>
            <a:r>
              <a:rPr lang="en-US" sz="1100" dirty="0"/>
              <a:t>    &lt;form id="form1" </a:t>
            </a:r>
            <a:r>
              <a:rPr lang="en-US" sz="1100" dirty="0" err="1"/>
              <a:t>runat</a:t>
            </a:r>
            <a:r>
              <a:rPr lang="en-US" sz="1100" dirty="0"/>
              <a:t>="server"&gt;</a:t>
            </a:r>
          </a:p>
          <a:p>
            <a:pPr marL="114300" indent="0">
              <a:buNone/>
            </a:pPr>
            <a:r>
              <a:rPr lang="en-US" sz="1100" dirty="0"/>
              <a:t>        &lt;div&gt;</a:t>
            </a:r>
          </a:p>
          <a:p>
            <a:pPr marL="114300" indent="0">
              <a:buNone/>
            </a:pPr>
            <a:r>
              <a:rPr lang="en-US" sz="1100" dirty="0"/>
              <a:t>            &lt;table align="center"&gt;</a:t>
            </a:r>
          </a:p>
          <a:p>
            <a:pPr marL="114300" indent="0">
              <a:buNone/>
            </a:pPr>
            <a:r>
              <a:rPr lang="en-US" sz="1100" dirty="0"/>
              <a:t>                &lt;caption&gt;Login Form&lt;/caption&gt;</a:t>
            </a:r>
          </a:p>
          <a:p>
            <a:pPr marL="114300" indent="0">
              <a:buNone/>
            </a:pPr>
            <a:r>
              <a:rPr lang="en-US" sz="1100" dirty="0"/>
              <a:t>       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        &lt;td&gt;Enter the Username :&lt;/td&gt;</a:t>
            </a:r>
          </a:p>
          <a:p>
            <a:pPr marL="114300" indent="0">
              <a:buNone/>
            </a:pPr>
            <a:r>
              <a:rPr lang="en-US" sz="1100" dirty="0"/>
              <a:t>                    &lt;td&gt; &lt;</a:t>
            </a:r>
            <a:r>
              <a:rPr lang="en-US" sz="1100" dirty="0" err="1"/>
              <a:t>asp:TextBox</a:t>
            </a:r>
            <a:r>
              <a:rPr lang="en-US" sz="1100" dirty="0"/>
              <a:t> ID="</a:t>
            </a:r>
            <a:r>
              <a:rPr lang="en-US" sz="1100" dirty="0" err="1"/>
              <a:t>txtName</a:t>
            </a:r>
            <a:r>
              <a:rPr lang="en-US" sz="1100" dirty="0"/>
              <a:t>" </a:t>
            </a:r>
            <a:r>
              <a:rPr lang="en-US" sz="1100" dirty="0" err="1"/>
              <a:t>runat</a:t>
            </a:r>
            <a:r>
              <a:rPr lang="en-US" sz="1100" dirty="0"/>
              <a:t>="server"&gt;&lt;/</a:t>
            </a:r>
            <a:r>
              <a:rPr lang="en-US" sz="1100" dirty="0" err="1"/>
              <a:t>asp:TextBox</a:t>
            </a:r>
            <a:r>
              <a:rPr lang="en-US" sz="1100" dirty="0"/>
              <a:t>&gt; &lt;/td&gt;</a:t>
            </a:r>
          </a:p>
          <a:p>
            <a:pPr marL="114300" indent="0">
              <a:buNone/>
            </a:pPr>
            <a:r>
              <a:rPr lang="en-US" sz="1100" dirty="0"/>
              <a:t>       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        &lt;td&gt;Enter the Password :&lt;/td&gt;</a:t>
            </a:r>
          </a:p>
          <a:p>
            <a:pPr marL="114300" indent="0">
              <a:buNone/>
            </a:pPr>
            <a:r>
              <a:rPr lang="en-US" sz="1100" dirty="0"/>
              <a:t>                    &lt;td&gt; &lt;</a:t>
            </a:r>
            <a:r>
              <a:rPr lang="en-US" sz="1100" dirty="0" err="1"/>
              <a:t>asp:TextBox</a:t>
            </a:r>
            <a:r>
              <a:rPr lang="en-US" sz="1100" dirty="0"/>
              <a:t> ID="</a:t>
            </a:r>
            <a:r>
              <a:rPr lang="en-US" sz="1100" dirty="0" err="1"/>
              <a:t>txtPwd</a:t>
            </a:r>
            <a:r>
              <a:rPr lang="en-US" sz="1100" dirty="0"/>
              <a:t>" </a:t>
            </a:r>
            <a:r>
              <a:rPr lang="en-US" sz="1100" dirty="0" err="1"/>
              <a:t>runat</a:t>
            </a:r>
            <a:r>
              <a:rPr lang="en-US" sz="1100" dirty="0"/>
              <a:t>="server" </a:t>
            </a:r>
            <a:r>
              <a:rPr lang="en-US" sz="1100" dirty="0" err="1"/>
              <a:t>TextMode</a:t>
            </a:r>
            <a:r>
              <a:rPr lang="en-US" sz="1100" dirty="0"/>
              <a:t>="Password"&gt;&lt;/</a:t>
            </a:r>
            <a:r>
              <a:rPr lang="en-US" sz="1100" dirty="0" err="1"/>
              <a:t>asp:TextBox</a:t>
            </a:r>
            <a:r>
              <a:rPr lang="en-US" sz="1100" dirty="0"/>
              <a:t>&gt; &lt;/td&gt;</a:t>
            </a:r>
          </a:p>
          <a:p>
            <a:pPr marL="114300" indent="0">
              <a:buNone/>
            </a:pPr>
            <a:r>
              <a:rPr lang="en-US" sz="1100" dirty="0"/>
              <a:t>       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 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        &lt;td align="right"&gt;&lt;</a:t>
            </a:r>
            <a:r>
              <a:rPr lang="en-US" sz="1100" dirty="0" err="1"/>
              <a:t>asp:Button</a:t>
            </a:r>
            <a:r>
              <a:rPr lang="en-US" sz="1100" dirty="0"/>
              <a:t> ID="</a:t>
            </a:r>
            <a:r>
              <a:rPr lang="en-US" sz="1100" dirty="0" err="1"/>
              <a:t>btnLogin</a:t>
            </a:r>
            <a:r>
              <a:rPr lang="en-US" sz="1100" dirty="0"/>
              <a:t>" </a:t>
            </a:r>
            <a:r>
              <a:rPr lang="en-US" sz="1100" dirty="0" err="1"/>
              <a:t>runat</a:t>
            </a:r>
            <a:r>
              <a:rPr lang="en-US" sz="1100" dirty="0"/>
              <a:t>="server" Text="Login" /&gt;&lt;/td&gt;</a:t>
            </a:r>
          </a:p>
          <a:p>
            <a:pPr marL="114300" indent="0">
              <a:buNone/>
            </a:pPr>
            <a:r>
              <a:rPr lang="en-US" sz="1100" dirty="0"/>
              <a:t>                    &lt;td&gt;&lt;</a:t>
            </a:r>
            <a:r>
              <a:rPr lang="en-US" sz="1100" dirty="0" err="1"/>
              <a:t>asp:Button</a:t>
            </a:r>
            <a:r>
              <a:rPr lang="en-US" sz="1100" dirty="0"/>
              <a:t> ID="</a:t>
            </a:r>
            <a:r>
              <a:rPr lang="en-US" sz="1100" dirty="0" err="1"/>
              <a:t>btnReset</a:t>
            </a:r>
            <a:r>
              <a:rPr lang="en-US" sz="1100" dirty="0"/>
              <a:t>" </a:t>
            </a:r>
            <a:r>
              <a:rPr lang="en-US" sz="1100" dirty="0" err="1"/>
              <a:t>runat</a:t>
            </a:r>
            <a:r>
              <a:rPr lang="en-US" sz="1100" dirty="0"/>
              <a:t>="server" Text="Reset" </a:t>
            </a:r>
            <a:r>
              <a:rPr lang="en-US" sz="1100" dirty="0" err="1"/>
              <a:t>OnClick</a:t>
            </a:r>
            <a:r>
              <a:rPr lang="en-US" sz="1100" dirty="0"/>
              <a:t>="</a:t>
            </a:r>
            <a:r>
              <a:rPr lang="en-US" sz="1100" dirty="0" err="1"/>
              <a:t>btnReset_Click</a:t>
            </a:r>
            <a:r>
              <a:rPr lang="en-US" sz="1100" dirty="0"/>
              <a:t>" /&gt;&lt;/td&gt;</a:t>
            </a:r>
          </a:p>
          <a:p>
            <a:pPr marL="114300" indent="0">
              <a:buNone/>
            </a:pPr>
            <a:r>
              <a:rPr lang="en-US" sz="1100" dirty="0"/>
              <a:t>            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114300" indent="0">
              <a:buNone/>
            </a:pPr>
            <a:r>
              <a:rPr lang="en-US" sz="1100" dirty="0"/>
              <a:t>            &lt;/table&gt;</a:t>
            </a:r>
          </a:p>
          <a:p>
            <a:pPr marL="114300" indent="0">
              <a:buNone/>
            </a:pPr>
            <a:r>
              <a:rPr lang="en-US" sz="1100" dirty="0"/>
              <a:t>        &lt;/div&gt;</a:t>
            </a:r>
          </a:p>
          <a:p>
            <a:pPr marL="114300" indent="0">
              <a:buNone/>
            </a:pPr>
            <a:r>
              <a:rPr lang="en-US" sz="1100" dirty="0"/>
              <a:t>    &lt;/form&gt;</a:t>
            </a:r>
          </a:p>
          <a:p>
            <a:pPr marL="114300" indent="0">
              <a:buNone/>
            </a:pPr>
            <a:r>
              <a:rPr lang="en-US" sz="1100" dirty="0"/>
              <a:t>&lt;/body&gt;</a:t>
            </a:r>
          </a:p>
          <a:p>
            <a:pPr marL="114300" indent="0">
              <a:buNone/>
            </a:pPr>
            <a:r>
              <a:rPr lang="en-US" sz="1100" dirty="0"/>
              <a:t>&lt;/html&gt;</a:t>
            </a:r>
          </a:p>
          <a:p>
            <a:pPr marL="11430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767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Techniques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techniques</a:t>
            </a:r>
          </a:p>
          <a:p>
            <a:pPr lvl="1"/>
            <a:r>
              <a:rPr lang="en-US" dirty="0" smtClean="0"/>
              <a:t>Inline coding</a:t>
            </a:r>
          </a:p>
          <a:p>
            <a:pPr lvl="1"/>
            <a:r>
              <a:rPr lang="en-US" dirty="0" smtClean="0"/>
              <a:t>Code behind</a:t>
            </a:r>
          </a:p>
          <a:p>
            <a:pPr lvl="1"/>
            <a:endParaRPr lang="en-US" dirty="0"/>
          </a:p>
          <a:p>
            <a:r>
              <a:rPr lang="en-US" dirty="0" err="1" smtClean="0"/>
              <a:t>Webform</a:t>
            </a:r>
            <a:r>
              <a:rPr lang="en-US" dirty="0" smtClean="0"/>
              <a:t> / webpage</a:t>
            </a:r>
          </a:p>
          <a:p>
            <a:pPr lvl="1"/>
            <a:r>
              <a:rPr lang="en-US" dirty="0" smtClean="0"/>
              <a:t>Designer code</a:t>
            </a:r>
          </a:p>
          <a:p>
            <a:pPr lvl="1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11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WebForm4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if (!</a:t>
            </a:r>
            <a:r>
              <a:rPr lang="en-US" dirty="0" err="1"/>
              <a:t>IsPostBack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btnReset_Click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txtName.Text</a:t>
            </a:r>
            <a:r>
              <a:rPr lang="en-US" dirty="0"/>
              <a:t> = </a:t>
            </a:r>
            <a:r>
              <a:rPr lang="en-US" dirty="0" err="1"/>
              <a:t>txtPwd.Text</a:t>
            </a:r>
            <a:r>
              <a:rPr lang="en-US" dirty="0"/>
              <a:t> = "";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46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Validate.aspx page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1"/>
          <a:stretch/>
        </p:blipFill>
        <p:spPr bwMode="auto">
          <a:xfrm>
            <a:off x="1981200" y="1905000"/>
            <a:ext cx="695788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745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8"/>
          <a:stretch/>
        </p:blipFill>
        <p:spPr bwMode="auto">
          <a:xfrm>
            <a:off x="762000" y="1524000"/>
            <a:ext cx="6381749" cy="4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574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Validate.aspx.cs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WebForm4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if (!</a:t>
            </a:r>
            <a:r>
              <a:rPr lang="en-US" dirty="0" err="1"/>
              <a:t>IsPostBack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    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btnReset_Click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txtName.Text</a:t>
            </a:r>
            <a:r>
              <a:rPr lang="en-US" dirty="0"/>
              <a:t> = </a:t>
            </a:r>
            <a:r>
              <a:rPr lang="en-US" dirty="0" err="1"/>
              <a:t>txtPwd.Text</a:t>
            </a:r>
            <a:r>
              <a:rPr lang="en-US" dirty="0"/>
              <a:t> = "";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txtName.Focus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935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form to multiple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LoginFormCrossPagePostBack</a:t>
            </a:r>
            <a:r>
              <a:rPr lang="en-US" dirty="0" smtClean="0"/>
              <a:t> -</a:t>
            </a:r>
            <a:r>
              <a:rPr lang="en-US" dirty="0" smtClean="0">
                <a:sym typeface="Wingdings" pitchFamily="2" charset="2"/>
              </a:rPr>
              <a:t>Validate.aspx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Login.aspx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Valid  Success.aspx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Invalid  Failure.aspx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5902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620000" cy="61722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100" dirty="0"/>
              <a:t>using System</a:t>
            </a:r>
            <a:r>
              <a:rPr lang="en-US" sz="1100" dirty="0" smtClean="0"/>
              <a:t>;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namespace </a:t>
            </a:r>
            <a:r>
              <a:rPr lang="en-US" sz="1100" dirty="0" err="1"/>
              <a:t>Postbackcache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{</a:t>
            </a:r>
          </a:p>
          <a:p>
            <a:pPr marL="114300" indent="0">
              <a:buNone/>
            </a:pPr>
            <a:r>
              <a:rPr lang="en-US" sz="1100" dirty="0"/>
              <a:t>    public partial class Login : </a:t>
            </a:r>
            <a:r>
              <a:rPr lang="en-US" sz="1100" dirty="0" err="1"/>
              <a:t>System.Web.UI.Page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{</a:t>
            </a:r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Page_Load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if (!</a:t>
            </a:r>
            <a:r>
              <a:rPr lang="en-US" sz="1100" dirty="0" err="1"/>
              <a:t>IsPostBack</a:t>
            </a:r>
            <a:r>
              <a:rPr lang="en-US" sz="1100" dirty="0"/>
              <a:t>)</a:t>
            </a:r>
          </a:p>
          <a:p>
            <a:pPr marL="11430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txtName.Focus</a:t>
            </a:r>
            <a:r>
              <a:rPr lang="en-US" sz="1100" dirty="0"/>
              <a:t>();</a:t>
            </a:r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btnLogin_Click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if (</a:t>
            </a:r>
            <a:r>
              <a:rPr lang="en-US" sz="1100" dirty="0" err="1"/>
              <a:t>txtName.Text</a:t>
            </a:r>
            <a:r>
              <a:rPr lang="en-US" sz="1100" dirty="0"/>
              <a:t> == "admin" &amp;&amp; </a:t>
            </a:r>
            <a:r>
              <a:rPr lang="en-US" sz="1100" dirty="0" err="1"/>
              <a:t>txtPwd.Text</a:t>
            </a:r>
            <a:r>
              <a:rPr lang="en-US" sz="1100" dirty="0"/>
              <a:t> == "admin")</a:t>
            </a:r>
          </a:p>
          <a:p>
            <a:pPr marL="11430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Server.Transfer</a:t>
            </a:r>
            <a:r>
              <a:rPr lang="en-US" sz="1100" dirty="0"/>
              <a:t>("Success.aspx");</a:t>
            </a:r>
          </a:p>
          <a:p>
            <a:pPr marL="11430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else</a:t>
            </a:r>
          </a:p>
          <a:p>
            <a:pPr marL="114300" indent="0">
              <a:buNone/>
            </a:pPr>
            <a:r>
              <a:rPr lang="en-US" sz="1100" dirty="0" smtClean="0"/>
              <a:t>                </a:t>
            </a:r>
            <a:r>
              <a:rPr lang="en-US" sz="1100" dirty="0" err="1"/>
              <a:t>Response.Redirect</a:t>
            </a:r>
            <a:r>
              <a:rPr lang="en-US" sz="1100" dirty="0"/>
              <a:t>("Failure.aspx")</a:t>
            </a:r>
          </a:p>
          <a:p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    //you can also write </a:t>
            </a:r>
            <a:r>
              <a:rPr lang="en-US" sz="1100" dirty="0" err="1"/>
              <a:t>Server.Transfer</a:t>
            </a:r>
            <a:r>
              <a:rPr lang="en-US" sz="1100" dirty="0"/>
              <a:t>("Failure.aspx")</a:t>
            </a:r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btnReset_Click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txtName.Text</a:t>
            </a:r>
            <a:r>
              <a:rPr lang="en-US" sz="1100" dirty="0"/>
              <a:t> = </a:t>
            </a:r>
            <a:r>
              <a:rPr lang="en-US" sz="1100" dirty="0" err="1"/>
              <a:t>txtPwd.Text</a:t>
            </a:r>
            <a:r>
              <a:rPr lang="en-US" sz="1100" dirty="0"/>
              <a:t> = "";</a:t>
            </a:r>
          </a:p>
          <a:p>
            <a:pPr marL="11430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txtName.Focus</a:t>
            </a:r>
            <a:r>
              <a:rPr lang="en-US" sz="1100" dirty="0"/>
              <a:t>();</a:t>
            </a:r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r>
              <a:rPr lang="en-US" sz="1100" dirty="0"/>
              <a:t>    }</a:t>
            </a:r>
          </a:p>
          <a:p>
            <a:pPr marL="114300" indent="0">
              <a:buNone/>
            </a:pPr>
            <a:r>
              <a:rPr lang="en-US" sz="1100" dirty="0"/>
              <a:t>}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7315200" y="31242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Login---Page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30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Success.aspx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</a:t>
            </a:r>
            <a:r>
              <a:rPr lang="en-US" dirty="0" err="1"/>
              <a:t>Success.aspx.cs</a:t>
            </a:r>
            <a:r>
              <a:rPr lang="en-US" dirty="0"/>
              <a:t>" Inherits="</a:t>
            </a:r>
            <a:r>
              <a:rPr lang="en-US" dirty="0" err="1"/>
              <a:t>Postbackcache.Success</a:t>
            </a:r>
            <a:r>
              <a:rPr lang="en-US" dirty="0"/>
              <a:t>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/custom.css"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/&gt;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&lt;h1 class="</a:t>
            </a:r>
            <a:r>
              <a:rPr lang="en-US" dirty="0" err="1"/>
              <a:t>successtag</a:t>
            </a:r>
            <a:r>
              <a:rPr lang="en-US" dirty="0"/>
              <a:t>"&gt; This is success page&lt;/h1&gt;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2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</a:t>
            </a:r>
            <a:r>
              <a:rPr lang="en-US" dirty="0" err="1"/>
              <a:t>Failure.aspx.cs</a:t>
            </a:r>
            <a:r>
              <a:rPr lang="en-US" dirty="0"/>
              <a:t>" Inherits="</a:t>
            </a:r>
            <a:r>
              <a:rPr lang="en-US" dirty="0" err="1"/>
              <a:t>Postbackcache.Failure</a:t>
            </a:r>
            <a:r>
              <a:rPr lang="en-US" dirty="0"/>
              <a:t>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    &lt;link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/custom.css"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/&gt;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&lt;h1 class="</a:t>
            </a:r>
            <a:r>
              <a:rPr lang="en-US" dirty="0" err="1"/>
              <a:t>failuretag</a:t>
            </a:r>
            <a:r>
              <a:rPr lang="en-US" dirty="0"/>
              <a:t>"&gt; This is Failure page&lt;/h1&gt;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8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soon as you hit the </a:t>
            </a:r>
            <a:r>
              <a:rPr lang="en-US" dirty="0" err="1" smtClean="0"/>
              <a:t>url</a:t>
            </a:r>
            <a:r>
              <a:rPr lang="en-US" dirty="0" smtClean="0"/>
              <a:t> , the first request -&gt; </a:t>
            </a:r>
            <a:r>
              <a:rPr lang="en-US" dirty="0" err="1" smtClean="0"/>
              <a:t>getrequest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Server goes to server asking for the page(Login.aspx)Page opens up</a:t>
            </a:r>
          </a:p>
          <a:p>
            <a:endParaRPr lang="en-US" dirty="0"/>
          </a:p>
          <a:p>
            <a:r>
              <a:rPr lang="en-US" dirty="0" smtClean="0"/>
              <a:t>Post request-&gt; when you hit login button (data is submitted back to same page)</a:t>
            </a:r>
          </a:p>
          <a:p>
            <a:endParaRPr lang="en-US" dirty="0"/>
          </a:p>
          <a:p>
            <a:r>
              <a:rPr lang="en-US" dirty="0" smtClean="0"/>
              <a:t>Later the data is transferred to Success.aspx</a:t>
            </a:r>
          </a:p>
          <a:p>
            <a:endParaRPr lang="en-US" dirty="0"/>
          </a:p>
          <a:p>
            <a:r>
              <a:rPr lang="en-US" dirty="0" smtClean="0"/>
              <a:t>Success.aspx will send some info to server but its not known to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779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7620000" cy="4419600"/>
          </a:xfrm>
        </p:spPr>
        <p:txBody>
          <a:bodyPr/>
          <a:lstStyle/>
          <a:p>
            <a:r>
              <a:rPr lang="en-US" dirty="0" smtClean="0"/>
              <a:t>Even after the control goes to Login  page the </a:t>
            </a:r>
            <a:r>
              <a:rPr lang="en-US" dirty="0" err="1" smtClean="0"/>
              <a:t>url</a:t>
            </a:r>
            <a:r>
              <a:rPr lang="en-US" dirty="0" smtClean="0"/>
              <a:t> stays same as Login.aspx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Failure the control goes to Failure.aspx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78"/>
          <a:stretch/>
        </p:blipFill>
        <p:spPr bwMode="auto">
          <a:xfrm>
            <a:off x="304800" y="364836"/>
            <a:ext cx="7239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" b="76562"/>
          <a:stretch/>
        </p:blipFill>
        <p:spPr bwMode="auto">
          <a:xfrm>
            <a:off x="152400" y="3429000"/>
            <a:ext cx="8763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23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Both of the things below will be in single file with below extension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.</a:t>
            </a:r>
            <a:r>
              <a:rPr lang="en-US" b="1" dirty="0" err="1"/>
              <a:t>aspx</a:t>
            </a:r>
            <a:r>
              <a:rPr lang="en-US" b="1" dirty="0"/>
              <a:t> </a:t>
            </a:r>
            <a:r>
              <a:rPr lang="en-US" dirty="0" smtClean="0"/>
              <a:t>page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designer 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busniess</a:t>
            </a:r>
            <a:r>
              <a:rPr lang="en-US" dirty="0" smtClean="0"/>
              <a:t> logic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21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the requests are done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79538"/>
              </p:ext>
            </p:extLst>
          </p:nvPr>
        </p:nvGraphicFramePr>
        <p:xfrm>
          <a:off x="381000" y="1447800"/>
          <a:ext cx="7620000" cy="234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4648200"/>
              </a:tblGrid>
              <a:tr h="35467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Success.aspx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Request (Get)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back Login.aspx</a:t>
                      </a:r>
                      <a:endParaRPr lang="en-US" dirty="0"/>
                    </a:p>
                  </a:txBody>
                  <a:tcPr/>
                </a:tc>
              </a:tr>
              <a:tr h="886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PostBack</a:t>
                      </a:r>
                      <a:r>
                        <a:rPr lang="en-US" dirty="0" smtClean="0"/>
                        <a:t> Request (Post)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Login.aspx transfer control to Success.aspx and  response comes from Success.aspx</a:t>
                      </a:r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56172"/>
              </p:ext>
            </p:extLst>
          </p:nvPr>
        </p:nvGraphicFramePr>
        <p:xfrm>
          <a:off x="457200" y="4114800"/>
          <a:ext cx="76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4724400"/>
              </a:tblGrid>
              <a:tr h="35467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Failure.aspx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Server</a:t>
                      </a:r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Request (Get)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 back Login.aspx</a:t>
                      </a:r>
                      <a:endParaRPr lang="en-US" dirty="0"/>
                    </a:p>
                  </a:txBody>
                  <a:tcPr/>
                </a:tc>
              </a:tr>
              <a:tr h="886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PostBack</a:t>
                      </a:r>
                      <a:r>
                        <a:rPr lang="en-US" dirty="0" smtClean="0"/>
                        <a:t> Request (Post)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Login.aspx redirects  to Failure.aspx,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dirty="0" smtClean="0"/>
                        <a:t>response is sent to browser (302) informing fresh request has to be sent to server for failure.aspx</a:t>
                      </a:r>
                      <a:endParaRPr lang="en-US" dirty="0"/>
                    </a:p>
                  </a:txBody>
                  <a:tcPr/>
                </a:tc>
              </a:tr>
              <a:tr h="354676">
                <a:tc>
                  <a:txBody>
                    <a:bodyPr/>
                    <a:lstStyle/>
                    <a:p>
                      <a:r>
                        <a:rPr lang="en-US" dirty="0" smtClean="0"/>
                        <a:t>First Request to Failure.aspx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Sends</a:t>
                      </a:r>
                      <a:r>
                        <a:rPr lang="en-US" baseline="0" dirty="0" smtClean="0"/>
                        <a:t> back Failure.aspx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87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transfer </a:t>
            </a:r>
            <a:r>
              <a:rPr lang="en-US" sz="4000" dirty="0" err="1"/>
              <a:t>vs</a:t>
            </a:r>
            <a:r>
              <a:rPr lang="en-US" sz="4000" dirty="0"/>
              <a:t> </a:t>
            </a:r>
            <a:r>
              <a:rPr lang="en-US" sz="4000" dirty="0" err="1"/>
              <a:t>Request.Redirect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1"/>
          <a:stretch/>
        </p:blipFill>
        <p:spPr bwMode="auto">
          <a:xfrm>
            <a:off x="304800" y="1600200"/>
            <a:ext cx="8077200" cy="291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681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Server transfer </a:t>
            </a:r>
            <a:r>
              <a:rPr lang="en-US" sz="4000" dirty="0" err="1"/>
              <a:t>vs</a:t>
            </a:r>
            <a:r>
              <a:rPr lang="en-US" sz="4000" dirty="0"/>
              <a:t> </a:t>
            </a:r>
            <a:r>
              <a:rPr lang="en-US" sz="4000" dirty="0" err="1"/>
              <a:t>Request.Redirect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73197"/>
              </p:ext>
            </p:extLst>
          </p:nvPr>
        </p:nvGraphicFramePr>
        <p:xfrm>
          <a:off x="457200" y="1600200"/>
          <a:ext cx="7620000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Server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redirect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transfer from 1 page to another happens on the server itself and is unknown to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transfer from 1 page to another happens from browser to browser so it is aware of the page from where the</a:t>
                      </a:r>
                      <a:r>
                        <a:rPr lang="en-US" baseline="0" dirty="0" smtClean="0"/>
                        <a:t> output is coming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Faster because</a:t>
                      </a:r>
                      <a:r>
                        <a:rPr lang="en-US" baseline="0" dirty="0" smtClean="0"/>
                        <a:t> it happens on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Slower due to additional round trip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transfer only .</a:t>
                      </a:r>
                      <a:r>
                        <a:rPr lang="en-US" dirty="0" err="1" smtClean="0"/>
                        <a:t>aspx</a:t>
                      </a:r>
                      <a:r>
                        <a:rPr lang="en-US" dirty="0" smtClean="0"/>
                        <a:t>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transfer  .</a:t>
                      </a:r>
                      <a:r>
                        <a:rPr lang="en-US" dirty="0" err="1" smtClean="0"/>
                        <a:t>aspx</a:t>
                      </a:r>
                      <a:r>
                        <a:rPr lang="en-US" dirty="0" smtClean="0"/>
                        <a:t> or .html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 page object is available in memory and can be accessed in new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Previous page object is not available in memory because the request</a:t>
                      </a:r>
                      <a:r>
                        <a:rPr lang="en-US" baseline="0" dirty="0" smtClean="0"/>
                        <a:t> is going from browser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transfer only the pages</a:t>
                      </a:r>
                      <a:r>
                        <a:rPr lang="en-US" baseline="0" dirty="0" smtClean="0"/>
                        <a:t> that are present in the current webserver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transfer to pages that are present under the sites of current web server or even an external web 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620000" cy="60198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Success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// this property will provide access to previous page</a:t>
            </a:r>
          </a:p>
          <a:p>
            <a:pPr marL="114300" indent="0">
              <a:buNone/>
            </a:pPr>
            <a:r>
              <a:rPr lang="en-US" dirty="0"/>
              <a:t>            // in the form of reference of login (parent page)</a:t>
            </a:r>
          </a:p>
          <a:p>
            <a:pPr marL="114300" indent="0">
              <a:buNone/>
            </a:pPr>
            <a:r>
              <a:rPr lang="en-US" dirty="0"/>
              <a:t>            Page </a:t>
            </a:r>
            <a:r>
              <a:rPr lang="en-US" dirty="0" err="1"/>
              <a:t>pp</a:t>
            </a:r>
            <a:r>
              <a:rPr lang="en-US" dirty="0"/>
              <a:t> = </a:t>
            </a:r>
            <a:r>
              <a:rPr lang="en-US" dirty="0" err="1"/>
              <a:t>PreviousPage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            Control ctrl = </a:t>
            </a:r>
            <a:r>
              <a:rPr lang="en-US" dirty="0" err="1"/>
              <a:t>pp.FindControl</a:t>
            </a:r>
            <a:r>
              <a:rPr lang="en-US" dirty="0"/>
              <a:t>("</a:t>
            </a:r>
            <a:r>
              <a:rPr lang="en-US" dirty="0" err="1"/>
              <a:t>txtName</a:t>
            </a:r>
            <a:r>
              <a:rPr lang="en-US" dirty="0"/>
              <a:t>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/>
              <a:t>tb</a:t>
            </a:r>
            <a:r>
              <a:rPr lang="en-US" dirty="0"/>
              <a:t> = (</a:t>
            </a:r>
            <a:r>
              <a:rPr lang="en-US" dirty="0" err="1"/>
              <a:t>TextBox</a:t>
            </a:r>
            <a:r>
              <a:rPr lang="en-US" dirty="0"/>
              <a:t>)ctrl;</a:t>
            </a:r>
          </a:p>
          <a:p>
            <a:pPr marL="114300" indent="0">
              <a:buNone/>
            </a:pPr>
            <a:r>
              <a:rPr lang="en-US" dirty="0"/>
              <a:t>            string name = </a:t>
            </a:r>
            <a:r>
              <a:rPr lang="en-US" dirty="0" err="1"/>
              <a:t>tb.Text.ToString</a:t>
            </a:r>
            <a:r>
              <a:rPr lang="en-US" dirty="0"/>
              <a:t>();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("Hello  " + name + " welcome");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905000"/>
            <a:ext cx="1905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Success.aspx.cs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092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0" y="3886200"/>
            <a:ext cx="3352800" cy="1143000"/>
          </a:xfrm>
        </p:spPr>
        <p:txBody>
          <a:bodyPr/>
          <a:lstStyle/>
          <a:p>
            <a:r>
              <a:rPr lang="en-US" dirty="0" smtClean="0"/>
              <a:t>Through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100" dirty="0"/>
              <a:t>using System</a:t>
            </a:r>
            <a:r>
              <a:rPr lang="en-US" sz="1100" dirty="0" smtClean="0"/>
              <a:t>;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namespace </a:t>
            </a:r>
            <a:r>
              <a:rPr lang="en-US" sz="1100" dirty="0" err="1"/>
              <a:t>Postbackcache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{</a:t>
            </a:r>
          </a:p>
          <a:p>
            <a:pPr marL="114300" indent="0">
              <a:buNone/>
            </a:pPr>
            <a:r>
              <a:rPr lang="en-US" sz="1100" dirty="0"/>
              <a:t>    public partial class Login : </a:t>
            </a:r>
            <a:r>
              <a:rPr lang="en-US" sz="1100" dirty="0" err="1"/>
              <a:t>System.Web.UI.Page</a:t>
            </a: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{</a:t>
            </a:r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Page_Load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if (!</a:t>
            </a:r>
            <a:r>
              <a:rPr lang="en-US" sz="1100" dirty="0" err="1"/>
              <a:t>IsPostBack</a:t>
            </a:r>
            <a:r>
              <a:rPr lang="en-US" sz="1100" dirty="0"/>
              <a:t>)</a:t>
            </a:r>
          </a:p>
          <a:p>
            <a:pPr marL="11430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txtName.Focus</a:t>
            </a:r>
            <a:r>
              <a:rPr lang="en-US" sz="1100" dirty="0"/>
              <a:t>();</a:t>
            </a:r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btnLogin_Click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if (</a:t>
            </a:r>
            <a:r>
              <a:rPr lang="en-US" sz="1100" dirty="0" err="1"/>
              <a:t>txtName.Text</a:t>
            </a:r>
            <a:r>
              <a:rPr lang="en-US" sz="1100" dirty="0"/>
              <a:t> == "admin" &amp;&amp; </a:t>
            </a:r>
            <a:r>
              <a:rPr lang="en-US" sz="1100" dirty="0" err="1"/>
              <a:t>txtPwd.Text</a:t>
            </a:r>
            <a:r>
              <a:rPr lang="en-US" sz="1100" dirty="0"/>
              <a:t> == "admin")</a:t>
            </a:r>
          </a:p>
          <a:p>
            <a:pPr marL="11430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Server.Transfer</a:t>
            </a:r>
            <a:r>
              <a:rPr lang="en-US" sz="1100" dirty="0"/>
              <a:t>("Success.aspx");</a:t>
            </a:r>
          </a:p>
          <a:p>
            <a:pPr marL="114300" indent="0">
              <a:buNone/>
            </a:pPr>
            <a:r>
              <a:rPr lang="en-US" sz="1100" dirty="0"/>
              <a:t>            else</a:t>
            </a: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                </a:t>
            </a:r>
            <a:r>
              <a:rPr lang="en-US" sz="1400" b="1" dirty="0" err="1"/>
              <a:t>Response.Redirect</a:t>
            </a:r>
            <a:r>
              <a:rPr lang="en-US" sz="1400" b="1" dirty="0"/>
              <a:t>("</a:t>
            </a:r>
            <a:r>
              <a:rPr lang="en-US" sz="1400" b="1" dirty="0" err="1"/>
              <a:t>Failure.aspx?Name</a:t>
            </a:r>
            <a:r>
              <a:rPr lang="en-US" sz="1400" b="1" dirty="0"/>
              <a:t>="+</a:t>
            </a:r>
            <a:r>
              <a:rPr lang="en-US" sz="1400" b="1" dirty="0" err="1"/>
              <a:t>txtName.Text</a:t>
            </a:r>
            <a:r>
              <a:rPr lang="en-US" sz="1400" b="1" dirty="0"/>
              <a:t>);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    //you can also write </a:t>
            </a:r>
            <a:r>
              <a:rPr lang="en-US" sz="1100" dirty="0" err="1"/>
              <a:t>Server.Transfer</a:t>
            </a:r>
            <a:r>
              <a:rPr lang="en-US" sz="1100" dirty="0"/>
              <a:t>("Failure.aspx")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btnReset_Click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114300" indent="0">
              <a:buNone/>
            </a:pPr>
            <a:r>
              <a:rPr lang="en-US" sz="1100" dirty="0"/>
              <a:t>        {</a:t>
            </a:r>
          </a:p>
          <a:p>
            <a:pPr marL="11430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txtName.Text</a:t>
            </a:r>
            <a:r>
              <a:rPr lang="en-US" sz="1100" dirty="0"/>
              <a:t> = </a:t>
            </a:r>
            <a:r>
              <a:rPr lang="en-US" sz="1100" dirty="0" err="1"/>
              <a:t>txtPwd.Text</a:t>
            </a:r>
            <a:r>
              <a:rPr lang="en-US" sz="1100" dirty="0"/>
              <a:t> = "";</a:t>
            </a:r>
          </a:p>
          <a:p>
            <a:pPr marL="11430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txtName.Focus</a:t>
            </a:r>
            <a:r>
              <a:rPr lang="en-US" sz="1100" dirty="0"/>
              <a:t>();</a:t>
            </a:r>
          </a:p>
          <a:p>
            <a:pPr marL="114300" indent="0">
              <a:buNone/>
            </a:pPr>
            <a:r>
              <a:rPr lang="en-US" sz="1100" dirty="0"/>
              <a:t>        }</a:t>
            </a:r>
          </a:p>
          <a:p>
            <a:pPr marL="114300" indent="0">
              <a:buNone/>
            </a:pPr>
            <a:r>
              <a:rPr lang="en-US" sz="1100" dirty="0"/>
              <a:t>    }</a:t>
            </a:r>
          </a:p>
          <a:p>
            <a:pPr marL="114300" indent="0">
              <a:buNone/>
            </a:pPr>
            <a:r>
              <a:rPr lang="en-US" sz="1100" dirty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6037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371600"/>
            <a:ext cx="3332328" cy="1143000"/>
          </a:xfrm>
        </p:spPr>
        <p:txBody>
          <a:bodyPr/>
          <a:lstStyle/>
          <a:p>
            <a:r>
              <a:rPr lang="en-US" dirty="0" smtClean="0"/>
              <a:t>Failure.aspx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dirty="0"/>
              <a:t>using System;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using </a:t>
            </a:r>
            <a:r>
              <a:rPr lang="en-US" dirty="0" err="1"/>
              <a:t>System.Web.UI.WebControls</a:t>
            </a:r>
            <a:r>
              <a:rPr lang="en-US" dirty="0"/>
              <a:t>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Postbackcache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Failure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b="1" dirty="0"/>
              <a:t>            string name = </a:t>
            </a:r>
            <a:r>
              <a:rPr lang="en-US" b="1" dirty="0" err="1"/>
              <a:t>Request.QueryString</a:t>
            </a:r>
            <a:r>
              <a:rPr lang="en-US" b="1" dirty="0"/>
              <a:t>["Name"];</a:t>
            </a:r>
          </a:p>
          <a:p>
            <a:pPr marL="11430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Response.Write</a:t>
            </a:r>
            <a:r>
              <a:rPr lang="en-US" b="1" dirty="0"/>
              <a:t>("Hey " + name + " Dude u are not valid user");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859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/>
              <a:t> protected void </a:t>
            </a:r>
            <a:r>
              <a:rPr lang="en-US" sz="1600" dirty="0" err="1"/>
              <a:t>btnLogin_Click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marL="114300" indent="0">
              <a:buNone/>
            </a:pPr>
            <a:r>
              <a:rPr lang="en-US" sz="1600" dirty="0"/>
              <a:t>        {</a:t>
            </a:r>
          </a:p>
          <a:p>
            <a:pPr marL="114300" indent="0">
              <a:buNone/>
            </a:pPr>
            <a:r>
              <a:rPr lang="en-US" sz="1600" dirty="0"/>
              <a:t>            if (</a:t>
            </a:r>
            <a:r>
              <a:rPr lang="en-US" sz="1600" dirty="0" err="1"/>
              <a:t>txtName.Text</a:t>
            </a:r>
            <a:r>
              <a:rPr lang="en-US" sz="1600" dirty="0"/>
              <a:t> == "admin" &amp;&amp; </a:t>
            </a:r>
            <a:r>
              <a:rPr lang="en-US" sz="1600" dirty="0" err="1"/>
              <a:t>txtPwd.Text</a:t>
            </a:r>
            <a:r>
              <a:rPr lang="en-US" sz="1600" dirty="0"/>
              <a:t> == "admin")</a:t>
            </a:r>
          </a:p>
          <a:p>
            <a:pPr marL="11430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Server.Transfer</a:t>
            </a:r>
            <a:r>
              <a:rPr lang="en-US" sz="1600" dirty="0"/>
              <a:t>("Success.aspx");</a:t>
            </a:r>
          </a:p>
          <a:p>
            <a:pPr marL="114300" indent="0">
              <a:buNone/>
            </a:pPr>
            <a:r>
              <a:rPr lang="en-US" sz="1600" dirty="0"/>
              <a:t>            else</a:t>
            </a:r>
          </a:p>
          <a:p>
            <a:pPr marL="114300" indent="0">
              <a:buNone/>
            </a:pPr>
            <a:r>
              <a:rPr lang="en-US" sz="1600" dirty="0"/>
              <a:t>                </a:t>
            </a:r>
            <a:r>
              <a:rPr lang="en-US" sz="1600" b="1" dirty="0" err="1"/>
              <a:t>Response.Redirect</a:t>
            </a:r>
            <a:r>
              <a:rPr lang="en-US" sz="1600" b="1" dirty="0"/>
              <a:t>("</a:t>
            </a:r>
            <a:r>
              <a:rPr lang="en-US" sz="1600" b="1" dirty="0" err="1"/>
              <a:t>Failure.aspx?Name</a:t>
            </a:r>
            <a:r>
              <a:rPr lang="en-US" sz="1600" b="1" dirty="0"/>
              <a:t>="+</a:t>
            </a:r>
            <a:r>
              <a:rPr lang="en-US" sz="1600" b="1" dirty="0" err="1"/>
              <a:t>txtName.Text</a:t>
            </a:r>
            <a:r>
              <a:rPr lang="en-US" sz="1600" b="1" dirty="0"/>
              <a:t> + "&amp;</a:t>
            </a:r>
            <a:r>
              <a:rPr lang="en-US" sz="1600" b="1" dirty="0" err="1"/>
              <a:t>Pwd</a:t>
            </a:r>
            <a:r>
              <a:rPr lang="en-US" sz="1600" b="1" dirty="0"/>
              <a:t>="+</a:t>
            </a:r>
            <a:r>
              <a:rPr lang="en-US" sz="1600" b="1" dirty="0" err="1"/>
              <a:t>txtPwd.Text</a:t>
            </a:r>
            <a:r>
              <a:rPr lang="en-US" sz="1600" b="1" dirty="0"/>
              <a:t>);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    //you can also write </a:t>
            </a:r>
            <a:r>
              <a:rPr lang="en-US" sz="1600" dirty="0" err="1"/>
              <a:t>Server.Transfer</a:t>
            </a:r>
            <a:r>
              <a:rPr lang="en-US" sz="1600" dirty="0"/>
              <a:t>("Failure.aspx")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  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038600" y="5334000"/>
            <a:ext cx="2971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Since password is  sensitive we usually don’t use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37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/>
          <a:lstStyle/>
          <a:p>
            <a:r>
              <a:rPr lang="en-US" dirty="0" smtClean="0"/>
              <a:t>Web applications are stateless when compared to windows application</a:t>
            </a:r>
          </a:p>
          <a:p>
            <a:r>
              <a:rPr lang="en-US" dirty="0" smtClean="0"/>
              <a:t>Web applications are run on server so destroys the data every time you refresh</a:t>
            </a:r>
          </a:p>
          <a:p>
            <a:r>
              <a:rPr lang="en-US" dirty="0" smtClean="0"/>
              <a:t>To over come this problem we are provided State Management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State Management</a:t>
            </a:r>
          </a:p>
          <a:p>
            <a:r>
              <a:rPr lang="en-US" dirty="0" smtClean="0"/>
              <a:t>Process of maintaining state of values between multiple requests of page/s.</a:t>
            </a:r>
          </a:p>
          <a:p>
            <a:r>
              <a:rPr lang="en-US" dirty="0" smtClean="0"/>
              <a:t>Values can be maintained on client side or  server side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90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Client Machines</a:t>
            </a:r>
          </a:p>
          <a:p>
            <a:pPr lvl="1"/>
            <a:r>
              <a:rPr lang="en-US" dirty="0" smtClean="0"/>
              <a:t>Hidden Fields</a:t>
            </a:r>
          </a:p>
          <a:p>
            <a:pPr lvl="1"/>
            <a:r>
              <a:rPr lang="en-US" dirty="0" smtClean="0"/>
              <a:t>Query strings</a:t>
            </a:r>
          </a:p>
          <a:p>
            <a:pPr lvl="1"/>
            <a:r>
              <a:rPr lang="en-US" dirty="0" smtClean="0"/>
              <a:t>View State &amp; Control state</a:t>
            </a:r>
          </a:p>
          <a:p>
            <a:pPr lvl="1"/>
            <a:r>
              <a:rPr lang="en-US" dirty="0" smtClean="0"/>
              <a:t>Cookies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Server side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0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="WebForm1.aspx.cs" Inherits="TestProject.WebForm1"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b="1" dirty="0"/>
              <a:t>&lt;</a:t>
            </a:r>
            <a:r>
              <a:rPr lang="en-US" b="1" dirty="0" err="1"/>
              <a:t>asp:Button</a:t>
            </a:r>
            <a:r>
              <a:rPr lang="en-US" b="1" dirty="0"/>
              <a:t> ID="Button1" </a:t>
            </a:r>
            <a:r>
              <a:rPr lang="en-US" b="1" dirty="0" err="1"/>
              <a:t>runat</a:t>
            </a:r>
            <a:r>
              <a:rPr lang="en-US" b="1" dirty="0"/>
              <a:t>="server" Text="Button" </a:t>
            </a:r>
            <a:r>
              <a:rPr lang="en-US" b="1" dirty="0" err="1"/>
              <a:t>OnClick</a:t>
            </a:r>
            <a:r>
              <a:rPr lang="en-US" b="1" dirty="0"/>
              <a:t>="Button1_Click" /&gt;</a:t>
            </a:r>
          </a:p>
          <a:p>
            <a:pPr marL="114300" indent="0">
              <a:buNone/>
            </a:pPr>
            <a:r>
              <a:rPr lang="en-US" dirty="0"/>
              <a:t>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web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2" b="12897"/>
          <a:stretch/>
        </p:blipFill>
        <p:spPr bwMode="auto">
          <a:xfrm>
            <a:off x="838200" y="1905000"/>
            <a:ext cx="7315200" cy="472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254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TestProject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dirty="0"/>
              <a:t>            count++;</a:t>
            </a:r>
          </a:p>
          <a:p>
            <a:pPr marL="114300" indent="0">
              <a:buNone/>
            </a:pPr>
            <a:r>
              <a:rPr lang="en-US" dirty="0"/>
              <a:t>            </a:t>
            </a:r>
            <a:r>
              <a:rPr lang="en-US" dirty="0" err="1"/>
              <a:t>Response.Write</a:t>
            </a:r>
            <a:r>
              <a:rPr lang="en-US" dirty="0"/>
              <a:t>("Count = " + count);</a:t>
            </a:r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51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93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&lt;%@ Page Language="C#" </a:t>
            </a:r>
            <a:r>
              <a:rPr lang="en-US" dirty="0" err="1"/>
              <a:t>AutoEventWireup</a:t>
            </a:r>
            <a:r>
              <a:rPr lang="en-US" dirty="0"/>
              <a:t>="true" </a:t>
            </a:r>
            <a:r>
              <a:rPr lang="en-US" dirty="0" err="1"/>
              <a:t>CodeBehind</a:t>
            </a:r>
            <a:r>
              <a:rPr lang="en-US" dirty="0"/>
              <a:t>="WebForm1.aspx.cs" Inherits="TestProject.WebForm1" %&gt;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&lt;!DOCTYPE html&gt;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="http://www.w3.org/1999/xhtml"&gt;</a:t>
            </a:r>
          </a:p>
          <a:p>
            <a:pPr marL="114300" indent="0">
              <a:buNone/>
            </a:pPr>
            <a:r>
              <a:rPr lang="en-US" dirty="0"/>
              <a:t>&lt;head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&lt;title&gt;&lt;/title&gt;</a:t>
            </a:r>
          </a:p>
          <a:p>
            <a:pPr marL="114300" indent="0">
              <a:buNone/>
            </a:pPr>
            <a:r>
              <a:rPr lang="en-US" dirty="0"/>
              <a:t>&lt;/head&gt;</a:t>
            </a:r>
          </a:p>
          <a:p>
            <a:pPr marL="114300" indent="0">
              <a:buNone/>
            </a:pPr>
            <a:r>
              <a:rPr lang="en-US" dirty="0"/>
              <a:t>&lt;body&gt;</a:t>
            </a:r>
          </a:p>
          <a:p>
            <a:pPr marL="114300" indent="0">
              <a:buNone/>
            </a:pPr>
            <a:r>
              <a:rPr lang="en-US" dirty="0"/>
              <a:t>    &lt;form id="form1"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pPr marL="114300" indent="0">
              <a:buNone/>
            </a:pPr>
            <a:r>
              <a:rPr lang="en-US" dirty="0"/>
              <a:t>        &lt;div&gt;</a:t>
            </a:r>
          </a:p>
          <a:p>
            <a:pPr marL="114300" indent="0">
              <a:buNone/>
            </a:pPr>
            <a:r>
              <a:rPr lang="en-US" dirty="0"/>
              <a:t>            &lt;</a:t>
            </a:r>
            <a:r>
              <a:rPr lang="en-US" dirty="0" err="1"/>
              <a:t>asp:Button</a:t>
            </a:r>
            <a:r>
              <a:rPr lang="en-US" dirty="0"/>
              <a:t> ID="Button1" </a:t>
            </a:r>
            <a:r>
              <a:rPr lang="en-US" dirty="0" err="1"/>
              <a:t>runat</a:t>
            </a:r>
            <a:r>
              <a:rPr lang="en-US" dirty="0"/>
              <a:t>="server" Text="Button" </a:t>
            </a:r>
            <a:r>
              <a:rPr lang="en-US" dirty="0" err="1"/>
              <a:t>OnClick</a:t>
            </a:r>
            <a:r>
              <a:rPr lang="en-US" dirty="0"/>
              <a:t>="Button1_Click" /&gt;</a:t>
            </a:r>
          </a:p>
          <a:p>
            <a:pPr marL="114300" indent="0">
              <a:buNone/>
            </a:pPr>
            <a:r>
              <a:rPr lang="en-US" sz="2300" b="1" dirty="0"/>
              <a:t>            &lt;</a:t>
            </a:r>
            <a:r>
              <a:rPr lang="en-US" sz="2300" b="1" dirty="0" err="1"/>
              <a:t>asp:HiddenField</a:t>
            </a:r>
            <a:r>
              <a:rPr lang="en-US" sz="2300" b="1" dirty="0"/>
              <a:t> ID="</a:t>
            </a:r>
            <a:r>
              <a:rPr lang="en-US" sz="2300" b="1" dirty="0" err="1"/>
              <a:t>hfcount</a:t>
            </a:r>
            <a:r>
              <a:rPr lang="en-US" sz="2300" b="1" dirty="0"/>
              <a:t>" </a:t>
            </a:r>
            <a:r>
              <a:rPr lang="en-US" sz="2300" b="1" dirty="0" err="1"/>
              <a:t>runat</a:t>
            </a:r>
            <a:r>
              <a:rPr lang="en-US" sz="2300" b="1" dirty="0"/>
              <a:t>="server" Value="0" /&gt;</a:t>
            </a:r>
          </a:p>
          <a:p>
            <a:pPr marL="114300" indent="0">
              <a:buNone/>
            </a:pPr>
            <a:r>
              <a:rPr lang="en-US" dirty="0"/>
              <a:t>         &lt;/div&gt;</a:t>
            </a:r>
          </a:p>
          <a:p>
            <a:pPr marL="114300" indent="0">
              <a:buNone/>
            </a:pPr>
            <a:r>
              <a:rPr lang="en-US" dirty="0"/>
              <a:t>    &lt;/form&gt;</a:t>
            </a:r>
          </a:p>
          <a:p>
            <a:pPr marL="114300" indent="0">
              <a:buNone/>
            </a:pPr>
            <a:r>
              <a:rPr lang="en-US" dirty="0"/>
              <a:t>&lt;/body&gt;</a:t>
            </a:r>
          </a:p>
          <a:p>
            <a:pPr marL="114300" indent="0">
              <a:buNone/>
            </a:pPr>
            <a:r>
              <a:rPr lang="en-US" dirty="0"/>
              <a:t>&lt;/html&gt;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7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webForm1.aspx.cs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/>
              <a:t>using System</a:t>
            </a:r>
            <a:r>
              <a:rPr lang="en-US" dirty="0" smtClean="0"/>
              <a:t>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namespace </a:t>
            </a:r>
            <a:r>
              <a:rPr lang="en-US" dirty="0" err="1"/>
              <a:t>TestProject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    public partial class WebForm1 : </a:t>
            </a:r>
            <a:r>
              <a:rPr lang="en-US" dirty="0" err="1"/>
              <a:t>System.Web.UI.Page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count;</a:t>
            </a:r>
          </a:p>
          <a:p>
            <a:pPr marL="114300" indent="0">
              <a:buNone/>
            </a:pPr>
            <a:r>
              <a:rPr lang="en-US" dirty="0"/>
              <a:t>        protected void </a:t>
            </a:r>
            <a:r>
              <a:rPr lang="en-US" dirty="0" err="1"/>
              <a:t>Page_Load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protected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 marL="114300" indent="0">
              <a:buNone/>
            </a:pPr>
            <a:r>
              <a:rPr lang="en-US" dirty="0"/>
              <a:t>        {</a:t>
            </a:r>
          </a:p>
          <a:p>
            <a:pPr marL="114300" indent="0">
              <a:buNone/>
            </a:pPr>
            <a:r>
              <a:rPr lang="en-US" sz="2600" b="1" dirty="0"/>
              <a:t>            count = </a:t>
            </a:r>
            <a:r>
              <a:rPr lang="en-US" sz="2600" b="1" dirty="0" err="1"/>
              <a:t>int.Parse</a:t>
            </a:r>
            <a:r>
              <a:rPr lang="en-US" sz="2600" b="1" dirty="0"/>
              <a:t>(</a:t>
            </a:r>
            <a:r>
              <a:rPr lang="en-US" sz="2600" b="1" dirty="0" err="1"/>
              <a:t>hfcount.Value</a:t>
            </a:r>
            <a:r>
              <a:rPr lang="en-US" sz="2600" b="1" dirty="0"/>
              <a:t>);</a:t>
            </a:r>
          </a:p>
          <a:p>
            <a:pPr marL="114300" indent="0">
              <a:buNone/>
            </a:pPr>
            <a:r>
              <a:rPr lang="en-US" sz="2600" b="1" dirty="0"/>
              <a:t>            count += 1;</a:t>
            </a:r>
          </a:p>
          <a:p>
            <a:pPr marL="114300" indent="0">
              <a:buNone/>
            </a:pPr>
            <a:endParaRPr lang="en-US" sz="2600" b="1" dirty="0"/>
          </a:p>
          <a:p>
            <a:pPr marL="114300" indent="0">
              <a:buNone/>
            </a:pPr>
            <a:r>
              <a:rPr lang="en-US" sz="2600" b="1" dirty="0"/>
              <a:t>            </a:t>
            </a:r>
            <a:r>
              <a:rPr lang="en-US" sz="2600" b="1" dirty="0" err="1"/>
              <a:t>Response.Write</a:t>
            </a:r>
            <a:r>
              <a:rPr lang="en-US" sz="2600" b="1" dirty="0"/>
              <a:t>("Count = " + count);</a:t>
            </a:r>
          </a:p>
          <a:p>
            <a:pPr marL="114300" indent="0">
              <a:buNone/>
            </a:pPr>
            <a:r>
              <a:rPr lang="en-US" sz="2600" b="1" dirty="0"/>
              <a:t>            </a:t>
            </a:r>
            <a:r>
              <a:rPr lang="en-US" sz="2600" b="1" dirty="0" err="1"/>
              <a:t>hfcount.Value</a:t>
            </a:r>
            <a:r>
              <a:rPr lang="en-US" sz="2600" b="1" dirty="0"/>
              <a:t> = </a:t>
            </a:r>
            <a:r>
              <a:rPr lang="en-US" sz="2600" b="1" dirty="0" err="1"/>
              <a:t>count.ToString</a:t>
            </a:r>
            <a:r>
              <a:rPr lang="en-US" sz="2600" b="1" dirty="0"/>
              <a:t>();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        }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b="13492"/>
          <a:stretch/>
        </p:blipFill>
        <p:spPr bwMode="auto">
          <a:xfrm>
            <a:off x="762000" y="1752600"/>
            <a:ext cx="7868196" cy="449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6172200" y="3919187"/>
            <a:ext cx="1524000" cy="1560286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Uncheck this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9"/>
          <a:stretch/>
        </p:blipFill>
        <p:spPr bwMode="auto">
          <a:xfrm>
            <a:off x="415636" y="228600"/>
            <a:ext cx="8229600" cy="60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Callout 1 4"/>
          <p:cNvSpPr/>
          <p:nvPr/>
        </p:nvSpPr>
        <p:spPr>
          <a:xfrm>
            <a:off x="7086600" y="3657600"/>
            <a:ext cx="1524000" cy="1560286"/>
          </a:xfrm>
          <a:prstGeom prst="borderCallout1">
            <a:avLst>
              <a:gd name="adj1" fmla="val 18750"/>
              <a:gd name="adj2" fmla="val -8333"/>
              <a:gd name="adj3" fmla="val 4170"/>
              <a:gd name="adj4" fmla="val -221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this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6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behind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There are 2 separate files here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Codebehind.aspx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Designer code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Codebehind.aspx.cs</a:t>
            </a:r>
            <a:endParaRPr lang="en-US" dirty="0" smtClean="0"/>
          </a:p>
          <a:p>
            <a:pPr lvl="1"/>
            <a:r>
              <a:rPr lang="en-US" dirty="0" smtClean="0"/>
              <a:t>Business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17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883</TotalTime>
  <Words>3792</Words>
  <Application>Microsoft Office PowerPoint</Application>
  <PresentationFormat>On-screen Show (4:3)</PresentationFormat>
  <Paragraphs>811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Adjacency</vt:lpstr>
      <vt:lpstr>PowerPoint Presentation</vt:lpstr>
      <vt:lpstr>Install in control panel</vt:lpstr>
      <vt:lpstr>In the command prompt</vt:lpstr>
      <vt:lpstr>Techniques </vt:lpstr>
      <vt:lpstr>Inline coding</vt:lpstr>
      <vt:lpstr>Create a web project</vt:lpstr>
      <vt:lpstr>PowerPoint Presentation</vt:lpstr>
      <vt:lpstr>PowerPoint Presentation</vt:lpstr>
      <vt:lpstr>Code behind</vt:lpstr>
      <vt:lpstr>PowerPoint Presentation</vt:lpstr>
      <vt:lpstr>Codebehind.aspx</vt:lpstr>
      <vt:lpstr>Codebehind.aspx.cs</vt:lpstr>
      <vt:lpstr>Create web app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rendering</vt:lpstr>
      <vt:lpstr>Control</vt:lpstr>
      <vt:lpstr>Properties</vt:lpstr>
      <vt:lpstr>Method </vt:lpstr>
      <vt:lpstr>Event</vt:lpstr>
      <vt:lpstr>Postback</vt:lpstr>
      <vt:lpstr>Postback</vt:lpstr>
      <vt:lpstr>Webform1.aspx.cs</vt:lpstr>
      <vt:lpstr>PowerPoint Presentation</vt:lpstr>
      <vt:lpstr>Textbox </vt:lpstr>
      <vt:lpstr>Postback events and Cache events</vt:lpstr>
      <vt:lpstr>PowerPoint Presentation</vt:lpstr>
      <vt:lpstr>PowerPoint Presentation</vt:lpstr>
      <vt:lpstr>AutoPostBack set to true for text box</vt:lpstr>
      <vt:lpstr>PowerPoint Presentation</vt:lpstr>
      <vt:lpstr>Postback vs Cross Page post back</vt:lpstr>
      <vt:lpstr>Postback forms n tables</vt:lpstr>
      <vt:lpstr>PowerPoint Presentation</vt:lpstr>
      <vt:lpstr>PowerPoint Presentation</vt:lpstr>
      <vt:lpstr>crossPage</vt:lpstr>
      <vt:lpstr>source</vt:lpstr>
      <vt:lpstr>PowerPoint Presentation</vt:lpstr>
      <vt:lpstr>PowerPoint Presentation</vt:lpstr>
      <vt:lpstr>PowerPoint Presentation</vt:lpstr>
      <vt:lpstr>Validate.aspx.cs</vt:lpstr>
      <vt:lpstr>Submitting form to multiple pages</vt:lpstr>
      <vt:lpstr>PowerPoint Presentation</vt:lpstr>
      <vt:lpstr>Success.aspx</vt:lpstr>
      <vt:lpstr>Failure </vt:lpstr>
      <vt:lpstr>Things to know</vt:lpstr>
      <vt:lpstr>PowerPoint Presentation</vt:lpstr>
      <vt:lpstr>How the requests are done</vt:lpstr>
      <vt:lpstr>Server transfer vs Request.Redirect</vt:lpstr>
      <vt:lpstr>Server transfer vs Request.Redirect</vt:lpstr>
      <vt:lpstr>PowerPoint Presentation</vt:lpstr>
      <vt:lpstr>Through response</vt:lpstr>
      <vt:lpstr>Failure.aspx</vt:lpstr>
      <vt:lpstr>Login.aspx</vt:lpstr>
      <vt:lpstr>State Management</vt:lpstr>
      <vt:lpstr>PowerPoint Presentation</vt:lpstr>
      <vt:lpstr>Design </vt:lpstr>
      <vt:lpstr>PowerPoint Presentation</vt:lpstr>
      <vt:lpstr>Hidden fields</vt:lpstr>
      <vt:lpstr>Design</vt:lpstr>
      <vt:lpstr>webForm1.aspx.cs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75</cp:revision>
  <dcterms:created xsi:type="dcterms:W3CDTF">2006-08-16T00:00:00Z</dcterms:created>
  <dcterms:modified xsi:type="dcterms:W3CDTF">2021-07-13T18:29:04Z</dcterms:modified>
</cp:coreProperties>
</file>