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60" r:id="rId3"/>
    <p:sldId id="261" r:id="rId4"/>
    <p:sldId id="262" r:id="rId5"/>
    <p:sldId id="265" r:id="rId6"/>
    <p:sldId id="263" r:id="rId7"/>
    <p:sldId id="264" r:id="rId8"/>
    <p:sldId id="257" r:id="rId9"/>
    <p:sldId id="258" r:id="rId10"/>
    <p:sldId id="259"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1656" y="-2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6/18/2021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1D8BD707-D9CF-40AE-B4C6-C98DA3205C09}" type="datetimeFigureOut">
              <a:rPr lang="en-US" smtClean="0"/>
              <a:pPr/>
              <a:t>6/18/2021</a:t>
            </a:fld>
            <a:endParaRPr lang="en-US"/>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B6F15528-21DE-4FAA-801E-634DDDAF4B2B}" type="slidenum">
              <a:rPr lang="en-US" smtClean="0"/>
              <a:pPr/>
              <a:t>‹#›</a:t>
            </a:fld>
            <a:endParaRPr lang="en-US"/>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Csharp</a:t>
            </a:r>
            <a:r>
              <a:rPr lang="en-US" dirty="0" smtClean="0"/>
              <a:t> basics</a:t>
            </a:r>
            <a:endParaRPr lang="en-US" dirty="0"/>
          </a:p>
        </p:txBody>
      </p:sp>
      <p:sp>
        <p:nvSpPr>
          <p:cNvPr id="3" name="Subtitle 2"/>
          <p:cNvSpPr>
            <a:spLocks noGrp="1"/>
          </p:cNvSpPr>
          <p:nvPr>
            <p:ph type="subTitle" idx="1"/>
          </p:nvPr>
        </p:nvSpPr>
        <p:spPr/>
        <p:txBody>
          <a:bodyPr/>
          <a:lstStyle/>
          <a:p>
            <a:r>
              <a:rPr lang="en-US" dirty="0" smtClean="0"/>
              <a:t>Theory/interview/</a:t>
            </a:r>
            <a:r>
              <a:rPr lang="en-US" dirty="0" err="1" smtClean="0"/>
              <a:t>mcq</a:t>
            </a:r>
            <a:r>
              <a:rPr lang="en-US" dirty="0" smtClean="0"/>
              <a:t> purpose</a:t>
            </a:r>
            <a:endParaRPr lang="en-US" dirty="0"/>
          </a:p>
        </p:txBody>
      </p:sp>
    </p:spTree>
    <p:extLst>
      <p:ext uri="{BB962C8B-B14F-4D97-AF65-F5344CB8AC3E}">
        <p14:creationId xmlns:p14="http://schemas.microsoft.com/office/powerpoint/2010/main" val="2397111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marL="0" indent="0">
              <a:buNone/>
            </a:pPr>
            <a:r>
              <a:rPr lang="en-US" b="1" dirty="0"/>
              <a:t>Base Class Library Support</a:t>
            </a:r>
            <a:endParaRPr lang="en-US" dirty="0"/>
          </a:p>
          <a:p>
            <a:pPr fontAlgn="base"/>
            <a:r>
              <a:rPr lang="en-US" dirty="0"/>
              <a:t>SQL CREATE TABLE</a:t>
            </a:r>
          </a:p>
          <a:p>
            <a:r>
              <a:rPr lang="en-US" dirty="0"/>
              <a:t>It is a class library that provides support of classes to the .NET application.</a:t>
            </a:r>
          </a:p>
          <a:p>
            <a:pPr marL="0" indent="0">
              <a:buNone/>
            </a:pPr>
            <a:r>
              <a:rPr lang="en-US" b="1" dirty="0"/>
              <a:t>Thread Support</a:t>
            </a:r>
            <a:endParaRPr lang="en-US" dirty="0"/>
          </a:p>
          <a:p>
            <a:r>
              <a:rPr lang="en-US" dirty="0"/>
              <a:t>It manages the parallel execution of the multi-threaded application.</a:t>
            </a:r>
          </a:p>
          <a:p>
            <a:pPr marL="0" indent="0">
              <a:buNone/>
            </a:pPr>
            <a:r>
              <a:rPr lang="en-US" b="1" dirty="0"/>
              <a:t>COM </a:t>
            </a:r>
            <a:r>
              <a:rPr lang="en-US" b="1" dirty="0" err="1"/>
              <a:t>Marshaler</a:t>
            </a:r>
            <a:endParaRPr lang="en-US" dirty="0"/>
          </a:p>
          <a:p>
            <a:r>
              <a:rPr lang="en-US" dirty="0"/>
              <a:t>It provides communication between the COM objects and the application.</a:t>
            </a:r>
          </a:p>
          <a:p>
            <a:pPr marL="0" indent="0">
              <a:buNone/>
            </a:pPr>
            <a:r>
              <a:rPr lang="en-US" b="1" dirty="0"/>
              <a:t>Type Checker</a:t>
            </a:r>
            <a:endParaRPr lang="en-US" dirty="0"/>
          </a:p>
          <a:p>
            <a:r>
              <a:rPr lang="en-US" dirty="0"/>
              <a:t>It checks types used in the application and verifies that they match to the standards provided by the CLR.</a:t>
            </a:r>
          </a:p>
          <a:p>
            <a:pPr marL="0" indent="0">
              <a:buNone/>
            </a:pPr>
            <a:r>
              <a:rPr lang="en-US" b="1" dirty="0"/>
              <a:t>Code </a:t>
            </a:r>
            <a:r>
              <a:rPr lang="en-US" b="1" dirty="0" smtClean="0"/>
              <a:t>Manager</a:t>
            </a:r>
          </a:p>
          <a:p>
            <a:r>
              <a:rPr lang="en-US" dirty="0" smtClean="0"/>
              <a:t>It </a:t>
            </a:r>
            <a:r>
              <a:rPr lang="en-US" dirty="0"/>
              <a:t>manages code at execution run-time.</a:t>
            </a:r>
          </a:p>
          <a:p>
            <a:pPr marL="0" indent="0">
              <a:buNone/>
            </a:pPr>
            <a:r>
              <a:rPr lang="en-US" b="1" dirty="0"/>
              <a:t>Garbage Collector</a:t>
            </a:r>
            <a:endParaRPr lang="en-US" dirty="0"/>
          </a:p>
          <a:p>
            <a:r>
              <a:rPr lang="en-US" dirty="0"/>
              <a:t>It releases the unused memory and allocates it to a new application.</a:t>
            </a:r>
          </a:p>
          <a:p>
            <a:pPr marL="0" indent="0">
              <a:buNone/>
            </a:pPr>
            <a:r>
              <a:rPr lang="en-US" b="1" dirty="0"/>
              <a:t>Exception Handler</a:t>
            </a:r>
            <a:endParaRPr lang="en-US" dirty="0"/>
          </a:p>
          <a:p>
            <a:r>
              <a:rPr lang="en-US" dirty="0"/>
              <a:t>It handles the exception at runtime to avoid application failure.</a:t>
            </a:r>
          </a:p>
          <a:p>
            <a:pPr marL="0" indent="0">
              <a:buNone/>
            </a:pPr>
            <a:r>
              <a:rPr lang="en-US" b="1" dirty="0" err="1"/>
              <a:t>ClassLoader</a:t>
            </a:r>
            <a:endParaRPr lang="en-US" dirty="0"/>
          </a:p>
          <a:p>
            <a:r>
              <a:rPr lang="en-US" dirty="0"/>
              <a:t>It is used to load all classes at run time.</a:t>
            </a:r>
          </a:p>
          <a:p>
            <a:endParaRPr lang="en-US" dirty="0"/>
          </a:p>
        </p:txBody>
      </p:sp>
    </p:spTree>
    <p:extLst>
      <p:ext uri="{BB962C8B-B14F-4D97-AF65-F5344CB8AC3E}">
        <p14:creationId xmlns:p14="http://schemas.microsoft.com/office/powerpoint/2010/main" val="20508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.NET Framework Class Library</a:t>
            </a:r>
          </a:p>
        </p:txBody>
      </p:sp>
      <p:sp>
        <p:nvSpPr>
          <p:cNvPr id="3" name="Content Placeholder 2"/>
          <p:cNvSpPr>
            <a:spLocks noGrp="1"/>
          </p:cNvSpPr>
          <p:nvPr>
            <p:ph idx="1"/>
          </p:nvPr>
        </p:nvSpPr>
        <p:spPr/>
        <p:txBody>
          <a:bodyPr>
            <a:normAutofit fontScale="85000" lnSpcReduction="20000"/>
          </a:bodyPr>
          <a:lstStyle/>
          <a:p>
            <a:r>
              <a:rPr lang="en-US" dirty="0"/>
              <a:t>.NET Framework Class Library is the collection of classes, namespaces, interfaces and value types that are used for .NET applications.</a:t>
            </a:r>
          </a:p>
          <a:p>
            <a:r>
              <a:rPr lang="en-US" dirty="0"/>
              <a:t>It contains thousands of classes that supports the following functions.</a:t>
            </a:r>
          </a:p>
          <a:p>
            <a:r>
              <a:rPr lang="en-US" dirty="0"/>
              <a:t>Base and user-defined data types</a:t>
            </a:r>
          </a:p>
          <a:p>
            <a:r>
              <a:rPr lang="en-US" dirty="0"/>
              <a:t>Support for exceptions handling</a:t>
            </a:r>
          </a:p>
          <a:p>
            <a:r>
              <a:rPr lang="en-US" dirty="0"/>
              <a:t>input/output and stream operations</a:t>
            </a:r>
          </a:p>
          <a:p>
            <a:r>
              <a:rPr lang="en-US" dirty="0"/>
              <a:t>Communications with the underlying system</a:t>
            </a:r>
          </a:p>
          <a:p>
            <a:r>
              <a:rPr lang="en-US" dirty="0"/>
              <a:t>Access to data</a:t>
            </a:r>
          </a:p>
          <a:p>
            <a:r>
              <a:rPr lang="en-US" dirty="0"/>
              <a:t>Ability to create Windows-based GUI applications</a:t>
            </a:r>
          </a:p>
          <a:p>
            <a:r>
              <a:rPr lang="en-US" dirty="0"/>
              <a:t>Ability to create web-client and server applications</a:t>
            </a:r>
          </a:p>
          <a:p>
            <a:r>
              <a:rPr lang="en-US" dirty="0"/>
              <a:t>Support for creating web services</a:t>
            </a:r>
          </a:p>
          <a:p>
            <a:endParaRPr lang="en-US" dirty="0"/>
          </a:p>
        </p:txBody>
      </p:sp>
    </p:spTree>
    <p:extLst>
      <p:ext uri="{BB962C8B-B14F-4D97-AF65-F5344CB8AC3E}">
        <p14:creationId xmlns:p14="http://schemas.microsoft.com/office/powerpoint/2010/main" val="1083987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.NET Framework Class Library </a:t>
            </a:r>
            <a:r>
              <a:rPr lang="en-US" dirty="0" smtClean="0"/>
              <a:t>Namespaces</a:t>
            </a:r>
            <a:endParaRPr lang="en-US" dirty="0"/>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40155"/>
          <a:stretch/>
        </p:blipFill>
        <p:spPr bwMode="auto">
          <a:xfrm>
            <a:off x="609600" y="486103"/>
            <a:ext cx="7848600" cy="3857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7435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.NET Framework Class Library </a:t>
            </a:r>
            <a:r>
              <a:rPr lang="en-US" dirty="0" smtClean="0"/>
              <a:t>Namespaces</a:t>
            </a:r>
            <a:endParaRPr lang="en-US" dirty="0"/>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61029"/>
          <a:stretch/>
        </p:blipFill>
        <p:spPr bwMode="auto">
          <a:xfrm>
            <a:off x="575441" y="762000"/>
            <a:ext cx="78486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1288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
            </a:r>
            <a:endParaRPr lang="en-US" dirty="0"/>
          </a:p>
        </p:txBody>
      </p:sp>
      <p:sp>
        <p:nvSpPr>
          <p:cNvPr id="3" name="Content Placeholder 2"/>
          <p:cNvSpPr>
            <a:spLocks noGrp="1"/>
          </p:cNvSpPr>
          <p:nvPr>
            <p:ph idx="1"/>
          </p:nvPr>
        </p:nvSpPr>
        <p:spPr/>
        <p:txBody>
          <a:bodyPr/>
          <a:lstStyle/>
          <a:p>
            <a:r>
              <a:rPr lang="en-US" dirty="0"/>
              <a:t>Window applications</a:t>
            </a:r>
          </a:p>
          <a:p>
            <a:r>
              <a:rPr lang="en-US" dirty="0"/>
              <a:t>Web applications</a:t>
            </a:r>
          </a:p>
          <a:p>
            <a:r>
              <a:rPr lang="en-US" dirty="0"/>
              <a:t>Distributed applications</a:t>
            </a:r>
          </a:p>
          <a:p>
            <a:r>
              <a:rPr lang="en-US" dirty="0"/>
              <a:t>Web service applications</a:t>
            </a:r>
          </a:p>
          <a:p>
            <a:r>
              <a:rPr lang="en-US" dirty="0"/>
              <a:t>Database applications etc.</a:t>
            </a:r>
          </a:p>
          <a:p>
            <a:endParaRPr lang="en-US" dirty="0"/>
          </a:p>
        </p:txBody>
      </p:sp>
    </p:spTree>
    <p:extLst>
      <p:ext uri="{BB962C8B-B14F-4D97-AF65-F5344CB8AC3E}">
        <p14:creationId xmlns:p14="http://schemas.microsoft.com/office/powerpoint/2010/main" val="1303393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VS CSHARP</a:t>
            </a:r>
            <a:endParaRPr lang="en-US" dirty="0"/>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50" y="685800"/>
            <a:ext cx="7410450" cy="344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0942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 </a:t>
            </a:r>
            <a:r>
              <a:rPr lang="en-US" dirty="0" smtClean="0"/>
              <a:t>Features</a:t>
            </a:r>
            <a:endParaRPr lang="en-US" dirty="0"/>
          </a:p>
        </p:txBody>
      </p:sp>
      <p:sp>
        <p:nvSpPr>
          <p:cNvPr id="3" name="Content Placeholder 2"/>
          <p:cNvSpPr>
            <a:spLocks noGrp="1"/>
          </p:cNvSpPr>
          <p:nvPr>
            <p:ph idx="1"/>
          </p:nvPr>
        </p:nvSpPr>
        <p:spPr>
          <a:xfrm>
            <a:off x="304800" y="990600"/>
            <a:ext cx="8686800" cy="3886200"/>
          </a:xfrm>
        </p:spPr>
        <p:txBody>
          <a:bodyPr numCol="2">
            <a:noAutofit/>
          </a:bodyPr>
          <a:lstStyle/>
          <a:p>
            <a:pPr marL="0" indent="0">
              <a:buNone/>
            </a:pPr>
            <a:r>
              <a:rPr lang="en-US" sz="1200" b="1" dirty="0" smtClean="0"/>
              <a:t>1</a:t>
            </a:r>
            <a:r>
              <a:rPr lang="en-US" sz="1200" b="1" dirty="0"/>
              <a:t>) Simple</a:t>
            </a:r>
          </a:p>
          <a:p>
            <a:pPr marL="0" indent="0">
              <a:buNone/>
            </a:pPr>
            <a:r>
              <a:rPr lang="en-US" sz="1200" b="1" dirty="0"/>
              <a:t>C# is a simple language in the sense that it provides structured approach (to break the problem into parts), rich set of library functions, data types etc</a:t>
            </a:r>
            <a:r>
              <a:rPr lang="en-US" sz="1200" b="1" dirty="0" smtClean="0"/>
              <a:t>.</a:t>
            </a:r>
            <a:endParaRPr lang="en-US" sz="1200" b="1" dirty="0"/>
          </a:p>
          <a:p>
            <a:pPr marL="0" indent="0">
              <a:buNone/>
            </a:pPr>
            <a:endParaRPr lang="en-US" sz="1200" b="1" dirty="0"/>
          </a:p>
          <a:p>
            <a:pPr marL="0" indent="0">
              <a:buNone/>
            </a:pPr>
            <a:r>
              <a:rPr lang="en-US" sz="1200" b="1" dirty="0"/>
              <a:t>2) Modern Programming Language</a:t>
            </a:r>
          </a:p>
          <a:p>
            <a:pPr marL="0" indent="0">
              <a:buNone/>
            </a:pPr>
            <a:r>
              <a:rPr lang="en-US" sz="1200" b="1" dirty="0"/>
              <a:t>C# programming is based upon the current trend and it is very powerful and simple for building scalable, interoperable and robust applications</a:t>
            </a:r>
            <a:r>
              <a:rPr lang="en-US" sz="1200" b="1" dirty="0"/>
              <a:t>.</a:t>
            </a:r>
          </a:p>
          <a:p>
            <a:pPr marL="0" indent="0">
              <a:buNone/>
            </a:pPr>
            <a:endParaRPr lang="en-US" sz="1200" b="1" dirty="0"/>
          </a:p>
          <a:p>
            <a:pPr marL="0" indent="0">
              <a:buNone/>
            </a:pPr>
            <a:r>
              <a:rPr lang="en-US" sz="1200" b="1" dirty="0"/>
              <a:t>3) Object Oriented</a:t>
            </a:r>
          </a:p>
          <a:p>
            <a:pPr marL="0" indent="0">
              <a:buNone/>
            </a:pPr>
            <a:r>
              <a:rPr lang="en-US" sz="1200" b="1" dirty="0"/>
              <a:t>C# is object oriented programming language. OOPs makes development and maintenance easier where as in Procedure-oriented programming language it is not easy to manage if code grows as project size grow</a:t>
            </a:r>
            <a:r>
              <a:rPr lang="en-US" sz="1200" b="1" dirty="0"/>
              <a:t>.</a:t>
            </a:r>
          </a:p>
          <a:p>
            <a:pPr marL="0" indent="0">
              <a:buNone/>
            </a:pPr>
            <a:endParaRPr lang="en-US" sz="1200" b="1" dirty="0"/>
          </a:p>
          <a:p>
            <a:pPr marL="0" indent="0">
              <a:buNone/>
            </a:pPr>
            <a:r>
              <a:rPr lang="en-US" sz="1200" b="1" dirty="0"/>
              <a:t>4) Type Safe</a:t>
            </a:r>
          </a:p>
          <a:p>
            <a:pPr marL="0" indent="0">
              <a:buNone/>
            </a:pPr>
            <a:r>
              <a:rPr lang="en-US" sz="1200" b="1" dirty="0"/>
              <a:t>C# type safe code can only access the memory location that it has permission to execute. Therefore it improves a security of the program</a:t>
            </a:r>
            <a:r>
              <a:rPr lang="en-US" sz="1200" b="1" dirty="0"/>
              <a:t>.</a:t>
            </a:r>
          </a:p>
          <a:p>
            <a:pPr marL="0" indent="0">
              <a:buNone/>
            </a:pPr>
            <a:endParaRPr lang="en-US" sz="1200" b="1" dirty="0"/>
          </a:p>
          <a:p>
            <a:pPr marL="0" indent="0">
              <a:buNone/>
            </a:pPr>
            <a:r>
              <a:rPr lang="en-US" sz="1200" b="1" dirty="0"/>
              <a:t>5) Interoperability</a:t>
            </a:r>
          </a:p>
          <a:p>
            <a:pPr marL="0" indent="0">
              <a:buNone/>
            </a:pPr>
            <a:r>
              <a:rPr lang="en-US" sz="1200" b="1" dirty="0"/>
              <a:t>Interoperability process enables the C# programs to do almost anything that a native C++ application can do.</a:t>
            </a:r>
          </a:p>
          <a:p>
            <a:pPr marL="0" indent="0" fontAlgn="base">
              <a:buNone/>
            </a:pPr>
            <a:r>
              <a:rPr lang="en-US" sz="1200" b="1" dirty="0"/>
              <a:t>Hello Java Program for </a:t>
            </a:r>
            <a:r>
              <a:rPr lang="en-US" sz="1200" b="1" dirty="0"/>
              <a:t>Beginners</a:t>
            </a:r>
          </a:p>
          <a:p>
            <a:pPr marL="0" indent="0">
              <a:buNone/>
            </a:pPr>
            <a:r>
              <a:rPr lang="en-US" sz="1200" b="1" dirty="0" smtClean="0"/>
              <a:t>6</a:t>
            </a:r>
            <a:r>
              <a:rPr lang="en-US" sz="1200" b="1" dirty="0"/>
              <a:t>) Scalable and Updateable</a:t>
            </a:r>
          </a:p>
          <a:p>
            <a:pPr marL="0" indent="0">
              <a:buNone/>
            </a:pPr>
            <a:r>
              <a:rPr lang="en-US" sz="1200" b="1" dirty="0"/>
              <a:t>C# is automatic scalable and updateable programming language. For updating our application we delete the old files and update them with new ones</a:t>
            </a:r>
            <a:r>
              <a:rPr lang="en-US" sz="1200" b="1" dirty="0" smtClean="0"/>
              <a:t>.</a:t>
            </a:r>
          </a:p>
          <a:p>
            <a:pPr marL="0" indent="0">
              <a:buNone/>
            </a:pPr>
            <a:endParaRPr lang="en-US" sz="1200" b="1" dirty="0"/>
          </a:p>
          <a:p>
            <a:pPr marL="0" indent="0">
              <a:buNone/>
            </a:pPr>
            <a:r>
              <a:rPr lang="en-US" sz="1200" b="1" dirty="0"/>
              <a:t>7) Component Oriented</a:t>
            </a:r>
          </a:p>
          <a:p>
            <a:pPr marL="0" indent="0">
              <a:buNone/>
            </a:pPr>
            <a:r>
              <a:rPr lang="en-US" sz="1200" b="1" dirty="0"/>
              <a:t>C# is component oriented programming language. It is the predominant software development methodology used to develop more robust and highly scalable applications</a:t>
            </a:r>
            <a:r>
              <a:rPr lang="en-US" sz="1200" b="1" dirty="0" smtClean="0"/>
              <a:t>.</a:t>
            </a:r>
          </a:p>
          <a:p>
            <a:pPr marL="0" indent="0">
              <a:buNone/>
            </a:pPr>
            <a:endParaRPr lang="en-US" sz="1200" b="1" dirty="0"/>
          </a:p>
          <a:p>
            <a:pPr marL="0" indent="0">
              <a:buNone/>
            </a:pPr>
            <a:r>
              <a:rPr lang="en-US" sz="1200" b="1" dirty="0"/>
              <a:t>8) Structured Programming Language</a:t>
            </a:r>
          </a:p>
          <a:p>
            <a:pPr marL="0" indent="0">
              <a:buNone/>
            </a:pPr>
            <a:r>
              <a:rPr lang="en-US" sz="1200" b="1" dirty="0"/>
              <a:t>C# is a structured programming language in the sense that we can break the program into parts using functions. So, it is easy to understand and modify</a:t>
            </a:r>
            <a:r>
              <a:rPr lang="en-US" sz="1200" b="1" dirty="0" smtClean="0"/>
              <a:t>.</a:t>
            </a:r>
          </a:p>
          <a:p>
            <a:pPr marL="0" indent="0">
              <a:buNone/>
            </a:pPr>
            <a:endParaRPr lang="en-US" sz="1200" b="1" dirty="0"/>
          </a:p>
          <a:p>
            <a:pPr marL="0" indent="0">
              <a:buNone/>
            </a:pPr>
            <a:r>
              <a:rPr lang="en-US" sz="1200" b="1" dirty="0"/>
              <a:t>9) Rich Library</a:t>
            </a:r>
          </a:p>
          <a:p>
            <a:pPr marL="0" indent="0">
              <a:buNone/>
            </a:pPr>
            <a:r>
              <a:rPr lang="en-US" sz="1200" b="1" dirty="0"/>
              <a:t>C# provides a lot of inbuilt functions that makes the development fast</a:t>
            </a:r>
            <a:r>
              <a:rPr lang="en-US" sz="1200" b="1" dirty="0" smtClean="0"/>
              <a:t>.</a:t>
            </a:r>
          </a:p>
          <a:p>
            <a:pPr marL="0" indent="0">
              <a:buNone/>
            </a:pPr>
            <a:endParaRPr lang="en-US" sz="1200" b="1" dirty="0"/>
          </a:p>
          <a:p>
            <a:pPr marL="0" indent="0">
              <a:buNone/>
            </a:pPr>
            <a:r>
              <a:rPr lang="en-US" sz="1200" b="1" dirty="0"/>
              <a:t>10) Fast Speed</a:t>
            </a:r>
          </a:p>
          <a:p>
            <a:pPr marL="0" indent="0">
              <a:buNone/>
            </a:pPr>
            <a:r>
              <a:rPr lang="en-US" sz="1200" b="1" dirty="0"/>
              <a:t>The compilation and execution time of C# language is fast.</a:t>
            </a:r>
          </a:p>
          <a:p>
            <a:endParaRPr lang="en-US" sz="1200" b="1" dirty="0"/>
          </a:p>
        </p:txBody>
      </p:sp>
    </p:spTree>
    <p:extLst>
      <p:ext uri="{BB962C8B-B14F-4D97-AF65-F5344CB8AC3E}">
        <p14:creationId xmlns:p14="http://schemas.microsoft.com/office/powerpoint/2010/main" val="3296073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FRAMEWORK</a:t>
            </a:r>
            <a:endParaRPr lang="en-US" dirty="0"/>
          </a:p>
        </p:txBody>
      </p:sp>
      <p:sp>
        <p:nvSpPr>
          <p:cNvPr id="3" name="Content Placeholder 2"/>
          <p:cNvSpPr>
            <a:spLocks noGrp="1"/>
          </p:cNvSpPr>
          <p:nvPr>
            <p:ph idx="1"/>
          </p:nvPr>
        </p:nvSpPr>
        <p:spPr/>
        <p:txBody>
          <a:bodyPr>
            <a:normAutofit fontScale="85000" lnSpcReduction="10000"/>
          </a:bodyPr>
          <a:lstStyle/>
          <a:p>
            <a:r>
              <a:rPr lang="en-US" dirty="0"/>
              <a:t>It is used to develop applications for web, Windows, phone. Moreover, it provides a broad range of functionalities and support.</a:t>
            </a:r>
          </a:p>
          <a:p>
            <a:r>
              <a:rPr lang="en-US" dirty="0"/>
              <a:t>This framework contains a large number of class libraries known as Framework Class Library (FCL). The software programs written in .NET are executed in the execution environment, which is called CLR (Common Language Runtime). These are the core and essential parts of the .NET framework.</a:t>
            </a:r>
          </a:p>
          <a:p>
            <a:r>
              <a:rPr lang="en-US" dirty="0"/>
              <a:t>This framework provides various services like memory management, networking, security, memory management, and type-safety.</a:t>
            </a:r>
          </a:p>
          <a:p>
            <a:r>
              <a:rPr lang="en-US" dirty="0"/>
              <a:t>The </a:t>
            </a:r>
            <a:r>
              <a:rPr lang="en-US" dirty="0" err="1"/>
              <a:t>.Net</a:t>
            </a:r>
            <a:r>
              <a:rPr lang="en-US" dirty="0"/>
              <a:t> Framework supports more than 60 programming languages such as C#, F#, VB.NET, J#, VC++, JScript.NET, APL, COBOL, Perl, Oberon, ML, Pascal, Eiffel, Smalltalk, Python, Cobra, ADA, et</a:t>
            </a:r>
          </a:p>
          <a:p>
            <a:pPr marL="0" indent="0">
              <a:buNone/>
            </a:pPr>
            <a:endParaRPr lang="en-US" dirty="0"/>
          </a:p>
        </p:txBody>
      </p:sp>
    </p:spTree>
    <p:extLst>
      <p:ext uri="{BB962C8B-B14F-4D97-AF65-F5344CB8AC3E}">
        <p14:creationId xmlns:p14="http://schemas.microsoft.com/office/powerpoint/2010/main" val="245631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.NET Framework </a:t>
            </a:r>
            <a:r>
              <a:rPr lang="en-US" dirty="0" smtClean="0"/>
              <a:t>(4 main components):</a:t>
            </a:r>
            <a:endParaRPr lang="en-US" dirty="0"/>
          </a:p>
        </p:txBody>
      </p:sp>
      <p:sp>
        <p:nvSpPr>
          <p:cNvPr id="3" name="Content Placeholder 2"/>
          <p:cNvSpPr>
            <a:spLocks noGrp="1"/>
          </p:cNvSpPr>
          <p:nvPr>
            <p:ph idx="1"/>
          </p:nvPr>
        </p:nvSpPr>
        <p:spPr/>
        <p:txBody>
          <a:bodyPr>
            <a:normAutofit/>
          </a:bodyPr>
          <a:lstStyle/>
          <a:p>
            <a:r>
              <a:rPr lang="en-US" dirty="0" smtClean="0"/>
              <a:t>Common </a:t>
            </a:r>
            <a:r>
              <a:rPr lang="en-US" dirty="0"/>
              <a:t>Language Runtime (CLR)</a:t>
            </a:r>
          </a:p>
          <a:p>
            <a:r>
              <a:rPr lang="en-US" dirty="0"/>
              <a:t>Framework Class Library (FCL),</a:t>
            </a:r>
          </a:p>
          <a:p>
            <a:r>
              <a:rPr lang="en-US" dirty="0"/>
              <a:t>Core Languages (</a:t>
            </a:r>
            <a:r>
              <a:rPr lang="en-US" dirty="0" err="1"/>
              <a:t>WinForms</a:t>
            </a:r>
            <a:r>
              <a:rPr lang="en-US" dirty="0"/>
              <a:t>, ASP.NET, and ADO.NET), and</a:t>
            </a:r>
          </a:p>
          <a:p>
            <a:r>
              <a:rPr lang="en-US" dirty="0"/>
              <a:t>Other Modules (WCF, WPF, WF, Card Space, LINQ, Entity Framework, Parallel LINQ, Task Parallel Library, etc.)</a:t>
            </a:r>
          </a:p>
        </p:txBody>
      </p:sp>
    </p:spTree>
    <p:extLst>
      <p:ext uri="{BB962C8B-B14F-4D97-AF65-F5344CB8AC3E}">
        <p14:creationId xmlns:p14="http://schemas.microsoft.com/office/powerpoint/2010/main" val="3324920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a:t>
            </a:r>
            <a:endParaRPr lang="en-US" dirty="0"/>
          </a:p>
        </p:txBody>
      </p:sp>
      <p:sp>
        <p:nvSpPr>
          <p:cNvPr id="3" name="Content Placeholder 2"/>
          <p:cNvSpPr>
            <a:spLocks noGrp="1"/>
          </p:cNvSpPr>
          <p:nvPr>
            <p:ph idx="1"/>
          </p:nvPr>
        </p:nvSpPr>
        <p:spPr/>
        <p:txBody>
          <a:bodyPr/>
          <a:lstStyle/>
          <a:p>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4700" y="521001"/>
            <a:ext cx="3009900" cy="3898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57200"/>
            <a:ext cx="3276600" cy="3898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457198"/>
            <a:ext cx="3124200" cy="3962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0094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FRAMEWORK</a:t>
            </a:r>
            <a:endParaRPr lang="en-US" dirty="0"/>
          </a:p>
        </p:txBody>
      </p:sp>
      <p:sp>
        <p:nvSpPr>
          <p:cNvPr id="3" name="Content Placeholder 2"/>
          <p:cNvSpPr>
            <a:spLocks noGrp="1"/>
          </p:cNvSpPr>
          <p:nvPr>
            <p:ph idx="1"/>
          </p:nvPr>
        </p:nvSpPr>
        <p:spPr/>
        <p:txBody>
          <a:bodyPr/>
          <a:lstStyle/>
          <a:p>
            <a:endParaRPr lang="en-US"/>
          </a:p>
        </p:txBody>
      </p:sp>
      <p:pic>
        <p:nvPicPr>
          <p:cNvPr id="3074" name="Picture 2" descr="NET Framework version history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04800"/>
            <a:ext cx="3581400" cy="477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7829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marL="0" indent="0">
              <a:buNone/>
            </a:pPr>
            <a:r>
              <a:rPr lang="en-US" b="1" dirty="0" err="1"/>
              <a:t>WinForms</a:t>
            </a:r>
            <a:endParaRPr lang="en-US" b="1" dirty="0"/>
          </a:p>
          <a:p>
            <a:r>
              <a:rPr lang="en-US" dirty="0"/>
              <a:t>Windows Forms is a smart client technology for the .NET Framework, a set of managed libraries that simplify common application tasks such as reading and writing to the file system.</a:t>
            </a:r>
          </a:p>
          <a:p>
            <a:pPr marL="0" indent="0">
              <a:buNone/>
            </a:pPr>
            <a:r>
              <a:rPr lang="en-US" b="1" dirty="0"/>
              <a:t>ASP.NET</a:t>
            </a:r>
          </a:p>
          <a:p>
            <a:r>
              <a:rPr lang="en-US" dirty="0"/>
              <a:t>ASP.NET is a web framework designed and developed by Microsoft. It is used to develop websites, web applications, and web services. It provides a fantastic integration of HTML, CSS, and JavaScript. It was first released in January 2002.</a:t>
            </a:r>
          </a:p>
          <a:p>
            <a:pPr marL="0" indent="0">
              <a:buNone/>
            </a:pPr>
            <a:r>
              <a:rPr lang="en-US" b="1" dirty="0"/>
              <a:t>ADO.NET</a:t>
            </a:r>
          </a:p>
          <a:p>
            <a:r>
              <a:rPr lang="en-US" dirty="0"/>
              <a:t>ADO.NET is a module of </a:t>
            </a:r>
            <a:r>
              <a:rPr lang="en-US" dirty="0" err="1"/>
              <a:t>.Net</a:t>
            </a:r>
            <a:r>
              <a:rPr lang="en-US" dirty="0"/>
              <a:t> Framework, which is used to establish a connection between application and data sources. Data sources can be such as SQL Server and XML. ADO .NET consists of classes that can be used to connect, retrieve, insert, and delete data.</a:t>
            </a:r>
          </a:p>
          <a:p>
            <a:pPr marL="0" indent="0">
              <a:buNone/>
            </a:pPr>
            <a:r>
              <a:rPr lang="en-US" b="1" dirty="0"/>
              <a:t>WPF (Windows Presentation Foundation)</a:t>
            </a:r>
          </a:p>
          <a:p>
            <a:r>
              <a:rPr lang="en-US" dirty="0"/>
              <a:t>Windows Presentation Foundation (WPF) is a graphical subsystem by Microsoft for rendering user interfaces in Windows-based applications. WPF, previously known as "Avalon", was initially released as part of .NET Framework 3.0 in 2006. WPF uses DirectX.</a:t>
            </a:r>
          </a:p>
          <a:p>
            <a:endParaRPr lang="en-US" dirty="0"/>
          </a:p>
        </p:txBody>
      </p:sp>
    </p:spTree>
    <p:extLst>
      <p:ext uri="{BB962C8B-B14F-4D97-AF65-F5344CB8AC3E}">
        <p14:creationId xmlns:p14="http://schemas.microsoft.com/office/powerpoint/2010/main" val="2842067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pPr marL="0" indent="0">
              <a:buNone/>
            </a:pPr>
            <a:r>
              <a:rPr lang="en-US" b="1" dirty="0"/>
              <a:t>WCF (Windows Communication Foundation)</a:t>
            </a:r>
          </a:p>
          <a:p>
            <a:r>
              <a:rPr lang="en-US" dirty="0"/>
              <a:t>It is a framework for building service-oriented applications. Using WCF, you can send data as asynchronous messages from one service endpoint to another.WF (Workflow Foundation)</a:t>
            </a:r>
          </a:p>
          <a:p>
            <a:r>
              <a:rPr lang="en-US" dirty="0"/>
              <a:t>Windows Workflow Foundation (WF) is a Microsoft technology that provides an API, an in-process workflow engine, and a </a:t>
            </a:r>
            <a:r>
              <a:rPr lang="en-US" dirty="0" err="1"/>
              <a:t>rehostable</a:t>
            </a:r>
            <a:r>
              <a:rPr lang="en-US" dirty="0"/>
              <a:t> designer to implement long-running processes as workflows within .NET applications</a:t>
            </a:r>
            <a:r>
              <a:rPr lang="en-US" dirty="0" smtClean="0"/>
              <a:t>.</a:t>
            </a:r>
          </a:p>
          <a:p>
            <a:endParaRPr lang="en-US" dirty="0"/>
          </a:p>
          <a:p>
            <a:pPr marL="0" indent="0">
              <a:buNone/>
            </a:pPr>
            <a:r>
              <a:rPr lang="en-US" b="1" dirty="0"/>
              <a:t>LINQ (Language Integrated Query)</a:t>
            </a:r>
          </a:p>
          <a:p>
            <a:r>
              <a:rPr lang="en-US" dirty="0"/>
              <a:t>It is a query language, introduced in .NET 3.5 framework. It is used to make the query for data sources with C# or Visual Basics programming languages</a:t>
            </a:r>
            <a:r>
              <a:rPr lang="en-US" dirty="0" smtClean="0"/>
              <a:t>.</a:t>
            </a:r>
          </a:p>
          <a:p>
            <a:endParaRPr lang="en-US" dirty="0"/>
          </a:p>
          <a:p>
            <a:pPr marL="0" indent="0">
              <a:buNone/>
            </a:pPr>
            <a:r>
              <a:rPr lang="en-US" b="1" dirty="0"/>
              <a:t>Entity Framework</a:t>
            </a:r>
          </a:p>
          <a:p>
            <a:r>
              <a:rPr lang="en-US" dirty="0"/>
              <a:t>It is an ORM based open source framework which is used to work with a database using .NET objects. It eliminates a lot of developers effort to handle the database. It is Microsoft's recommended technology to deal with the database</a:t>
            </a:r>
            <a:r>
              <a:rPr lang="en-US" dirty="0" smtClean="0"/>
              <a:t>.</a:t>
            </a:r>
          </a:p>
          <a:p>
            <a:endParaRPr lang="en-US" dirty="0"/>
          </a:p>
          <a:p>
            <a:pPr marL="0" indent="0">
              <a:buNone/>
            </a:pPr>
            <a:r>
              <a:rPr lang="en-US" b="1" dirty="0"/>
              <a:t>Parallel LINQ</a:t>
            </a:r>
          </a:p>
          <a:p>
            <a:r>
              <a:rPr lang="en-US" dirty="0"/>
              <a:t>Parallel LINQ or PLINQ is a parallel implementation of LINQ to objects. It combines the simplicity and readability of LINQ and provides the power of parallel programming.</a:t>
            </a:r>
          </a:p>
          <a:p>
            <a:r>
              <a:rPr lang="en-US" dirty="0"/>
              <a:t>It can improve and provide fast speed to execute the LINQ query by using all available computer capabilities.</a:t>
            </a:r>
          </a:p>
          <a:p>
            <a:r>
              <a:rPr lang="en-US" dirty="0"/>
              <a:t>Apart from the above features and libraries, .NET includes other APIs and Model to improve and enhance the .NET framework.</a:t>
            </a:r>
          </a:p>
          <a:p>
            <a:r>
              <a:rPr lang="en-US" dirty="0"/>
              <a:t>In 2015, Task parallel and Task parallel libraries were added. In .NET 4.5, a task-based asynchronous model was added.</a:t>
            </a:r>
          </a:p>
          <a:p>
            <a:endParaRPr lang="en-US" dirty="0"/>
          </a:p>
        </p:txBody>
      </p:sp>
    </p:spTree>
    <p:extLst>
      <p:ext uri="{BB962C8B-B14F-4D97-AF65-F5344CB8AC3E}">
        <p14:creationId xmlns:p14="http://schemas.microsoft.com/office/powerpoint/2010/main" val="4261327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NET Common Language Runtime (CLR</a:t>
            </a:r>
            <a:r>
              <a:rPr lang="en-US" dirty="0" smtClean="0"/>
              <a:t>)</a:t>
            </a:r>
            <a:endParaRPr lang="en-US" dirty="0"/>
          </a:p>
        </p:txBody>
      </p:sp>
      <p:sp>
        <p:nvSpPr>
          <p:cNvPr id="3" name="Content Placeholder 2"/>
          <p:cNvSpPr>
            <a:spLocks noGrp="1"/>
          </p:cNvSpPr>
          <p:nvPr>
            <p:ph idx="1"/>
          </p:nvPr>
        </p:nvSpPr>
        <p:spPr/>
        <p:txBody>
          <a:bodyPr>
            <a:normAutofit fontScale="85000" lnSpcReduction="10000"/>
          </a:bodyPr>
          <a:lstStyle/>
          <a:p>
            <a:pPr algn="just">
              <a:buFont typeface="Arial"/>
              <a:buChar char="•"/>
            </a:pPr>
            <a:r>
              <a:rPr lang="en-US" dirty="0">
                <a:solidFill>
                  <a:srgbClr val="000000"/>
                </a:solidFill>
                <a:latin typeface="Inter-Regular"/>
              </a:rPr>
              <a:t>It converts the program into native code.</a:t>
            </a:r>
          </a:p>
          <a:p>
            <a:pPr algn="just">
              <a:buFont typeface="Arial"/>
              <a:buChar char="•"/>
            </a:pPr>
            <a:r>
              <a:rPr lang="en-US" dirty="0">
                <a:solidFill>
                  <a:srgbClr val="000000"/>
                </a:solidFill>
                <a:latin typeface="Inter-Regular"/>
              </a:rPr>
              <a:t>Handles Exceptions</a:t>
            </a:r>
          </a:p>
          <a:p>
            <a:pPr algn="just">
              <a:buFont typeface="Arial"/>
              <a:buChar char="•"/>
            </a:pPr>
            <a:r>
              <a:rPr lang="en-US" dirty="0">
                <a:solidFill>
                  <a:srgbClr val="000000"/>
                </a:solidFill>
                <a:latin typeface="Inter-Regular"/>
              </a:rPr>
              <a:t>Provides type-safety</a:t>
            </a:r>
          </a:p>
          <a:p>
            <a:pPr algn="just">
              <a:buFont typeface="Arial"/>
              <a:buChar char="•"/>
            </a:pPr>
            <a:r>
              <a:rPr lang="en-US" dirty="0">
                <a:solidFill>
                  <a:srgbClr val="000000"/>
                </a:solidFill>
                <a:latin typeface="Inter-Regular"/>
              </a:rPr>
              <a:t>Memory management</a:t>
            </a:r>
          </a:p>
          <a:p>
            <a:pPr algn="just">
              <a:buFont typeface="Arial"/>
              <a:buChar char="•"/>
            </a:pPr>
            <a:r>
              <a:rPr lang="en-US" dirty="0">
                <a:solidFill>
                  <a:srgbClr val="000000"/>
                </a:solidFill>
                <a:latin typeface="Inter-Regular"/>
              </a:rPr>
              <a:t>Provides security</a:t>
            </a:r>
          </a:p>
          <a:p>
            <a:pPr algn="just">
              <a:buFont typeface="Arial"/>
              <a:buChar char="•"/>
            </a:pPr>
            <a:r>
              <a:rPr lang="en-US" dirty="0">
                <a:solidFill>
                  <a:srgbClr val="000000"/>
                </a:solidFill>
                <a:latin typeface="Inter-Regular"/>
              </a:rPr>
              <a:t>Improved performance</a:t>
            </a:r>
          </a:p>
          <a:p>
            <a:pPr algn="just">
              <a:buFont typeface="Arial"/>
              <a:buChar char="•"/>
            </a:pPr>
            <a:r>
              <a:rPr lang="en-US" dirty="0">
                <a:solidFill>
                  <a:srgbClr val="000000"/>
                </a:solidFill>
                <a:latin typeface="Inter-Regular"/>
              </a:rPr>
              <a:t>Language independent</a:t>
            </a:r>
          </a:p>
          <a:p>
            <a:pPr algn="just">
              <a:buFont typeface="Arial"/>
              <a:buChar char="•"/>
            </a:pPr>
            <a:r>
              <a:rPr lang="en-US" dirty="0">
                <a:solidFill>
                  <a:srgbClr val="000000"/>
                </a:solidFill>
                <a:latin typeface="Inter-Regular"/>
              </a:rPr>
              <a:t>Platform independent</a:t>
            </a:r>
          </a:p>
          <a:p>
            <a:pPr algn="just">
              <a:buFont typeface="Arial"/>
              <a:buChar char="•"/>
            </a:pPr>
            <a:r>
              <a:rPr lang="en-US" dirty="0">
                <a:solidFill>
                  <a:srgbClr val="000000"/>
                </a:solidFill>
                <a:latin typeface="Inter-Regular"/>
              </a:rPr>
              <a:t>Garbage collection</a:t>
            </a:r>
          </a:p>
          <a:p>
            <a:pPr algn="just">
              <a:buFont typeface="Arial"/>
              <a:buChar char="•"/>
            </a:pPr>
            <a:r>
              <a:rPr lang="en-US" dirty="0">
                <a:solidFill>
                  <a:srgbClr val="000000"/>
                </a:solidFill>
                <a:latin typeface="Inter-Regular"/>
              </a:rPr>
              <a:t>Provides language features such as inheritance, interfaces, and overloading for object-oriented </a:t>
            </a:r>
            <a:r>
              <a:rPr lang="en-US" dirty="0" smtClean="0">
                <a:solidFill>
                  <a:srgbClr val="000000"/>
                </a:solidFill>
                <a:latin typeface="Inter-Regular"/>
              </a:rPr>
              <a:t>programming.</a:t>
            </a:r>
            <a:endParaRPr lang="en-US" dirty="0">
              <a:solidFill>
                <a:srgbClr val="000000"/>
              </a:solidFill>
              <a:latin typeface="Inter-Regular"/>
            </a:endParaRPr>
          </a:p>
        </p:txBody>
      </p:sp>
    </p:spTree>
    <p:extLst>
      <p:ext uri="{BB962C8B-B14F-4D97-AF65-F5344CB8AC3E}">
        <p14:creationId xmlns:p14="http://schemas.microsoft.com/office/powerpoint/2010/main" val="3350290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CLR</a:t>
            </a:r>
            <a:endParaRPr lang="en-US" dirty="0"/>
          </a:p>
        </p:txBody>
      </p:sp>
      <p:sp>
        <p:nvSpPr>
          <p:cNvPr id="3" name="Content Placeholder 2"/>
          <p:cNvSpPr>
            <a:spLocks noGrp="1"/>
          </p:cNvSpPr>
          <p:nvPr>
            <p:ph idx="1"/>
          </p:nvPr>
        </p:nvSpPr>
        <p:spPr>
          <a:xfrm>
            <a:off x="5257800" y="685800"/>
            <a:ext cx="3200400" cy="4114800"/>
          </a:xfrm>
        </p:spPr>
        <p:txBody>
          <a:bodyPr>
            <a:normAutofit fontScale="85000" lnSpcReduction="20000"/>
          </a:bodyPr>
          <a:lstStyle/>
          <a:p>
            <a:pPr marL="0" indent="0">
              <a:buNone/>
            </a:pPr>
            <a:r>
              <a:rPr lang="en-US" dirty="0"/>
              <a:t>It is a program execution engine that loads and executes the program. It converts the program into native code. It acts as an interface between the framework and operating system. It does exception handling, memory management, and garbage collection. Moreover, it provides security, type-safety, interoperability, and </a:t>
            </a:r>
            <a:r>
              <a:rPr lang="en-US" dirty="0" err="1"/>
              <a:t>portablility</a:t>
            </a:r>
            <a:r>
              <a:rPr lang="en-US" dirty="0"/>
              <a:t>. A list of CLR components are given below:</a:t>
            </a:r>
            <a:endParaRPr lang="en-US" dirty="0"/>
          </a:p>
        </p:txBody>
      </p:sp>
      <p:pic>
        <p:nvPicPr>
          <p:cNvPr id="1026" name="Picture 2" descr="Architecture of Common Language Runtime (CLR) - GeeksforGee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59" y="381000"/>
            <a:ext cx="4949825" cy="4722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8942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24</TotalTime>
  <Words>1290</Words>
  <Application>Microsoft Office PowerPoint</Application>
  <PresentationFormat>On-screen Show (4:3)</PresentationFormat>
  <Paragraphs>117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NewsPrint</vt:lpstr>
      <vt:lpstr>Csharp basics</vt:lpstr>
      <vt:lpstr>.NET FRAMEWORK</vt:lpstr>
      <vt:lpstr>The .NET Framework (4 main components):</vt:lpstr>
      <vt:lpstr>EVOLUTION</vt:lpstr>
      <vt:lpstr>.NET FRAMEWORK</vt:lpstr>
      <vt:lpstr>PowerPoint Presentation</vt:lpstr>
      <vt:lpstr>PowerPoint Presentation</vt:lpstr>
      <vt:lpstr>NET Common Language Runtime (CLR)</vt:lpstr>
      <vt:lpstr>CLR</vt:lpstr>
      <vt:lpstr>PowerPoint Presentation</vt:lpstr>
      <vt:lpstr>.NET Framework Class Library</vt:lpstr>
      <vt:lpstr>.NET Framework Class Library Namespaces</vt:lpstr>
      <vt:lpstr>.NET Framework Class Library Namespaces</vt:lpstr>
      <vt:lpstr>C#</vt:lpstr>
      <vt:lpstr>JAVA VS CSHARP</vt:lpstr>
      <vt:lpstr>C# Features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Csharp basics</dc:title>
  <dc:creator>User</dc:creator>
  <cp:lastModifiedBy>User</cp:lastModifiedBy>
  <cp:revision>11</cp:revision>
  <dcterms:created xsi:type="dcterms:W3CDTF">2006-08-16T00:00:00Z</dcterms:created>
  <dcterms:modified xsi:type="dcterms:W3CDTF">2021-06-18T14:19:33Z</dcterms:modified>
</cp:coreProperties>
</file>