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351" r:id="rId4"/>
    <p:sldId id="352" r:id="rId5"/>
    <p:sldId id="353" r:id="rId6"/>
    <p:sldId id="354" r:id="rId7"/>
    <p:sldId id="355" r:id="rId8"/>
    <p:sldId id="356" r:id="rId9"/>
    <p:sldId id="286" r:id="rId10"/>
  </p:sldIdLst>
  <p:sldSz cx="20104100" cy="11309350"/>
  <p:notesSz cx="20104100" cy="113093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3"/>
    <a:srgbClr val="681748"/>
    <a:srgbClr val="5E6D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4" autoAdjust="0"/>
  </p:normalViewPr>
  <p:slideViewPr>
    <p:cSldViewPr>
      <p:cViewPr varScale="1">
        <p:scale>
          <a:sx n="49" d="100"/>
          <a:sy n="49" d="100"/>
        </p:scale>
        <p:origin x="29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B6A1AD7-E78C-467A-ABFA-DC10A22CA4D1}" type="datetimeFigureOut">
              <a:rPr lang="en-US"/>
              <a:pPr>
                <a:defRPr/>
              </a:pPr>
              <a:t>7/15/2021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372100"/>
            <a:ext cx="16084550" cy="50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51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30E781-A725-42A9-A8A5-55E94281D05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FEF5D-9353-4FD2-9F3F-8BD268950637}" type="datetimeFigureOut">
              <a:rPr lang="en-US" altLang="en-US"/>
              <a:pPr>
                <a:defRPr/>
              </a:pPr>
              <a:t>7/15/2021</a:t>
            </a:fld>
            <a:endParaRPr lang="en-US" alt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F0344-CE29-4AF6-916C-769B2BD7932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266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DFF5E-6E3E-492A-9F4A-319EA767356B}" type="datetimeFigureOut">
              <a:rPr lang="en-US" altLang="en-US"/>
              <a:pPr>
                <a:defRPr/>
              </a:pPr>
              <a:t>7/15/2021</a:t>
            </a:fld>
            <a:endParaRPr lang="en-US" alt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7D823-052F-48AB-BE28-4DECE21AF87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878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4364E-9D89-47D9-B484-5AC4B79BC727}" type="datetimeFigureOut">
              <a:rPr lang="en-US" altLang="en-US"/>
              <a:pPr>
                <a:defRPr/>
              </a:pPr>
              <a:t>7/15/2021</a:t>
            </a:fld>
            <a:endParaRPr lang="en-US" altLang="en-US" dirty="0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7276F-6280-414B-B516-FE3293A2262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F3759-D6D8-4500-B32B-34DE4FDA273E}" type="datetimeFigureOut">
              <a:rPr lang="en-US" altLang="en-US"/>
              <a:pPr>
                <a:defRPr/>
              </a:pPr>
              <a:t>7/15/2021</a:t>
            </a:fld>
            <a:endParaRPr lang="en-US" altLang="en-US" dirty="0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1D7CA-1A42-4E51-86EB-938C6E08034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38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C2A06-DDA1-4A54-8B83-3A3ACE729F84}" type="datetimeFigureOut">
              <a:rPr lang="en-US" altLang="en-US"/>
              <a:pPr>
                <a:defRPr/>
              </a:pPr>
              <a:t>7/15/2021</a:t>
            </a:fld>
            <a:endParaRPr lang="en-US" altLang="en-US" dirty="0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05B6A-67F7-4744-A0E2-7D3A9C7A039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63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11296650"/>
            <a:ext cx="20104100" cy="0"/>
          </a:xfrm>
          <a:custGeom>
            <a:avLst/>
            <a:gdLst>
              <a:gd name="T0" fmla="*/ 0 w 20104100"/>
              <a:gd name="T1" fmla="*/ 20104099 w 20104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1027" name="bk object 17"/>
          <p:cNvSpPr>
            <a:spLocks/>
          </p:cNvSpPr>
          <p:nvPr/>
        </p:nvSpPr>
        <p:spPr bwMode="auto">
          <a:xfrm>
            <a:off x="0" y="11274425"/>
            <a:ext cx="20075525" cy="0"/>
          </a:xfrm>
          <a:custGeom>
            <a:avLst/>
            <a:gdLst>
              <a:gd name="T0" fmla="*/ 0 w 20076160"/>
              <a:gd name="T1" fmla="*/ 20069052 w 200761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076160">
                <a:moveTo>
                  <a:pt x="0" y="0"/>
                </a:moveTo>
                <a:lnTo>
                  <a:pt x="20076037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1028" name="bk object 18"/>
          <p:cNvSpPr>
            <a:spLocks/>
          </p:cNvSpPr>
          <p:nvPr/>
        </p:nvSpPr>
        <p:spPr bwMode="auto">
          <a:xfrm>
            <a:off x="28575" y="47625"/>
            <a:ext cx="0" cy="11214100"/>
          </a:xfrm>
          <a:custGeom>
            <a:avLst/>
            <a:gdLst>
              <a:gd name="T0" fmla="*/ 0 h 11215370"/>
              <a:gd name="T1" fmla="*/ 11201407 h 11215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218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1029" name="bk object 19"/>
          <p:cNvSpPr>
            <a:spLocks/>
          </p:cNvSpPr>
          <p:nvPr/>
        </p:nvSpPr>
        <p:spPr bwMode="auto">
          <a:xfrm>
            <a:off x="0" y="23813"/>
            <a:ext cx="20104100" cy="0"/>
          </a:xfrm>
          <a:custGeom>
            <a:avLst/>
            <a:gdLst>
              <a:gd name="T0" fmla="*/ 0 w 20104100"/>
              <a:gd name="T1" fmla="*/ 20104099 w 20104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46990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1030" name="bk object 20"/>
          <p:cNvSpPr>
            <a:spLocks/>
          </p:cNvSpPr>
          <p:nvPr/>
        </p:nvSpPr>
        <p:spPr bwMode="auto">
          <a:xfrm>
            <a:off x="20075525" y="11261725"/>
            <a:ext cx="28575" cy="23813"/>
          </a:xfrm>
          <a:custGeom>
            <a:avLst/>
            <a:gdLst>
              <a:gd name="T0" fmla="*/ 0 w 28575"/>
              <a:gd name="T1" fmla="*/ 35836 h 22859"/>
              <a:gd name="T2" fmla="*/ 28061 w 28575"/>
              <a:gd name="T3" fmla="*/ 35836 h 22859"/>
              <a:gd name="T4" fmla="*/ 28061 w 28575"/>
              <a:gd name="T5" fmla="*/ 0 h 22859"/>
              <a:gd name="T6" fmla="*/ 0 w 28575"/>
              <a:gd name="T7" fmla="*/ 0 h 22859"/>
              <a:gd name="T8" fmla="*/ 0 w 28575"/>
              <a:gd name="T9" fmla="*/ 35836 h 22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75" h="22859">
                <a:moveTo>
                  <a:pt x="0" y="22856"/>
                </a:moveTo>
                <a:lnTo>
                  <a:pt x="28061" y="22856"/>
                </a:lnTo>
                <a:lnTo>
                  <a:pt x="28061" y="0"/>
                </a:lnTo>
                <a:lnTo>
                  <a:pt x="0" y="0"/>
                </a:lnTo>
                <a:lnTo>
                  <a:pt x="0" y="22856"/>
                </a:lnTo>
                <a:close/>
              </a:path>
            </a:pathLst>
          </a:custGeom>
          <a:solidFill>
            <a:srgbClr val="E76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1031" name="bk object 21"/>
          <p:cNvSpPr>
            <a:spLocks/>
          </p:cNvSpPr>
          <p:nvPr/>
        </p:nvSpPr>
        <p:spPr bwMode="auto">
          <a:xfrm>
            <a:off x="20075525" y="47625"/>
            <a:ext cx="0" cy="11214100"/>
          </a:xfrm>
          <a:custGeom>
            <a:avLst/>
            <a:gdLst>
              <a:gd name="T0" fmla="*/ 0 h 11215370"/>
              <a:gd name="T1" fmla="*/ 11201407 h 11215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176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1032" name="Holder 2"/>
          <p:cNvSpPr>
            <a:spLocks noGrp="1"/>
          </p:cNvSpPr>
          <p:nvPr>
            <p:ph type="title"/>
          </p:nvPr>
        </p:nvSpPr>
        <p:spPr bwMode="auto"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smtClean="0"/>
          </a:p>
        </p:txBody>
      </p:sp>
      <p:sp>
        <p:nvSpPr>
          <p:cNvPr id="1033" name="Holder 3"/>
          <p:cNvSpPr>
            <a:spLocks noGrp="1"/>
          </p:cNvSpPr>
          <p:nvPr>
            <p:ph type="body" idx="1"/>
          </p:nvPr>
        </p:nvSpPr>
        <p:spPr bwMode="auto">
          <a:xfrm>
            <a:off x="2746375" y="2613025"/>
            <a:ext cx="1461135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B99560F-17F6-4747-A321-011926C19847}" type="datetimeFigureOut">
              <a:rPr lang="en-US" altLang="en-US"/>
              <a:pPr>
                <a:defRPr/>
              </a:pPr>
              <a:t>7/15/2021</a:t>
            </a:fld>
            <a:endParaRPr lang="en-US" alt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fld id="{45D4478C-17CB-44D1-9E1D-6E285EC4DA6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201" name="object 9"/>
          <p:cNvSpPr txBox="1">
            <a:spLocks noChangeArrowheads="1"/>
          </p:cNvSpPr>
          <p:nvPr/>
        </p:nvSpPr>
        <p:spPr bwMode="auto">
          <a:xfrm>
            <a:off x="2355850" y="5562264"/>
            <a:ext cx="15316200" cy="3710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100"/>
              </a:spcBef>
            </a:pPr>
            <a:r>
              <a:rPr lang="en-US" altLang="en-US" sz="4000" b="1" dirty="0" smtClean="0">
                <a:solidFill>
                  <a:srgbClr val="005893"/>
                </a:solidFill>
                <a:latin typeface="Playfair Display" charset="0"/>
              </a:rPr>
              <a:t>Working of Check Box, List Box and Combo Box in Ado. Net using C# Code</a:t>
            </a:r>
          </a:p>
          <a:p>
            <a:pPr algn="ctr" eaLnBrk="1" hangingPunct="1">
              <a:spcBef>
                <a:spcPts val="100"/>
              </a:spcBef>
            </a:pPr>
            <a:endParaRPr lang="en-US" altLang="en-US" sz="4000" b="1" dirty="0" smtClean="0">
              <a:solidFill>
                <a:srgbClr val="005893"/>
              </a:solidFill>
              <a:latin typeface="Playfair Display" charset="0"/>
            </a:endParaRPr>
          </a:p>
          <a:p>
            <a:pPr algn="ctr" eaLnBrk="1" hangingPunct="1">
              <a:spcBef>
                <a:spcPts val="100"/>
              </a:spcBef>
            </a:pPr>
            <a:r>
              <a:rPr lang="en-US" altLang="en-US" sz="3200" dirty="0" smtClean="0">
                <a:latin typeface="Playfair Display" charset="0"/>
              </a:rPr>
              <a:t>Submitted by</a:t>
            </a:r>
            <a:endParaRPr lang="en-US" altLang="en-US" sz="4400" dirty="0">
              <a:latin typeface="Playfair Display" charset="0"/>
            </a:endParaRPr>
          </a:p>
          <a:p>
            <a:pPr algn="ctr" eaLnBrk="1" hangingPunct="1">
              <a:spcBef>
                <a:spcPts val="100"/>
              </a:spcBef>
            </a:pPr>
            <a:r>
              <a:rPr lang="en-US" altLang="en-US" sz="3600" b="1" dirty="0" smtClean="0">
                <a:solidFill>
                  <a:srgbClr val="7030A0"/>
                </a:solidFill>
                <a:latin typeface="Playfair Display" charset="0"/>
              </a:rPr>
              <a:t>ALTHAF S</a:t>
            </a:r>
            <a:endParaRPr lang="en-US" altLang="en-US" sz="3600" b="1" dirty="0" smtClean="0">
              <a:solidFill>
                <a:srgbClr val="7030A0"/>
              </a:solidFill>
              <a:latin typeface="Playfair Display" charset="0"/>
            </a:endParaRPr>
          </a:p>
          <a:p>
            <a:pPr algn="ctr" eaLnBrk="1" hangingPunct="1">
              <a:spcBef>
                <a:spcPts val="100"/>
              </a:spcBef>
            </a:pPr>
            <a:endParaRPr lang="en-US" altLang="en-US" sz="4900" dirty="0">
              <a:solidFill>
                <a:srgbClr val="005893"/>
              </a:solidFill>
              <a:latin typeface="Playfair Display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7" b="26921"/>
          <a:stretch/>
        </p:blipFill>
        <p:spPr>
          <a:xfrm>
            <a:off x="7385050" y="2971464"/>
            <a:ext cx="52578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5650" y="1850659"/>
            <a:ext cx="50311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dirty="0" smtClean="0">
                <a:solidFill>
                  <a:schemeClr val="tx1">
                    <a:lumMod val="95000"/>
                  </a:schemeClr>
                </a:solidFill>
              </a:rPr>
              <a:t>CheckBox Class</a:t>
            </a:r>
            <a:endParaRPr lang="en-IN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07A2F7-C829-44C8-BE26-D579F31B5DDB}"/>
              </a:ext>
            </a:extLst>
          </p:cNvPr>
          <p:cNvSpPr txBox="1">
            <a:spLocks/>
          </p:cNvSpPr>
          <p:nvPr/>
        </p:nvSpPr>
        <p:spPr bwMode="auto">
          <a:xfrm>
            <a:off x="754164" y="2872397"/>
            <a:ext cx="14022286" cy="137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 defTabSz="914400"/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CheckBox to give the user an option, such as true/false or yes/no. The CheckBox control can display an image or text or both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defTabSz="914400"/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these tools in your form Import the library System.Windows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.Form.</a:t>
            </a:r>
            <a:endParaRPr lang="en-IN" sz="28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22" t="15746" r="39979" b="43693"/>
          <a:stretch/>
        </p:blipFill>
        <p:spPr>
          <a:xfrm>
            <a:off x="2982913" y="4842157"/>
            <a:ext cx="12039656" cy="48767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64652" y="9997901"/>
            <a:ext cx="119758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Using Toolbox you can drag and drop Check, list and Combo box to your From.</a:t>
            </a: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5650" y="1850659"/>
            <a:ext cx="50311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dirty="0" smtClean="0">
                <a:solidFill>
                  <a:schemeClr val="tx1">
                    <a:lumMod val="95000"/>
                  </a:schemeClr>
                </a:solidFill>
              </a:rPr>
              <a:t>CheckBox Class</a:t>
            </a:r>
            <a:endParaRPr lang="en-IN" sz="1200" dirty="0"/>
          </a:p>
        </p:txBody>
      </p:sp>
      <p:sp>
        <p:nvSpPr>
          <p:cNvPr id="10" name="Rectangle 9"/>
          <p:cNvSpPr/>
          <p:nvPr/>
        </p:nvSpPr>
        <p:spPr>
          <a:xfrm>
            <a:off x="5327650" y="10398494"/>
            <a:ext cx="54813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 using code approach.</a:t>
            </a: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3327" y="4490436"/>
            <a:ext cx="11811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Create and initialize a CheckBox.  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CheckBox checkBox1 =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CheckBox();</a:t>
            </a:r>
          </a:p>
          <a:p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Turn off the update of the display on the click of the control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  //checkBox1.Appearance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Appearance.Button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checkBox1.AutoCheck = 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checkBox1.Text = 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</a:rPr>
              <a:t>"Male</a:t>
            </a:r>
            <a:r>
              <a:rPr lang="en-IN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checkBox1.Location=new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Point(125, 90);</a:t>
            </a:r>
          </a:p>
          <a:p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Add the check box control to the form.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Controls.Add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(checkBox1);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1720388" y="3234691"/>
            <a:ext cx="1813317" cy="53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 smtClean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Example :</a:t>
            </a:r>
            <a:endParaRPr lang="en-IN" sz="1600" dirty="0"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032" t="30209" r="69326" b="55208"/>
          <a:stretch/>
        </p:blipFill>
        <p:spPr>
          <a:xfrm>
            <a:off x="6242049" y="8333635"/>
            <a:ext cx="3398925" cy="19033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04308" y="3258643"/>
            <a:ext cx="10052050" cy="750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Segoe UI" panose="020B0502040204020203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The following code example creates and initializes a CheckBox, gives it the appearance of a toggle button, sets AutoCheck </a:t>
            </a:r>
            <a:r>
              <a:rPr lang="en-IN" sz="2000" dirty="0" smtClean="0">
                <a:latin typeface="Segoe UI" panose="020B0502040204020203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to false, </a:t>
            </a:r>
            <a:r>
              <a:rPr lang="en-IN" sz="2000" dirty="0">
                <a:latin typeface="Segoe UI" panose="020B0502040204020203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and adds it to a Form.</a:t>
            </a:r>
            <a:endParaRPr lang="en-IN" dirty="0"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61005" y="8170819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OUTPUT :-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48163" y="4364478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CODE</a:t>
            </a:r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:-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5650" y="1850659"/>
            <a:ext cx="42098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dirty="0">
                <a:solidFill>
                  <a:schemeClr val="tx1">
                    <a:lumMod val="95000"/>
                  </a:schemeClr>
                </a:solidFill>
              </a:rPr>
              <a:t>ListBox Class</a:t>
            </a:r>
            <a:endParaRPr lang="en-IN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07A2F7-C829-44C8-BE26-D579F31B5DDB}"/>
              </a:ext>
            </a:extLst>
          </p:cNvPr>
          <p:cNvSpPr txBox="1">
            <a:spLocks/>
          </p:cNvSpPr>
          <p:nvPr/>
        </p:nvSpPr>
        <p:spPr bwMode="auto">
          <a:xfrm>
            <a:off x="754164" y="2872397"/>
            <a:ext cx="1402228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 defTabSz="914400"/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ListBox control enables you to display a list of items to the user that the user can select by clicking.</a:t>
            </a:r>
            <a:endParaRPr lang="en-IN" kern="0" dirty="0"/>
          </a:p>
        </p:txBody>
      </p:sp>
      <p:sp>
        <p:nvSpPr>
          <p:cNvPr id="10" name="Rectangle 9"/>
          <p:cNvSpPr/>
          <p:nvPr/>
        </p:nvSpPr>
        <p:spPr>
          <a:xfrm>
            <a:off x="1212850" y="8016875"/>
            <a:ext cx="11975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Using Toolbox you can drag and drop list box to your From.</a:t>
            </a: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1450" y="4478387"/>
            <a:ext cx="1813317" cy="53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 smtClean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Example :</a:t>
            </a:r>
            <a:endParaRPr lang="en-IN" sz="1600" dirty="0"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2882" t="23138" r="61440" b="55948"/>
          <a:stretch/>
        </p:blipFill>
        <p:spPr>
          <a:xfrm>
            <a:off x="4641850" y="5189352"/>
            <a:ext cx="3352801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5650" y="1850659"/>
            <a:ext cx="42098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dirty="0" smtClean="0">
                <a:solidFill>
                  <a:schemeClr val="tx1">
                    <a:lumMod val="95000"/>
                  </a:schemeClr>
                </a:solidFill>
              </a:rPr>
              <a:t>ListBox Class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1720388" y="3234691"/>
            <a:ext cx="1813317" cy="53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 smtClean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Example :</a:t>
            </a:r>
            <a:endParaRPr lang="en-IN" sz="1600" dirty="0"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4308" y="3258643"/>
            <a:ext cx="11124542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The following code example demonstrates how to create a ListBox control that displays multiple items in columns and can have more than one item selected in the control's list.</a:t>
            </a:r>
            <a:endParaRPr lang="en-IN" dirty="0"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24450" y="828254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OUTPUT :-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70850" y="5300762"/>
            <a:ext cx="117127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Loop through and add 50 items to the ListBox.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x = 1; x &lt;= 50; x++)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listBox1.Items.Add(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"Item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x.ToString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Allow the ListBox to repaint and display the new items.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listBox1.EndUpdate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Select three items from the ListBox.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listBox1.SetSelected(1,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listBox1.SetSelected(3,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listBox1.SetSelected(5,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Display the second selected item in the ListBox to the console.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System.Diagnostics.Debug.WriteLine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(listBox1.SelectedItems[1].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Display the index of the first selected item in the ListBox.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System.Diagnostics.Debug.WriteLine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(listBox1.SelectedIndices[0].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TextWriterTraceListener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writer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     			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TextWriterTraceListener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System.Console.Out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Debug.Listeners.Add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(writer);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314156"/>
            <a:ext cx="92900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Create an instance of the ListBox.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 listBox1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ListBox();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Set the size and location of the ListBox.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listBox1.Size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System.Drawing.Size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(600, 300);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listBox1.Location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System.Drawing.Point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(10, 100);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Add the ListBox to the form.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.Controls.Add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(listBox1);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Set the ListBox to display items in multiple columns.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listBox1.MultiColumn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Set the selection mode to multiple and extended.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listBox1.SelectionMode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SelectionMode.MultiExtended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Shutdown the painting of the ListBox as items are added.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listBox1.BeginUpdate();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8259" y="4397572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CODE</a:t>
            </a:r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:-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5650" y="1850659"/>
            <a:ext cx="42098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dirty="0" smtClean="0">
                <a:solidFill>
                  <a:schemeClr val="tx1">
                    <a:lumMod val="95000"/>
                  </a:schemeClr>
                </a:solidFill>
              </a:rPr>
              <a:t>ListBox Class</a:t>
            </a:r>
            <a:endParaRPr lang="en-IN" sz="1200" dirty="0"/>
          </a:p>
        </p:txBody>
      </p:sp>
      <p:sp>
        <p:nvSpPr>
          <p:cNvPr id="14" name="Rectangle 13"/>
          <p:cNvSpPr/>
          <p:nvPr/>
        </p:nvSpPr>
        <p:spPr>
          <a:xfrm>
            <a:off x="919534" y="3183089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OUTPUT :-</a:t>
            </a:r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211" t="14035" r="33224" b="29715"/>
          <a:stretch/>
        </p:blipFill>
        <p:spPr>
          <a:xfrm>
            <a:off x="2432050" y="3706309"/>
            <a:ext cx="11963400" cy="64602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327650" y="10398494"/>
            <a:ext cx="54813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 using code approach.</a:t>
            </a: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76451" y="5502275"/>
            <a:ext cx="480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You can observe that multiple inputs got Selected in the list by using the code approach.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051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5650" y="1850659"/>
            <a:ext cx="54046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dirty="0" smtClean="0">
                <a:solidFill>
                  <a:schemeClr val="tx1">
                    <a:lumMod val="95000"/>
                  </a:schemeClr>
                </a:solidFill>
              </a:rPr>
              <a:t>ComboBox </a:t>
            </a:r>
            <a:r>
              <a:rPr lang="en-IN" sz="6000" b="1" dirty="0">
                <a:solidFill>
                  <a:schemeClr val="tx1">
                    <a:lumMod val="95000"/>
                  </a:schemeClr>
                </a:solidFill>
              </a:rPr>
              <a:t>Class</a:t>
            </a:r>
            <a:endParaRPr lang="en-IN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07A2F7-C829-44C8-BE26-D579F31B5DDB}"/>
              </a:ext>
            </a:extLst>
          </p:cNvPr>
          <p:cNvSpPr txBox="1">
            <a:spLocks/>
          </p:cNvSpPr>
          <p:nvPr/>
        </p:nvSpPr>
        <p:spPr bwMode="auto">
          <a:xfrm>
            <a:off x="754164" y="2872397"/>
            <a:ext cx="1402228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 defTabSz="914400"/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ComboBox displays a text box combined with a ListBox, which enables the user to select items from the list or enter a new value.</a:t>
            </a:r>
            <a:endParaRPr lang="en-IN" kern="0" dirty="0"/>
          </a:p>
        </p:txBody>
      </p:sp>
      <p:sp>
        <p:nvSpPr>
          <p:cNvPr id="10" name="Rectangle 9"/>
          <p:cNvSpPr/>
          <p:nvPr/>
        </p:nvSpPr>
        <p:spPr>
          <a:xfrm>
            <a:off x="1441450" y="8692328"/>
            <a:ext cx="11975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Using Toolbox you can drag and drop Combo box to your From.</a:t>
            </a: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1450" y="4478387"/>
            <a:ext cx="1813317" cy="53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 smtClean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Example :</a:t>
            </a:r>
            <a:endParaRPr lang="en-IN" sz="1600" dirty="0"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1215" t="22917" r="37701" b="56250"/>
          <a:stretch/>
        </p:blipFill>
        <p:spPr>
          <a:xfrm>
            <a:off x="4413250" y="5654675"/>
            <a:ext cx="5029944" cy="27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908050" y="16922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5650" y="1850659"/>
            <a:ext cx="54046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dirty="0" smtClean="0">
                <a:solidFill>
                  <a:schemeClr val="tx1">
                    <a:lumMod val="95000"/>
                  </a:schemeClr>
                </a:solidFill>
              </a:rPr>
              <a:t>ComboBox </a:t>
            </a:r>
            <a:r>
              <a:rPr lang="en-IN" sz="6000" b="1" dirty="0">
                <a:solidFill>
                  <a:schemeClr val="tx1">
                    <a:lumMod val="95000"/>
                  </a:schemeClr>
                </a:solidFill>
              </a:rPr>
              <a:t>Class</a:t>
            </a:r>
            <a:endParaRPr lang="en-IN" sz="1200" dirty="0"/>
          </a:p>
        </p:txBody>
      </p:sp>
      <p:sp>
        <p:nvSpPr>
          <p:cNvPr id="12" name="Rectangle 11"/>
          <p:cNvSpPr/>
          <p:nvPr/>
        </p:nvSpPr>
        <p:spPr>
          <a:xfrm>
            <a:off x="1720388" y="3234691"/>
            <a:ext cx="1813317" cy="53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 smtClean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Example :</a:t>
            </a:r>
            <a:endParaRPr lang="en-IN" sz="1600" dirty="0"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04308" y="3258643"/>
            <a:ext cx="11429342" cy="1541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Segoe UI" panose="020B0502040204020203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The following code example is a complete application showing how you can use the Add method to add items to a ComboBox, the FindString method to find items in a ComboBox, and the BeginUpdate and EndUpdate methods to efficiently add a large number items to a ComboBox. </a:t>
            </a:r>
            <a:endParaRPr lang="en-IN" sz="2200" dirty="0"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20388" y="5883275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CODE</a:t>
            </a:r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:-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4713" y="6698102"/>
            <a:ext cx="65935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    ComboBox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combo1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ComboBox();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combo1.Location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Point(20, 100);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combo1.Size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Size(300, 40);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combo1.Items.Add(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combo1.Items.Add(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combo1.Items.Add(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"Combo"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.Controls.Add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(combo1);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0785002" y="5843238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OUTPUT :-</a:t>
            </a:r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19" t="18749" r="66985" b="62501"/>
          <a:stretch/>
        </p:blipFill>
        <p:spPr>
          <a:xfrm>
            <a:off x="10814050" y="6711410"/>
            <a:ext cx="6740184" cy="247598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443458" y="9561193"/>
            <a:ext cx="54813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 using code approach.</a:t>
            </a: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bject 4"/>
          <p:cNvSpPr>
            <a:spLocks/>
          </p:cNvSpPr>
          <p:nvPr/>
        </p:nvSpPr>
        <p:spPr bwMode="auto">
          <a:xfrm>
            <a:off x="755787" y="1920875"/>
            <a:ext cx="18527712" cy="0"/>
          </a:xfrm>
          <a:custGeom>
            <a:avLst/>
            <a:gdLst>
              <a:gd name="T0" fmla="*/ 0 w 18527395"/>
              <a:gd name="T1" fmla="*/ 18531623 w 18527395"/>
              <a:gd name="T2" fmla="*/ 0 60000 65536"/>
              <a:gd name="T3" fmla="*/ 0 60000 65536"/>
              <a:gd name="T4" fmla="*/ 0 w 18527395"/>
              <a:gd name="T5" fmla="*/ 18527395 w 18527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3288 w 56514"/>
              <a:gd name="T1" fmla="*/ 0 h 56515"/>
              <a:gd name="T2" fmla="*/ 20345 w 56514"/>
              <a:gd name="T3" fmla="*/ 2610 h 56515"/>
              <a:gd name="T4" fmla="*/ 9761 w 56514"/>
              <a:gd name="T5" fmla="*/ 9729 h 56515"/>
              <a:gd name="T6" fmla="*/ 2620 w 56514"/>
              <a:gd name="T7" fmla="*/ 20287 h 56515"/>
              <a:gd name="T8" fmla="*/ 0 w 56514"/>
              <a:gd name="T9" fmla="*/ 33219 h 56515"/>
              <a:gd name="T10" fmla="*/ 2620 w 56514"/>
              <a:gd name="T11" fmla="*/ 46162 h 56515"/>
              <a:gd name="T12" fmla="*/ 9761 w 56514"/>
              <a:gd name="T13" fmla="*/ 56741 h 56515"/>
              <a:gd name="T14" fmla="*/ 20345 w 56514"/>
              <a:gd name="T15" fmla="*/ 63881 h 56515"/>
              <a:gd name="T16" fmla="*/ 33288 w 56514"/>
              <a:gd name="T17" fmla="*/ 66502 h 56515"/>
              <a:gd name="T18" fmla="*/ 46213 w 56514"/>
              <a:gd name="T19" fmla="*/ 63881 h 56515"/>
              <a:gd name="T20" fmla="*/ 49444 w 56514"/>
              <a:gd name="T21" fmla="*/ 61696 h 56515"/>
              <a:gd name="T22" fmla="*/ 33288 w 56514"/>
              <a:gd name="T23" fmla="*/ 61696 h 56515"/>
              <a:gd name="T24" fmla="*/ 22193 w 56514"/>
              <a:gd name="T25" fmla="*/ 59455 h 56515"/>
              <a:gd name="T26" fmla="*/ 13139 w 56514"/>
              <a:gd name="T27" fmla="*/ 53345 h 56515"/>
              <a:gd name="T28" fmla="*/ 7040 w 56514"/>
              <a:gd name="T29" fmla="*/ 44291 h 56515"/>
              <a:gd name="T30" fmla="*/ 4804 w 56514"/>
              <a:gd name="T31" fmla="*/ 33219 h 56515"/>
              <a:gd name="T32" fmla="*/ 7040 w 56514"/>
              <a:gd name="T33" fmla="*/ 22138 h 56515"/>
              <a:gd name="T34" fmla="*/ 13139 w 56514"/>
              <a:gd name="T35" fmla="*/ 13068 h 56515"/>
              <a:gd name="T36" fmla="*/ 22193 w 56514"/>
              <a:gd name="T37" fmla="*/ 6941 h 56515"/>
              <a:gd name="T38" fmla="*/ 33288 w 56514"/>
              <a:gd name="T39" fmla="*/ 4693 h 56515"/>
              <a:gd name="T40" fmla="*/ 49305 w 56514"/>
              <a:gd name="T41" fmla="*/ 4693 h 56515"/>
              <a:gd name="T42" fmla="*/ 46213 w 56514"/>
              <a:gd name="T43" fmla="*/ 2610 h 56515"/>
              <a:gd name="T44" fmla="*/ 33288 w 56514"/>
              <a:gd name="T45" fmla="*/ 0 h 56515"/>
              <a:gd name="T46" fmla="*/ 49305 w 56514"/>
              <a:gd name="T47" fmla="*/ 4693 h 56515"/>
              <a:gd name="T48" fmla="*/ 33288 w 56514"/>
              <a:gd name="T49" fmla="*/ 4693 h 56515"/>
              <a:gd name="T50" fmla="*/ 44387 w 56514"/>
              <a:gd name="T51" fmla="*/ 6941 h 56515"/>
              <a:gd name="T52" fmla="*/ 53440 w 56514"/>
              <a:gd name="T53" fmla="*/ 13068 h 56515"/>
              <a:gd name="T54" fmla="*/ 59540 w 56514"/>
              <a:gd name="T55" fmla="*/ 22138 h 56515"/>
              <a:gd name="T56" fmla="*/ 61775 w 56514"/>
              <a:gd name="T57" fmla="*/ 33219 h 56515"/>
              <a:gd name="T58" fmla="*/ 59540 w 56514"/>
              <a:gd name="T59" fmla="*/ 44291 h 56515"/>
              <a:gd name="T60" fmla="*/ 53440 w 56514"/>
              <a:gd name="T61" fmla="*/ 53345 h 56515"/>
              <a:gd name="T62" fmla="*/ 44387 w 56514"/>
              <a:gd name="T63" fmla="*/ 59455 h 56515"/>
              <a:gd name="T64" fmla="*/ 33288 w 56514"/>
              <a:gd name="T65" fmla="*/ 61696 h 56515"/>
              <a:gd name="T66" fmla="*/ 49444 w 56514"/>
              <a:gd name="T67" fmla="*/ 61696 h 56515"/>
              <a:gd name="T68" fmla="*/ 56778 w 56514"/>
              <a:gd name="T69" fmla="*/ 56741 h 56515"/>
              <a:gd name="T70" fmla="*/ 63913 w 56514"/>
              <a:gd name="T71" fmla="*/ 46162 h 56515"/>
              <a:gd name="T72" fmla="*/ 66529 w 56514"/>
              <a:gd name="T73" fmla="*/ 33219 h 56515"/>
              <a:gd name="T74" fmla="*/ 63913 w 56514"/>
              <a:gd name="T75" fmla="*/ 20287 h 56515"/>
              <a:gd name="T76" fmla="*/ 56778 w 56514"/>
              <a:gd name="T77" fmla="*/ 9729 h 56515"/>
              <a:gd name="T78" fmla="*/ 49305 w 56514"/>
              <a:gd name="T79" fmla="*/ 4693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6514"/>
              <a:gd name="T121" fmla="*/ 0 h 56515"/>
              <a:gd name="T122" fmla="*/ 56514 w 56514"/>
              <a:gd name="T123" fmla="*/ 56515 h 565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400"/>
              <a:gd name="T109" fmla="*/ 0 h 31750"/>
              <a:gd name="T110" fmla="*/ 25400 w 25400"/>
              <a:gd name="T111" fmla="*/ 31750 h 317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32423" r="27734" b="27734"/>
          <a:stretch/>
        </p:blipFill>
        <p:spPr>
          <a:xfrm>
            <a:off x="222250" y="5984"/>
            <a:ext cx="3505200" cy="1527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8" b="21539"/>
          <a:stretch/>
        </p:blipFill>
        <p:spPr>
          <a:xfrm>
            <a:off x="2355850" y="2530475"/>
            <a:ext cx="15327586" cy="800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400" y="152400"/>
            <a:ext cx="3314700" cy="176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>
            <a:alpha val="99000"/>
          </a:schemeClr>
        </a:solidFill>
        <a:ln w="76200">
          <a:solidFill>
            <a:srgbClr val="5E6DB3"/>
          </a:solidFill>
        </a:ln>
      </a:spPr>
      <a:bodyPr rtlCol="0" anchor="ctr"/>
      <a:lstStyle>
        <a:defPPr algn="ctr">
          <a:defRPr dirty="0">
            <a:solidFill>
              <a:srgbClr val="FFFFFF"/>
            </a:solidFill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</TotalTime>
  <Words>312</Words>
  <Application>Microsoft Office PowerPoint</Application>
  <PresentationFormat>Custom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Calibri</vt:lpstr>
      <vt:lpstr>Consolas</vt:lpstr>
      <vt:lpstr>Playfair Display</vt:lpstr>
      <vt:lpstr>Segoe UI</vt:lpstr>
      <vt:lpstr>Times New Roman</vt:lpstr>
      <vt:lpstr>Tunga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 PPT</dc:title>
  <dc:creator>Srobona Das</dc:creator>
  <cp:lastModifiedBy>acer</cp:lastModifiedBy>
  <cp:revision>288</cp:revision>
  <dcterms:created xsi:type="dcterms:W3CDTF">2019-11-25T06:56:12Z</dcterms:created>
  <dcterms:modified xsi:type="dcterms:W3CDTF">2021-07-15T19:07:18Z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2019-11-25T00:00:00Z</vt:filetime>
  </property>
</Properties>
</file>