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Listview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1840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609600"/>
            <a:ext cx="9429750" cy="5301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088469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1000"/>
            <a:ext cx="9810750" cy="55158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707140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5703" y="-313532"/>
            <a:ext cx="5849884" cy="892969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5703" y="1752054"/>
            <a:ext cx="5849884" cy="3535909"/>
          </a:xfrm>
        </p:spPr>
        <p:txBody>
          <a:bodyPr/>
          <a:lstStyle/>
          <a:p>
            <a:endParaRPr lang="en-US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8600" y="533400"/>
            <a:ext cx="10164961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073397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extender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8540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5190"/>
            <a:ext cx="8134350" cy="45733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171839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738" y="990600"/>
            <a:ext cx="8809633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071"/>
          <a:stretch/>
        </p:blipFill>
        <p:spPr bwMode="auto">
          <a:xfrm>
            <a:off x="6553200" y="21771"/>
            <a:ext cx="3373664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987289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609600"/>
            <a:ext cx="9963150" cy="5601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84084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28600"/>
            <a:ext cx="10287000" cy="5821363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/>
              </a:rPr>
              <a:t>&lt;%</a:t>
            </a:r>
            <a:r>
              <a:rPr lang="en-US" dirty="0">
                <a:solidFill>
                  <a:srgbClr val="0000FF"/>
                </a:solidFill>
                <a:highlight>
                  <a:srgbClr val="FFFF00"/>
                </a:highlight>
                <a:latin typeface="Consolas"/>
              </a:rPr>
              <a:t>@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/>
              </a:rPr>
              <a:t> </a:t>
            </a:r>
            <a:r>
              <a:rPr lang="en-US" dirty="0">
                <a:solidFill>
                  <a:srgbClr val="800000"/>
                </a:solidFill>
                <a:highlight>
                  <a:srgbClr val="FFFF00"/>
                </a:highlight>
                <a:latin typeface="Consolas"/>
              </a:rPr>
              <a:t>Page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  <a:latin typeface="Consolas"/>
              </a:rPr>
              <a:t>Language</a:t>
            </a:r>
            <a:r>
              <a:rPr lang="en-US" dirty="0">
                <a:solidFill>
                  <a:srgbClr val="0000FF"/>
                </a:solidFill>
                <a:highlight>
                  <a:srgbClr val="FFFF00"/>
                </a:highlight>
                <a:latin typeface="Consolas"/>
              </a:rPr>
              <a:t>="C#"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FF0000"/>
                </a:solidFill>
                <a:highlight>
                  <a:srgbClr val="FFFF00"/>
                </a:highlight>
                <a:latin typeface="Consolas"/>
              </a:rPr>
              <a:t>AutoEventWireup</a:t>
            </a:r>
            <a:r>
              <a:rPr lang="en-US" dirty="0">
                <a:solidFill>
                  <a:srgbClr val="0000FF"/>
                </a:solidFill>
                <a:highlight>
                  <a:srgbClr val="FFFF00"/>
                </a:highlight>
                <a:latin typeface="Consolas"/>
              </a:rPr>
              <a:t>="true"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FF0000"/>
                </a:solidFill>
                <a:highlight>
                  <a:srgbClr val="FFFF00"/>
                </a:highlight>
                <a:latin typeface="Consolas"/>
              </a:rPr>
              <a:t>CodeBehind</a:t>
            </a:r>
            <a:r>
              <a:rPr lang="en-US" dirty="0">
                <a:solidFill>
                  <a:srgbClr val="0000FF"/>
                </a:solidFill>
                <a:highlight>
                  <a:srgbClr val="FFFF00"/>
                </a:highlight>
                <a:latin typeface="Consolas"/>
              </a:rPr>
              <a:t>="WebForm2.aspx.cs"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  <a:latin typeface="Consolas"/>
              </a:rPr>
              <a:t>Inherits</a:t>
            </a:r>
            <a:r>
              <a:rPr lang="en-US" dirty="0">
                <a:solidFill>
                  <a:srgbClr val="0000FF"/>
                </a:solidFill>
                <a:highlight>
                  <a:srgbClr val="FFFF00"/>
                </a:highlight>
                <a:latin typeface="Consolas"/>
              </a:rPr>
              <a:t>="WebApplication4.WebForm2"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/>
              </a:rPr>
              <a:t> %&gt;</a:t>
            </a:r>
          </a:p>
          <a:p>
            <a:pPr marL="0" indent="0">
              <a:buNone/>
            </a:pPr>
            <a:endParaRPr lang="en-US" sz="4000" dirty="0">
              <a:solidFill>
                <a:srgbClr val="000000"/>
              </a:solidFill>
              <a:highlight>
                <a:srgbClr val="FFFF00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4000" dirty="0">
                <a:solidFill>
                  <a:srgbClr val="0000FF"/>
                </a:solidFill>
                <a:highlight>
                  <a:srgbClr val="FFFF00"/>
                </a:highlight>
                <a:latin typeface="Consolas"/>
              </a:rPr>
              <a:t>&lt;!</a:t>
            </a:r>
            <a:r>
              <a:rPr lang="en-US" sz="4000" dirty="0">
                <a:solidFill>
                  <a:srgbClr val="800000"/>
                </a:solidFill>
                <a:highlight>
                  <a:srgbClr val="FFFF00"/>
                </a:highlight>
                <a:latin typeface="Consolas"/>
              </a:rPr>
              <a:t>DOCTYPE</a:t>
            </a:r>
            <a:r>
              <a:rPr lang="en-US" sz="4000" dirty="0">
                <a:solidFill>
                  <a:srgbClr val="000000"/>
                </a:solidFill>
                <a:highlight>
                  <a:srgbClr val="FFFF00"/>
                </a:highlight>
                <a:latin typeface="Consolas"/>
              </a:rPr>
              <a:t> </a:t>
            </a:r>
            <a:r>
              <a:rPr lang="en-US" sz="4000" dirty="0">
                <a:solidFill>
                  <a:srgbClr val="FF0000"/>
                </a:solidFill>
                <a:highlight>
                  <a:srgbClr val="FFFF00"/>
                </a:highlight>
                <a:latin typeface="Consolas"/>
              </a:rPr>
              <a:t>html</a:t>
            </a:r>
            <a:r>
              <a:rPr lang="en-US" sz="4000" dirty="0">
                <a:solidFill>
                  <a:srgbClr val="0000FF"/>
                </a:solidFill>
                <a:highlight>
                  <a:srgbClr val="FFFF00"/>
                </a:highlight>
                <a:latin typeface="Consolas"/>
              </a:rPr>
              <a:t>&gt;</a:t>
            </a:r>
            <a:endParaRPr lang="en-US" sz="4000" dirty="0">
              <a:solidFill>
                <a:srgbClr val="000000"/>
              </a:solidFill>
              <a:highlight>
                <a:srgbClr val="FFFF00"/>
              </a:highlight>
              <a:latin typeface="Consolas"/>
            </a:endParaRPr>
          </a:p>
          <a:p>
            <a:pPr marL="0" indent="0">
              <a:buNone/>
            </a:pPr>
            <a:endParaRPr lang="en-US" sz="4000" dirty="0">
              <a:solidFill>
                <a:srgbClr val="000000"/>
              </a:solidFill>
              <a:highlight>
                <a:srgbClr val="FFFF00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4000" dirty="0">
                <a:solidFill>
                  <a:srgbClr val="0000FF"/>
                </a:solidFill>
                <a:highlight>
                  <a:srgbClr val="FFFF00"/>
                </a:highlight>
                <a:latin typeface="Consolas"/>
              </a:rPr>
              <a:t>&lt;</a:t>
            </a:r>
            <a:r>
              <a:rPr lang="en-US" sz="4000" dirty="0">
                <a:solidFill>
                  <a:srgbClr val="800000"/>
                </a:solidFill>
                <a:highlight>
                  <a:srgbClr val="FFFF00"/>
                </a:highlight>
                <a:latin typeface="Consolas"/>
              </a:rPr>
              <a:t>html</a:t>
            </a:r>
            <a:r>
              <a:rPr lang="en-US" sz="4000" dirty="0">
                <a:solidFill>
                  <a:srgbClr val="000000"/>
                </a:solidFill>
                <a:highlight>
                  <a:srgbClr val="FFFF00"/>
                </a:highlight>
                <a:latin typeface="Consolas"/>
              </a:rPr>
              <a:t> </a:t>
            </a:r>
            <a:r>
              <a:rPr lang="en-US" sz="4000" dirty="0" err="1">
                <a:solidFill>
                  <a:srgbClr val="FF0000"/>
                </a:solidFill>
                <a:highlight>
                  <a:srgbClr val="FFFF00"/>
                </a:highlight>
                <a:latin typeface="Consolas"/>
              </a:rPr>
              <a:t>xmlns</a:t>
            </a:r>
            <a:r>
              <a:rPr lang="en-US" sz="4000" dirty="0">
                <a:solidFill>
                  <a:srgbClr val="0000FF"/>
                </a:solidFill>
                <a:highlight>
                  <a:srgbClr val="FFFF00"/>
                </a:highlight>
                <a:latin typeface="Consolas"/>
              </a:rPr>
              <a:t>="http://www.w3.org/1999/xhtml"&gt;</a:t>
            </a:r>
            <a:endParaRPr lang="en-US" sz="4000" dirty="0">
              <a:solidFill>
                <a:srgbClr val="000000"/>
              </a:solidFill>
              <a:highlight>
                <a:srgbClr val="FFFF00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4000" dirty="0">
                <a:solidFill>
                  <a:srgbClr val="0000FF"/>
                </a:solidFill>
                <a:highlight>
                  <a:srgbClr val="FFFF00"/>
                </a:highlight>
                <a:latin typeface="Consolas"/>
              </a:rPr>
              <a:t>&lt;</a:t>
            </a:r>
            <a:r>
              <a:rPr lang="en-US" sz="4000" dirty="0">
                <a:solidFill>
                  <a:srgbClr val="800000"/>
                </a:solidFill>
                <a:highlight>
                  <a:srgbClr val="FFFF00"/>
                </a:highlight>
                <a:latin typeface="Consolas"/>
              </a:rPr>
              <a:t>head</a:t>
            </a:r>
            <a:r>
              <a:rPr lang="en-US" sz="4000" dirty="0">
                <a:solidFill>
                  <a:srgbClr val="000000"/>
                </a:solidFill>
                <a:highlight>
                  <a:srgbClr val="FFFF00"/>
                </a:highlight>
                <a:latin typeface="Consolas"/>
              </a:rPr>
              <a:t> </a:t>
            </a:r>
            <a:r>
              <a:rPr lang="en-US" sz="4000" dirty="0" err="1">
                <a:solidFill>
                  <a:srgbClr val="FF0000"/>
                </a:solidFill>
                <a:highlight>
                  <a:srgbClr val="FFFF00"/>
                </a:highlight>
                <a:latin typeface="Consolas"/>
              </a:rPr>
              <a:t>runat</a:t>
            </a:r>
            <a:r>
              <a:rPr lang="en-US" sz="4000" dirty="0">
                <a:solidFill>
                  <a:srgbClr val="0000FF"/>
                </a:solidFill>
                <a:highlight>
                  <a:srgbClr val="FFFF00"/>
                </a:highlight>
                <a:latin typeface="Consolas"/>
              </a:rPr>
              <a:t>="server"&gt;</a:t>
            </a:r>
            <a:endParaRPr lang="en-US" sz="4000" dirty="0">
              <a:solidFill>
                <a:srgbClr val="000000"/>
              </a:solidFill>
              <a:highlight>
                <a:srgbClr val="FFFF00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4000" dirty="0">
                <a:solidFill>
                  <a:srgbClr val="000000"/>
                </a:solidFill>
                <a:highlight>
                  <a:srgbClr val="FFFF00"/>
                </a:highlight>
                <a:latin typeface="Consolas"/>
              </a:rPr>
              <a:t>    </a:t>
            </a:r>
            <a:r>
              <a:rPr lang="en-US" sz="4000" dirty="0">
                <a:solidFill>
                  <a:srgbClr val="0000FF"/>
                </a:solidFill>
                <a:highlight>
                  <a:srgbClr val="FFFF00"/>
                </a:highlight>
                <a:latin typeface="Consolas"/>
              </a:rPr>
              <a:t>&lt;</a:t>
            </a:r>
            <a:r>
              <a:rPr lang="en-US" sz="4000" dirty="0">
                <a:solidFill>
                  <a:srgbClr val="800000"/>
                </a:solidFill>
                <a:highlight>
                  <a:srgbClr val="FFFF00"/>
                </a:highlight>
                <a:latin typeface="Consolas"/>
              </a:rPr>
              <a:t>title</a:t>
            </a:r>
            <a:r>
              <a:rPr lang="en-US" sz="4000" dirty="0">
                <a:solidFill>
                  <a:srgbClr val="0000FF"/>
                </a:solidFill>
                <a:highlight>
                  <a:srgbClr val="FFFF00"/>
                </a:highlight>
                <a:latin typeface="Consolas"/>
              </a:rPr>
              <a:t>&gt;&lt;/</a:t>
            </a:r>
            <a:r>
              <a:rPr lang="en-US" sz="4000" dirty="0">
                <a:solidFill>
                  <a:srgbClr val="800000"/>
                </a:solidFill>
                <a:highlight>
                  <a:srgbClr val="FFFF00"/>
                </a:highlight>
                <a:latin typeface="Consolas"/>
              </a:rPr>
              <a:t>title</a:t>
            </a:r>
            <a:r>
              <a:rPr lang="en-US" sz="4000" dirty="0">
                <a:solidFill>
                  <a:srgbClr val="0000FF"/>
                </a:solidFill>
                <a:highlight>
                  <a:srgbClr val="FFFF00"/>
                </a:highlight>
                <a:latin typeface="Consolas"/>
              </a:rPr>
              <a:t>&gt;</a:t>
            </a:r>
            <a:endParaRPr lang="en-US" sz="4000" dirty="0">
              <a:solidFill>
                <a:srgbClr val="000000"/>
              </a:solidFill>
              <a:highlight>
                <a:srgbClr val="FFFF00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4000" dirty="0">
                <a:solidFill>
                  <a:srgbClr val="0000FF"/>
                </a:solidFill>
                <a:highlight>
                  <a:srgbClr val="FFFF00"/>
                </a:highlight>
                <a:latin typeface="Consolas"/>
              </a:rPr>
              <a:t>&lt;/</a:t>
            </a:r>
            <a:r>
              <a:rPr lang="en-US" sz="4000" dirty="0">
                <a:solidFill>
                  <a:srgbClr val="800000"/>
                </a:solidFill>
                <a:highlight>
                  <a:srgbClr val="FFFF00"/>
                </a:highlight>
                <a:latin typeface="Consolas"/>
              </a:rPr>
              <a:t>head</a:t>
            </a:r>
            <a:r>
              <a:rPr lang="en-US" sz="4000" dirty="0">
                <a:solidFill>
                  <a:srgbClr val="0000FF"/>
                </a:solidFill>
                <a:highlight>
                  <a:srgbClr val="FFFF00"/>
                </a:highlight>
                <a:latin typeface="Consolas"/>
              </a:rPr>
              <a:t>&gt;</a:t>
            </a:r>
            <a:endParaRPr lang="en-US" sz="4000" dirty="0">
              <a:solidFill>
                <a:srgbClr val="000000"/>
              </a:solidFill>
              <a:highlight>
                <a:srgbClr val="FFFF00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4000" dirty="0">
                <a:solidFill>
                  <a:srgbClr val="0000FF"/>
                </a:solidFill>
                <a:highlight>
                  <a:srgbClr val="FFFF00"/>
                </a:highlight>
                <a:latin typeface="Consolas"/>
              </a:rPr>
              <a:t>&lt;</a:t>
            </a:r>
            <a:r>
              <a:rPr lang="en-US" sz="4000" dirty="0">
                <a:solidFill>
                  <a:srgbClr val="800000"/>
                </a:solidFill>
                <a:highlight>
                  <a:srgbClr val="FFFF00"/>
                </a:highlight>
                <a:latin typeface="Consolas"/>
              </a:rPr>
              <a:t>body</a:t>
            </a:r>
            <a:r>
              <a:rPr lang="en-US" sz="4000" dirty="0">
                <a:solidFill>
                  <a:srgbClr val="0000FF"/>
                </a:solidFill>
                <a:highlight>
                  <a:srgbClr val="FFFF00"/>
                </a:highlight>
                <a:latin typeface="Consolas"/>
              </a:rPr>
              <a:t>&gt;</a:t>
            </a:r>
            <a:endParaRPr lang="en-US" sz="4000" dirty="0">
              <a:solidFill>
                <a:srgbClr val="000000"/>
              </a:solidFill>
              <a:highlight>
                <a:srgbClr val="FFFF00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4000" dirty="0">
                <a:solidFill>
                  <a:srgbClr val="000000"/>
                </a:solidFill>
                <a:highlight>
                  <a:srgbClr val="FFFF00"/>
                </a:highlight>
                <a:latin typeface="Consolas"/>
              </a:rPr>
              <a:t>    </a:t>
            </a:r>
            <a:r>
              <a:rPr lang="en-US" sz="4000" dirty="0">
                <a:solidFill>
                  <a:srgbClr val="0000FF"/>
                </a:solidFill>
                <a:highlight>
                  <a:srgbClr val="FFFF00"/>
                </a:highlight>
                <a:latin typeface="Consolas"/>
              </a:rPr>
              <a:t>&lt;</a:t>
            </a:r>
            <a:r>
              <a:rPr lang="en-US" sz="4000" dirty="0">
                <a:solidFill>
                  <a:srgbClr val="800000"/>
                </a:solidFill>
                <a:highlight>
                  <a:srgbClr val="FFFF00"/>
                </a:highlight>
                <a:latin typeface="Consolas"/>
              </a:rPr>
              <a:t>form</a:t>
            </a:r>
            <a:r>
              <a:rPr lang="en-US" sz="4000" dirty="0">
                <a:solidFill>
                  <a:srgbClr val="000000"/>
                </a:solidFill>
                <a:highlight>
                  <a:srgbClr val="FFFF00"/>
                </a:highlight>
                <a:latin typeface="Consolas"/>
              </a:rPr>
              <a:t> </a:t>
            </a:r>
            <a:r>
              <a:rPr lang="en-US" sz="4000" dirty="0">
                <a:solidFill>
                  <a:srgbClr val="FF0000"/>
                </a:solidFill>
                <a:highlight>
                  <a:srgbClr val="FFFF00"/>
                </a:highlight>
                <a:latin typeface="Consolas"/>
              </a:rPr>
              <a:t>id</a:t>
            </a:r>
            <a:r>
              <a:rPr lang="en-US" sz="4000" dirty="0">
                <a:solidFill>
                  <a:srgbClr val="0000FF"/>
                </a:solidFill>
                <a:highlight>
                  <a:srgbClr val="FFFF00"/>
                </a:highlight>
                <a:latin typeface="Consolas"/>
              </a:rPr>
              <a:t>="form1"</a:t>
            </a:r>
            <a:r>
              <a:rPr lang="en-US" sz="4000" dirty="0">
                <a:solidFill>
                  <a:srgbClr val="000000"/>
                </a:solidFill>
                <a:highlight>
                  <a:srgbClr val="FFFF00"/>
                </a:highlight>
                <a:latin typeface="Consolas"/>
              </a:rPr>
              <a:t> </a:t>
            </a:r>
            <a:r>
              <a:rPr lang="en-US" sz="4000" dirty="0" err="1">
                <a:solidFill>
                  <a:srgbClr val="FF0000"/>
                </a:solidFill>
                <a:highlight>
                  <a:srgbClr val="FFFF00"/>
                </a:highlight>
                <a:latin typeface="Consolas"/>
              </a:rPr>
              <a:t>runat</a:t>
            </a:r>
            <a:r>
              <a:rPr lang="en-US" sz="4000" dirty="0">
                <a:solidFill>
                  <a:srgbClr val="0000FF"/>
                </a:solidFill>
                <a:highlight>
                  <a:srgbClr val="FFFF00"/>
                </a:highlight>
                <a:latin typeface="Consolas"/>
              </a:rPr>
              <a:t>="server"&gt;</a:t>
            </a:r>
            <a:endParaRPr lang="en-US" sz="4000" dirty="0">
              <a:solidFill>
                <a:srgbClr val="000000"/>
              </a:solidFill>
              <a:highlight>
                <a:srgbClr val="FFFF00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4000" dirty="0">
                <a:solidFill>
                  <a:srgbClr val="000000"/>
                </a:solidFill>
                <a:highlight>
                  <a:srgbClr val="FFFF00"/>
                </a:highlight>
                <a:latin typeface="Consolas"/>
              </a:rPr>
              <a:t>        </a:t>
            </a:r>
            <a:r>
              <a:rPr lang="en-US" sz="4000" dirty="0">
                <a:solidFill>
                  <a:srgbClr val="0000FF"/>
                </a:solidFill>
                <a:highlight>
                  <a:srgbClr val="FFFF00"/>
                </a:highlight>
                <a:latin typeface="Consolas"/>
              </a:rPr>
              <a:t>&lt;</a:t>
            </a:r>
            <a:r>
              <a:rPr lang="en-US" sz="4000" dirty="0" err="1">
                <a:solidFill>
                  <a:srgbClr val="800000"/>
                </a:solidFill>
                <a:highlight>
                  <a:srgbClr val="FFFF00"/>
                </a:highlight>
                <a:latin typeface="Consolas"/>
              </a:rPr>
              <a:t>asp</a:t>
            </a:r>
            <a:r>
              <a:rPr lang="en-US" sz="4000" dirty="0" err="1">
                <a:solidFill>
                  <a:srgbClr val="0000FF"/>
                </a:solidFill>
                <a:highlight>
                  <a:srgbClr val="FFFF00"/>
                </a:highlight>
                <a:latin typeface="Consolas"/>
              </a:rPr>
              <a:t>:</a:t>
            </a:r>
            <a:r>
              <a:rPr lang="en-US" sz="4000" dirty="0" err="1">
                <a:solidFill>
                  <a:srgbClr val="800000"/>
                </a:solidFill>
                <a:highlight>
                  <a:srgbClr val="FFFF00"/>
                </a:highlight>
                <a:latin typeface="Consolas"/>
              </a:rPr>
              <a:t>LinqDataSource</a:t>
            </a:r>
            <a:r>
              <a:rPr lang="en-US" sz="4000" dirty="0">
                <a:solidFill>
                  <a:srgbClr val="000000"/>
                </a:solidFill>
                <a:highlight>
                  <a:srgbClr val="FFFF00"/>
                </a:highlight>
                <a:latin typeface="Consolas"/>
              </a:rPr>
              <a:t> </a:t>
            </a:r>
            <a:r>
              <a:rPr lang="en-US" sz="4000" dirty="0">
                <a:solidFill>
                  <a:srgbClr val="FF0000"/>
                </a:solidFill>
                <a:highlight>
                  <a:srgbClr val="FFFF00"/>
                </a:highlight>
                <a:latin typeface="Consolas"/>
              </a:rPr>
              <a:t>ID</a:t>
            </a:r>
            <a:r>
              <a:rPr lang="en-US" sz="4000" dirty="0">
                <a:solidFill>
                  <a:srgbClr val="0000FF"/>
                </a:solidFill>
                <a:highlight>
                  <a:srgbClr val="FFFF00"/>
                </a:highlight>
                <a:latin typeface="Consolas"/>
              </a:rPr>
              <a:t>="LinqDataSource1"</a:t>
            </a:r>
            <a:r>
              <a:rPr lang="en-US" sz="4000" dirty="0">
                <a:solidFill>
                  <a:srgbClr val="000000"/>
                </a:solidFill>
                <a:highlight>
                  <a:srgbClr val="FFFF00"/>
                </a:highlight>
                <a:latin typeface="Consolas"/>
              </a:rPr>
              <a:t> </a:t>
            </a:r>
            <a:r>
              <a:rPr lang="en-US" sz="4000" dirty="0" err="1">
                <a:solidFill>
                  <a:srgbClr val="FF0000"/>
                </a:solidFill>
                <a:highlight>
                  <a:srgbClr val="FFFF00"/>
                </a:highlight>
                <a:latin typeface="Consolas"/>
              </a:rPr>
              <a:t>runat</a:t>
            </a:r>
            <a:r>
              <a:rPr lang="en-US" sz="4000" dirty="0">
                <a:solidFill>
                  <a:srgbClr val="0000FF"/>
                </a:solidFill>
                <a:highlight>
                  <a:srgbClr val="FFFF00"/>
                </a:highlight>
                <a:latin typeface="Consolas"/>
              </a:rPr>
              <a:t>="server"</a:t>
            </a:r>
            <a:r>
              <a:rPr lang="en-US" sz="4000" dirty="0">
                <a:solidFill>
                  <a:srgbClr val="000000"/>
                </a:solidFill>
                <a:highlight>
                  <a:srgbClr val="FFFF00"/>
                </a:highlight>
                <a:latin typeface="Consolas"/>
              </a:rPr>
              <a:t> </a:t>
            </a:r>
            <a:r>
              <a:rPr lang="en-US" sz="4000" dirty="0" err="1">
                <a:solidFill>
                  <a:srgbClr val="FF0000"/>
                </a:solidFill>
                <a:highlight>
                  <a:srgbClr val="FFFF00"/>
                </a:highlight>
                <a:latin typeface="Consolas"/>
              </a:rPr>
              <a:t>ContextTypeName</a:t>
            </a:r>
            <a:r>
              <a:rPr lang="en-US" sz="4000" dirty="0">
                <a:solidFill>
                  <a:srgbClr val="0000FF"/>
                </a:solidFill>
                <a:highlight>
                  <a:srgbClr val="FFFF00"/>
                </a:highlight>
                <a:latin typeface="Consolas"/>
              </a:rPr>
              <a:t>="WebApplication4.DataClasses1DataContext"</a:t>
            </a:r>
            <a:r>
              <a:rPr lang="en-US" sz="4000" dirty="0">
                <a:solidFill>
                  <a:srgbClr val="000000"/>
                </a:solidFill>
                <a:highlight>
                  <a:srgbClr val="FFFF00"/>
                </a:highlight>
                <a:latin typeface="Consolas"/>
              </a:rPr>
              <a:t> </a:t>
            </a:r>
            <a:r>
              <a:rPr lang="en-US" sz="4000" dirty="0" err="1">
                <a:solidFill>
                  <a:srgbClr val="FF0000"/>
                </a:solidFill>
                <a:highlight>
                  <a:srgbClr val="FFFF00"/>
                </a:highlight>
                <a:latin typeface="Consolas"/>
              </a:rPr>
              <a:t>EntityTypeName</a:t>
            </a:r>
            <a:r>
              <a:rPr lang="en-US" sz="4000" dirty="0">
                <a:solidFill>
                  <a:srgbClr val="0000FF"/>
                </a:solidFill>
                <a:highlight>
                  <a:srgbClr val="FFFF00"/>
                </a:highlight>
                <a:latin typeface="Consolas"/>
              </a:rPr>
              <a:t>=""</a:t>
            </a:r>
            <a:r>
              <a:rPr lang="en-US" sz="4000" dirty="0">
                <a:solidFill>
                  <a:srgbClr val="000000"/>
                </a:solidFill>
                <a:highlight>
                  <a:srgbClr val="FFFF00"/>
                </a:highlight>
                <a:latin typeface="Consolas"/>
              </a:rPr>
              <a:t> </a:t>
            </a:r>
            <a:r>
              <a:rPr lang="en-US" sz="4000" dirty="0">
                <a:solidFill>
                  <a:srgbClr val="FF0000"/>
                </a:solidFill>
                <a:highlight>
                  <a:srgbClr val="FFFF00"/>
                </a:highlight>
                <a:latin typeface="Consolas"/>
              </a:rPr>
              <a:t>Select</a:t>
            </a:r>
            <a:r>
              <a:rPr lang="en-US" sz="4000" dirty="0">
                <a:solidFill>
                  <a:srgbClr val="0000FF"/>
                </a:solidFill>
                <a:highlight>
                  <a:srgbClr val="FFFF00"/>
                </a:highlight>
                <a:latin typeface="Consolas"/>
              </a:rPr>
              <a:t>="new (</a:t>
            </a:r>
            <a:r>
              <a:rPr lang="en-US" sz="4000" dirty="0" err="1">
                <a:solidFill>
                  <a:srgbClr val="0000FF"/>
                </a:solidFill>
                <a:highlight>
                  <a:srgbClr val="FFFF00"/>
                </a:highlight>
                <a:latin typeface="Consolas"/>
              </a:rPr>
              <a:t>Cityname</a:t>
            </a:r>
            <a:r>
              <a:rPr lang="en-US" sz="4000" dirty="0">
                <a:solidFill>
                  <a:srgbClr val="0000FF"/>
                </a:solidFill>
                <a:highlight>
                  <a:srgbClr val="FFFF00"/>
                </a:highlight>
                <a:latin typeface="Consolas"/>
              </a:rPr>
              <a:t>, Cid)"</a:t>
            </a:r>
            <a:r>
              <a:rPr lang="en-US" sz="4000" dirty="0">
                <a:solidFill>
                  <a:srgbClr val="000000"/>
                </a:solidFill>
                <a:highlight>
                  <a:srgbClr val="FFFF00"/>
                </a:highlight>
                <a:latin typeface="Consolas"/>
              </a:rPr>
              <a:t> </a:t>
            </a:r>
            <a:r>
              <a:rPr lang="en-US" sz="4000" dirty="0" err="1">
                <a:solidFill>
                  <a:srgbClr val="FF0000"/>
                </a:solidFill>
                <a:highlight>
                  <a:srgbClr val="FFFF00"/>
                </a:highlight>
                <a:latin typeface="Consolas"/>
              </a:rPr>
              <a:t>TableName</a:t>
            </a:r>
            <a:r>
              <a:rPr lang="en-US" sz="4000" dirty="0">
                <a:solidFill>
                  <a:srgbClr val="0000FF"/>
                </a:solidFill>
                <a:highlight>
                  <a:srgbClr val="FFFF00"/>
                </a:highlight>
                <a:latin typeface="Consolas"/>
              </a:rPr>
              <a:t>="Cities"&gt;</a:t>
            </a:r>
            <a:endParaRPr lang="en-US" sz="4000" dirty="0">
              <a:solidFill>
                <a:srgbClr val="000000"/>
              </a:solidFill>
              <a:highlight>
                <a:srgbClr val="FFFF00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4000" dirty="0">
                <a:solidFill>
                  <a:srgbClr val="000000"/>
                </a:solidFill>
                <a:highlight>
                  <a:srgbClr val="FFFF00"/>
                </a:highlight>
                <a:latin typeface="Consolas"/>
              </a:rPr>
              <a:t>        </a:t>
            </a:r>
            <a:r>
              <a:rPr lang="en-US" sz="4000" dirty="0">
                <a:solidFill>
                  <a:srgbClr val="0000FF"/>
                </a:solidFill>
                <a:highlight>
                  <a:srgbClr val="FFFF00"/>
                </a:highlight>
                <a:latin typeface="Consolas"/>
              </a:rPr>
              <a:t>&lt;/</a:t>
            </a:r>
            <a:r>
              <a:rPr lang="en-US" sz="4000" dirty="0" err="1">
                <a:solidFill>
                  <a:srgbClr val="800000"/>
                </a:solidFill>
                <a:highlight>
                  <a:srgbClr val="FFFF00"/>
                </a:highlight>
                <a:latin typeface="Consolas"/>
              </a:rPr>
              <a:t>asp</a:t>
            </a:r>
            <a:r>
              <a:rPr lang="en-US" sz="4000" dirty="0" err="1">
                <a:solidFill>
                  <a:srgbClr val="0000FF"/>
                </a:solidFill>
                <a:highlight>
                  <a:srgbClr val="FFFF00"/>
                </a:highlight>
                <a:latin typeface="Consolas"/>
              </a:rPr>
              <a:t>:</a:t>
            </a:r>
            <a:r>
              <a:rPr lang="en-US" sz="4000" dirty="0" err="1">
                <a:solidFill>
                  <a:srgbClr val="800000"/>
                </a:solidFill>
                <a:highlight>
                  <a:srgbClr val="FFFF00"/>
                </a:highlight>
                <a:latin typeface="Consolas"/>
              </a:rPr>
              <a:t>LinqDataSource</a:t>
            </a:r>
            <a:r>
              <a:rPr lang="en-US" sz="4000" dirty="0">
                <a:solidFill>
                  <a:srgbClr val="0000FF"/>
                </a:solidFill>
                <a:highlight>
                  <a:srgbClr val="FFFF00"/>
                </a:highlight>
                <a:latin typeface="Consolas"/>
              </a:rPr>
              <a:t>&gt;</a:t>
            </a:r>
            <a:endParaRPr lang="en-US" sz="4000" dirty="0">
              <a:solidFill>
                <a:srgbClr val="000000"/>
              </a:solidFill>
              <a:highlight>
                <a:srgbClr val="FFFF00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4000" dirty="0">
                <a:solidFill>
                  <a:srgbClr val="000000"/>
                </a:solidFill>
                <a:highlight>
                  <a:srgbClr val="FFFF00"/>
                </a:highlight>
                <a:latin typeface="Consolas"/>
              </a:rPr>
              <a:t>        </a:t>
            </a:r>
            <a:r>
              <a:rPr lang="en-US" sz="4000" dirty="0">
                <a:solidFill>
                  <a:srgbClr val="0000FF"/>
                </a:solidFill>
                <a:highlight>
                  <a:srgbClr val="FFFF00"/>
                </a:highlight>
                <a:latin typeface="Consolas"/>
              </a:rPr>
              <a:t>&lt;</a:t>
            </a:r>
            <a:r>
              <a:rPr lang="en-US" sz="4000" dirty="0">
                <a:solidFill>
                  <a:srgbClr val="800000"/>
                </a:solidFill>
                <a:highlight>
                  <a:srgbClr val="FFFF00"/>
                </a:highlight>
                <a:latin typeface="Consolas"/>
              </a:rPr>
              <a:t>div</a:t>
            </a:r>
            <a:r>
              <a:rPr lang="en-US" sz="4000" dirty="0">
                <a:solidFill>
                  <a:srgbClr val="0000FF"/>
                </a:solidFill>
                <a:highlight>
                  <a:srgbClr val="FFFF00"/>
                </a:highlight>
                <a:latin typeface="Consolas"/>
              </a:rPr>
              <a:t>&gt;</a:t>
            </a:r>
            <a:endParaRPr lang="en-US" sz="4000" dirty="0">
              <a:solidFill>
                <a:srgbClr val="000000"/>
              </a:solidFill>
              <a:highlight>
                <a:srgbClr val="FFFF00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4000" dirty="0">
                <a:solidFill>
                  <a:srgbClr val="000000"/>
                </a:solidFill>
                <a:highlight>
                  <a:srgbClr val="FFFF00"/>
                </a:highlight>
                <a:latin typeface="Consolas"/>
              </a:rPr>
              <a:t>            </a:t>
            </a:r>
            <a:r>
              <a:rPr lang="en-US" sz="4000" dirty="0">
                <a:solidFill>
                  <a:srgbClr val="0000FF"/>
                </a:solidFill>
                <a:highlight>
                  <a:srgbClr val="FFFF00"/>
                </a:highlight>
                <a:latin typeface="Consolas"/>
              </a:rPr>
              <a:t>&lt;</a:t>
            </a:r>
            <a:r>
              <a:rPr lang="en-US" sz="4000" dirty="0" err="1">
                <a:solidFill>
                  <a:srgbClr val="800000"/>
                </a:solidFill>
                <a:highlight>
                  <a:srgbClr val="FFFF00"/>
                </a:highlight>
                <a:latin typeface="Consolas"/>
              </a:rPr>
              <a:t>br</a:t>
            </a:r>
            <a:r>
              <a:rPr lang="en-US" sz="4000" dirty="0">
                <a:solidFill>
                  <a:srgbClr val="000000"/>
                </a:solidFill>
                <a:highlight>
                  <a:srgbClr val="FFFF00"/>
                </a:highlight>
                <a:latin typeface="Consolas"/>
              </a:rPr>
              <a:t> </a:t>
            </a:r>
            <a:r>
              <a:rPr lang="en-US" sz="4000" dirty="0">
                <a:solidFill>
                  <a:srgbClr val="0000FF"/>
                </a:solidFill>
                <a:highlight>
                  <a:srgbClr val="FFFF00"/>
                </a:highlight>
                <a:latin typeface="Consolas"/>
              </a:rPr>
              <a:t>/&gt;</a:t>
            </a:r>
            <a:endParaRPr lang="en-US" sz="4000" dirty="0">
              <a:solidFill>
                <a:srgbClr val="000000"/>
              </a:solidFill>
              <a:highlight>
                <a:srgbClr val="FFFF00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4000" dirty="0">
                <a:solidFill>
                  <a:srgbClr val="000000"/>
                </a:solidFill>
                <a:highlight>
                  <a:srgbClr val="FFFF00"/>
                </a:highlight>
                <a:latin typeface="Consolas"/>
              </a:rPr>
              <a:t>            </a:t>
            </a:r>
            <a:r>
              <a:rPr lang="en-US" sz="4000" dirty="0">
                <a:solidFill>
                  <a:srgbClr val="0000FF"/>
                </a:solidFill>
                <a:highlight>
                  <a:srgbClr val="FFFF00"/>
                </a:highlight>
                <a:latin typeface="Consolas"/>
              </a:rPr>
              <a:t>&lt;</a:t>
            </a:r>
            <a:r>
              <a:rPr lang="en-US" sz="4000" dirty="0" err="1">
                <a:solidFill>
                  <a:srgbClr val="800000"/>
                </a:solidFill>
                <a:highlight>
                  <a:srgbClr val="FFFF00"/>
                </a:highlight>
                <a:latin typeface="Consolas"/>
              </a:rPr>
              <a:t>br</a:t>
            </a:r>
            <a:r>
              <a:rPr lang="en-US" sz="4000" dirty="0">
                <a:solidFill>
                  <a:srgbClr val="000000"/>
                </a:solidFill>
                <a:highlight>
                  <a:srgbClr val="FFFF00"/>
                </a:highlight>
                <a:latin typeface="Consolas"/>
              </a:rPr>
              <a:t> </a:t>
            </a:r>
            <a:r>
              <a:rPr lang="en-US" sz="4000" dirty="0">
                <a:solidFill>
                  <a:srgbClr val="0000FF"/>
                </a:solidFill>
                <a:highlight>
                  <a:srgbClr val="FFFF00"/>
                </a:highlight>
                <a:latin typeface="Consolas"/>
              </a:rPr>
              <a:t>/&gt;</a:t>
            </a:r>
            <a:endParaRPr lang="en-US" sz="4000" dirty="0">
              <a:solidFill>
                <a:srgbClr val="000000"/>
              </a:solidFill>
              <a:highlight>
                <a:srgbClr val="FFFF00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4000" dirty="0">
                <a:solidFill>
                  <a:srgbClr val="000000"/>
                </a:solidFill>
                <a:highlight>
                  <a:srgbClr val="FFFF00"/>
                </a:highlight>
                <a:latin typeface="Consolas"/>
              </a:rPr>
              <a:t>            </a:t>
            </a:r>
            <a:r>
              <a:rPr lang="en-US" sz="4000" dirty="0">
                <a:solidFill>
                  <a:srgbClr val="0000FF"/>
                </a:solidFill>
                <a:highlight>
                  <a:srgbClr val="FFFF00"/>
                </a:highlight>
                <a:latin typeface="Consolas"/>
              </a:rPr>
              <a:t>&lt;</a:t>
            </a:r>
            <a:r>
              <a:rPr lang="en-US" sz="4000" dirty="0" err="1">
                <a:solidFill>
                  <a:srgbClr val="800000"/>
                </a:solidFill>
                <a:highlight>
                  <a:srgbClr val="FFFF00"/>
                </a:highlight>
                <a:latin typeface="Consolas"/>
              </a:rPr>
              <a:t>asp</a:t>
            </a:r>
            <a:r>
              <a:rPr lang="en-US" sz="4000" dirty="0" err="1">
                <a:solidFill>
                  <a:srgbClr val="0000FF"/>
                </a:solidFill>
                <a:highlight>
                  <a:srgbClr val="FFFF00"/>
                </a:highlight>
                <a:latin typeface="Consolas"/>
              </a:rPr>
              <a:t>:</a:t>
            </a:r>
            <a:r>
              <a:rPr lang="en-US" sz="4000" dirty="0" err="1">
                <a:solidFill>
                  <a:srgbClr val="800000"/>
                </a:solidFill>
                <a:highlight>
                  <a:srgbClr val="FFFF00"/>
                </a:highlight>
                <a:latin typeface="Consolas"/>
              </a:rPr>
              <a:t>TextBox</a:t>
            </a:r>
            <a:r>
              <a:rPr lang="en-US" sz="4000" dirty="0">
                <a:solidFill>
                  <a:srgbClr val="000000"/>
                </a:solidFill>
                <a:highlight>
                  <a:srgbClr val="FFFF00"/>
                </a:highlight>
                <a:latin typeface="Consolas"/>
              </a:rPr>
              <a:t> </a:t>
            </a:r>
            <a:r>
              <a:rPr lang="en-US" sz="4000" dirty="0">
                <a:solidFill>
                  <a:srgbClr val="FF0000"/>
                </a:solidFill>
                <a:highlight>
                  <a:srgbClr val="FFFF00"/>
                </a:highlight>
                <a:latin typeface="Consolas"/>
              </a:rPr>
              <a:t>ID</a:t>
            </a:r>
            <a:r>
              <a:rPr lang="en-US" sz="4000" dirty="0">
                <a:solidFill>
                  <a:srgbClr val="0000FF"/>
                </a:solidFill>
                <a:highlight>
                  <a:srgbClr val="FFFF00"/>
                </a:highlight>
                <a:latin typeface="Consolas"/>
              </a:rPr>
              <a:t>="TextBox1"</a:t>
            </a:r>
            <a:r>
              <a:rPr lang="en-US" sz="4000" dirty="0">
                <a:solidFill>
                  <a:srgbClr val="000000"/>
                </a:solidFill>
                <a:highlight>
                  <a:srgbClr val="FFFF00"/>
                </a:highlight>
                <a:latin typeface="Consolas"/>
              </a:rPr>
              <a:t> </a:t>
            </a:r>
            <a:r>
              <a:rPr lang="en-US" sz="4000" dirty="0" err="1">
                <a:solidFill>
                  <a:srgbClr val="FF0000"/>
                </a:solidFill>
                <a:highlight>
                  <a:srgbClr val="FFFF00"/>
                </a:highlight>
                <a:latin typeface="Consolas"/>
              </a:rPr>
              <a:t>runat</a:t>
            </a:r>
            <a:r>
              <a:rPr lang="en-US" sz="4000" dirty="0">
                <a:solidFill>
                  <a:srgbClr val="0000FF"/>
                </a:solidFill>
                <a:highlight>
                  <a:srgbClr val="FFFF00"/>
                </a:highlight>
                <a:latin typeface="Consolas"/>
              </a:rPr>
              <a:t>="server"&gt;&lt;/</a:t>
            </a:r>
            <a:r>
              <a:rPr lang="en-US" sz="4000" dirty="0" err="1">
                <a:solidFill>
                  <a:srgbClr val="800000"/>
                </a:solidFill>
                <a:highlight>
                  <a:srgbClr val="FFFF00"/>
                </a:highlight>
                <a:latin typeface="Consolas"/>
              </a:rPr>
              <a:t>asp</a:t>
            </a:r>
            <a:r>
              <a:rPr lang="en-US" sz="4000" dirty="0" err="1">
                <a:solidFill>
                  <a:srgbClr val="0000FF"/>
                </a:solidFill>
                <a:highlight>
                  <a:srgbClr val="FFFF00"/>
                </a:highlight>
                <a:latin typeface="Consolas"/>
              </a:rPr>
              <a:t>:</a:t>
            </a:r>
            <a:r>
              <a:rPr lang="en-US" sz="4000" dirty="0" err="1">
                <a:solidFill>
                  <a:srgbClr val="800000"/>
                </a:solidFill>
                <a:highlight>
                  <a:srgbClr val="FFFF00"/>
                </a:highlight>
                <a:latin typeface="Consolas"/>
              </a:rPr>
              <a:t>TextBox</a:t>
            </a:r>
            <a:r>
              <a:rPr lang="en-US" sz="4000" dirty="0">
                <a:solidFill>
                  <a:srgbClr val="0000FF"/>
                </a:solidFill>
                <a:highlight>
                  <a:srgbClr val="FFFF00"/>
                </a:highlight>
                <a:latin typeface="Consolas"/>
              </a:rPr>
              <a:t>&gt;</a:t>
            </a:r>
            <a:endParaRPr lang="en-US" sz="4000" dirty="0">
              <a:solidFill>
                <a:srgbClr val="000000"/>
              </a:solidFill>
              <a:highlight>
                <a:srgbClr val="FFFF00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4000" dirty="0">
                <a:solidFill>
                  <a:srgbClr val="000000"/>
                </a:solidFill>
                <a:highlight>
                  <a:srgbClr val="FFFF00"/>
                </a:highlight>
                <a:latin typeface="Consolas"/>
              </a:rPr>
              <a:t>            </a:t>
            </a:r>
            <a:r>
              <a:rPr lang="en-US" sz="4000" dirty="0">
                <a:solidFill>
                  <a:srgbClr val="0000FF"/>
                </a:solidFill>
                <a:highlight>
                  <a:srgbClr val="FFFF00"/>
                </a:highlight>
                <a:latin typeface="Consolas"/>
              </a:rPr>
              <a:t>&lt;</a:t>
            </a:r>
            <a:r>
              <a:rPr lang="en-US" sz="4000" dirty="0" err="1">
                <a:solidFill>
                  <a:srgbClr val="800000"/>
                </a:solidFill>
                <a:highlight>
                  <a:srgbClr val="FFFF00"/>
                </a:highlight>
                <a:latin typeface="Consolas"/>
              </a:rPr>
              <a:t>br</a:t>
            </a:r>
            <a:r>
              <a:rPr lang="en-US" sz="4000" dirty="0">
                <a:solidFill>
                  <a:srgbClr val="000000"/>
                </a:solidFill>
                <a:highlight>
                  <a:srgbClr val="FFFF00"/>
                </a:highlight>
                <a:latin typeface="Consolas"/>
              </a:rPr>
              <a:t> </a:t>
            </a:r>
            <a:r>
              <a:rPr lang="en-US" sz="4000" dirty="0">
                <a:solidFill>
                  <a:srgbClr val="0000FF"/>
                </a:solidFill>
                <a:highlight>
                  <a:srgbClr val="FFFF00"/>
                </a:highlight>
                <a:latin typeface="Consolas"/>
              </a:rPr>
              <a:t>/&gt;</a:t>
            </a:r>
            <a:endParaRPr lang="en-US" sz="4000" dirty="0">
              <a:solidFill>
                <a:srgbClr val="000000"/>
              </a:solidFill>
              <a:highlight>
                <a:srgbClr val="FFFF00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4000" dirty="0">
                <a:solidFill>
                  <a:srgbClr val="000000"/>
                </a:solidFill>
                <a:highlight>
                  <a:srgbClr val="FFFF00"/>
                </a:highlight>
                <a:latin typeface="Consolas"/>
              </a:rPr>
              <a:t>            </a:t>
            </a:r>
            <a:r>
              <a:rPr lang="en-US" sz="4000" dirty="0">
                <a:solidFill>
                  <a:srgbClr val="0000FF"/>
                </a:solidFill>
                <a:highlight>
                  <a:srgbClr val="FFFF00"/>
                </a:highlight>
                <a:latin typeface="Consolas"/>
              </a:rPr>
              <a:t>&lt;</a:t>
            </a:r>
            <a:r>
              <a:rPr lang="en-US" sz="4000" dirty="0" err="1">
                <a:solidFill>
                  <a:srgbClr val="800000"/>
                </a:solidFill>
                <a:highlight>
                  <a:srgbClr val="FFFF00"/>
                </a:highlight>
                <a:latin typeface="Consolas"/>
              </a:rPr>
              <a:t>br</a:t>
            </a:r>
            <a:r>
              <a:rPr lang="en-US" sz="4000" dirty="0">
                <a:solidFill>
                  <a:srgbClr val="000000"/>
                </a:solidFill>
                <a:highlight>
                  <a:srgbClr val="FFFF00"/>
                </a:highlight>
                <a:latin typeface="Consolas"/>
              </a:rPr>
              <a:t> </a:t>
            </a:r>
            <a:r>
              <a:rPr lang="en-US" sz="4000" dirty="0">
                <a:solidFill>
                  <a:srgbClr val="0000FF"/>
                </a:solidFill>
                <a:highlight>
                  <a:srgbClr val="FFFF00"/>
                </a:highlight>
                <a:latin typeface="Consolas"/>
              </a:rPr>
              <a:t>/&gt;</a:t>
            </a:r>
            <a:endParaRPr lang="en-US" sz="4000" dirty="0">
              <a:solidFill>
                <a:srgbClr val="000000"/>
              </a:solidFill>
              <a:highlight>
                <a:srgbClr val="FFFF00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5600" b="1" dirty="0">
                <a:solidFill>
                  <a:srgbClr val="000000"/>
                </a:solidFill>
                <a:highlight>
                  <a:srgbClr val="FFFF00"/>
                </a:highlight>
                <a:latin typeface="Consolas"/>
              </a:rPr>
              <a:t>            </a:t>
            </a:r>
            <a:r>
              <a:rPr lang="en-US" sz="5600" b="1" dirty="0">
                <a:solidFill>
                  <a:srgbClr val="0000FF"/>
                </a:solidFill>
                <a:highlight>
                  <a:srgbClr val="FFFF00"/>
                </a:highlight>
                <a:latin typeface="Consolas"/>
              </a:rPr>
              <a:t>&lt;</a:t>
            </a:r>
            <a:r>
              <a:rPr lang="en-US" sz="5600" b="1" dirty="0" err="1">
                <a:solidFill>
                  <a:srgbClr val="800000"/>
                </a:solidFill>
                <a:highlight>
                  <a:srgbClr val="FFFF00"/>
                </a:highlight>
                <a:latin typeface="Consolas"/>
              </a:rPr>
              <a:t>asp</a:t>
            </a:r>
            <a:r>
              <a:rPr lang="en-US" sz="5600" b="1" dirty="0" err="1">
                <a:solidFill>
                  <a:srgbClr val="0000FF"/>
                </a:solidFill>
                <a:highlight>
                  <a:srgbClr val="FFFF00"/>
                </a:highlight>
                <a:latin typeface="Consolas"/>
              </a:rPr>
              <a:t>:</a:t>
            </a:r>
            <a:r>
              <a:rPr lang="en-US" sz="5600" b="1" dirty="0" err="1">
                <a:solidFill>
                  <a:srgbClr val="800000"/>
                </a:solidFill>
                <a:highlight>
                  <a:srgbClr val="FFFF00"/>
                </a:highlight>
                <a:latin typeface="Consolas"/>
              </a:rPr>
              <a:t>QueryExtender</a:t>
            </a:r>
            <a:r>
              <a:rPr lang="en-US" sz="5600" b="1" dirty="0">
                <a:solidFill>
                  <a:srgbClr val="000000"/>
                </a:solidFill>
                <a:highlight>
                  <a:srgbClr val="FFFF00"/>
                </a:highlight>
                <a:latin typeface="Consolas"/>
              </a:rPr>
              <a:t> </a:t>
            </a:r>
            <a:r>
              <a:rPr lang="en-US" sz="5600" b="1" dirty="0">
                <a:solidFill>
                  <a:srgbClr val="FF0000"/>
                </a:solidFill>
                <a:highlight>
                  <a:srgbClr val="FFFF00"/>
                </a:highlight>
                <a:latin typeface="Consolas"/>
              </a:rPr>
              <a:t>ID</a:t>
            </a:r>
            <a:r>
              <a:rPr lang="en-US" sz="5600" b="1" dirty="0">
                <a:solidFill>
                  <a:srgbClr val="0000FF"/>
                </a:solidFill>
                <a:highlight>
                  <a:srgbClr val="FFFF00"/>
                </a:highlight>
                <a:latin typeface="Consolas"/>
              </a:rPr>
              <a:t>="QueryExtender1"</a:t>
            </a:r>
            <a:r>
              <a:rPr lang="en-US" sz="5600" b="1" dirty="0">
                <a:solidFill>
                  <a:srgbClr val="000000"/>
                </a:solidFill>
                <a:highlight>
                  <a:srgbClr val="FFFF00"/>
                </a:highlight>
                <a:latin typeface="Consolas"/>
              </a:rPr>
              <a:t> </a:t>
            </a:r>
            <a:r>
              <a:rPr lang="en-US" sz="5600" b="1" dirty="0" err="1">
                <a:solidFill>
                  <a:srgbClr val="FF0000"/>
                </a:solidFill>
                <a:highlight>
                  <a:srgbClr val="FFFF00"/>
                </a:highlight>
                <a:latin typeface="Consolas"/>
              </a:rPr>
              <a:t>runat</a:t>
            </a:r>
            <a:r>
              <a:rPr lang="en-US" sz="5600" b="1" dirty="0">
                <a:solidFill>
                  <a:srgbClr val="0000FF"/>
                </a:solidFill>
                <a:highlight>
                  <a:srgbClr val="FFFF00"/>
                </a:highlight>
                <a:latin typeface="Consolas"/>
              </a:rPr>
              <a:t>="server"</a:t>
            </a:r>
            <a:r>
              <a:rPr lang="en-US" sz="5600" b="1" dirty="0">
                <a:solidFill>
                  <a:srgbClr val="000000"/>
                </a:solidFill>
                <a:highlight>
                  <a:srgbClr val="FFFF00"/>
                </a:highlight>
                <a:latin typeface="Consolas"/>
              </a:rPr>
              <a:t> </a:t>
            </a:r>
            <a:r>
              <a:rPr lang="en-US" sz="5600" b="1" dirty="0" err="1">
                <a:solidFill>
                  <a:srgbClr val="FF0000"/>
                </a:solidFill>
                <a:highlight>
                  <a:srgbClr val="FFFF00"/>
                </a:highlight>
                <a:latin typeface="Consolas"/>
              </a:rPr>
              <a:t>TargetControlID</a:t>
            </a:r>
            <a:r>
              <a:rPr lang="en-US" sz="5600" b="1" dirty="0">
                <a:solidFill>
                  <a:srgbClr val="0000FF"/>
                </a:solidFill>
                <a:highlight>
                  <a:srgbClr val="FFFF00"/>
                </a:highlight>
                <a:latin typeface="Consolas"/>
              </a:rPr>
              <a:t>="LinqDataSource1"&gt;</a:t>
            </a:r>
            <a:endParaRPr lang="en-US" sz="5600" b="1" dirty="0">
              <a:solidFill>
                <a:srgbClr val="000000"/>
              </a:solidFill>
              <a:highlight>
                <a:srgbClr val="FFFF00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5600" b="1" dirty="0">
                <a:solidFill>
                  <a:srgbClr val="000000"/>
                </a:solidFill>
                <a:highlight>
                  <a:srgbClr val="FFFF00"/>
                </a:highlight>
                <a:latin typeface="Consolas"/>
              </a:rPr>
              <a:t>                </a:t>
            </a:r>
            <a:r>
              <a:rPr lang="en-US" sz="5600" b="1" dirty="0">
                <a:solidFill>
                  <a:srgbClr val="0000FF"/>
                </a:solidFill>
                <a:highlight>
                  <a:srgbClr val="FFFF00"/>
                </a:highlight>
                <a:latin typeface="Consolas"/>
              </a:rPr>
              <a:t>&lt;</a:t>
            </a:r>
            <a:r>
              <a:rPr lang="en-US" sz="5600" b="1" dirty="0" err="1">
                <a:solidFill>
                  <a:srgbClr val="800000"/>
                </a:solidFill>
                <a:highlight>
                  <a:srgbClr val="FFFF00"/>
                </a:highlight>
                <a:latin typeface="Consolas"/>
              </a:rPr>
              <a:t>asp</a:t>
            </a:r>
            <a:r>
              <a:rPr lang="en-US" sz="5600" b="1" dirty="0" err="1">
                <a:solidFill>
                  <a:srgbClr val="0000FF"/>
                </a:solidFill>
                <a:highlight>
                  <a:srgbClr val="FFFF00"/>
                </a:highlight>
                <a:latin typeface="Consolas"/>
              </a:rPr>
              <a:t>:</a:t>
            </a:r>
            <a:r>
              <a:rPr lang="en-US" sz="5600" b="1" dirty="0" err="1">
                <a:solidFill>
                  <a:srgbClr val="800000"/>
                </a:solidFill>
                <a:highlight>
                  <a:srgbClr val="FFFF00"/>
                </a:highlight>
                <a:latin typeface="Consolas"/>
              </a:rPr>
              <a:t>SearchExpression</a:t>
            </a:r>
            <a:r>
              <a:rPr lang="en-US" sz="5600" b="1" dirty="0">
                <a:solidFill>
                  <a:srgbClr val="000000"/>
                </a:solidFill>
                <a:highlight>
                  <a:srgbClr val="FFFF00"/>
                </a:highlight>
                <a:latin typeface="Consolas"/>
              </a:rPr>
              <a:t> </a:t>
            </a:r>
            <a:r>
              <a:rPr lang="en-US" sz="5600" b="1" dirty="0" err="1">
                <a:solidFill>
                  <a:srgbClr val="FF0000"/>
                </a:solidFill>
                <a:highlight>
                  <a:srgbClr val="FFFF00"/>
                </a:highlight>
                <a:latin typeface="Consolas"/>
              </a:rPr>
              <a:t>DataFields</a:t>
            </a:r>
            <a:r>
              <a:rPr lang="en-US" sz="5600" b="1" dirty="0">
                <a:solidFill>
                  <a:srgbClr val="0000FF"/>
                </a:solidFill>
                <a:highlight>
                  <a:srgbClr val="FFFF00"/>
                </a:highlight>
                <a:latin typeface="Consolas"/>
              </a:rPr>
              <a:t>="</a:t>
            </a:r>
            <a:r>
              <a:rPr lang="en-US" sz="5600" b="1" dirty="0" err="1">
                <a:solidFill>
                  <a:srgbClr val="0000FF"/>
                </a:solidFill>
                <a:highlight>
                  <a:srgbClr val="FFFF00"/>
                </a:highlight>
                <a:latin typeface="Consolas"/>
              </a:rPr>
              <a:t>Cityname</a:t>
            </a:r>
            <a:r>
              <a:rPr lang="en-US" sz="5600" b="1" dirty="0">
                <a:solidFill>
                  <a:srgbClr val="0000FF"/>
                </a:solidFill>
                <a:highlight>
                  <a:srgbClr val="FFFF00"/>
                </a:highlight>
                <a:latin typeface="Consolas"/>
              </a:rPr>
              <a:t>"</a:t>
            </a:r>
            <a:r>
              <a:rPr lang="en-US" sz="5600" b="1" dirty="0">
                <a:solidFill>
                  <a:srgbClr val="000000"/>
                </a:solidFill>
                <a:highlight>
                  <a:srgbClr val="FFFF00"/>
                </a:highlight>
                <a:latin typeface="Consolas"/>
              </a:rPr>
              <a:t> </a:t>
            </a:r>
            <a:r>
              <a:rPr lang="en-US" sz="5600" b="1" dirty="0" err="1">
                <a:solidFill>
                  <a:srgbClr val="FF0000"/>
                </a:solidFill>
                <a:highlight>
                  <a:srgbClr val="FFFF00"/>
                </a:highlight>
                <a:latin typeface="Consolas"/>
              </a:rPr>
              <a:t>SearchType</a:t>
            </a:r>
            <a:r>
              <a:rPr lang="en-US" sz="5600" b="1" dirty="0">
                <a:solidFill>
                  <a:srgbClr val="0000FF"/>
                </a:solidFill>
                <a:highlight>
                  <a:srgbClr val="FFFF00"/>
                </a:highlight>
                <a:latin typeface="Consolas"/>
              </a:rPr>
              <a:t>="Contains"&gt;</a:t>
            </a:r>
            <a:endParaRPr lang="en-US" sz="5600" b="1" dirty="0">
              <a:solidFill>
                <a:srgbClr val="000000"/>
              </a:solidFill>
              <a:highlight>
                <a:srgbClr val="FFFF00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5600" b="1" dirty="0">
                <a:solidFill>
                  <a:srgbClr val="000000"/>
                </a:solidFill>
                <a:highlight>
                  <a:srgbClr val="FFFF00"/>
                </a:highlight>
                <a:latin typeface="Consolas"/>
              </a:rPr>
              <a:t>                    </a:t>
            </a:r>
            <a:r>
              <a:rPr lang="en-US" sz="5600" b="1" dirty="0">
                <a:solidFill>
                  <a:srgbClr val="0000FF"/>
                </a:solidFill>
                <a:highlight>
                  <a:srgbClr val="FFFF00"/>
                </a:highlight>
                <a:latin typeface="Consolas"/>
              </a:rPr>
              <a:t>&lt;</a:t>
            </a:r>
            <a:r>
              <a:rPr lang="en-US" sz="5600" b="1" dirty="0" err="1">
                <a:solidFill>
                  <a:srgbClr val="800000"/>
                </a:solidFill>
                <a:highlight>
                  <a:srgbClr val="FFFF00"/>
                </a:highlight>
                <a:latin typeface="Consolas"/>
              </a:rPr>
              <a:t>asp</a:t>
            </a:r>
            <a:r>
              <a:rPr lang="en-US" sz="5600" b="1" dirty="0" err="1">
                <a:solidFill>
                  <a:srgbClr val="0000FF"/>
                </a:solidFill>
                <a:highlight>
                  <a:srgbClr val="FFFF00"/>
                </a:highlight>
                <a:latin typeface="Consolas"/>
              </a:rPr>
              <a:t>:</a:t>
            </a:r>
            <a:r>
              <a:rPr lang="en-US" sz="5600" b="1" dirty="0" err="1">
                <a:solidFill>
                  <a:srgbClr val="800000"/>
                </a:solidFill>
                <a:highlight>
                  <a:srgbClr val="FFFF00"/>
                </a:highlight>
                <a:latin typeface="Consolas"/>
              </a:rPr>
              <a:t>ControlParameter</a:t>
            </a:r>
            <a:r>
              <a:rPr lang="en-US" sz="5600" b="1" dirty="0">
                <a:solidFill>
                  <a:srgbClr val="000000"/>
                </a:solidFill>
                <a:highlight>
                  <a:srgbClr val="FFFF00"/>
                </a:highlight>
                <a:latin typeface="Consolas"/>
              </a:rPr>
              <a:t> </a:t>
            </a:r>
            <a:r>
              <a:rPr lang="en-US" sz="5600" b="1" dirty="0" err="1">
                <a:solidFill>
                  <a:srgbClr val="FF0000"/>
                </a:solidFill>
                <a:highlight>
                  <a:srgbClr val="FFFF00"/>
                </a:highlight>
                <a:latin typeface="Consolas"/>
              </a:rPr>
              <a:t>ControlID</a:t>
            </a:r>
            <a:r>
              <a:rPr lang="en-US" sz="5600" b="1" dirty="0">
                <a:solidFill>
                  <a:srgbClr val="0000FF"/>
                </a:solidFill>
                <a:highlight>
                  <a:srgbClr val="FFFF00"/>
                </a:highlight>
                <a:latin typeface="Consolas"/>
              </a:rPr>
              <a:t>="TextBox1"</a:t>
            </a:r>
            <a:r>
              <a:rPr lang="en-US" sz="5600" b="1" dirty="0">
                <a:solidFill>
                  <a:srgbClr val="000000"/>
                </a:solidFill>
                <a:highlight>
                  <a:srgbClr val="FFFF00"/>
                </a:highlight>
                <a:latin typeface="Consolas"/>
              </a:rPr>
              <a:t> </a:t>
            </a:r>
            <a:r>
              <a:rPr lang="en-US" sz="5600" b="1" dirty="0">
                <a:solidFill>
                  <a:srgbClr val="0000FF"/>
                </a:solidFill>
                <a:highlight>
                  <a:srgbClr val="FFFF00"/>
                </a:highlight>
                <a:latin typeface="Consolas"/>
              </a:rPr>
              <a:t>/&gt;</a:t>
            </a:r>
            <a:endParaRPr lang="en-US" sz="5600" b="1" dirty="0">
              <a:solidFill>
                <a:srgbClr val="000000"/>
              </a:solidFill>
              <a:highlight>
                <a:srgbClr val="FFFF00"/>
              </a:highlight>
              <a:latin typeface="Consolas"/>
            </a:endParaRPr>
          </a:p>
          <a:p>
            <a:pPr marL="0" indent="0">
              <a:buNone/>
            </a:pPr>
            <a:endParaRPr lang="en-US" sz="5600" b="1" dirty="0">
              <a:solidFill>
                <a:srgbClr val="000000"/>
              </a:solidFill>
              <a:highlight>
                <a:srgbClr val="FFFF00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5600" b="1" dirty="0">
                <a:solidFill>
                  <a:srgbClr val="000000"/>
                </a:solidFill>
                <a:highlight>
                  <a:srgbClr val="FFFF00"/>
                </a:highlight>
                <a:latin typeface="Consolas"/>
              </a:rPr>
              <a:t>                </a:t>
            </a:r>
            <a:r>
              <a:rPr lang="en-US" sz="5600" b="1" dirty="0">
                <a:solidFill>
                  <a:srgbClr val="0000FF"/>
                </a:solidFill>
                <a:highlight>
                  <a:srgbClr val="FFFF00"/>
                </a:highlight>
                <a:latin typeface="Consolas"/>
              </a:rPr>
              <a:t>&lt;/</a:t>
            </a:r>
            <a:r>
              <a:rPr lang="en-US" sz="5600" b="1" dirty="0" err="1">
                <a:solidFill>
                  <a:srgbClr val="800000"/>
                </a:solidFill>
                <a:highlight>
                  <a:srgbClr val="FFFF00"/>
                </a:highlight>
                <a:latin typeface="Consolas"/>
              </a:rPr>
              <a:t>asp</a:t>
            </a:r>
            <a:r>
              <a:rPr lang="en-US" sz="5600" b="1" dirty="0" err="1">
                <a:solidFill>
                  <a:srgbClr val="0000FF"/>
                </a:solidFill>
                <a:highlight>
                  <a:srgbClr val="FFFF00"/>
                </a:highlight>
                <a:latin typeface="Consolas"/>
              </a:rPr>
              <a:t>:</a:t>
            </a:r>
            <a:r>
              <a:rPr lang="en-US" sz="5600" b="1" dirty="0" err="1">
                <a:solidFill>
                  <a:srgbClr val="800000"/>
                </a:solidFill>
                <a:highlight>
                  <a:srgbClr val="FFFF00"/>
                </a:highlight>
                <a:latin typeface="Consolas"/>
              </a:rPr>
              <a:t>SearchExpression</a:t>
            </a:r>
            <a:r>
              <a:rPr lang="en-US" sz="5600" b="1" dirty="0">
                <a:solidFill>
                  <a:srgbClr val="0000FF"/>
                </a:solidFill>
                <a:highlight>
                  <a:srgbClr val="FFFF00"/>
                </a:highlight>
                <a:latin typeface="Consolas"/>
              </a:rPr>
              <a:t>&gt;</a:t>
            </a:r>
            <a:endParaRPr lang="en-US" sz="5600" b="1" dirty="0">
              <a:solidFill>
                <a:srgbClr val="000000"/>
              </a:solidFill>
              <a:highlight>
                <a:srgbClr val="FFFF00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5600" b="1" dirty="0">
                <a:solidFill>
                  <a:srgbClr val="000000"/>
                </a:solidFill>
                <a:highlight>
                  <a:srgbClr val="FFFF00"/>
                </a:highlight>
                <a:latin typeface="Consolas"/>
              </a:rPr>
              <a:t>            </a:t>
            </a:r>
            <a:r>
              <a:rPr lang="en-US" sz="5600" b="1" dirty="0">
                <a:solidFill>
                  <a:srgbClr val="0000FF"/>
                </a:solidFill>
                <a:highlight>
                  <a:srgbClr val="FFFF00"/>
                </a:highlight>
                <a:latin typeface="Consolas"/>
              </a:rPr>
              <a:t>&lt;/</a:t>
            </a:r>
            <a:r>
              <a:rPr lang="en-US" sz="5600" b="1" dirty="0" err="1">
                <a:solidFill>
                  <a:srgbClr val="800000"/>
                </a:solidFill>
                <a:highlight>
                  <a:srgbClr val="FFFF00"/>
                </a:highlight>
                <a:latin typeface="Consolas"/>
              </a:rPr>
              <a:t>asp</a:t>
            </a:r>
            <a:r>
              <a:rPr lang="en-US" sz="5600" b="1" dirty="0" err="1">
                <a:solidFill>
                  <a:srgbClr val="0000FF"/>
                </a:solidFill>
                <a:highlight>
                  <a:srgbClr val="FFFF00"/>
                </a:highlight>
                <a:latin typeface="Consolas"/>
              </a:rPr>
              <a:t>:</a:t>
            </a:r>
            <a:r>
              <a:rPr lang="en-US" sz="5600" b="1" dirty="0" err="1">
                <a:solidFill>
                  <a:srgbClr val="800000"/>
                </a:solidFill>
                <a:highlight>
                  <a:srgbClr val="FFFF00"/>
                </a:highlight>
                <a:latin typeface="Consolas"/>
              </a:rPr>
              <a:t>QueryExtender</a:t>
            </a:r>
            <a:r>
              <a:rPr lang="en-US" sz="5600" b="1" dirty="0">
                <a:solidFill>
                  <a:srgbClr val="0000FF"/>
                </a:solidFill>
                <a:highlight>
                  <a:srgbClr val="FFFF00"/>
                </a:highlight>
                <a:latin typeface="Consolas"/>
              </a:rPr>
              <a:t>&gt;</a:t>
            </a:r>
            <a:endParaRPr lang="en-US" sz="4000" b="1" dirty="0">
              <a:solidFill>
                <a:srgbClr val="000000"/>
              </a:solidFill>
              <a:highlight>
                <a:srgbClr val="FFFF00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4000" dirty="0">
                <a:solidFill>
                  <a:srgbClr val="000000"/>
                </a:solidFill>
                <a:highlight>
                  <a:srgbClr val="FFFF00"/>
                </a:highlight>
                <a:latin typeface="Consolas"/>
              </a:rPr>
              <a:t>            </a:t>
            </a:r>
            <a:r>
              <a:rPr lang="en-US" sz="4000" dirty="0">
                <a:solidFill>
                  <a:srgbClr val="0000FF"/>
                </a:solidFill>
                <a:highlight>
                  <a:srgbClr val="FFFF00"/>
                </a:highlight>
                <a:latin typeface="Consolas"/>
              </a:rPr>
              <a:t>&lt;</a:t>
            </a:r>
            <a:r>
              <a:rPr lang="en-US" sz="4000" dirty="0" err="1">
                <a:solidFill>
                  <a:srgbClr val="800000"/>
                </a:solidFill>
                <a:highlight>
                  <a:srgbClr val="FFFF00"/>
                </a:highlight>
                <a:latin typeface="Consolas"/>
              </a:rPr>
              <a:t>br</a:t>
            </a:r>
            <a:r>
              <a:rPr lang="en-US" sz="4000" dirty="0">
                <a:solidFill>
                  <a:srgbClr val="000000"/>
                </a:solidFill>
                <a:highlight>
                  <a:srgbClr val="FFFF00"/>
                </a:highlight>
                <a:latin typeface="Consolas"/>
              </a:rPr>
              <a:t> </a:t>
            </a:r>
            <a:r>
              <a:rPr lang="en-US" sz="4000" dirty="0">
                <a:solidFill>
                  <a:srgbClr val="0000FF"/>
                </a:solidFill>
                <a:highlight>
                  <a:srgbClr val="FFFF00"/>
                </a:highlight>
                <a:latin typeface="Consolas"/>
              </a:rPr>
              <a:t>/&gt;</a:t>
            </a:r>
            <a:endParaRPr lang="en-US" sz="4000" dirty="0">
              <a:solidFill>
                <a:srgbClr val="000000"/>
              </a:solidFill>
              <a:highlight>
                <a:srgbClr val="FFFF00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4000" dirty="0">
                <a:solidFill>
                  <a:srgbClr val="000000"/>
                </a:solidFill>
                <a:highlight>
                  <a:srgbClr val="FFFF00"/>
                </a:highlight>
                <a:latin typeface="Consolas"/>
              </a:rPr>
              <a:t>            </a:t>
            </a:r>
            <a:r>
              <a:rPr lang="en-US" sz="4000" dirty="0">
                <a:solidFill>
                  <a:srgbClr val="0000FF"/>
                </a:solidFill>
                <a:highlight>
                  <a:srgbClr val="FFFF00"/>
                </a:highlight>
                <a:latin typeface="Consolas"/>
              </a:rPr>
              <a:t>&lt;</a:t>
            </a:r>
            <a:r>
              <a:rPr lang="en-US" sz="4000" dirty="0" err="1">
                <a:solidFill>
                  <a:srgbClr val="800000"/>
                </a:solidFill>
                <a:highlight>
                  <a:srgbClr val="FFFF00"/>
                </a:highlight>
                <a:latin typeface="Consolas"/>
              </a:rPr>
              <a:t>asp</a:t>
            </a:r>
            <a:r>
              <a:rPr lang="en-US" sz="4000" dirty="0" err="1">
                <a:solidFill>
                  <a:srgbClr val="0000FF"/>
                </a:solidFill>
                <a:highlight>
                  <a:srgbClr val="FFFF00"/>
                </a:highlight>
                <a:latin typeface="Consolas"/>
              </a:rPr>
              <a:t>:</a:t>
            </a:r>
            <a:r>
              <a:rPr lang="en-US" sz="4000" dirty="0" err="1">
                <a:solidFill>
                  <a:srgbClr val="800000"/>
                </a:solidFill>
                <a:highlight>
                  <a:srgbClr val="FFFF00"/>
                </a:highlight>
                <a:latin typeface="Consolas"/>
              </a:rPr>
              <a:t>GridView</a:t>
            </a:r>
            <a:r>
              <a:rPr lang="en-US" sz="4000" dirty="0">
                <a:solidFill>
                  <a:srgbClr val="000000"/>
                </a:solidFill>
                <a:highlight>
                  <a:srgbClr val="FFFF00"/>
                </a:highlight>
                <a:latin typeface="Consolas"/>
              </a:rPr>
              <a:t> </a:t>
            </a:r>
            <a:r>
              <a:rPr lang="en-US" sz="4000" dirty="0">
                <a:solidFill>
                  <a:srgbClr val="FF0000"/>
                </a:solidFill>
                <a:highlight>
                  <a:srgbClr val="FFFF00"/>
                </a:highlight>
                <a:latin typeface="Consolas"/>
              </a:rPr>
              <a:t>ID</a:t>
            </a:r>
            <a:r>
              <a:rPr lang="en-US" sz="4000" dirty="0">
                <a:solidFill>
                  <a:srgbClr val="0000FF"/>
                </a:solidFill>
                <a:highlight>
                  <a:srgbClr val="FFFF00"/>
                </a:highlight>
                <a:latin typeface="Consolas"/>
              </a:rPr>
              <a:t>="GridView1"</a:t>
            </a:r>
            <a:r>
              <a:rPr lang="en-US" sz="4000" dirty="0">
                <a:solidFill>
                  <a:srgbClr val="000000"/>
                </a:solidFill>
                <a:highlight>
                  <a:srgbClr val="FFFF00"/>
                </a:highlight>
                <a:latin typeface="Consolas"/>
              </a:rPr>
              <a:t> </a:t>
            </a:r>
            <a:r>
              <a:rPr lang="en-US" sz="4000" dirty="0" err="1">
                <a:solidFill>
                  <a:srgbClr val="FF0000"/>
                </a:solidFill>
                <a:highlight>
                  <a:srgbClr val="FFFF00"/>
                </a:highlight>
                <a:latin typeface="Consolas"/>
              </a:rPr>
              <a:t>runat</a:t>
            </a:r>
            <a:r>
              <a:rPr lang="en-US" sz="4000" dirty="0">
                <a:solidFill>
                  <a:srgbClr val="0000FF"/>
                </a:solidFill>
                <a:highlight>
                  <a:srgbClr val="FFFF00"/>
                </a:highlight>
                <a:latin typeface="Consolas"/>
              </a:rPr>
              <a:t>="server"</a:t>
            </a:r>
            <a:r>
              <a:rPr lang="en-US" sz="4000" dirty="0">
                <a:solidFill>
                  <a:srgbClr val="000000"/>
                </a:solidFill>
                <a:highlight>
                  <a:srgbClr val="FFFF00"/>
                </a:highlight>
                <a:latin typeface="Consolas"/>
              </a:rPr>
              <a:t> </a:t>
            </a:r>
            <a:r>
              <a:rPr lang="en-US" sz="4000" dirty="0" err="1">
                <a:solidFill>
                  <a:srgbClr val="FF0000"/>
                </a:solidFill>
                <a:highlight>
                  <a:srgbClr val="FFFF00"/>
                </a:highlight>
                <a:latin typeface="Consolas"/>
              </a:rPr>
              <a:t>AutoGenerateColumns</a:t>
            </a:r>
            <a:r>
              <a:rPr lang="en-US" sz="4000" dirty="0">
                <a:solidFill>
                  <a:srgbClr val="0000FF"/>
                </a:solidFill>
                <a:highlight>
                  <a:srgbClr val="FFFF00"/>
                </a:highlight>
                <a:latin typeface="Consolas"/>
              </a:rPr>
              <a:t>="False"</a:t>
            </a:r>
            <a:r>
              <a:rPr lang="en-US" sz="4000" dirty="0">
                <a:solidFill>
                  <a:srgbClr val="000000"/>
                </a:solidFill>
                <a:highlight>
                  <a:srgbClr val="FFFF00"/>
                </a:highlight>
                <a:latin typeface="Consolas"/>
              </a:rPr>
              <a:t> </a:t>
            </a:r>
            <a:r>
              <a:rPr lang="en-US" sz="4000" dirty="0" err="1">
                <a:solidFill>
                  <a:srgbClr val="FF0000"/>
                </a:solidFill>
                <a:highlight>
                  <a:srgbClr val="FFFF00"/>
                </a:highlight>
                <a:latin typeface="Consolas"/>
              </a:rPr>
              <a:t>DataSourceID</a:t>
            </a:r>
            <a:r>
              <a:rPr lang="en-US" sz="4000" dirty="0">
                <a:solidFill>
                  <a:srgbClr val="0000FF"/>
                </a:solidFill>
                <a:highlight>
                  <a:srgbClr val="FFFF00"/>
                </a:highlight>
                <a:latin typeface="Consolas"/>
              </a:rPr>
              <a:t>="LinqDataSource1"&gt;</a:t>
            </a:r>
            <a:endParaRPr lang="en-US" sz="4000" dirty="0">
              <a:solidFill>
                <a:srgbClr val="000000"/>
              </a:solidFill>
              <a:highlight>
                <a:srgbClr val="FFFF00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4000" dirty="0">
                <a:solidFill>
                  <a:srgbClr val="000000"/>
                </a:solidFill>
                <a:highlight>
                  <a:srgbClr val="FFFF00"/>
                </a:highlight>
                <a:latin typeface="Consolas"/>
              </a:rPr>
              <a:t>                </a:t>
            </a:r>
            <a:r>
              <a:rPr lang="en-US" sz="4000" dirty="0">
                <a:solidFill>
                  <a:srgbClr val="0000FF"/>
                </a:solidFill>
                <a:highlight>
                  <a:srgbClr val="FFFF00"/>
                </a:highlight>
                <a:latin typeface="Consolas"/>
              </a:rPr>
              <a:t>&lt;</a:t>
            </a:r>
            <a:r>
              <a:rPr lang="en-US" sz="4000" dirty="0">
                <a:solidFill>
                  <a:srgbClr val="800000"/>
                </a:solidFill>
                <a:highlight>
                  <a:srgbClr val="FFFF00"/>
                </a:highlight>
                <a:latin typeface="Consolas"/>
              </a:rPr>
              <a:t>Columns</a:t>
            </a:r>
            <a:r>
              <a:rPr lang="en-US" sz="4000" dirty="0">
                <a:solidFill>
                  <a:srgbClr val="0000FF"/>
                </a:solidFill>
                <a:highlight>
                  <a:srgbClr val="FFFF00"/>
                </a:highlight>
                <a:latin typeface="Consolas"/>
              </a:rPr>
              <a:t>&gt;</a:t>
            </a:r>
            <a:endParaRPr lang="en-US" sz="4000" dirty="0">
              <a:solidFill>
                <a:srgbClr val="000000"/>
              </a:solidFill>
              <a:highlight>
                <a:srgbClr val="FFFF00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4000" dirty="0">
                <a:solidFill>
                  <a:srgbClr val="000000"/>
                </a:solidFill>
                <a:highlight>
                  <a:srgbClr val="FFFF00"/>
                </a:highlight>
                <a:latin typeface="Consolas"/>
              </a:rPr>
              <a:t>                    </a:t>
            </a:r>
            <a:r>
              <a:rPr lang="en-US" sz="4000" dirty="0">
                <a:solidFill>
                  <a:srgbClr val="0000FF"/>
                </a:solidFill>
                <a:highlight>
                  <a:srgbClr val="FFFF00"/>
                </a:highlight>
                <a:latin typeface="Consolas"/>
              </a:rPr>
              <a:t>&lt;</a:t>
            </a:r>
            <a:r>
              <a:rPr lang="en-US" sz="4000" dirty="0" err="1">
                <a:solidFill>
                  <a:srgbClr val="800000"/>
                </a:solidFill>
                <a:highlight>
                  <a:srgbClr val="FFFF00"/>
                </a:highlight>
                <a:latin typeface="Consolas"/>
              </a:rPr>
              <a:t>asp</a:t>
            </a:r>
            <a:r>
              <a:rPr lang="en-US" sz="4000" dirty="0" err="1">
                <a:solidFill>
                  <a:srgbClr val="0000FF"/>
                </a:solidFill>
                <a:highlight>
                  <a:srgbClr val="FFFF00"/>
                </a:highlight>
                <a:latin typeface="Consolas"/>
              </a:rPr>
              <a:t>:</a:t>
            </a:r>
            <a:r>
              <a:rPr lang="en-US" sz="4000" dirty="0" err="1">
                <a:solidFill>
                  <a:srgbClr val="800000"/>
                </a:solidFill>
                <a:highlight>
                  <a:srgbClr val="FFFF00"/>
                </a:highlight>
                <a:latin typeface="Consolas"/>
              </a:rPr>
              <a:t>BoundField</a:t>
            </a:r>
            <a:r>
              <a:rPr lang="en-US" sz="4000" dirty="0">
                <a:solidFill>
                  <a:srgbClr val="000000"/>
                </a:solidFill>
                <a:highlight>
                  <a:srgbClr val="FFFF00"/>
                </a:highlight>
                <a:latin typeface="Consolas"/>
              </a:rPr>
              <a:t> </a:t>
            </a:r>
            <a:r>
              <a:rPr lang="en-US" sz="4000" dirty="0" err="1">
                <a:solidFill>
                  <a:srgbClr val="FF0000"/>
                </a:solidFill>
                <a:highlight>
                  <a:srgbClr val="FFFF00"/>
                </a:highlight>
                <a:latin typeface="Consolas"/>
              </a:rPr>
              <a:t>DataField</a:t>
            </a:r>
            <a:r>
              <a:rPr lang="en-US" sz="4000" dirty="0">
                <a:solidFill>
                  <a:srgbClr val="0000FF"/>
                </a:solidFill>
                <a:highlight>
                  <a:srgbClr val="FFFF00"/>
                </a:highlight>
                <a:latin typeface="Consolas"/>
              </a:rPr>
              <a:t>="</a:t>
            </a:r>
            <a:r>
              <a:rPr lang="en-US" sz="4000" dirty="0" err="1">
                <a:solidFill>
                  <a:srgbClr val="0000FF"/>
                </a:solidFill>
                <a:highlight>
                  <a:srgbClr val="FFFF00"/>
                </a:highlight>
                <a:latin typeface="Consolas"/>
              </a:rPr>
              <a:t>Cityname</a:t>
            </a:r>
            <a:r>
              <a:rPr lang="en-US" sz="4000" dirty="0">
                <a:solidFill>
                  <a:srgbClr val="0000FF"/>
                </a:solidFill>
                <a:highlight>
                  <a:srgbClr val="FFFF00"/>
                </a:highlight>
                <a:latin typeface="Consolas"/>
              </a:rPr>
              <a:t>"</a:t>
            </a:r>
            <a:r>
              <a:rPr lang="en-US" sz="4000" dirty="0">
                <a:solidFill>
                  <a:srgbClr val="000000"/>
                </a:solidFill>
                <a:highlight>
                  <a:srgbClr val="FFFF00"/>
                </a:highlight>
                <a:latin typeface="Consolas"/>
              </a:rPr>
              <a:t> </a:t>
            </a:r>
            <a:r>
              <a:rPr lang="en-US" sz="4000" dirty="0" err="1">
                <a:solidFill>
                  <a:srgbClr val="FF0000"/>
                </a:solidFill>
                <a:highlight>
                  <a:srgbClr val="FFFF00"/>
                </a:highlight>
                <a:latin typeface="Consolas"/>
              </a:rPr>
              <a:t>HeaderText</a:t>
            </a:r>
            <a:r>
              <a:rPr lang="en-US" sz="4000" dirty="0">
                <a:solidFill>
                  <a:srgbClr val="0000FF"/>
                </a:solidFill>
                <a:highlight>
                  <a:srgbClr val="FFFF00"/>
                </a:highlight>
                <a:latin typeface="Consolas"/>
              </a:rPr>
              <a:t>="</a:t>
            </a:r>
            <a:r>
              <a:rPr lang="en-US" sz="4000" dirty="0" err="1">
                <a:solidFill>
                  <a:srgbClr val="0000FF"/>
                </a:solidFill>
                <a:highlight>
                  <a:srgbClr val="FFFF00"/>
                </a:highlight>
                <a:latin typeface="Consolas"/>
              </a:rPr>
              <a:t>Cityname</a:t>
            </a:r>
            <a:r>
              <a:rPr lang="en-US" sz="4000" dirty="0">
                <a:solidFill>
                  <a:srgbClr val="0000FF"/>
                </a:solidFill>
                <a:highlight>
                  <a:srgbClr val="FFFF00"/>
                </a:highlight>
                <a:latin typeface="Consolas"/>
              </a:rPr>
              <a:t>"</a:t>
            </a:r>
            <a:r>
              <a:rPr lang="en-US" sz="4000" dirty="0">
                <a:solidFill>
                  <a:srgbClr val="000000"/>
                </a:solidFill>
                <a:highlight>
                  <a:srgbClr val="FFFF00"/>
                </a:highlight>
                <a:latin typeface="Consolas"/>
              </a:rPr>
              <a:t> </a:t>
            </a:r>
            <a:r>
              <a:rPr lang="en-US" sz="4000" dirty="0" err="1">
                <a:solidFill>
                  <a:srgbClr val="FF0000"/>
                </a:solidFill>
                <a:highlight>
                  <a:srgbClr val="FFFF00"/>
                </a:highlight>
                <a:latin typeface="Consolas"/>
              </a:rPr>
              <a:t>ReadOnly</a:t>
            </a:r>
            <a:r>
              <a:rPr lang="en-US" sz="4000" dirty="0">
                <a:solidFill>
                  <a:srgbClr val="0000FF"/>
                </a:solidFill>
                <a:highlight>
                  <a:srgbClr val="FFFF00"/>
                </a:highlight>
                <a:latin typeface="Consolas"/>
              </a:rPr>
              <a:t>="True"</a:t>
            </a:r>
            <a:r>
              <a:rPr lang="en-US" sz="4000" dirty="0">
                <a:solidFill>
                  <a:srgbClr val="000000"/>
                </a:solidFill>
                <a:highlight>
                  <a:srgbClr val="FFFF00"/>
                </a:highlight>
                <a:latin typeface="Consolas"/>
              </a:rPr>
              <a:t> </a:t>
            </a:r>
            <a:r>
              <a:rPr lang="en-US" sz="4000" dirty="0" err="1">
                <a:solidFill>
                  <a:srgbClr val="FF0000"/>
                </a:solidFill>
                <a:highlight>
                  <a:srgbClr val="FFFF00"/>
                </a:highlight>
                <a:latin typeface="Consolas"/>
              </a:rPr>
              <a:t>SortExpression</a:t>
            </a:r>
            <a:r>
              <a:rPr lang="en-US" sz="4000" dirty="0">
                <a:solidFill>
                  <a:srgbClr val="0000FF"/>
                </a:solidFill>
                <a:highlight>
                  <a:srgbClr val="FFFF00"/>
                </a:highlight>
                <a:latin typeface="Consolas"/>
              </a:rPr>
              <a:t>="</a:t>
            </a:r>
            <a:r>
              <a:rPr lang="en-US" sz="4000" dirty="0" err="1">
                <a:solidFill>
                  <a:srgbClr val="0000FF"/>
                </a:solidFill>
                <a:highlight>
                  <a:srgbClr val="FFFF00"/>
                </a:highlight>
                <a:latin typeface="Consolas"/>
              </a:rPr>
              <a:t>Cityname</a:t>
            </a:r>
            <a:r>
              <a:rPr lang="en-US" sz="4000" dirty="0">
                <a:solidFill>
                  <a:srgbClr val="0000FF"/>
                </a:solidFill>
                <a:highlight>
                  <a:srgbClr val="FFFF00"/>
                </a:highlight>
                <a:latin typeface="Consolas"/>
              </a:rPr>
              <a:t>"</a:t>
            </a:r>
            <a:r>
              <a:rPr lang="en-US" sz="4000" dirty="0">
                <a:solidFill>
                  <a:srgbClr val="000000"/>
                </a:solidFill>
                <a:highlight>
                  <a:srgbClr val="FFFF00"/>
                </a:highlight>
                <a:latin typeface="Consolas"/>
              </a:rPr>
              <a:t> </a:t>
            </a:r>
            <a:r>
              <a:rPr lang="en-US" sz="4000" dirty="0">
                <a:solidFill>
                  <a:srgbClr val="0000FF"/>
                </a:solidFill>
                <a:highlight>
                  <a:srgbClr val="FFFF00"/>
                </a:highlight>
                <a:latin typeface="Consolas"/>
              </a:rPr>
              <a:t>/&gt;</a:t>
            </a:r>
            <a:endParaRPr lang="en-US" sz="4000" dirty="0">
              <a:solidFill>
                <a:srgbClr val="000000"/>
              </a:solidFill>
              <a:highlight>
                <a:srgbClr val="FFFF00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4000" dirty="0">
                <a:solidFill>
                  <a:srgbClr val="000000"/>
                </a:solidFill>
                <a:highlight>
                  <a:srgbClr val="FFFF00"/>
                </a:highlight>
                <a:latin typeface="Consolas"/>
              </a:rPr>
              <a:t>                    </a:t>
            </a:r>
            <a:r>
              <a:rPr lang="en-US" sz="4000" dirty="0">
                <a:solidFill>
                  <a:srgbClr val="0000FF"/>
                </a:solidFill>
                <a:highlight>
                  <a:srgbClr val="FFFF00"/>
                </a:highlight>
                <a:latin typeface="Consolas"/>
              </a:rPr>
              <a:t>&lt;</a:t>
            </a:r>
            <a:r>
              <a:rPr lang="en-US" sz="4000" dirty="0" err="1">
                <a:solidFill>
                  <a:srgbClr val="800000"/>
                </a:solidFill>
                <a:highlight>
                  <a:srgbClr val="FFFF00"/>
                </a:highlight>
                <a:latin typeface="Consolas"/>
              </a:rPr>
              <a:t>asp</a:t>
            </a:r>
            <a:r>
              <a:rPr lang="en-US" sz="4000" dirty="0" err="1">
                <a:solidFill>
                  <a:srgbClr val="0000FF"/>
                </a:solidFill>
                <a:highlight>
                  <a:srgbClr val="FFFF00"/>
                </a:highlight>
                <a:latin typeface="Consolas"/>
              </a:rPr>
              <a:t>:</a:t>
            </a:r>
            <a:r>
              <a:rPr lang="en-US" sz="4000" dirty="0" err="1">
                <a:solidFill>
                  <a:srgbClr val="800000"/>
                </a:solidFill>
                <a:highlight>
                  <a:srgbClr val="FFFF00"/>
                </a:highlight>
                <a:latin typeface="Consolas"/>
              </a:rPr>
              <a:t>BoundField</a:t>
            </a:r>
            <a:r>
              <a:rPr lang="en-US" sz="4000" dirty="0">
                <a:solidFill>
                  <a:srgbClr val="000000"/>
                </a:solidFill>
                <a:highlight>
                  <a:srgbClr val="FFFF00"/>
                </a:highlight>
                <a:latin typeface="Consolas"/>
              </a:rPr>
              <a:t> </a:t>
            </a:r>
            <a:r>
              <a:rPr lang="en-US" sz="4000" dirty="0" err="1">
                <a:solidFill>
                  <a:srgbClr val="FF0000"/>
                </a:solidFill>
                <a:highlight>
                  <a:srgbClr val="FFFF00"/>
                </a:highlight>
                <a:latin typeface="Consolas"/>
              </a:rPr>
              <a:t>DataField</a:t>
            </a:r>
            <a:r>
              <a:rPr lang="en-US" sz="4000" dirty="0">
                <a:solidFill>
                  <a:srgbClr val="0000FF"/>
                </a:solidFill>
                <a:highlight>
                  <a:srgbClr val="FFFF00"/>
                </a:highlight>
                <a:latin typeface="Consolas"/>
              </a:rPr>
              <a:t>="Cid"</a:t>
            </a:r>
            <a:r>
              <a:rPr lang="en-US" sz="4000" dirty="0">
                <a:solidFill>
                  <a:srgbClr val="000000"/>
                </a:solidFill>
                <a:highlight>
                  <a:srgbClr val="FFFF00"/>
                </a:highlight>
                <a:latin typeface="Consolas"/>
              </a:rPr>
              <a:t> </a:t>
            </a:r>
            <a:r>
              <a:rPr lang="en-US" sz="4000" dirty="0" err="1">
                <a:solidFill>
                  <a:srgbClr val="FF0000"/>
                </a:solidFill>
                <a:highlight>
                  <a:srgbClr val="FFFF00"/>
                </a:highlight>
                <a:latin typeface="Consolas"/>
              </a:rPr>
              <a:t>HeaderText</a:t>
            </a:r>
            <a:r>
              <a:rPr lang="en-US" sz="4000" dirty="0">
                <a:solidFill>
                  <a:srgbClr val="0000FF"/>
                </a:solidFill>
                <a:highlight>
                  <a:srgbClr val="FFFF00"/>
                </a:highlight>
                <a:latin typeface="Consolas"/>
              </a:rPr>
              <a:t>="Cid"</a:t>
            </a:r>
            <a:r>
              <a:rPr lang="en-US" sz="4000" dirty="0">
                <a:solidFill>
                  <a:srgbClr val="000000"/>
                </a:solidFill>
                <a:highlight>
                  <a:srgbClr val="FFFF00"/>
                </a:highlight>
                <a:latin typeface="Consolas"/>
              </a:rPr>
              <a:t> </a:t>
            </a:r>
            <a:r>
              <a:rPr lang="en-US" sz="4000" dirty="0" err="1">
                <a:solidFill>
                  <a:srgbClr val="FF0000"/>
                </a:solidFill>
                <a:highlight>
                  <a:srgbClr val="FFFF00"/>
                </a:highlight>
                <a:latin typeface="Consolas"/>
              </a:rPr>
              <a:t>ReadOnly</a:t>
            </a:r>
            <a:r>
              <a:rPr lang="en-US" sz="4000" dirty="0">
                <a:solidFill>
                  <a:srgbClr val="0000FF"/>
                </a:solidFill>
                <a:highlight>
                  <a:srgbClr val="FFFF00"/>
                </a:highlight>
                <a:latin typeface="Consolas"/>
              </a:rPr>
              <a:t>="True"</a:t>
            </a:r>
            <a:r>
              <a:rPr lang="en-US" sz="4000" dirty="0">
                <a:solidFill>
                  <a:srgbClr val="000000"/>
                </a:solidFill>
                <a:highlight>
                  <a:srgbClr val="FFFF00"/>
                </a:highlight>
                <a:latin typeface="Consolas"/>
              </a:rPr>
              <a:t> </a:t>
            </a:r>
            <a:r>
              <a:rPr lang="en-US" sz="4000" dirty="0" err="1">
                <a:solidFill>
                  <a:srgbClr val="FF0000"/>
                </a:solidFill>
                <a:highlight>
                  <a:srgbClr val="FFFF00"/>
                </a:highlight>
                <a:latin typeface="Consolas"/>
              </a:rPr>
              <a:t>SortExpression</a:t>
            </a:r>
            <a:r>
              <a:rPr lang="en-US" sz="4000" dirty="0">
                <a:solidFill>
                  <a:srgbClr val="0000FF"/>
                </a:solidFill>
                <a:highlight>
                  <a:srgbClr val="FFFF00"/>
                </a:highlight>
                <a:latin typeface="Consolas"/>
              </a:rPr>
              <a:t>="Cid"</a:t>
            </a:r>
            <a:r>
              <a:rPr lang="en-US" sz="4000" dirty="0">
                <a:solidFill>
                  <a:srgbClr val="000000"/>
                </a:solidFill>
                <a:highlight>
                  <a:srgbClr val="FFFF00"/>
                </a:highlight>
                <a:latin typeface="Consolas"/>
              </a:rPr>
              <a:t> </a:t>
            </a:r>
            <a:r>
              <a:rPr lang="en-US" sz="4000" dirty="0">
                <a:solidFill>
                  <a:srgbClr val="0000FF"/>
                </a:solidFill>
                <a:highlight>
                  <a:srgbClr val="FFFF00"/>
                </a:highlight>
                <a:latin typeface="Consolas"/>
              </a:rPr>
              <a:t>/&gt;</a:t>
            </a:r>
            <a:endParaRPr lang="en-US" sz="4000" dirty="0">
              <a:solidFill>
                <a:srgbClr val="000000"/>
              </a:solidFill>
              <a:highlight>
                <a:srgbClr val="FFFF00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4000" dirty="0">
                <a:solidFill>
                  <a:srgbClr val="000000"/>
                </a:solidFill>
                <a:highlight>
                  <a:srgbClr val="FFFF00"/>
                </a:highlight>
                <a:latin typeface="Consolas"/>
              </a:rPr>
              <a:t>                </a:t>
            </a:r>
            <a:r>
              <a:rPr lang="en-US" sz="4000" dirty="0">
                <a:solidFill>
                  <a:srgbClr val="0000FF"/>
                </a:solidFill>
                <a:highlight>
                  <a:srgbClr val="FFFF00"/>
                </a:highlight>
                <a:latin typeface="Consolas"/>
              </a:rPr>
              <a:t>&lt;/</a:t>
            </a:r>
            <a:r>
              <a:rPr lang="en-US" sz="4000" dirty="0">
                <a:solidFill>
                  <a:srgbClr val="800000"/>
                </a:solidFill>
                <a:highlight>
                  <a:srgbClr val="FFFF00"/>
                </a:highlight>
                <a:latin typeface="Consolas"/>
              </a:rPr>
              <a:t>Columns</a:t>
            </a:r>
            <a:r>
              <a:rPr lang="en-US" sz="4000" dirty="0">
                <a:solidFill>
                  <a:srgbClr val="0000FF"/>
                </a:solidFill>
                <a:highlight>
                  <a:srgbClr val="FFFF00"/>
                </a:highlight>
                <a:latin typeface="Consolas"/>
              </a:rPr>
              <a:t>&gt;</a:t>
            </a:r>
            <a:endParaRPr lang="en-US" sz="4000" dirty="0">
              <a:solidFill>
                <a:srgbClr val="000000"/>
              </a:solidFill>
              <a:highlight>
                <a:srgbClr val="FFFF00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4000" dirty="0">
                <a:solidFill>
                  <a:srgbClr val="000000"/>
                </a:solidFill>
                <a:highlight>
                  <a:srgbClr val="FFFF00"/>
                </a:highlight>
                <a:latin typeface="Consolas"/>
              </a:rPr>
              <a:t>            </a:t>
            </a:r>
            <a:r>
              <a:rPr lang="en-US" sz="4000" dirty="0">
                <a:solidFill>
                  <a:srgbClr val="0000FF"/>
                </a:solidFill>
                <a:highlight>
                  <a:srgbClr val="FFFF00"/>
                </a:highlight>
                <a:latin typeface="Consolas"/>
              </a:rPr>
              <a:t>&lt;/</a:t>
            </a:r>
            <a:r>
              <a:rPr lang="en-US" sz="4000" dirty="0" err="1">
                <a:solidFill>
                  <a:srgbClr val="800000"/>
                </a:solidFill>
                <a:highlight>
                  <a:srgbClr val="FFFF00"/>
                </a:highlight>
                <a:latin typeface="Consolas"/>
              </a:rPr>
              <a:t>asp</a:t>
            </a:r>
            <a:r>
              <a:rPr lang="en-US" sz="4000" dirty="0" err="1">
                <a:solidFill>
                  <a:srgbClr val="0000FF"/>
                </a:solidFill>
                <a:highlight>
                  <a:srgbClr val="FFFF00"/>
                </a:highlight>
                <a:latin typeface="Consolas"/>
              </a:rPr>
              <a:t>:</a:t>
            </a:r>
            <a:r>
              <a:rPr lang="en-US" sz="4000" dirty="0" err="1">
                <a:solidFill>
                  <a:srgbClr val="800000"/>
                </a:solidFill>
                <a:highlight>
                  <a:srgbClr val="FFFF00"/>
                </a:highlight>
                <a:latin typeface="Consolas"/>
              </a:rPr>
              <a:t>GridView</a:t>
            </a:r>
            <a:r>
              <a:rPr lang="en-US" sz="4000" dirty="0">
                <a:solidFill>
                  <a:srgbClr val="0000FF"/>
                </a:solidFill>
                <a:highlight>
                  <a:srgbClr val="FFFF00"/>
                </a:highlight>
                <a:latin typeface="Consolas"/>
              </a:rPr>
              <a:t>&gt;</a:t>
            </a:r>
            <a:endParaRPr lang="en-US" sz="4000" dirty="0">
              <a:solidFill>
                <a:srgbClr val="000000"/>
              </a:solidFill>
              <a:highlight>
                <a:srgbClr val="FFFF00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4000" dirty="0">
                <a:solidFill>
                  <a:srgbClr val="000000"/>
                </a:solidFill>
                <a:highlight>
                  <a:srgbClr val="FFFF00"/>
                </a:highlight>
                <a:latin typeface="Consolas"/>
              </a:rPr>
              <a:t>            </a:t>
            </a:r>
            <a:r>
              <a:rPr lang="en-US" sz="4000" dirty="0">
                <a:solidFill>
                  <a:srgbClr val="0000FF"/>
                </a:solidFill>
                <a:highlight>
                  <a:srgbClr val="FFFF00"/>
                </a:highlight>
                <a:latin typeface="Consolas"/>
              </a:rPr>
              <a:t>&lt;</a:t>
            </a:r>
            <a:r>
              <a:rPr lang="en-US" sz="4000" dirty="0" err="1">
                <a:solidFill>
                  <a:srgbClr val="800000"/>
                </a:solidFill>
                <a:highlight>
                  <a:srgbClr val="FFFF00"/>
                </a:highlight>
                <a:latin typeface="Consolas"/>
              </a:rPr>
              <a:t>br</a:t>
            </a:r>
            <a:r>
              <a:rPr lang="en-US" sz="4000" dirty="0">
                <a:solidFill>
                  <a:srgbClr val="000000"/>
                </a:solidFill>
                <a:highlight>
                  <a:srgbClr val="FFFF00"/>
                </a:highlight>
                <a:latin typeface="Consolas"/>
              </a:rPr>
              <a:t> </a:t>
            </a:r>
            <a:r>
              <a:rPr lang="en-US" sz="4000" dirty="0">
                <a:solidFill>
                  <a:srgbClr val="0000FF"/>
                </a:solidFill>
                <a:highlight>
                  <a:srgbClr val="FFFF00"/>
                </a:highlight>
                <a:latin typeface="Consolas"/>
              </a:rPr>
              <a:t>/&gt;</a:t>
            </a:r>
            <a:endParaRPr lang="en-US" sz="4000" dirty="0">
              <a:solidFill>
                <a:srgbClr val="000000"/>
              </a:solidFill>
              <a:highlight>
                <a:srgbClr val="FFFF00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4000" dirty="0">
                <a:solidFill>
                  <a:srgbClr val="000000"/>
                </a:solidFill>
                <a:highlight>
                  <a:srgbClr val="FFFF00"/>
                </a:highlight>
                <a:latin typeface="Consolas"/>
              </a:rPr>
              <a:t>            </a:t>
            </a:r>
            <a:r>
              <a:rPr lang="en-US" sz="4000" dirty="0">
                <a:solidFill>
                  <a:srgbClr val="0000FF"/>
                </a:solidFill>
                <a:highlight>
                  <a:srgbClr val="FFFF00"/>
                </a:highlight>
                <a:latin typeface="Consolas"/>
              </a:rPr>
              <a:t>&lt;</a:t>
            </a:r>
            <a:r>
              <a:rPr lang="en-US" sz="4000" dirty="0" err="1">
                <a:solidFill>
                  <a:srgbClr val="800000"/>
                </a:solidFill>
                <a:highlight>
                  <a:srgbClr val="FFFF00"/>
                </a:highlight>
                <a:latin typeface="Consolas"/>
              </a:rPr>
              <a:t>br</a:t>
            </a:r>
            <a:r>
              <a:rPr lang="en-US" sz="4000" dirty="0">
                <a:solidFill>
                  <a:srgbClr val="000000"/>
                </a:solidFill>
                <a:highlight>
                  <a:srgbClr val="FFFF00"/>
                </a:highlight>
                <a:latin typeface="Consolas"/>
              </a:rPr>
              <a:t> </a:t>
            </a:r>
            <a:r>
              <a:rPr lang="en-US" sz="4000" dirty="0">
                <a:solidFill>
                  <a:srgbClr val="0000FF"/>
                </a:solidFill>
                <a:highlight>
                  <a:srgbClr val="FFFF00"/>
                </a:highlight>
                <a:latin typeface="Consolas"/>
              </a:rPr>
              <a:t>/&gt;</a:t>
            </a:r>
            <a:endParaRPr lang="en-US" sz="4000" dirty="0">
              <a:solidFill>
                <a:srgbClr val="000000"/>
              </a:solidFill>
              <a:highlight>
                <a:srgbClr val="FFFF00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4000" dirty="0">
                <a:solidFill>
                  <a:srgbClr val="000000"/>
                </a:solidFill>
                <a:highlight>
                  <a:srgbClr val="FFFF00"/>
                </a:highlight>
                <a:latin typeface="Consolas"/>
              </a:rPr>
              <a:t>        </a:t>
            </a:r>
            <a:r>
              <a:rPr lang="en-US" sz="4000" dirty="0">
                <a:solidFill>
                  <a:srgbClr val="0000FF"/>
                </a:solidFill>
                <a:highlight>
                  <a:srgbClr val="FFFF00"/>
                </a:highlight>
                <a:latin typeface="Consolas"/>
              </a:rPr>
              <a:t>&lt;/</a:t>
            </a:r>
            <a:r>
              <a:rPr lang="en-US" sz="4000" dirty="0">
                <a:solidFill>
                  <a:srgbClr val="800000"/>
                </a:solidFill>
                <a:highlight>
                  <a:srgbClr val="FFFF00"/>
                </a:highlight>
                <a:latin typeface="Consolas"/>
              </a:rPr>
              <a:t>div</a:t>
            </a:r>
            <a:r>
              <a:rPr lang="en-US" sz="4000" dirty="0">
                <a:solidFill>
                  <a:srgbClr val="0000FF"/>
                </a:solidFill>
                <a:highlight>
                  <a:srgbClr val="FFFF00"/>
                </a:highlight>
                <a:latin typeface="Consolas"/>
              </a:rPr>
              <a:t>&gt;</a:t>
            </a:r>
            <a:endParaRPr lang="en-US" sz="4000" dirty="0">
              <a:solidFill>
                <a:srgbClr val="000000"/>
              </a:solidFill>
              <a:highlight>
                <a:srgbClr val="FFFF00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4000" dirty="0">
                <a:solidFill>
                  <a:srgbClr val="000000"/>
                </a:solidFill>
                <a:highlight>
                  <a:srgbClr val="FFFF00"/>
                </a:highlight>
                <a:latin typeface="Consolas"/>
              </a:rPr>
              <a:t>    </a:t>
            </a:r>
            <a:r>
              <a:rPr lang="en-US" sz="4000" dirty="0">
                <a:solidFill>
                  <a:srgbClr val="0000FF"/>
                </a:solidFill>
                <a:highlight>
                  <a:srgbClr val="FFFF00"/>
                </a:highlight>
                <a:latin typeface="Consolas"/>
              </a:rPr>
              <a:t>&lt;/</a:t>
            </a:r>
            <a:r>
              <a:rPr lang="en-US" sz="4000" dirty="0">
                <a:solidFill>
                  <a:srgbClr val="800000"/>
                </a:solidFill>
                <a:highlight>
                  <a:srgbClr val="FFFF00"/>
                </a:highlight>
                <a:latin typeface="Consolas"/>
              </a:rPr>
              <a:t>form</a:t>
            </a:r>
            <a:r>
              <a:rPr lang="en-US" sz="4000" dirty="0">
                <a:solidFill>
                  <a:srgbClr val="0000FF"/>
                </a:solidFill>
                <a:highlight>
                  <a:srgbClr val="FFFF00"/>
                </a:highlight>
                <a:latin typeface="Consolas"/>
              </a:rPr>
              <a:t>&gt;</a:t>
            </a:r>
            <a:endParaRPr lang="en-US" sz="4000" dirty="0">
              <a:solidFill>
                <a:srgbClr val="000000"/>
              </a:solidFill>
              <a:highlight>
                <a:srgbClr val="FFFF00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4000" dirty="0">
                <a:solidFill>
                  <a:srgbClr val="0000FF"/>
                </a:solidFill>
                <a:highlight>
                  <a:srgbClr val="FFFF00"/>
                </a:highlight>
                <a:latin typeface="Consolas"/>
              </a:rPr>
              <a:t>&lt;/</a:t>
            </a:r>
            <a:r>
              <a:rPr lang="en-US" sz="4000" dirty="0">
                <a:solidFill>
                  <a:srgbClr val="800000"/>
                </a:solidFill>
                <a:highlight>
                  <a:srgbClr val="FFFF00"/>
                </a:highlight>
                <a:latin typeface="Consolas"/>
              </a:rPr>
              <a:t>body</a:t>
            </a:r>
            <a:r>
              <a:rPr lang="en-US" sz="4000" dirty="0">
                <a:solidFill>
                  <a:srgbClr val="0000FF"/>
                </a:solidFill>
                <a:highlight>
                  <a:srgbClr val="FFFF00"/>
                </a:highlight>
                <a:latin typeface="Consolas"/>
              </a:rPr>
              <a:t>&gt;</a:t>
            </a:r>
            <a:endParaRPr lang="en-US" sz="4000" dirty="0">
              <a:solidFill>
                <a:srgbClr val="000000"/>
              </a:solidFill>
              <a:highlight>
                <a:srgbClr val="FFFF00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4000" dirty="0">
                <a:solidFill>
                  <a:srgbClr val="0000FF"/>
                </a:solidFill>
                <a:highlight>
                  <a:srgbClr val="FFFF00"/>
                </a:highlight>
                <a:latin typeface="Consolas"/>
              </a:rPr>
              <a:t>&lt;/</a:t>
            </a:r>
            <a:r>
              <a:rPr lang="en-US" sz="4000" dirty="0">
                <a:solidFill>
                  <a:srgbClr val="800000"/>
                </a:solidFill>
                <a:highlight>
                  <a:srgbClr val="FFFF00"/>
                </a:highlight>
                <a:latin typeface="Consolas"/>
              </a:rPr>
              <a:t>html</a:t>
            </a:r>
            <a:r>
              <a:rPr lang="en-US" sz="4000" dirty="0">
                <a:solidFill>
                  <a:srgbClr val="0000FF"/>
                </a:solidFill>
                <a:highlight>
                  <a:srgbClr val="FFFF00"/>
                </a:highlight>
                <a:latin typeface="Consolas"/>
              </a:rPr>
              <a:t>&gt;</a:t>
            </a:r>
            <a:endParaRPr lang="en-US" sz="4000" dirty="0">
              <a:solidFill>
                <a:srgbClr val="000000"/>
              </a:solidFill>
              <a:highlight>
                <a:srgbClr val="FFFF00"/>
              </a:highlight>
              <a:latin typeface="Consolas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581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52123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12480" cy="1143000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762000"/>
            <a:ext cx="8305800" cy="4669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15399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800100"/>
            <a:ext cx="7725370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32556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8945167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3035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1143000"/>
            <a:ext cx="8362950" cy="47018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45122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914400"/>
            <a:ext cx="8667750" cy="48732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97168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04800"/>
            <a:ext cx="9963150" cy="5601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663808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4800"/>
            <a:ext cx="10115550" cy="5687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671382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268</Words>
  <Application>Microsoft Office PowerPoint</Application>
  <PresentationFormat>On-screen Show (4:3)</PresentationFormat>
  <Paragraphs>39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Listview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Query extender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Listview</dc:title>
  <dc:creator>User</dc:creator>
  <cp:lastModifiedBy>User</cp:lastModifiedBy>
  <cp:revision>16</cp:revision>
  <dcterms:created xsi:type="dcterms:W3CDTF">2006-08-16T00:00:00Z</dcterms:created>
  <dcterms:modified xsi:type="dcterms:W3CDTF">2021-07-19T15:41:07Z</dcterms:modified>
</cp:coreProperties>
</file>