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4" r:id="rId9"/>
    <p:sldId id="264" r:id="rId10"/>
    <p:sldId id="265" r:id="rId11"/>
    <p:sldId id="270" r:id="rId12"/>
    <p:sldId id="266" r:id="rId13"/>
    <p:sldId id="271" r:id="rId14"/>
    <p:sldId id="273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9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6/27/2021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533400"/>
            <a:ext cx="7406640" cy="1472184"/>
          </a:xfrm>
        </p:spPr>
        <p:txBody>
          <a:bodyPr>
            <a:noAutofit/>
          </a:bodyPr>
          <a:lstStyle/>
          <a:p>
            <a:r>
              <a:rPr lang="en-US" sz="4800" dirty="0" smtClean="0"/>
              <a:t>Using Yelp to Predict Restaurant Closure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67000"/>
            <a:ext cx="7406640" cy="17526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By: Charlie Lee</a:t>
            </a:r>
            <a:endParaRPr lang="en-US" sz="3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52400"/>
            <a:ext cx="828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91000"/>
            <a:ext cx="2971840" cy="2294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14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Logistic </a:t>
            </a:r>
            <a:r>
              <a:rPr lang="en-US" sz="2400" dirty="0" smtClean="0"/>
              <a:t>Regression</a:t>
            </a:r>
            <a:endParaRPr lang="en-US" sz="2400" dirty="0"/>
          </a:p>
          <a:p>
            <a:endParaRPr lang="en-US" sz="2400" dirty="0" smtClean="0"/>
          </a:p>
          <a:p>
            <a:pPr marL="82296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Random </a:t>
            </a:r>
            <a:r>
              <a:rPr lang="en-US" sz="2400" dirty="0" smtClean="0"/>
              <a:t>Forest</a:t>
            </a:r>
            <a:endParaRPr lang="en-US" sz="2400" dirty="0" smtClean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10" y="1911870"/>
            <a:ext cx="3165793" cy="228981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03" y="2213919"/>
            <a:ext cx="3938757" cy="133725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15" y="4572000"/>
            <a:ext cx="2826385" cy="2139426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86" y="4821195"/>
            <a:ext cx="4077582" cy="131577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Machine </a:t>
            </a:r>
            <a:r>
              <a:rPr lang="en-US" dirty="0" smtClean="0"/>
              <a:t>Learning - Attributes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31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XGBoost</a:t>
            </a:r>
            <a:endParaRPr lang="en-US" sz="2400" dirty="0"/>
          </a:p>
          <a:p>
            <a:endParaRPr lang="en-US" sz="2400" dirty="0" smtClean="0"/>
          </a:p>
          <a:p>
            <a:pPr marL="82296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Keras</a:t>
            </a:r>
            <a:endParaRPr lang="en-US" sz="2400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Machine </a:t>
            </a:r>
            <a:r>
              <a:rPr lang="en-US" dirty="0" smtClean="0"/>
              <a:t>Learning - Attributes (3)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602" y="1595995"/>
            <a:ext cx="3123398" cy="251460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42476"/>
            <a:ext cx="3536201" cy="1221637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2593927" y="4862384"/>
            <a:ext cx="4232552" cy="143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66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Natural Language Processing (</a:t>
            </a:r>
            <a:r>
              <a:rPr lang="en-US" sz="2400" dirty="0" smtClean="0"/>
              <a:t>NLP)</a:t>
            </a:r>
          </a:p>
          <a:p>
            <a:pPr lvl="1"/>
            <a:r>
              <a:rPr lang="en-US" sz="1600" dirty="0" err="1" smtClean="0"/>
              <a:t>CountVectorizer</a:t>
            </a:r>
            <a:r>
              <a:rPr lang="en-US" sz="1600" dirty="0" smtClean="0"/>
              <a:t> </a:t>
            </a:r>
            <a:r>
              <a:rPr lang="en-US" sz="1600" dirty="0" smtClean="0"/>
              <a:t>used instead of </a:t>
            </a:r>
            <a:r>
              <a:rPr lang="en-US" sz="1600" dirty="0" err="1" smtClean="0"/>
              <a:t>TfidVectorizer</a:t>
            </a:r>
            <a:endParaRPr lang="en-US" sz="1600" dirty="0" smtClean="0"/>
          </a:p>
          <a:p>
            <a:pPr lvl="2"/>
            <a:r>
              <a:rPr lang="en-US" sz="1600" dirty="0" smtClean="0"/>
              <a:t>Not interested in frequency of the words</a:t>
            </a:r>
            <a:endParaRPr lang="en-US" sz="1600" dirty="0"/>
          </a:p>
          <a:p>
            <a:endParaRPr lang="en-US" sz="2400" dirty="0" smtClean="0"/>
          </a:p>
          <a:p>
            <a:pPr marL="82296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8" y="5718278"/>
            <a:ext cx="7848600" cy="68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971800"/>
            <a:ext cx="2409825" cy="250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Machine </a:t>
            </a:r>
            <a:r>
              <a:rPr lang="en-US" dirty="0" smtClean="0"/>
              <a:t>Learning - Categories(1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39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Bernoulli </a:t>
            </a:r>
            <a:r>
              <a:rPr lang="en-US" sz="2400" dirty="0"/>
              <a:t>Naïve Bayes</a:t>
            </a:r>
            <a:endParaRPr lang="en-US" sz="2400" dirty="0" smtClean="0"/>
          </a:p>
          <a:p>
            <a:pPr marL="82296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Machine </a:t>
            </a:r>
            <a:r>
              <a:rPr lang="en-US" dirty="0" smtClean="0"/>
              <a:t>Learning </a:t>
            </a:r>
            <a:r>
              <a:rPr lang="en-US" dirty="0"/>
              <a:t>- </a:t>
            </a:r>
            <a:r>
              <a:rPr lang="en-US" dirty="0" smtClean="0"/>
              <a:t>Categories(2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430654"/>
            <a:ext cx="3505200" cy="275729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38" y="2895600"/>
            <a:ext cx="4077562" cy="13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35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Logistic </a:t>
            </a:r>
            <a:r>
              <a:rPr lang="en-US" sz="2400" dirty="0" smtClean="0"/>
              <a:t>Regression</a:t>
            </a:r>
            <a:endParaRPr lang="en-US" sz="2400" dirty="0"/>
          </a:p>
          <a:p>
            <a:endParaRPr lang="en-US" sz="2400" dirty="0" smtClean="0"/>
          </a:p>
          <a:p>
            <a:pPr marL="82296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Random </a:t>
            </a:r>
            <a:r>
              <a:rPr lang="en-US" sz="2400" dirty="0" smtClean="0"/>
              <a:t>Forest</a:t>
            </a:r>
            <a:endParaRPr lang="en-US" sz="2400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Machine </a:t>
            </a:r>
            <a:r>
              <a:rPr lang="en-US" dirty="0" smtClean="0"/>
              <a:t>Learning </a:t>
            </a:r>
            <a:r>
              <a:rPr lang="en-US" dirty="0"/>
              <a:t>- </a:t>
            </a:r>
            <a:r>
              <a:rPr lang="en-US" dirty="0" smtClean="0"/>
              <a:t>Categories(3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482092"/>
            <a:ext cx="3429000" cy="2428939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28355"/>
            <a:ext cx="3816452" cy="1308381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191000"/>
            <a:ext cx="3352800" cy="2514238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49" y="4791726"/>
            <a:ext cx="3661801" cy="1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80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Keras</a:t>
            </a:r>
            <a:endParaRPr lang="en-US" sz="2400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Machine </a:t>
            </a:r>
            <a:r>
              <a:rPr lang="en-US" dirty="0" smtClean="0"/>
              <a:t>Learning </a:t>
            </a:r>
            <a:r>
              <a:rPr lang="en-US" dirty="0"/>
              <a:t>- </a:t>
            </a:r>
            <a:r>
              <a:rPr lang="en-US" dirty="0" smtClean="0"/>
              <a:t>Categories(4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057400" y="2362200"/>
            <a:ext cx="4932416" cy="16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0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90</a:t>
            </a:r>
            <a:r>
              <a:rPr lang="en-US" sz="2400" dirty="0"/>
              <a:t>% of the guests check our restaurant online prior to </a:t>
            </a:r>
            <a:r>
              <a:rPr lang="en-US" sz="2400" dirty="0" smtClean="0"/>
              <a:t>dining</a:t>
            </a:r>
          </a:p>
          <a:p>
            <a:r>
              <a:rPr lang="en-US" sz="2400" dirty="0" smtClean="0"/>
              <a:t>60% hospitality facilities fail in 3 years – Regardless of + reviews, ratings, and good location</a:t>
            </a:r>
          </a:p>
          <a:p>
            <a:r>
              <a:rPr lang="en-US" sz="2400" dirty="0" smtClean="0"/>
              <a:t>From the </a:t>
            </a:r>
            <a:r>
              <a:rPr lang="en-US" sz="2400" dirty="0" smtClean="0"/>
              <a:t>restaurant owners, banks, </a:t>
            </a:r>
            <a:r>
              <a:rPr lang="en-US" sz="2400" dirty="0" smtClean="0"/>
              <a:t>and investors’ perspective, can we predict restaurant closure </a:t>
            </a:r>
            <a:r>
              <a:rPr lang="en-US" sz="2400" dirty="0" smtClean="0"/>
              <a:t>based on user’s input in Attribute and Categories on Yelp platform?</a:t>
            </a:r>
            <a:endParaRPr lang="en-US" sz="2400" dirty="0" smtClean="0"/>
          </a:p>
        </p:txBody>
      </p:sp>
      <p:pic>
        <p:nvPicPr>
          <p:cNvPr id="2052" name="Picture 4" descr="Question Mark People Cartoon Png Clipart - Full Size Clipart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501" y="4956442"/>
            <a:ext cx="1172930" cy="188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05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Yelp (https://www.yelp.com/dataset) </a:t>
            </a:r>
            <a:endParaRPr lang="en-US" sz="2400" dirty="0" smtClean="0"/>
          </a:p>
          <a:p>
            <a:r>
              <a:rPr lang="en-US" sz="2400" dirty="0"/>
              <a:t>The dataset contains over 8 million user reviews, 160,000 businesses, and 1.2 million business attributes like hours, parking, availability, and ambience in 10 metropolitan areas. </a:t>
            </a:r>
            <a:endParaRPr lang="en-US" sz="2400" dirty="0" smtClean="0"/>
          </a:p>
          <a:p>
            <a:r>
              <a:rPr lang="en-US" sz="2400" dirty="0" smtClean="0"/>
              <a:t>Two different JSON dataset used</a:t>
            </a:r>
          </a:p>
          <a:p>
            <a:pPr lvl="1"/>
            <a:r>
              <a:rPr lang="en-US" sz="2000" dirty="0" smtClean="0"/>
              <a:t>Business</a:t>
            </a:r>
          </a:p>
          <a:p>
            <a:pPr lvl="1"/>
            <a:r>
              <a:rPr lang="en-US" sz="2000" dirty="0" smtClean="0"/>
              <a:t>Reviews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1573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Wrangling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Extracted information from nested JSON dataset</a:t>
            </a:r>
          </a:p>
          <a:p>
            <a:r>
              <a:rPr lang="en-US" sz="2400" dirty="0" smtClean="0"/>
              <a:t>Null values in attribute columns were replaced with ‘Not listed’</a:t>
            </a:r>
          </a:p>
          <a:p>
            <a:pPr lvl="1"/>
            <a:r>
              <a:rPr lang="en-US" sz="2000" dirty="0" smtClean="0"/>
              <a:t>The owner had the choice to define either as True or False</a:t>
            </a:r>
          </a:p>
          <a:p>
            <a:r>
              <a:rPr lang="en-US" sz="2400" dirty="0" smtClean="0"/>
              <a:t>Filtered for only restaurants, no other businesses</a:t>
            </a:r>
            <a:endParaRPr lang="en-US" sz="2000" dirty="0" smtClean="0"/>
          </a:p>
          <a:p>
            <a:pPr lvl="1"/>
            <a:r>
              <a:rPr lang="en-US" sz="2000" dirty="0" smtClean="0"/>
              <a:t>Final result </a:t>
            </a:r>
            <a:endParaRPr lang="en-US" sz="2000" dirty="0"/>
          </a:p>
          <a:p>
            <a:pPr lvl="2"/>
            <a:r>
              <a:rPr lang="en-US" sz="1600" dirty="0" smtClean="0"/>
              <a:t>From 160,585 businesses to 61,328 </a:t>
            </a:r>
            <a:r>
              <a:rPr lang="en-US" sz="1600" dirty="0" smtClean="0"/>
              <a:t>restaurants (open and closed)</a:t>
            </a:r>
          </a:p>
          <a:p>
            <a:pPr marL="82296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9408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Exploratory Data Analysis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95400"/>
            <a:ext cx="749808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Open vs. closed star ratings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Open vs. closed </a:t>
            </a:r>
            <a:r>
              <a:rPr lang="en-US" sz="2400" dirty="0" smtClean="0"/>
              <a:t>reviews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72353" y="1828800"/>
            <a:ext cx="3230792" cy="22098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041461" y="4475079"/>
            <a:ext cx="3378139" cy="234791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4631612" y="4419600"/>
            <a:ext cx="4428490" cy="230695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4981497" y="1828799"/>
            <a:ext cx="4078605" cy="21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Exploratory Data Analysis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143000"/>
            <a:ext cx="749808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Five largest restaurant chains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82296" indent="0">
              <a:buNone/>
            </a:pPr>
            <a:endParaRPr lang="en-US" sz="2400" dirty="0" smtClean="0"/>
          </a:p>
          <a:p>
            <a:r>
              <a:rPr lang="en-US" sz="2400" dirty="0"/>
              <a:t>Open vs. Closed Top 10 Appearing Words in ‘</a:t>
            </a:r>
            <a:r>
              <a:rPr lang="en-US" sz="2400" dirty="0" smtClean="0"/>
              <a:t>categories’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505200" y="1554892"/>
            <a:ext cx="2609900" cy="19050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657600" y="3936663"/>
            <a:ext cx="4724400" cy="267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4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Inferential </a:t>
            </a:r>
            <a:r>
              <a:rPr lang="en-US" dirty="0" smtClean="0"/>
              <a:t>Statistics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Chi-square test for </a:t>
            </a:r>
            <a:r>
              <a:rPr lang="en-US" sz="2400" dirty="0" smtClean="0"/>
              <a:t>independence</a:t>
            </a:r>
            <a:endParaRPr lang="en-US" sz="2000" dirty="0" smtClean="0"/>
          </a:p>
          <a:p>
            <a:pPr lvl="1"/>
            <a:r>
              <a:rPr lang="en-US" sz="2000" dirty="0" smtClean="0"/>
              <a:t>Null </a:t>
            </a:r>
            <a:r>
              <a:rPr lang="en-US" sz="2000" dirty="0"/>
              <a:t>hypothesis was rejected if p-value was less than 0.05 and if chi statistic was greater than the critical value </a:t>
            </a:r>
            <a:endParaRPr lang="en-US" sz="2000" dirty="0" smtClean="0"/>
          </a:p>
          <a:p>
            <a:endParaRPr lang="en-US" sz="2400" dirty="0"/>
          </a:p>
          <a:p>
            <a:pPr marL="82296" indent="0">
              <a:buNone/>
            </a:pPr>
            <a:endParaRPr lang="en-US" sz="2400" dirty="0" smtClean="0"/>
          </a:p>
          <a:p>
            <a:r>
              <a:rPr lang="en-US" sz="2400" dirty="0" smtClean="0"/>
              <a:t>Post Hoc Test – Bonferroni </a:t>
            </a:r>
          </a:p>
          <a:p>
            <a:pPr lvl="1"/>
            <a:r>
              <a:rPr lang="en-US" sz="2000" dirty="0" smtClean="0"/>
              <a:t>P-value adjusted according to </a:t>
            </a:r>
            <a:r>
              <a:rPr lang="en-US" sz="2000" dirty="0" err="1" smtClean="0"/>
              <a:t>Bonferroni</a:t>
            </a:r>
            <a:r>
              <a:rPr lang="en-US" sz="2000" dirty="0" smtClean="0"/>
              <a:t> correction</a:t>
            </a:r>
          </a:p>
          <a:p>
            <a:r>
              <a:rPr lang="en-US" sz="2400" dirty="0" smtClean="0"/>
              <a:t>Multicollinearity</a:t>
            </a:r>
          </a:p>
          <a:p>
            <a:pPr lvl="1"/>
            <a:r>
              <a:rPr lang="en-US" sz="2000" dirty="0" smtClean="0"/>
              <a:t>Touristy, hipster, romantic, intimate, and upscale attributes</a:t>
            </a:r>
            <a:endParaRPr lang="en-US" sz="2000" dirty="0" smtClean="0"/>
          </a:p>
          <a:p>
            <a:pPr lvl="1"/>
            <a:r>
              <a:rPr lang="en-US" sz="2000" dirty="0" smtClean="0"/>
              <a:t>Touristy chosen based on </a:t>
            </a:r>
            <a:r>
              <a:rPr lang="en-US" sz="2000" dirty="0" err="1" smtClean="0"/>
              <a:t>SelectKBest</a:t>
            </a:r>
            <a:r>
              <a:rPr lang="en-US" sz="2000" dirty="0" smtClean="0"/>
              <a:t> (chi2 scoring)</a:t>
            </a:r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557" y="3048000"/>
            <a:ext cx="6948486" cy="656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73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Inferential </a:t>
            </a:r>
            <a:r>
              <a:rPr lang="en-US" dirty="0" smtClean="0"/>
              <a:t>Statistics (2)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09800" y="1219200"/>
            <a:ext cx="5334000" cy="549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3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Machine </a:t>
            </a:r>
            <a:r>
              <a:rPr lang="en-US" dirty="0" smtClean="0"/>
              <a:t>Learning - Attributes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Imbalanced Dataset</a:t>
            </a:r>
          </a:p>
          <a:p>
            <a:pPr lvl="1"/>
            <a:r>
              <a:rPr lang="en-US" sz="2000" dirty="0" smtClean="0"/>
              <a:t>21,428 </a:t>
            </a:r>
            <a:r>
              <a:rPr lang="en-US" sz="2000" dirty="0" smtClean="0"/>
              <a:t>closed restaurants</a:t>
            </a:r>
          </a:p>
          <a:p>
            <a:pPr lvl="1"/>
            <a:r>
              <a:rPr lang="en-US" sz="2000" dirty="0" smtClean="0"/>
              <a:t>39</a:t>
            </a:r>
            <a:r>
              <a:rPr lang="en-US" sz="2000" dirty="0" smtClean="0"/>
              <a:t>,900 </a:t>
            </a:r>
            <a:r>
              <a:rPr lang="en-US" sz="2000" dirty="0" smtClean="0"/>
              <a:t>open restaurants</a:t>
            </a:r>
          </a:p>
          <a:p>
            <a:pPr lvl="1"/>
            <a:r>
              <a:rPr lang="en-US" sz="2000" dirty="0" smtClean="0"/>
              <a:t>1 to </a:t>
            </a:r>
            <a:r>
              <a:rPr lang="en-US" sz="2000" dirty="0" smtClean="0"/>
              <a:t>1.86</a:t>
            </a:r>
            <a:r>
              <a:rPr lang="en-US" sz="2000" dirty="0" smtClean="0"/>
              <a:t> </a:t>
            </a:r>
            <a:r>
              <a:rPr lang="en-US" sz="2000" dirty="0" smtClean="0"/>
              <a:t>ratio</a:t>
            </a:r>
          </a:p>
          <a:p>
            <a:pPr lvl="1"/>
            <a:r>
              <a:rPr lang="en-US" sz="2000" dirty="0" smtClean="0"/>
              <a:t>Class weight vs</a:t>
            </a:r>
            <a:r>
              <a:rPr lang="en-US" sz="2000" dirty="0"/>
              <a:t>. </a:t>
            </a:r>
            <a:r>
              <a:rPr lang="en-US" sz="2000" dirty="0" smtClean="0"/>
              <a:t>Upsampling 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en-US" sz="2400" dirty="0" smtClean="0"/>
              <a:t>F-1 </a:t>
            </a:r>
            <a:r>
              <a:rPr lang="en-US" sz="2400" dirty="0" smtClean="0"/>
              <a:t>score used for model </a:t>
            </a:r>
            <a:r>
              <a:rPr lang="en-US" sz="2400" dirty="0" smtClean="0"/>
              <a:t>performance</a:t>
            </a:r>
          </a:p>
          <a:p>
            <a:endParaRPr lang="en-US" sz="2400" dirty="0" smtClean="0"/>
          </a:p>
          <a:p>
            <a:r>
              <a:rPr lang="en-US" sz="2400" dirty="0" smtClean="0"/>
              <a:t>30% test, 70% training, </a:t>
            </a:r>
            <a:r>
              <a:rPr lang="en-US" sz="2400" dirty="0" smtClean="0"/>
              <a:t>stratified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86045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478</TotalTime>
  <Words>382</Words>
  <Application>Microsoft Office PowerPoint</Application>
  <PresentationFormat>On-screen Show (4:3)</PresentationFormat>
  <Paragraphs>94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Using Yelp to Predict Restaurant Closure</vt:lpstr>
      <vt:lpstr>Problem Statement</vt:lpstr>
      <vt:lpstr>Dataset</vt:lpstr>
      <vt:lpstr>Data Wrangling and Cleaning</vt:lpstr>
      <vt:lpstr>Exploratory Data Analysis (1)</vt:lpstr>
      <vt:lpstr>Exploratory Data Analysis (2)</vt:lpstr>
      <vt:lpstr>Inferential Statistics (1)</vt:lpstr>
      <vt:lpstr>Inferential Statistics (2)</vt:lpstr>
      <vt:lpstr>Machine Learning - Attributes (1)</vt:lpstr>
      <vt:lpstr>Machine Learning - Attributes (2)</vt:lpstr>
      <vt:lpstr>Machine Learning - Attributes (3)</vt:lpstr>
      <vt:lpstr>Machine Learning - Categories(1)</vt:lpstr>
      <vt:lpstr>Machine Learning - Categories(2)</vt:lpstr>
      <vt:lpstr>Machine Learning - Categories(3)</vt:lpstr>
      <vt:lpstr>Machine Learning - Categories(4)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Yelp to Predict Restaurant Closure</dc:title>
  <dc:creator>Charlie Lee</dc:creator>
  <cp:lastModifiedBy>Noblesse</cp:lastModifiedBy>
  <cp:revision>14</cp:revision>
  <dcterms:created xsi:type="dcterms:W3CDTF">2020-07-06T18:44:35Z</dcterms:created>
  <dcterms:modified xsi:type="dcterms:W3CDTF">2021-06-27T21:25:01Z</dcterms:modified>
</cp:coreProperties>
</file>