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9" r:id="rId1"/>
  </p:sldMasterIdLst>
  <p:notesMasterIdLst>
    <p:notesMasterId r:id="rId68"/>
  </p:notesMasterIdLst>
  <p:handoutMasterIdLst>
    <p:handoutMasterId r:id="rId69"/>
  </p:handoutMasterIdLst>
  <p:sldIdLst>
    <p:sldId id="256" r:id="rId2"/>
    <p:sldId id="826" r:id="rId3"/>
    <p:sldId id="584" r:id="rId4"/>
    <p:sldId id="824" r:id="rId5"/>
    <p:sldId id="589" r:id="rId6"/>
    <p:sldId id="601" r:id="rId7"/>
    <p:sldId id="607" r:id="rId8"/>
    <p:sldId id="592" r:id="rId9"/>
    <p:sldId id="606" r:id="rId10"/>
    <p:sldId id="593" r:id="rId11"/>
    <p:sldId id="594" r:id="rId12"/>
    <p:sldId id="595" r:id="rId13"/>
    <p:sldId id="590" r:id="rId14"/>
    <p:sldId id="602" r:id="rId15"/>
    <p:sldId id="603" r:id="rId16"/>
    <p:sldId id="604" r:id="rId17"/>
    <p:sldId id="605" r:id="rId18"/>
    <p:sldId id="608" r:id="rId19"/>
    <p:sldId id="591" r:id="rId20"/>
    <p:sldId id="609" r:id="rId21"/>
    <p:sldId id="610" r:id="rId22"/>
    <p:sldId id="597" r:id="rId23"/>
    <p:sldId id="611" r:id="rId24"/>
    <p:sldId id="599" r:id="rId25"/>
    <p:sldId id="612" r:id="rId26"/>
    <p:sldId id="598" r:id="rId27"/>
    <p:sldId id="833" r:id="rId28"/>
    <p:sldId id="829" r:id="rId29"/>
    <p:sldId id="623" r:id="rId30"/>
    <p:sldId id="624" r:id="rId31"/>
    <p:sldId id="626" r:id="rId32"/>
    <p:sldId id="625" r:id="rId33"/>
    <p:sldId id="627" r:id="rId34"/>
    <p:sldId id="585" r:id="rId35"/>
    <p:sldId id="830" r:id="rId36"/>
    <p:sldId id="817" r:id="rId37"/>
    <p:sldId id="628" r:id="rId38"/>
    <p:sldId id="629" r:id="rId39"/>
    <p:sldId id="630" r:id="rId40"/>
    <p:sldId id="631" r:id="rId41"/>
    <p:sldId id="632" r:id="rId42"/>
    <p:sldId id="633" r:id="rId43"/>
    <p:sldId id="634" r:id="rId44"/>
    <p:sldId id="635" r:id="rId45"/>
    <p:sldId id="661" r:id="rId46"/>
    <p:sldId id="662" r:id="rId47"/>
    <p:sldId id="663" r:id="rId48"/>
    <p:sldId id="636" r:id="rId49"/>
    <p:sldId id="664" r:id="rId50"/>
    <p:sldId id="665" r:id="rId51"/>
    <p:sldId id="637" r:id="rId52"/>
    <p:sldId id="666" r:id="rId53"/>
    <p:sldId id="638" r:id="rId54"/>
    <p:sldId id="586" r:id="rId55"/>
    <p:sldId id="667" r:id="rId56"/>
    <p:sldId id="639" r:id="rId57"/>
    <p:sldId id="668" r:id="rId58"/>
    <p:sldId id="834" r:id="rId59"/>
    <p:sldId id="680" r:id="rId60"/>
    <p:sldId id="681" r:id="rId61"/>
    <p:sldId id="682" r:id="rId62"/>
    <p:sldId id="683" r:id="rId63"/>
    <p:sldId id="686" r:id="rId64"/>
    <p:sldId id="645" r:id="rId65"/>
    <p:sldId id="831" r:id="rId66"/>
    <p:sldId id="832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B23C00"/>
    <a:srgbClr val="E1F5FF"/>
    <a:srgbClr val="C6DEFF"/>
    <a:srgbClr val="A12A03"/>
    <a:srgbClr val="66CCFF"/>
    <a:srgbClr val="A40000"/>
    <a:srgbClr val="CC99FF"/>
    <a:srgbClr val="99FF66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11" autoAdjust="0"/>
    <p:restoredTop sz="98450" autoAdjust="0"/>
  </p:normalViewPr>
  <p:slideViewPr>
    <p:cSldViewPr>
      <p:cViewPr varScale="1">
        <p:scale>
          <a:sx n="222" d="100"/>
          <a:sy n="222" d="100"/>
        </p:scale>
        <p:origin x="432" y="184"/>
      </p:cViewPr>
      <p:guideLst>
        <p:guide orient="horz" pos="2160"/>
        <p:guide pos="28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72681-C581-F644-AAF5-C092E01AA013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581D9-7090-374C-A542-C325CF1D3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0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64504C-A0F5-524D-82C6-1B8158989A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68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charset="0"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F0376-0E54-9843-B673-E00D6670E8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11163"/>
            <a:ext cx="8229600" cy="6556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DC82CD-30B2-1348-96D0-860A277DEA5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228600" y="0"/>
            <a:ext cx="8686800" cy="1143000"/>
            <a:chOff x="176" y="96"/>
            <a:chExt cx="5472" cy="1008"/>
          </a:xfrm>
        </p:grpSpPr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pic>
        <p:nvPicPr>
          <p:cNvPr id="29709" name="Picture 13" descr="SJSU-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6172200"/>
            <a:ext cx="639762" cy="60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1000435" y="6263609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Applied Data Science </a:t>
            </a:r>
            <a:r>
              <a:rPr lang="en-US" sz="1000" baseline="0" dirty="0"/>
              <a:t>Dept.</a:t>
            </a:r>
          </a:p>
          <a:p>
            <a:r>
              <a:rPr lang="en-US" sz="1000" baseline="0" dirty="0"/>
              <a:t>Fall 2023: September 11</a:t>
            </a:r>
            <a:endParaRPr lang="en-US" sz="100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388367" y="6263609"/>
            <a:ext cx="2645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DATA 225: </a:t>
            </a:r>
            <a:r>
              <a:rPr lang="en-US" sz="1000" baseline="0" dirty="0"/>
              <a:t>Database Systems for Analytics</a:t>
            </a:r>
            <a:br>
              <a:rPr lang="en-US" sz="1000" baseline="0" dirty="0"/>
            </a:br>
            <a:r>
              <a:rPr lang="en-US" sz="1000" baseline="0" dirty="0"/>
              <a:t>© Ronald Mak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charset="0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o"/>
        <a:defRPr sz="2000">
          <a:solidFill>
            <a:schemeClr val="tx1"/>
          </a:solidFill>
          <a:latin typeface="+mn-lt"/>
          <a:ea typeface="+mn-ea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0"/>
        <a:buChar char="o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s.sjsu.edu/~mak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rdplus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rdplus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rdplus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erdplus.com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ushar0618/how-to-create-er-diagram-of-a-database-in-mysql-workbench-209fbf63fd03" TargetMode="Externa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DATA 225</a:t>
            </a:r>
            <a:br>
              <a:rPr lang="en-US" sz="3200" dirty="0"/>
            </a:br>
            <a:r>
              <a:rPr lang="en-US" dirty="0"/>
              <a:t>Database Systems for Analytics</a:t>
            </a:r>
            <a:br>
              <a:rPr lang="en-US" sz="3600" dirty="0"/>
            </a:br>
            <a:r>
              <a:rPr lang="en-US" sz="2400" dirty="0"/>
              <a:t>September 11 Class Meeting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/>
              <a:t>Department of Applied Data Science</a:t>
            </a:r>
            <a:br>
              <a:rPr lang="en-US" dirty="0"/>
            </a:br>
            <a:r>
              <a:rPr lang="en-US" dirty="0"/>
              <a:t>San Jose State University</a:t>
            </a:r>
            <a:br>
              <a:rPr lang="en-US" dirty="0"/>
            </a:br>
            <a:br>
              <a:rPr lang="en-US" sz="1200" dirty="0"/>
            </a:br>
            <a:r>
              <a:rPr lang="en-US" dirty="0"/>
              <a:t>Fall 2023</a:t>
            </a:r>
            <a:br>
              <a:rPr lang="en-US" dirty="0"/>
            </a:br>
            <a:r>
              <a:rPr lang="en-US" dirty="0"/>
              <a:t>Instructor: Ron Mak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hlinkClick r:id="rId2"/>
              </a:rPr>
              <a:t>www.cs.sjsu.edu/~mak</a:t>
            </a:r>
            <a:endParaRPr lang="en-US" dirty="0"/>
          </a:p>
        </p:txBody>
      </p:sp>
      <p:pic>
        <p:nvPicPr>
          <p:cNvPr id="2053" name="Picture 5" descr="sjsu_log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2" y="4591050"/>
            <a:ext cx="1096962" cy="10318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429A7643-0D99-37CC-DA97-13489E8FB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097" y="4783963"/>
            <a:ext cx="1828780" cy="6460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Multivalued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entity instance can </a:t>
            </a:r>
            <a:br>
              <a:rPr lang="en-US" dirty="0"/>
            </a:br>
            <a:r>
              <a:rPr lang="en-US" dirty="0"/>
              <a:t>have </a:t>
            </a:r>
            <a:r>
              <a:rPr lang="en-US" u="sng" dirty="0"/>
              <a:t>multiple values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an attribute.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number of </a:t>
            </a:r>
            <a:br>
              <a:rPr lang="en-US" dirty="0"/>
            </a:br>
            <a:r>
              <a:rPr lang="en-US" dirty="0"/>
              <a:t>values is fixed, we </a:t>
            </a:r>
            <a:br>
              <a:rPr lang="en-US" dirty="0"/>
            </a:br>
            <a:r>
              <a:rPr lang="en-US" dirty="0"/>
              <a:t>can use separate</a:t>
            </a:r>
            <a:br>
              <a:rPr lang="en-US" dirty="0"/>
            </a:br>
            <a:r>
              <a:rPr lang="en-US" dirty="0"/>
              <a:t>attributes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8" y="1234464"/>
            <a:ext cx="36385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122" y="3703317"/>
            <a:ext cx="45243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276729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67843"/>
          </a:xfrm>
        </p:spPr>
        <p:txBody>
          <a:bodyPr/>
          <a:lstStyle/>
          <a:p>
            <a:r>
              <a:rPr lang="en-US" dirty="0"/>
              <a:t>The value of a </a:t>
            </a:r>
            <a:r>
              <a:rPr lang="en-US" dirty="0">
                <a:solidFill>
                  <a:srgbClr val="B23C00"/>
                </a:solidFill>
              </a:rPr>
              <a:t>derived attribute </a:t>
            </a:r>
            <a:r>
              <a:rPr lang="en-US" dirty="0"/>
              <a:t>is </a:t>
            </a:r>
            <a:r>
              <a:rPr lang="en-US" u="sng" dirty="0"/>
              <a:t>not</a:t>
            </a:r>
            <a:r>
              <a:rPr lang="en-US" dirty="0"/>
              <a:t> stored.</a:t>
            </a:r>
          </a:p>
          <a:p>
            <a:pPr lvl="1"/>
            <a:r>
              <a:rPr lang="en-US" dirty="0"/>
              <a:t>It’s calculated from the values of the other attributes and additional data such as the current date.</a:t>
            </a:r>
          </a:p>
          <a:p>
            <a:pPr lvl="1"/>
            <a:r>
              <a:rPr lang="en-US" dirty="0"/>
              <a:t>Show with a dashed oval.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3154683"/>
            <a:ext cx="49149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4219258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02088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u="sng" dirty="0"/>
              <a:t>optional</a:t>
            </a:r>
            <a:r>
              <a:rPr lang="en-US" dirty="0"/>
              <a:t> attribute does not always have to have a value.</a:t>
            </a:r>
          </a:p>
          <a:p>
            <a:pPr lvl="1"/>
            <a:r>
              <a:rPr lang="en-US" dirty="0"/>
              <a:t>Indicate with (O).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895600"/>
            <a:ext cx="48577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236562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90795"/>
          </a:xfrm>
        </p:spPr>
        <p:txBody>
          <a:bodyPr/>
          <a:lstStyle/>
          <a:p>
            <a:r>
              <a:rPr lang="en-US" dirty="0"/>
              <a:t>Each entity in an ER diagram </a:t>
            </a:r>
            <a:r>
              <a:rPr lang="en-US" u="sng" dirty="0"/>
              <a:t>must be related</a:t>
            </a:r>
            <a:r>
              <a:rPr lang="en-US" dirty="0">
                <a:solidFill>
                  <a:srgbClr val="B23C00"/>
                </a:solidFill>
              </a:rPr>
              <a:t> </a:t>
            </a:r>
            <a:br>
              <a:rPr lang="en-US" dirty="0">
                <a:solidFill>
                  <a:srgbClr val="B23C00"/>
                </a:solidFill>
              </a:rPr>
            </a:br>
            <a:r>
              <a:rPr lang="en-US" dirty="0"/>
              <a:t>to at least one other entity.</a:t>
            </a:r>
          </a:p>
          <a:p>
            <a:pPr lvl="4"/>
            <a:endParaRPr lang="en-US" dirty="0"/>
          </a:p>
          <a:p>
            <a:r>
              <a:rPr lang="en-US" dirty="0"/>
              <a:t>Show a </a:t>
            </a:r>
            <a:r>
              <a:rPr lang="en-US" u="sng" dirty="0"/>
              <a:t>relationship</a:t>
            </a:r>
            <a:r>
              <a:rPr lang="en-US" dirty="0"/>
              <a:t> with a diamond and connect the diamond to the entities that </a:t>
            </a:r>
            <a:br>
              <a:rPr lang="en-US" dirty="0"/>
            </a:br>
            <a:r>
              <a:rPr lang="en-US" dirty="0"/>
              <a:t>are part of the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3886195"/>
            <a:ext cx="69627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260861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46" y="1295401"/>
            <a:ext cx="3017487" cy="4693891"/>
          </a:xfrm>
        </p:spPr>
        <p:txBody>
          <a:bodyPr/>
          <a:lstStyle/>
          <a:p>
            <a:r>
              <a:rPr lang="en-US" sz="2400" dirty="0"/>
              <a:t>Show </a:t>
            </a:r>
            <a:r>
              <a:rPr lang="en-US" sz="2400" dirty="0">
                <a:solidFill>
                  <a:srgbClr val="B23C00"/>
                </a:solidFill>
              </a:rPr>
              <a:t>cardinality</a:t>
            </a:r>
            <a:r>
              <a:rPr lang="en-US" sz="2400" dirty="0"/>
              <a:t> (how many instances of an entity) with symbols at the end of the relationship lines.</a:t>
            </a:r>
          </a:p>
          <a:p>
            <a:pPr lvl="1"/>
            <a:r>
              <a:rPr lang="en-US" sz="2000" dirty="0"/>
              <a:t>Maximum symbol closest to the entity.</a:t>
            </a:r>
          </a:p>
          <a:p>
            <a:pPr lvl="1"/>
            <a:r>
              <a:rPr lang="en-US" sz="2000" dirty="0"/>
              <a:t>Minimum symbol further away.</a:t>
            </a:r>
          </a:p>
          <a:p>
            <a:pPr lvl="1"/>
            <a:r>
              <a:rPr lang="en-US" sz="2000" dirty="0"/>
              <a:t>Zero, one, many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83" y="1325903"/>
            <a:ext cx="56181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227268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Cardinality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7784" y="1295400"/>
            <a:ext cx="3200410" cy="4835525"/>
          </a:xfrm>
        </p:spPr>
        <p:txBody>
          <a:bodyPr/>
          <a:lstStyle/>
          <a:p>
            <a:r>
              <a:rPr lang="en-US" dirty="0"/>
              <a:t>Read each relationship in </a:t>
            </a:r>
            <a:br>
              <a:rPr lang="en-US" dirty="0"/>
            </a:br>
            <a:r>
              <a:rPr lang="en-US" dirty="0"/>
              <a:t>either direction in this order:</a:t>
            </a:r>
          </a:p>
          <a:p>
            <a:pPr lvl="1"/>
            <a:r>
              <a:rPr lang="en-US" dirty="0"/>
              <a:t>rectangle</a:t>
            </a:r>
          </a:p>
          <a:p>
            <a:pPr lvl="1"/>
            <a:r>
              <a:rPr lang="en-US" dirty="0"/>
              <a:t>diamond</a:t>
            </a:r>
          </a:p>
          <a:p>
            <a:pPr lvl="1"/>
            <a:r>
              <a:rPr lang="en-US" dirty="0"/>
              <a:t>cardinality</a:t>
            </a:r>
          </a:p>
          <a:p>
            <a:pPr lvl="1"/>
            <a:r>
              <a:rPr lang="en-US" dirty="0"/>
              <a:t>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4" y="1234464"/>
            <a:ext cx="52038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135456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959858"/>
          </a:xfrm>
        </p:spPr>
        <p:txBody>
          <a:bodyPr/>
          <a:lstStyle/>
          <a:p>
            <a:r>
              <a:rPr lang="en-US" dirty="0"/>
              <a:t>One-to-one (1:1)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One-to-many (1:M)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8" y="1783098"/>
            <a:ext cx="6281361" cy="124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8" y="4251951"/>
            <a:ext cx="6281361" cy="137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94586" y="3063244"/>
            <a:ext cx="45986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employee is allotted at most one vehicle.</a:t>
            </a:r>
          </a:p>
          <a:p>
            <a:r>
              <a:rPr lang="en-US" dirty="0"/>
              <a:t>Each vehicle is allotted to exactly one employee.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37391" y="5623536"/>
            <a:ext cx="5641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store is located in exactly one region.</a:t>
            </a:r>
          </a:p>
          <a:p>
            <a:r>
              <a:rPr lang="en-US" dirty="0"/>
              <a:t>Each region has located in it at least one (i.e., many) stores.</a:t>
            </a:r>
          </a:p>
        </p:txBody>
      </p:sp>
    </p:spTree>
    <p:extLst>
      <p:ext uri="{BB962C8B-B14F-4D97-AF65-F5344CB8AC3E}">
        <p14:creationId xmlns:p14="http://schemas.microsoft.com/office/powerpoint/2010/main" val="5777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/>
              <a:t>Many-to-many (M:N)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8" y="1807847"/>
            <a:ext cx="66770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74" y="3246122"/>
            <a:ext cx="62403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employee is assigned </a:t>
            </a:r>
            <a:r>
              <a:rPr lang="en-US"/>
              <a:t>to no or </a:t>
            </a:r>
            <a:r>
              <a:rPr lang="en-US" dirty="0"/>
              <a:t>several (i.e., many) projects.</a:t>
            </a:r>
          </a:p>
          <a:p>
            <a:r>
              <a:rPr lang="en-US" dirty="0"/>
              <a:t>Each project has assigned to it at least one (i.e., many) employee.</a:t>
            </a:r>
          </a:p>
        </p:txBody>
      </p:sp>
    </p:spTree>
    <p:extLst>
      <p:ext uri="{BB962C8B-B14F-4D97-AF65-F5344CB8AC3E}">
        <p14:creationId xmlns:p14="http://schemas.microsoft.com/office/powerpoint/2010/main" val="377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Cardinalities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950722"/>
          </a:xfrm>
        </p:spPr>
        <p:txBody>
          <a:bodyPr/>
          <a:lstStyle/>
          <a:p>
            <a:r>
              <a:rPr lang="en-US" dirty="0"/>
              <a:t>Indicate exact cardinalities with parenthesized minimum and maximum values.</a:t>
            </a:r>
          </a:p>
          <a:p>
            <a:pPr lvl="1"/>
            <a:r>
              <a:rPr lang="en-US" dirty="0"/>
              <a:t>Example: (2, 6)</a:t>
            </a:r>
          </a:p>
          <a:p>
            <a:pPr lvl="1"/>
            <a:r>
              <a:rPr lang="en-US" dirty="0"/>
              <a:t>Use M for a non-specific minimum or maximum.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26108"/>
            <a:ext cx="73628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83776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79137"/>
          </a:xfrm>
        </p:spPr>
        <p:txBody>
          <a:bodyPr/>
          <a:lstStyle/>
          <a:p>
            <a:r>
              <a:rPr lang="en-US" dirty="0"/>
              <a:t>An relationship can also have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3" y="2240293"/>
            <a:ext cx="76866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177390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B9BC-B2C4-599C-E48B-2E286DCB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Evening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5296-113A-1D78-AF19-0D77759D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Entity-relationship (ER) diagram </a:t>
            </a:r>
            <a:br>
              <a:rPr lang="en-US" dirty="0"/>
            </a:br>
            <a:r>
              <a:rPr lang="en-US" dirty="0"/>
              <a:t>(conceptual data model)</a:t>
            </a:r>
          </a:p>
          <a:p>
            <a:pPr lvl="1"/>
            <a:r>
              <a:rPr lang="en-US" dirty="0"/>
              <a:t>entities and attributes</a:t>
            </a:r>
          </a:p>
          <a:p>
            <a:pPr lvl="1"/>
            <a:r>
              <a:rPr lang="en-US" dirty="0"/>
              <a:t>relationships</a:t>
            </a:r>
          </a:p>
          <a:p>
            <a:r>
              <a:rPr lang="en-US" dirty="0"/>
              <a:t>Use of </a:t>
            </a:r>
            <a:r>
              <a:rPr lang="en-US" dirty="0">
                <a:hlinkClick r:id="rId2"/>
              </a:rPr>
              <a:t>https://erdplus.com</a:t>
            </a:r>
            <a:r>
              <a:rPr lang="en-US" dirty="0"/>
              <a:t> website.</a:t>
            </a:r>
          </a:p>
          <a:p>
            <a:pPr lvl="4"/>
            <a:endParaRPr lang="en-US" dirty="0"/>
          </a:p>
          <a:p>
            <a:r>
              <a:rPr lang="en-US" i="1" dirty="0"/>
              <a:t>Break</a:t>
            </a:r>
          </a:p>
          <a:p>
            <a:pPr lvl="4"/>
            <a:endParaRPr lang="en-US" dirty="0"/>
          </a:p>
          <a:p>
            <a:r>
              <a:rPr lang="en-US" dirty="0"/>
              <a:t>Relational schema (logical data model)</a:t>
            </a:r>
          </a:p>
          <a:p>
            <a:r>
              <a:rPr lang="en-US" dirty="0"/>
              <a:t>MySQL database (physical data model)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52422-BA28-B681-3508-C2F3C601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6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Unary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806" y="1234464"/>
            <a:ext cx="8412433" cy="2285975"/>
          </a:xfrm>
        </p:spPr>
        <p:txBody>
          <a:bodyPr/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B23C00"/>
                </a:solidFill>
              </a:rPr>
              <a:t>unary relationship</a:t>
            </a:r>
            <a:r>
              <a:rPr lang="en-US" dirty="0"/>
              <a:t>, an entity is involved in a relationship with itself.</a:t>
            </a:r>
          </a:p>
          <a:p>
            <a:pPr lvl="1"/>
            <a:r>
              <a:rPr lang="en-US" dirty="0"/>
              <a:t>One instance has a relationship with </a:t>
            </a:r>
            <a:br>
              <a:rPr lang="en-US" dirty="0"/>
            </a:br>
            <a:r>
              <a:rPr lang="en-US" dirty="0"/>
              <a:t>another instance of the </a:t>
            </a:r>
            <a:r>
              <a:rPr lang="en-US" u="sng" dirty="0"/>
              <a:t>same entity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can indicate the </a:t>
            </a:r>
            <a:r>
              <a:rPr lang="en-US" dirty="0">
                <a:solidFill>
                  <a:srgbClr val="B23C00"/>
                </a:solidFill>
              </a:rPr>
              <a:t>relationship role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9" y="3396579"/>
            <a:ext cx="81153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97395" y="5532097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3565282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/>
              <a:t>Two entities can have </a:t>
            </a:r>
            <a:r>
              <a:rPr lang="en-US" dirty="0">
                <a:solidFill>
                  <a:srgbClr val="B23C00"/>
                </a:solidFill>
              </a:rPr>
              <a:t>multiple relationships </a:t>
            </a:r>
            <a:r>
              <a:rPr lang="en-US" dirty="0"/>
              <a:t>with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35" y="2514610"/>
            <a:ext cx="612775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1972784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6820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weak entity </a:t>
            </a:r>
            <a:r>
              <a:rPr lang="en-US" dirty="0"/>
              <a:t>does not have its own </a:t>
            </a:r>
            <a:br>
              <a:rPr lang="en-US" dirty="0"/>
            </a:br>
            <a:r>
              <a:rPr lang="en-US" dirty="0"/>
              <a:t>unique attribute.</a:t>
            </a:r>
          </a:p>
          <a:p>
            <a:pPr lvl="1"/>
            <a:r>
              <a:rPr lang="en-US" dirty="0"/>
              <a:t>It only has a </a:t>
            </a:r>
            <a:r>
              <a:rPr lang="en-US" dirty="0">
                <a:solidFill>
                  <a:srgbClr val="B23C00"/>
                </a:solidFill>
              </a:rPr>
              <a:t>partial 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Underline the partial key with dashes.</a:t>
            </a:r>
          </a:p>
          <a:p>
            <a:pPr lvl="4"/>
            <a:endParaRPr lang="en-US" dirty="0"/>
          </a:p>
          <a:p>
            <a:r>
              <a:rPr lang="en-US" dirty="0"/>
              <a:t>Therefore, it must be associated with an </a:t>
            </a:r>
            <a:br>
              <a:rPr lang="en-US" dirty="0"/>
            </a:br>
            <a:r>
              <a:rPr lang="en-US" dirty="0">
                <a:solidFill>
                  <a:srgbClr val="B23C00"/>
                </a:solidFill>
              </a:rPr>
              <a:t>owner entity </a:t>
            </a:r>
            <a:r>
              <a:rPr lang="en-US" dirty="0"/>
              <a:t>via an </a:t>
            </a:r>
            <a:r>
              <a:rPr lang="en-US" dirty="0">
                <a:solidFill>
                  <a:srgbClr val="B23C00"/>
                </a:solidFill>
              </a:rPr>
              <a:t>identifying relationship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Indicate the weak entity and the identifying relationship with double borders.</a:t>
            </a:r>
          </a:p>
          <a:p>
            <a:pPr lvl="5"/>
            <a:endParaRPr lang="en-US" dirty="0"/>
          </a:p>
          <a:p>
            <a:r>
              <a:rPr lang="en-US" dirty="0"/>
              <a:t>The partial key and the owner attribute’s unique attribute uniquely identifies the weak entity.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6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Entities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34464"/>
            <a:ext cx="6519863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1917829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44893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B23C00"/>
                </a:solidFill>
              </a:rPr>
              <a:t>associative entity </a:t>
            </a:r>
            <a:r>
              <a:rPr lang="en-US" dirty="0"/>
              <a:t>is an alternate way to depict a many-to-many (M:N)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40293"/>
            <a:ext cx="8442325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3850102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Entities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657605" cy="4785330"/>
          </a:xfrm>
        </p:spPr>
        <p:txBody>
          <a:bodyPr/>
          <a:lstStyle/>
          <a:p>
            <a:r>
              <a:rPr lang="en-US" dirty="0"/>
              <a:t>Associative entity </a:t>
            </a:r>
            <a:br>
              <a:rPr lang="en-US" dirty="0"/>
            </a:br>
            <a:r>
              <a:rPr lang="en-US" dirty="0"/>
              <a:t>for a unary M:N </a:t>
            </a:r>
            <a:br>
              <a:rPr lang="en-US" dirty="0"/>
            </a:br>
            <a:r>
              <a:rPr lang="en-US" dirty="0"/>
              <a:t>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93" y="1325903"/>
            <a:ext cx="45259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206231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6" y="1188707"/>
            <a:ext cx="7889123" cy="562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121B1-E45F-62EC-921E-E9C182BF081E}"/>
              </a:ext>
            </a:extLst>
          </p:cNvPr>
          <p:cNvSpPr txBox="1"/>
          <p:nvPr/>
        </p:nvSpPr>
        <p:spPr>
          <a:xfrm>
            <a:off x="274367" y="1051586"/>
            <a:ext cx="277031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33CC"/>
                </a:solidFill>
              </a:rPr>
              <a:t>HAFH Realty Company</a:t>
            </a:r>
          </a:p>
          <a:p>
            <a:r>
              <a:rPr lang="en-US" sz="1400" dirty="0">
                <a:solidFill>
                  <a:srgbClr val="0033CC"/>
                </a:solidFill>
              </a:rPr>
              <a:t>Property Management Database</a:t>
            </a:r>
          </a:p>
        </p:txBody>
      </p:sp>
    </p:spTree>
    <p:extLst>
      <p:ext uri="{BB962C8B-B14F-4D97-AF65-F5344CB8AC3E}">
        <p14:creationId xmlns:p14="http://schemas.microsoft.com/office/powerpoint/2010/main" val="1483005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7C77-6F1B-B861-13C3-592FA394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ERDPlus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6FEB-225B-9135-5C0B-03E07D3A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capable online database design tool:</a:t>
            </a:r>
            <a:br>
              <a:rPr lang="en-US" dirty="0"/>
            </a:br>
            <a:r>
              <a:rPr lang="en-US" dirty="0">
                <a:hlinkClick r:id="rId2"/>
              </a:rPr>
              <a:t>https://erdplus.com</a:t>
            </a:r>
            <a:r>
              <a:rPr lang="en-US" dirty="0"/>
              <a:t> </a:t>
            </a:r>
          </a:p>
          <a:p>
            <a:pPr lvl="4"/>
            <a:endParaRPr lang="en-US" dirty="0"/>
          </a:p>
          <a:p>
            <a:r>
              <a:rPr lang="en-US" dirty="0"/>
              <a:t>Create an ER diagram.</a:t>
            </a:r>
          </a:p>
          <a:p>
            <a:pPr lvl="1"/>
            <a:r>
              <a:rPr lang="en-US" dirty="0"/>
              <a:t>All the examples in these slides were generated using ERDPlus.</a:t>
            </a:r>
          </a:p>
          <a:p>
            <a:pPr lvl="5"/>
            <a:endParaRPr lang="en-US" dirty="0"/>
          </a:p>
          <a:p>
            <a:r>
              <a:rPr lang="en-US" dirty="0"/>
              <a:t>Automatic mapping to a relational schema.</a:t>
            </a:r>
          </a:p>
          <a:p>
            <a:r>
              <a:rPr lang="en-US" dirty="0"/>
              <a:t>Automatic export to SQL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/>
              <a:t> commands.</a:t>
            </a:r>
          </a:p>
          <a:p>
            <a:pPr lvl="4"/>
            <a:endParaRPr lang="en-US" dirty="0"/>
          </a:p>
          <a:p>
            <a:r>
              <a:rPr lang="en-US" dirty="0"/>
              <a:t>Create an account to save ER diagrams and relational schemas.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C9933-390D-8087-249F-E572D938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CAC73-6EEA-FB86-F7D5-D61A5BE8CBEA}"/>
              </a:ext>
            </a:extLst>
          </p:cNvPr>
          <p:cNvSpPr txBox="1"/>
          <p:nvPr/>
        </p:nvSpPr>
        <p:spPr>
          <a:xfrm>
            <a:off x="7368655" y="6248400"/>
            <a:ext cx="731290" cy="338554"/>
          </a:xfrm>
          <a:prstGeom prst="rect">
            <a:avLst/>
          </a:prstGeom>
          <a:noFill/>
          <a:ln>
            <a:solidFill>
              <a:srgbClr val="B23C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10197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6982-756D-E0C6-82E0-FF121B14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F917D-101C-6E49-3243-EE32FFBB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ERDPlus a try!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882E8-5523-3351-4FAA-9EDAC899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9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/>
              <a:t>Map the ER diagram to a logical model represented as a </a:t>
            </a:r>
            <a:r>
              <a:rPr lang="en-US" dirty="0">
                <a:solidFill>
                  <a:srgbClr val="B23C00"/>
                </a:solidFill>
              </a:rPr>
              <a:t>relational schema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606049"/>
            <a:ext cx="852487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26463" y="5989292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33645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Visualize</a:t>
            </a:r>
            <a:r>
              <a:rPr lang="en-US" dirty="0"/>
              <a:t> the requirements.</a:t>
            </a:r>
          </a:p>
          <a:p>
            <a:pPr lvl="4"/>
            <a:endParaRPr lang="en-US" dirty="0"/>
          </a:p>
          <a:p>
            <a:r>
              <a:rPr lang="en-US" dirty="0"/>
              <a:t>Build a </a:t>
            </a:r>
            <a:r>
              <a:rPr lang="en-US" u="sng" dirty="0"/>
              <a:t>conceptual data model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</a:t>
            </a:r>
            <a:r>
              <a:rPr lang="en-US" u="sng" dirty="0"/>
              <a:t>Entity-Relationship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(</a:t>
            </a:r>
            <a:r>
              <a:rPr lang="en-US" u="sng" dirty="0"/>
              <a:t>ER</a:t>
            </a:r>
            <a:r>
              <a:rPr lang="en-US" dirty="0"/>
              <a:t>) modeling</a:t>
            </a:r>
          </a:p>
          <a:p>
            <a:pPr lvl="1"/>
            <a:r>
              <a:rPr lang="en-US" dirty="0"/>
              <a:t>Draw ER diagrams.</a:t>
            </a:r>
          </a:p>
          <a:p>
            <a:pPr lvl="5"/>
            <a:endParaRPr lang="en-US" dirty="0"/>
          </a:p>
          <a:p>
            <a:r>
              <a:rPr lang="en-US" u="sng" dirty="0"/>
              <a:t>Implementation independent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No dependencies on the logic of a particular database management system.</a:t>
            </a:r>
          </a:p>
          <a:p>
            <a:pPr lvl="1"/>
            <a:r>
              <a:rPr lang="en-US" dirty="0"/>
              <a:t>Example DBMS: Oracle, MySQL, etc.</a:t>
            </a:r>
          </a:p>
          <a:p>
            <a:pPr lvl="5"/>
            <a:endParaRPr lang="en-US" dirty="0"/>
          </a:p>
          <a:p>
            <a:r>
              <a:rPr lang="en-US" dirty="0"/>
              <a:t>Blueprint for the logical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94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a Table to be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0994" cy="4835525"/>
          </a:xfrm>
        </p:spPr>
        <p:txBody>
          <a:bodyPr/>
          <a:lstStyle/>
          <a:p>
            <a:r>
              <a:rPr lang="en-US" dirty="0"/>
              <a:t>Each column must have a name.</a:t>
            </a:r>
          </a:p>
          <a:p>
            <a:pPr lvl="1"/>
            <a:r>
              <a:rPr lang="en-US" dirty="0"/>
              <a:t>Within a table, each column name must be unique.</a:t>
            </a:r>
          </a:p>
          <a:p>
            <a:pPr lvl="6"/>
            <a:endParaRPr lang="en-US" dirty="0"/>
          </a:p>
          <a:p>
            <a:r>
              <a:rPr lang="en-US" dirty="0"/>
              <a:t>All values in each column must be from the same (predefined) domain (i.e., same datatype).</a:t>
            </a:r>
          </a:p>
          <a:p>
            <a:pPr lvl="4"/>
            <a:endParaRPr lang="en-US" dirty="0"/>
          </a:p>
          <a:p>
            <a:r>
              <a:rPr lang="en-US" dirty="0"/>
              <a:t>Within a table, each row must be unique.</a:t>
            </a:r>
          </a:p>
          <a:p>
            <a:pPr lvl="5"/>
            <a:endParaRPr lang="en-US" dirty="0"/>
          </a:p>
          <a:p>
            <a:r>
              <a:rPr lang="en-US" dirty="0"/>
              <a:t>Within each row, each value in each column must be single-valued.</a:t>
            </a:r>
          </a:p>
          <a:p>
            <a:pPr lvl="1"/>
            <a:r>
              <a:rPr lang="en-US" sz="2800" dirty="0">
                <a:cs typeface="+mn-cs"/>
              </a:rPr>
              <a:t>M</a:t>
            </a:r>
            <a:r>
              <a:rPr lang="en-US" dirty="0"/>
              <a:t>ultiple values of the content represented by the column are not allowed in any rows of the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6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vs. Non-Relational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25903"/>
            <a:ext cx="55435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BA283-8D82-B78E-C1D7-988B44EC2C67}"/>
              </a:ext>
            </a:extLst>
          </p:cNvPr>
          <p:cNvSpPr txBox="1"/>
          <p:nvPr/>
        </p:nvSpPr>
        <p:spPr>
          <a:xfrm>
            <a:off x="4023366" y="3637298"/>
            <a:ext cx="12795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20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Properties for a Relational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of columns is irrelevant.</a:t>
            </a:r>
          </a:p>
          <a:p>
            <a:pPr lvl="5"/>
            <a:endParaRPr lang="en-US" dirty="0"/>
          </a:p>
          <a:p>
            <a:r>
              <a:rPr lang="en-US" dirty="0"/>
              <a:t>The order of rows is irrelevant.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08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767844"/>
          </a:xfrm>
        </p:spPr>
        <p:txBody>
          <a:bodyPr/>
          <a:lstStyle/>
          <a:p>
            <a:r>
              <a:rPr lang="en-US" dirty="0"/>
              <a:t>Each relation must have a </a:t>
            </a:r>
            <a:r>
              <a:rPr lang="en-US" dirty="0">
                <a:solidFill>
                  <a:srgbClr val="B23C00"/>
                </a:solidFill>
              </a:rPr>
              <a:t>primary 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column or set of columns whose value </a:t>
            </a:r>
            <a:br>
              <a:rPr lang="en-US" dirty="0"/>
            </a:br>
            <a:r>
              <a:rPr lang="en-US" dirty="0"/>
              <a:t>uniquely identifies each row.</a:t>
            </a:r>
          </a:p>
          <a:p>
            <a:pPr lvl="1"/>
            <a:r>
              <a:rPr lang="en-US" u="sng" dirty="0"/>
              <a:t>Underline</a:t>
            </a:r>
            <a:r>
              <a:rPr lang="en-US" dirty="0"/>
              <a:t> the primary key of the relational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17" y="3063243"/>
            <a:ext cx="4960936" cy="3169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3731" y="5440658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206559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relational logical database model.</a:t>
            </a:r>
          </a:p>
          <a:p>
            <a:pPr lvl="1"/>
            <a:r>
              <a:rPr lang="en-US" dirty="0"/>
              <a:t>Later: Non-relational NoSQL models.</a:t>
            </a:r>
          </a:p>
          <a:p>
            <a:pPr lvl="5"/>
            <a:endParaRPr lang="en-US" dirty="0"/>
          </a:p>
          <a:p>
            <a:r>
              <a:rPr lang="en-US" dirty="0"/>
              <a:t>It</a:t>
            </a:r>
            <a:r>
              <a:rPr lang="fr-FR" dirty="0"/>
              <a:t>’</a:t>
            </a:r>
            <a:r>
              <a:rPr lang="en-US" dirty="0"/>
              <a:t>s usually straightforward to map </a:t>
            </a:r>
            <a:br>
              <a:rPr lang="en-US" dirty="0"/>
            </a:br>
            <a:r>
              <a:rPr lang="en-US" dirty="0"/>
              <a:t>an ER diagram to a relational model. </a:t>
            </a:r>
          </a:p>
          <a:p>
            <a:pPr lvl="1"/>
            <a:r>
              <a:rPr lang="en-US" dirty="0"/>
              <a:t>Create a </a:t>
            </a:r>
            <a:r>
              <a:rPr lang="en-US" dirty="0">
                <a:solidFill>
                  <a:srgbClr val="C00000"/>
                </a:solidFill>
              </a:rPr>
              <a:t>relational schema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75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34F7-30AC-304A-867E-68684E96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Conceptual Model to Logical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5CBD-2A5F-3062-B232-A659ED302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/>
              <a:t>From this ER diagram: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EF9F7-30A5-954A-965D-EFF1DF25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0BC6B7-00F2-2D41-9FB2-B90AADCB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45" y="1822983"/>
            <a:ext cx="6454082" cy="434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87A85-E87F-944B-A699-1BA268B2C09B}"/>
              </a:ext>
            </a:extLst>
          </p:cNvPr>
          <p:cNvSpPr txBox="1"/>
          <p:nvPr/>
        </p:nvSpPr>
        <p:spPr>
          <a:xfrm>
            <a:off x="6400077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E0354-7097-789C-DD51-9CAFD8B1AA34}"/>
              </a:ext>
            </a:extLst>
          </p:cNvPr>
          <p:cNvSpPr txBox="1"/>
          <p:nvPr/>
        </p:nvSpPr>
        <p:spPr>
          <a:xfrm>
            <a:off x="5394951" y="1631756"/>
            <a:ext cx="211147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</a:rPr>
              <a:t>ZAGI Retail Company</a:t>
            </a:r>
          </a:p>
          <a:p>
            <a:r>
              <a:rPr lang="en-US" sz="1200" dirty="0">
                <a:solidFill>
                  <a:srgbClr val="0033CC"/>
                </a:solidFill>
              </a:rPr>
              <a:t>Sales Department Database</a:t>
            </a:r>
          </a:p>
        </p:txBody>
      </p:sp>
    </p:spTree>
    <p:extLst>
      <p:ext uri="{BB962C8B-B14F-4D97-AF65-F5344CB8AC3E}">
        <p14:creationId xmlns:p14="http://schemas.microsoft.com/office/powerpoint/2010/main" val="2384166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8A71-4130-9648-9635-4CDE0B3E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05" y="411163"/>
            <a:ext cx="8412389" cy="655637"/>
          </a:xfrm>
        </p:spPr>
        <p:txBody>
          <a:bodyPr/>
          <a:lstStyle/>
          <a:p>
            <a:r>
              <a:rPr lang="en-US" dirty="0"/>
              <a:t>Logical Mapping as a Relational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FBA74-E7AE-A148-8EC9-AC8524DE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E59DB8A-0A9B-6D42-A3B7-30546220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39" y="1902946"/>
            <a:ext cx="7680921" cy="4225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7198A-87AB-324E-90CD-7120DF020991}"/>
              </a:ext>
            </a:extLst>
          </p:cNvPr>
          <p:cNvSpPr txBox="1"/>
          <p:nvPr/>
        </p:nvSpPr>
        <p:spPr>
          <a:xfrm>
            <a:off x="6400077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42E4C0-36A0-11C5-352D-1025292F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/>
              <a:t>To this relational schema: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ADB08-4F60-DDF4-E627-14D19FD5EAFB}"/>
              </a:ext>
            </a:extLst>
          </p:cNvPr>
          <p:cNvSpPr txBox="1"/>
          <p:nvPr/>
        </p:nvSpPr>
        <p:spPr>
          <a:xfrm>
            <a:off x="6118085" y="1650305"/>
            <a:ext cx="211147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</a:rPr>
              <a:t>ZAGI Retail Company</a:t>
            </a:r>
          </a:p>
          <a:p>
            <a:r>
              <a:rPr lang="en-US" sz="1200" dirty="0">
                <a:solidFill>
                  <a:srgbClr val="0033CC"/>
                </a:solidFill>
              </a:rPr>
              <a:t>Sales Department Database</a:t>
            </a:r>
          </a:p>
        </p:txBody>
      </p:sp>
    </p:spTree>
    <p:extLst>
      <p:ext uri="{BB962C8B-B14F-4D97-AF65-F5344CB8AC3E}">
        <p14:creationId xmlns:p14="http://schemas.microsoft.com/office/powerpoint/2010/main" val="2588853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6" y="1304910"/>
            <a:ext cx="45720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392" y="3794756"/>
            <a:ext cx="34083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B6F3D-3500-2A98-8D13-520E2D2C7715}"/>
              </a:ext>
            </a:extLst>
          </p:cNvPr>
          <p:cNvSpPr txBox="1"/>
          <p:nvPr/>
        </p:nvSpPr>
        <p:spPr>
          <a:xfrm>
            <a:off x="3345116" y="2883470"/>
            <a:ext cx="117532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conceptual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4675B-B3CC-7867-95F9-52F688E377C2}"/>
              </a:ext>
            </a:extLst>
          </p:cNvPr>
          <p:cNvSpPr txBox="1"/>
          <p:nvPr/>
        </p:nvSpPr>
        <p:spPr>
          <a:xfrm>
            <a:off x="1005879" y="3886195"/>
            <a:ext cx="76335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logical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8C3C5-AFD9-73C0-4899-44246C6835A9}"/>
              </a:ext>
            </a:extLst>
          </p:cNvPr>
          <p:cNvSpPr txBox="1"/>
          <p:nvPr/>
        </p:nvSpPr>
        <p:spPr>
          <a:xfrm>
            <a:off x="6734395" y="5387191"/>
            <a:ext cx="92365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347901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Entities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6" y="1234464"/>
            <a:ext cx="40989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8" y="1234464"/>
            <a:ext cx="407828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8" y="3662337"/>
            <a:ext cx="4078288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1562" y="4800585"/>
            <a:ext cx="35076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Entity with a composite attribute.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89170" y="3063244"/>
            <a:ext cx="1429310" cy="369332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As mapped.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37756" y="5714975"/>
            <a:ext cx="3801041" cy="369332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As seen by a front-end application.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3732677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Entities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96" y="1325903"/>
            <a:ext cx="35544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12" y="4069073"/>
            <a:ext cx="28019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97941" y="4983463"/>
            <a:ext cx="2540667" cy="646331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33CC"/>
                </a:solidFill>
              </a:rPr>
              <a:t>Attribute with a </a:t>
            </a:r>
          </a:p>
          <a:p>
            <a:pPr algn="ctr"/>
            <a:r>
              <a:rPr lang="en-US" sz="1800" dirty="0">
                <a:solidFill>
                  <a:srgbClr val="0033CC"/>
                </a:solidFill>
              </a:rPr>
              <a:t>composite primary key.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172073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34F7-30AC-304A-867E-68684E96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Conceptual Model: ER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713371D-CA87-C947-860B-D7D392369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02088"/>
          </a:xfrm>
        </p:spPr>
        <p:txBody>
          <a:bodyPr/>
          <a:lstStyle/>
          <a:p>
            <a:r>
              <a:rPr lang="en-US" dirty="0"/>
              <a:t>A free online tool for drawing ER diagrams:</a:t>
            </a:r>
            <a:br>
              <a:rPr lang="en-US" dirty="0"/>
            </a:br>
            <a:r>
              <a:rPr lang="en-US" dirty="0">
                <a:solidFill>
                  <a:srgbClr val="996633"/>
                </a:solidFill>
                <a:hlinkClick r:id="rId2"/>
              </a:rPr>
              <a:t>https://erdplus.com</a:t>
            </a:r>
            <a:endParaRPr lang="en-US" dirty="0">
              <a:solidFill>
                <a:srgbClr val="996633"/>
              </a:solidFill>
            </a:endParaRPr>
          </a:p>
          <a:p>
            <a:pPr lvl="1"/>
            <a:r>
              <a:rPr lang="en-US" dirty="0"/>
              <a:t>Create an account and you can save diagrams.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EF9F7-30A5-954A-965D-EFF1DF25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0BC6B7-00F2-2D41-9FB2-B90AADCB6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32" y="2697489"/>
            <a:ext cx="6059388" cy="408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87A85-E87F-944B-A699-1BA268B2C09B}"/>
              </a:ext>
            </a:extLst>
          </p:cNvPr>
          <p:cNvSpPr txBox="1"/>
          <p:nvPr/>
        </p:nvSpPr>
        <p:spPr>
          <a:xfrm>
            <a:off x="7247665" y="5440658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29617-A7C0-A4B3-3B1A-633EB72E1E21}"/>
              </a:ext>
            </a:extLst>
          </p:cNvPr>
          <p:cNvSpPr txBox="1"/>
          <p:nvPr/>
        </p:nvSpPr>
        <p:spPr>
          <a:xfrm>
            <a:off x="4754878" y="2646742"/>
            <a:ext cx="211147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</a:rPr>
              <a:t>ZAGI Retail Company</a:t>
            </a:r>
          </a:p>
          <a:p>
            <a:r>
              <a:rPr lang="en-US" sz="1200" dirty="0">
                <a:solidFill>
                  <a:srgbClr val="0033CC"/>
                </a:solidFill>
              </a:rPr>
              <a:t>Sales Department Database</a:t>
            </a:r>
          </a:p>
        </p:txBody>
      </p:sp>
    </p:spTree>
    <p:extLst>
      <p:ext uri="{BB962C8B-B14F-4D97-AF65-F5344CB8AC3E}">
        <p14:creationId xmlns:p14="http://schemas.microsoft.com/office/powerpoint/2010/main" val="2127359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Entities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1" y="1417342"/>
            <a:ext cx="44815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07" y="3977634"/>
            <a:ext cx="24018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2340" y="5074902"/>
            <a:ext cx="3392538" cy="369332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Entity with an optional attribute.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4279059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Integrity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0208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u="sng" dirty="0"/>
              <a:t>primary key </a:t>
            </a:r>
            <a:r>
              <a:rPr lang="en-US" dirty="0"/>
              <a:t>column of a relational table </a:t>
            </a:r>
            <a:br>
              <a:rPr lang="en-US" dirty="0"/>
            </a:br>
            <a:r>
              <a:rPr lang="en-US" u="sng" dirty="0"/>
              <a:t>cannot</a:t>
            </a:r>
            <a:r>
              <a:rPr lang="en-US" dirty="0"/>
              <a:t> have null (empty) values.</a:t>
            </a:r>
          </a:p>
          <a:p>
            <a:r>
              <a:rPr lang="en-US" dirty="0"/>
              <a:t>The database server will </a:t>
            </a:r>
            <a:r>
              <a:rPr lang="en-US" u="sng" dirty="0"/>
              <a:t>enforce</a:t>
            </a:r>
            <a:r>
              <a:rPr lang="en-US" dirty="0"/>
              <a:t> entity integrity.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30" y="2725420"/>
            <a:ext cx="6649540" cy="315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09341" y="6080731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803497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Integrity Constraint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417342"/>
            <a:ext cx="79248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780" y="5989292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1998337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foreign key </a:t>
            </a:r>
            <a:r>
              <a:rPr lang="en-US" dirty="0"/>
              <a:t>is a column in a table that refers to a primary key column in another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4"/>
            <a:endParaRPr lang="en-US" dirty="0"/>
          </a:p>
          <a:p>
            <a:r>
              <a:rPr lang="en-US" dirty="0"/>
              <a:t>In a relational schema, draw an arrow from the foreign key to the corresponding primary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F40222D-26D8-8C4D-578B-DD060985F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7" y="2240293"/>
            <a:ext cx="4023366" cy="2009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CC81EF-1612-9B6D-1E4F-710B0E530F95}"/>
              </a:ext>
            </a:extLst>
          </p:cNvPr>
          <p:cNvSpPr txBox="1"/>
          <p:nvPr/>
        </p:nvSpPr>
        <p:spPr>
          <a:xfrm>
            <a:off x="3291854" y="2971805"/>
            <a:ext cx="566921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teacher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id VARCHAR NOT NULL,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last VARCHAR NOT NULL,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first VARCHAR NOT NULL,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contact_id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 NOT NULL,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 (id),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(</a:t>
            </a:r>
            <a:r>
              <a:rPr lang="en-US" sz="1400" b="1" dirty="0" err="1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contact_id</a:t>
            </a:r>
            <a:r>
              <a:rPr lang="en-US" sz="1400" b="1" dirty="0">
                <a:solidFill>
                  <a:srgbClr val="B23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contact(id)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3056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1:M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10" y="1234464"/>
            <a:ext cx="7040562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4572000" y="4525932"/>
            <a:ext cx="4078288" cy="1646238"/>
            <a:chOff x="2616200" y="4724400"/>
            <a:chExt cx="4078958" cy="164592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200" y="4724400"/>
              <a:ext cx="2266371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571" y="4724400"/>
              <a:ext cx="1812587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57200" y="4533443"/>
            <a:ext cx="362952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The foreign key on the M side </a:t>
            </a:r>
          </a:p>
          <a:p>
            <a:r>
              <a:rPr lang="en-US" sz="2000" dirty="0">
                <a:solidFill>
                  <a:srgbClr val="0033CC"/>
                </a:solidFill>
              </a:rPr>
              <a:t>of the 1:M relationship </a:t>
            </a:r>
          </a:p>
          <a:p>
            <a:r>
              <a:rPr lang="en-US" sz="2000" dirty="0">
                <a:solidFill>
                  <a:srgbClr val="0033CC"/>
                </a:solidFill>
              </a:rPr>
              <a:t>(EMPLOYEE) corresponds to </a:t>
            </a:r>
          </a:p>
          <a:p>
            <a:r>
              <a:rPr lang="en-US" sz="2000" dirty="0">
                <a:solidFill>
                  <a:srgbClr val="0033CC"/>
                </a:solidFill>
              </a:rPr>
              <a:t>the primary key on the 1 side</a:t>
            </a:r>
          </a:p>
          <a:p>
            <a:r>
              <a:rPr lang="en-US" sz="2000" dirty="0">
                <a:solidFill>
                  <a:srgbClr val="0033CC"/>
                </a:solidFill>
              </a:rPr>
              <a:t>(DEPARTMENT).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89" y="2057415"/>
            <a:ext cx="1781658" cy="1015663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Mandatory </a:t>
            </a:r>
          </a:p>
          <a:p>
            <a:r>
              <a:rPr lang="en-US" sz="2000" dirty="0">
                <a:solidFill>
                  <a:srgbClr val="0033CC"/>
                </a:solidFill>
              </a:rPr>
              <a:t>participation</a:t>
            </a:r>
          </a:p>
          <a:p>
            <a:r>
              <a:rPr lang="en-US" sz="2000" dirty="0">
                <a:solidFill>
                  <a:srgbClr val="0033CC"/>
                </a:solidFill>
              </a:rPr>
              <a:t>on both sides.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A3DE1-AE43-23D6-2D58-FA85F6C7A0B9}"/>
              </a:ext>
            </a:extLst>
          </p:cNvPr>
          <p:cNvSpPr txBox="1"/>
          <p:nvPr/>
        </p:nvSpPr>
        <p:spPr>
          <a:xfrm>
            <a:off x="91489" y="3315573"/>
            <a:ext cx="2157963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 a 1:M relationship,</a:t>
            </a:r>
          </a:p>
          <a:p>
            <a:r>
              <a:rPr lang="en-US" dirty="0">
                <a:solidFill>
                  <a:srgbClr val="C00000"/>
                </a:solidFill>
              </a:rPr>
              <a:t>the foreign key is</a:t>
            </a:r>
          </a:p>
          <a:p>
            <a:r>
              <a:rPr lang="en-US" dirty="0">
                <a:solidFill>
                  <a:srgbClr val="C00000"/>
                </a:solidFill>
              </a:rPr>
              <a:t>always on the M side.</a:t>
            </a:r>
          </a:p>
        </p:txBody>
      </p:sp>
    </p:spTree>
    <p:extLst>
      <p:ext uri="{BB962C8B-B14F-4D97-AF65-F5344CB8AC3E}">
        <p14:creationId xmlns:p14="http://schemas.microsoft.com/office/powerpoint/2010/main" val="51358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1:M Relationships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71" y="1234464"/>
            <a:ext cx="7042150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4003319" y="4526268"/>
            <a:ext cx="4043363" cy="1612900"/>
            <a:chOff x="2651760" y="4724400"/>
            <a:chExt cx="4043398" cy="1612392"/>
          </a:xfrm>
        </p:grpSpPr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571" y="4724400"/>
              <a:ext cx="1812587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1760" y="4727448"/>
              <a:ext cx="2232316" cy="1609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005879" y="4800585"/>
            <a:ext cx="2594180" cy="707886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Optional participation</a:t>
            </a:r>
          </a:p>
          <a:p>
            <a:r>
              <a:rPr lang="en-US" sz="2000" dirty="0">
                <a:solidFill>
                  <a:srgbClr val="0033CC"/>
                </a:solidFill>
              </a:rPr>
              <a:t>on the 1 side.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394951" y="5532097"/>
            <a:ext cx="914390" cy="457195"/>
          </a:xfrm>
          <a:prstGeom prst="ellipse">
            <a:avLst/>
          </a:prstGeom>
          <a:noFill/>
          <a:ln w="28575" cap="flat" cmpd="sng" algn="ctr">
            <a:solidFill>
              <a:srgbClr val="A12A0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87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1:M Relationships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9" y="1325903"/>
            <a:ext cx="7108825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3878543" y="4526268"/>
            <a:ext cx="4076700" cy="1646238"/>
            <a:chOff x="2616200" y="4724400"/>
            <a:chExt cx="4077208" cy="164592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200" y="4724400"/>
              <a:ext cx="2266371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2896" y="4727448"/>
              <a:ext cx="1810512" cy="1405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005879" y="4800585"/>
            <a:ext cx="2594180" cy="707886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Optional participation</a:t>
            </a:r>
          </a:p>
          <a:p>
            <a:r>
              <a:rPr lang="en-US" sz="2000" dirty="0">
                <a:solidFill>
                  <a:srgbClr val="0033CC"/>
                </a:solidFill>
              </a:rPr>
              <a:t>on the M side.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6126463" y="5532098"/>
            <a:ext cx="1828780" cy="365756"/>
          </a:xfrm>
          <a:prstGeom prst="ellipse">
            <a:avLst/>
          </a:prstGeom>
          <a:noFill/>
          <a:ln w="28575" cap="flat" cmpd="sng" algn="ctr">
            <a:solidFill>
              <a:srgbClr val="A12A0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57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1:M Relationships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0" y="1325903"/>
            <a:ext cx="7070725" cy="309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3291854" y="4526268"/>
            <a:ext cx="4603750" cy="1463675"/>
            <a:chOff x="2603500" y="4662487"/>
            <a:chExt cx="4603924" cy="146304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500" y="4662487"/>
              <a:ext cx="2841512" cy="146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012" y="4662487"/>
              <a:ext cx="1762412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54245" y="4765140"/>
            <a:ext cx="2698175" cy="1015663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Rename a foreign key</a:t>
            </a:r>
          </a:p>
          <a:p>
            <a:r>
              <a:rPr lang="en-US" sz="2000" dirty="0">
                <a:solidFill>
                  <a:srgbClr val="0033CC"/>
                </a:solidFill>
              </a:rPr>
              <a:t>to better reflect the</a:t>
            </a:r>
          </a:p>
          <a:p>
            <a:r>
              <a:rPr lang="en-US" sz="2000" u="sng" dirty="0">
                <a:solidFill>
                  <a:srgbClr val="0033CC"/>
                </a:solidFill>
              </a:rPr>
              <a:t>role</a:t>
            </a:r>
            <a:r>
              <a:rPr lang="en-US" sz="2000" dirty="0">
                <a:solidFill>
                  <a:srgbClr val="0033CC"/>
                </a:solidFill>
              </a:rPr>
              <a:t> of a relationship.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5120634" y="4800585"/>
            <a:ext cx="914390" cy="365756"/>
          </a:xfrm>
          <a:prstGeom prst="ellipse">
            <a:avLst/>
          </a:prstGeom>
          <a:noFill/>
          <a:ln w="28575" cap="flat" cmpd="sng" algn="ctr">
            <a:solidFill>
              <a:srgbClr val="A12A0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932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M:N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394" y="1189338"/>
            <a:ext cx="64008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555835" y="4983463"/>
            <a:ext cx="5673725" cy="1646238"/>
            <a:chOff x="2209800" y="4953000"/>
            <a:chExt cx="5674246" cy="164592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953000"/>
              <a:ext cx="2583308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409" y="4953000"/>
              <a:ext cx="1944546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258" y="4953000"/>
              <a:ext cx="1171788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65806" y="1325903"/>
            <a:ext cx="1810111" cy="2677656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Use the</a:t>
            </a:r>
          </a:p>
          <a:p>
            <a:r>
              <a:rPr lang="en-US" sz="2000" u="sng" dirty="0">
                <a:solidFill>
                  <a:srgbClr val="0033CC"/>
                </a:solidFill>
              </a:rPr>
              <a:t>linking table</a:t>
            </a:r>
          </a:p>
          <a:p>
            <a:r>
              <a:rPr lang="en-US" sz="2000" dirty="0">
                <a:solidFill>
                  <a:srgbClr val="0033CC"/>
                </a:solidFill>
              </a:rPr>
              <a:t>BELONGSTO</a:t>
            </a:r>
          </a:p>
          <a:p>
            <a:r>
              <a:rPr lang="en-US" sz="2000" dirty="0">
                <a:solidFill>
                  <a:srgbClr val="0033CC"/>
                </a:solidFill>
              </a:rPr>
              <a:t>with two</a:t>
            </a:r>
          </a:p>
          <a:p>
            <a:r>
              <a:rPr lang="en-US" sz="2000" dirty="0">
                <a:solidFill>
                  <a:srgbClr val="0033CC"/>
                </a:solidFill>
              </a:rPr>
              <a:t>foreign keys.</a:t>
            </a:r>
          </a:p>
          <a:p>
            <a:endParaRPr lang="en-US" sz="800" dirty="0">
              <a:solidFill>
                <a:srgbClr val="0033CC"/>
              </a:solidFill>
            </a:endParaRPr>
          </a:p>
          <a:p>
            <a:r>
              <a:rPr lang="en-US" sz="2000" dirty="0">
                <a:solidFill>
                  <a:srgbClr val="0033CC"/>
                </a:solidFill>
              </a:rPr>
              <a:t>AKA:</a:t>
            </a:r>
          </a:p>
          <a:p>
            <a:r>
              <a:rPr lang="en-US" sz="2000" u="sng" dirty="0">
                <a:solidFill>
                  <a:srgbClr val="0033CC"/>
                </a:solidFill>
              </a:rPr>
              <a:t>bridge relation</a:t>
            </a:r>
          </a:p>
          <a:p>
            <a:r>
              <a:rPr lang="en-US" sz="2000" dirty="0">
                <a:solidFill>
                  <a:srgbClr val="0033CC"/>
                </a:solidFill>
              </a:rPr>
              <a:t>or </a:t>
            </a:r>
            <a:r>
              <a:rPr lang="en-US" sz="2000" u="sng" dirty="0">
                <a:solidFill>
                  <a:srgbClr val="0033CC"/>
                </a:solidFill>
              </a:rPr>
              <a:t>join table.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5806" y="5440658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04B19-1F72-40DA-24CF-C710F708B716}"/>
              </a:ext>
            </a:extLst>
          </p:cNvPr>
          <p:cNvSpPr txBox="1"/>
          <p:nvPr/>
        </p:nvSpPr>
        <p:spPr>
          <a:xfrm>
            <a:off x="365806" y="4152466"/>
            <a:ext cx="184845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3C00"/>
                </a:solidFill>
              </a:rPr>
              <a:t>A M:N relationship</a:t>
            </a:r>
          </a:p>
          <a:p>
            <a:r>
              <a:rPr lang="en-US" dirty="0">
                <a:solidFill>
                  <a:srgbClr val="B23C00"/>
                </a:solidFill>
              </a:rPr>
              <a:t>requires a </a:t>
            </a:r>
          </a:p>
          <a:p>
            <a:r>
              <a:rPr lang="en-US" dirty="0">
                <a:solidFill>
                  <a:srgbClr val="B23C00"/>
                </a:solidFill>
              </a:rPr>
              <a:t>linking table.</a:t>
            </a:r>
          </a:p>
        </p:txBody>
      </p:sp>
    </p:spTree>
    <p:extLst>
      <p:ext uri="{BB962C8B-B14F-4D97-AF65-F5344CB8AC3E}">
        <p14:creationId xmlns:p14="http://schemas.microsoft.com/office/powerpoint/2010/main" val="18838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M:N Relationships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55" y="1202359"/>
            <a:ext cx="6400800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647274" y="4891688"/>
            <a:ext cx="5673725" cy="1646238"/>
            <a:chOff x="2209800" y="4953000"/>
            <a:chExt cx="5674246" cy="164592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6645" y="4953000"/>
              <a:ext cx="2011680" cy="1338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953000"/>
              <a:ext cx="2546845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258" y="4953000"/>
              <a:ext cx="1171788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389749" y="2057415"/>
            <a:ext cx="1781658" cy="1015663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Optional </a:t>
            </a:r>
          </a:p>
          <a:p>
            <a:r>
              <a:rPr lang="en-US" sz="2000" dirty="0">
                <a:solidFill>
                  <a:srgbClr val="0033CC"/>
                </a:solidFill>
              </a:rPr>
              <a:t>participation</a:t>
            </a:r>
          </a:p>
          <a:p>
            <a:r>
              <a:rPr lang="en-US" sz="2000" dirty="0">
                <a:solidFill>
                  <a:srgbClr val="0033CC"/>
                </a:solidFill>
              </a:rPr>
              <a:t>on both sides.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45" y="5440658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2651782" y="5897852"/>
            <a:ext cx="365756" cy="274317"/>
          </a:xfrm>
          <a:prstGeom prst="ellipse">
            <a:avLst/>
          </a:prstGeom>
          <a:noFill/>
          <a:ln w="28575" cap="flat" cmpd="sng" algn="ctr">
            <a:solidFill>
              <a:srgbClr val="A12A0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212073" y="5897852"/>
            <a:ext cx="365756" cy="274317"/>
          </a:xfrm>
          <a:prstGeom prst="ellipse">
            <a:avLst/>
          </a:prstGeom>
          <a:noFill/>
          <a:ln w="28575" cap="flat" cmpd="sng" algn="ctr">
            <a:solidFill>
              <a:srgbClr val="A12A0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4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Entity</a:t>
            </a:r>
          </a:p>
          <a:p>
            <a:pPr lvl="1"/>
            <a:r>
              <a:rPr lang="en-US" dirty="0"/>
              <a:t>Represents a </a:t>
            </a:r>
            <a:r>
              <a:rPr lang="en-US" u="sng" dirty="0"/>
              <a:t>real-world concept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Examples: customer, product, store, event, etc.</a:t>
            </a:r>
          </a:p>
          <a:p>
            <a:pPr lvl="1"/>
            <a:r>
              <a:rPr lang="en-US" dirty="0"/>
              <a:t>Data that the database stores.</a:t>
            </a:r>
          </a:p>
          <a:p>
            <a:pPr lvl="1"/>
            <a:r>
              <a:rPr lang="en-US" dirty="0"/>
              <a:t>Each entity represents </a:t>
            </a:r>
            <a:r>
              <a:rPr lang="en-US" u="sng" dirty="0"/>
              <a:t>multiple instances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Example: A student entity represents many students.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Attribute</a:t>
            </a:r>
          </a:p>
          <a:p>
            <a:pPr lvl="1"/>
            <a:r>
              <a:rPr lang="en-US" dirty="0"/>
              <a:t>Characteristic of an entity that the database stores.</a:t>
            </a:r>
          </a:p>
          <a:p>
            <a:pPr lvl="2"/>
            <a:r>
              <a:rPr lang="en-US" dirty="0"/>
              <a:t>Examples (for a customer): name, address, id, etc.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unique attribute</a:t>
            </a:r>
            <a:r>
              <a:rPr lang="en-US" dirty="0">
                <a:solidFill>
                  <a:srgbClr val="B23C00"/>
                </a:solidFill>
              </a:rPr>
              <a:t> </a:t>
            </a:r>
            <a:r>
              <a:rPr lang="en-US" dirty="0"/>
              <a:t>of an entity has a value that is </a:t>
            </a:r>
            <a:r>
              <a:rPr lang="en-US" u="sng" dirty="0"/>
              <a:t>different for each instance</a:t>
            </a:r>
            <a:r>
              <a:rPr lang="en-US" dirty="0"/>
              <a:t> of the entity.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1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M:N Relationships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43025"/>
            <a:ext cx="64008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2103147" y="4983463"/>
            <a:ext cx="6215063" cy="1660525"/>
            <a:chOff x="2209800" y="4953000"/>
            <a:chExt cx="6215014" cy="1660843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258" y="4967923"/>
              <a:ext cx="1712556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953000"/>
              <a:ext cx="2583308" cy="1188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0409" y="4953000"/>
              <a:ext cx="1944546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274367" y="2057415"/>
            <a:ext cx="1609009" cy="1015663"/>
          </a:xfrm>
          <a:prstGeom prst="rect">
            <a:avLst/>
          </a:prstGeom>
          <a:solidFill>
            <a:srgbClr val="FFFFC2"/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Relationship</a:t>
            </a:r>
          </a:p>
          <a:p>
            <a:r>
              <a:rPr lang="en-US" sz="2000" dirty="0">
                <a:solidFill>
                  <a:srgbClr val="0033CC"/>
                </a:solidFill>
              </a:rPr>
              <a:t>with an</a:t>
            </a:r>
          </a:p>
          <a:p>
            <a:r>
              <a:rPr lang="en-US" sz="2000" dirty="0">
                <a:solidFill>
                  <a:srgbClr val="0033CC"/>
                </a:solidFill>
              </a:rPr>
              <a:t>attribute.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67" y="5440658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3865553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1:1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1:1 relationships similarly </a:t>
            </a:r>
            <a:br>
              <a:rPr lang="en-US" dirty="0"/>
            </a:br>
            <a:r>
              <a:rPr lang="en-US" dirty="0"/>
              <a:t>to 1:M relationships.</a:t>
            </a:r>
          </a:p>
          <a:p>
            <a:pPr lvl="4"/>
            <a:endParaRPr lang="en-US" dirty="0"/>
          </a:p>
          <a:p>
            <a:r>
              <a:rPr lang="en-US" dirty="0"/>
              <a:t>One table will have a foreign key pointing to </a:t>
            </a:r>
            <a:br>
              <a:rPr lang="en-US" dirty="0"/>
            </a:br>
            <a:r>
              <a:rPr lang="en-US" dirty="0"/>
              <a:t>the primary key of the other table.</a:t>
            </a:r>
          </a:p>
          <a:p>
            <a:pPr lvl="4"/>
            <a:endParaRPr lang="en-US" dirty="0"/>
          </a:p>
          <a:p>
            <a:r>
              <a:rPr lang="en-US" dirty="0"/>
              <a:t>It can be an arbitrary choice of which table </a:t>
            </a:r>
            <a:br>
              <a:rPr lang="en-US" dirty="0"/>
            </a:br>
            <a:r>
              <a:rPr lang="en-US" dirty="0"/>
              <a:t>has the foreign key.</a:t>
            </a:r>
          </a:p>
          <a:p>
            <a:pPr lvl="1"/>
            <a:r>
              <a:rPr lang="en-US" dirty="0"/>
              <a:t>Make the choice that is most intuitive or 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32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1:1 Relationships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5" name="Picture 9" descr="C:\Users\user\Desktop\F3.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9" y="1252527"/>
            <a:ext cx="7078662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:\Users\Giga\Dropbox\Ljeto2013\FixFigure3.3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66" b="53049"/>
          <a:stretch>
            <a:fillRect/>
          </a:stretch>
        </p:blipFill>
        <p:spPr bwMode="auto">
          <a:xfrm>
            <a:off x="5852146" y="4343390"/>
            <a:ext cx="186690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45" y="5440658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318" y="4526268"/>
            <a:ext cx="425729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33CC"/>
                </a:solidFill>
              </a:rPr>
              <a:t>Table VEHICLE has the foreign key.</a:t>
            </a:r>
          </a:p>
        </p:txBody>
      </p:sp>
    </p:spTree>
    <p:extLst>
      <p:ext uri="{BB962C8B-B14F-4D97-AF65-F5344CB8AC3E}">
        <p14:creationId xmlns:p14="http://schemas.microsoft.com/office/powerpoint/2010/main" val="614326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6" y="1295400"/>
            <a:ext cx="4754873" cy="4835525"/>
          </a:xfrm>
        </p:spPr>
        <p:txBody>
          <a:bodyPr/>
          <a:lstStyle/>
          <a:p>
            <a:r>
              <a:rPr lang="en-US" dirty="0"/>
              <a:t>The value of a </a:t>
            </a:r>
            <a:r>
              <a:rPr lang="en-US" u="sng" dirty="0"/>
              <a:t>foreign key</a:t>
            </a:r>
            <a:r>
              <a:rPr lang="en-US" dirty="0"/>
              <a:t> must either:</a:t>
            </a:r>
          </a:p>
          <a:p>
            <a:pPr lvl="5"/>
            <a:endParaRPr lang="en-US" dirty="0"/>
          </a:p>
          <a:p>
            <a:pPr lvl="1"/>
            <a:r>
              <a:rPr lang="en-US" u="sng" dirty="0"/>
              <a:t>Match</a:t>
            </a:r>
            <a:r>
              <a:rPr lang="en-US" dirty="0"/>
              <a:t> one of the values </a:t>
            </a:r>
            <a:br>
              <a:rPr lang="en-US" dirty="0"/>
            </a:br>
            <a:r>
              <a:rPr lang="en-US" dirty="0"/>
              <a:t>of the primary key in the referred table.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Be </a:t>
            </a:r>
            <a:r>
              <a:rPr lang="en-US" u="sng" dirty="0"/>
              <a:t>null</a:t>
            </a:r>
            <a:r>
              <a:rPr lang="en-US" dirty="0"/>
              <a:t>.</a:t>
            </a:r>
          </a:p>
          <a:p>
            <a:pPr lvl="4"/>
            <a:endParaRPr lang="en-US" dirty="0"/>
          </a:p>
          <a:p>
            <a:r>
              <a:rPr lang="en-US" dirty="0"/>
              <a:t>The database server </a:t>
            </a:r>
            <a:br>
              <a:rPr lang="en-US" dirty="0"/>
            </a:br>
            <a:r>
              <a:rPr lang="en-US" dirty="0"/>
              <a:t>will </a:t>
            </a:r>
            <a:r>
              <a:rPr lang="en-US" u="sng" dirty="0"/>
              <a:t>enforce</a:t>
            </a:r>
            <a:r>
              <a:rPr lang="en-US" dirty="0"/>
              <a:t> referential integrity.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8" y="1193386"/>
            <a:ext cx="3559649" cy="566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504985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physical model</a:t>
            </a:r>
            <a:r>
              <a:rPr lang="en-US" dirty="0"/>
              <a:t> is the actual </a:t>
            </a:r>
            <a:br>
              <a:rPr lang="en-US" dirty="0"/>
            </a:br>
            <a:r>
              <a:rPr lang="en-US" dirty="0"/>
              <a:t>database implementation.</a:t>
            </a:r>
          </a:p>
          <a:p>
            <a:pPr lvl="4"/>
            <a:endParaRPr lang="en-US" dirty="0"/>
          </a:p>
          <a:p>
            <a:r>
              <a:rPr lang="en-US" dirty="0"/>
              <a:t>Map the logical model (relational schema) </a:t>
            </a:r>
            <a:br>
              <a:rPr lang="en-US" dirty="0"/>
            </a:br>
            <a:r>
              <a:rPr lang="en-US" dirty="0"/>
              <a:t>to relational database tables.</a:t>
            </a:r>
          </a:p>
          <a:p>
            <a:pPr lvl="1"/>
            <a:r>
              <a:rPr lang="en-US" dirty="0"/>
              <a:t>Later: NoSQL systems</a:t>
            </a:r>
          </a:p>
          <a:p>
            <a:pPr lvl="4"/>
            <a:endParaRPr lang="en-US" dirty="0"/>
          </a:p>
          <a:p>
            <a:r>
              <a:rPr lang="en-US" dirty="0"/>
              <a:t>SQL commands to create, delete, modify, </a:t>
            </a:r>
            <a:br>
              <a:rPr lang="en-US" dirty="0"/>
            </a:br>
            <a:r>
              <a:rPr lang="en-US" dirty="0"/>
              <a:t>and query database structures.</a:t>
            </a:r>
          </a:p>
          <a:p>
            <a:pPr lvl="1"/>
            <a:r>
              <a:rPr lang="en-US" dirty="0"/>
              <a:t>ERDPlus will export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/>
              <a:t> commands.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4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Example: ER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96" y="1997772"/>
            <a:ext cx="7008857" cy="4723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5806" y="6074473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06C7-6081-027F-84DF-1526E2AE8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/>
              <a:t>From this ER diagram (conceptual model):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33397-308F-E452-A553-0D2B918122E3}"/>
              </a:ext>
            </a:extLst>
          </p:cNvPr>
          <p:cNvSpPr txBox="1"/>
          <p:nvPr/>
        </p:nvSpPr>
        <p:spPr>
          <a:xfrm>
            <a:off x="1005879" y="1771362"/>
            <a:ext cx="211147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</a:rPr>
              <a:t>ZAGI Retail Company</a:t>
            </a:r>
          </a:p>
          <a:p>
            <a:r>
              <a:rPr lang="en-US" sz="1200" dirty="0">
                <a:solidFill>
                  <a:srgbClr val="0033CC"/>
                </a:solidFill>
              </a:rPr>
              <a:t>Sales Department Database</a:t>
            </a:r>
          </a:p>
        </p:txBody>
      </p:sp>
    </p:spTree>
    <p:extLst>
      <p:ext uri="{BB962C8B-B14F-4D97-AF65-F5344CB8AC3E}">
        <p14:creationId xmlns:p14="http://schemas.microsoft.com/office/powerpoint/2010/main" val="3128229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Example: Relational Schema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97" y="1911192"/>
            <a:ext cx="7579005" cy="41695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EB6A-37A4-0E32-063D-33B62B7DA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/>
              <a:t>To this relational schema (logical model):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F8FF-8D83-ED3E-B8B7-A1C2A43F8786}"/>
              </a:ext>
            </a:extLst>
          </p:cNvPr>
          <p:cNvSpPr txBox="1"/>
          <p:nvPr/>
        </p:nvSpPr>
        <p:spPr>
          <a:xfrm>
            <a:off x="495137" y="1780867"/>
            <a:ext cx="211147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</a:rPr>
              <a:t>ZAGI Retail Company</a:t>
            </a:r>
          </a:p>
          <a:p>
            <a:r>
              <a:rPr lang="en-US" sz="1200" dirty="0">
                <a:solidFill>
                  <a:srgbClr val="0033CC"/>
                </a:solidFill>
              </a:rPr>
              <a:t>Sales Department Database</a:t>
            </a:r>
          </a:p>
        </p:txBody>
      </p:sp>
    </p:spTree>
    <p:extLst>
      <p:ext uri="{BB962C8B-B14F-4D97-AF65-F5344CB8AC3E}">
        <p14:creationId xmlns:p14="http://schemas.microsoft.com/office/powerpoint/2010/main" val="16903519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Example: Database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57" y="2057415"/>
            <a:ext cx="7366285" cy="416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5FBC-1762-7967-FDCA-10BD4C89C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7698"/>
          </a:xfrm>
        </p:spPr>
        <p:txBody>
          <a:bodyPr/>
          <a:lstStyle/>
          <a:p>
            <a:r>
              <a:rPr lang="en-US" dirty="0"/>
              <a:t>To this database (physical model 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FB52D-D13D-A688-06EE-7F354C051017}"/>
              </a:ext>
            </a:extLst>
          </p:cNvPr>
          <p:cNvSpPr txBox="1"/>
          <p:nvPr/>
        </p:nvSpPr>
        <p:spPr>
          <a:xfrm>
            <a:off x="495137" y="1780867"/>
            <a:ext cx="211147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33CC"/>
                </a:solidFill>
              </a:rPr>
              <a:t>ZAGI Retail Company</a:t>
            </a:r>
          </a:p>
          <a:p>
            <a:r>
              <a:rPr lang="en-US" sz="1200" dirty="0">
                <a:solidFill>
                  <a:srgbClr val="0033CC"/>
                </a:solidFill>
              </a:rPr>
              <a:t>Sales Department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15BA5-B99C-BB32-264E-392E4E60EC1A}"/>
              </a:ext>
            </a:extLst>
          </p:cNvPr>
          <p:cNvSpPr txBox="1"/>
          <p:nvPr/>
        </p:nvSpPr>
        <p:spPr>
          <a:xfrm>
            <a:off x="6583658" y="1901739"/>
            <a:ext cx="1460656" cy="338554"/>
          </a:xfrm>
          <a:prstGeom prst="rect">
            <a:avLst/>
          </a:prstGeom>
          <a:solidFill>
            <a:srgbClr val="0033CC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ZAGIsales.sql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12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889C-29DC-7BF4-ADD8-9DDCFE04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ERDPlus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AF68-0462-E00C-C695-10274D03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ER diagram for a simple database.</a:t>
            </a:r>
          </a:p>
          <a:p>
            <a:pPr lvl="4"/>
            <a:endParaRPr lang="en-US" dirty="0"/>
          </a:p>
          <a:p>
            <a:r>
              <a:rPr lang="en-US" dirty="0"/>
              <a:t>Map it to a relational schema.</a:t>
            </a:r>
          </a:p>
          <a:p>
            <a:pPr lvl="4"/>
            <a:endParaRPr lang="en-US" dirty="0"/>
          </a:p>
          <a:p>
            <a:r>
              <a:rPr lang="en-US" dirty="0"/>
              <a:t>Generate the SQL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/>
              <a:t> commands to recreate the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A892F-DE23-54BD-2144-71944636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893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constraint</a:t>
            </a:r>
            <a:r>
              <a:rPr lang="en-US" dirty="0"/>
              <a:t> is a rule that a relational database must satisfy in order to be valid.</a:t>
            </a:r>
          </a:p>
          <a:p>
            <a:pPr lvl="4"/>
            <a:endParaRPr lang="en-US" dirty="0"/>
          </a:p>
          <a:p>
            <a:r>
              <a:rPr lang="en-US" dirty="0"/>
              <a:t>Two types of constraints:</a:t>
            </a:r>
          </a:p>
          <a:p>
            <a:pPr lvl="1"/>
            <a:r>
              <a:rPr lang="en-US" dirty="0"/>
              <a:t>implicit constraints</a:t>
            </a:r>
          </a:p>
          <a:p>
            <a:pPr lvl="1"/>
            <a:r>
              <a:rPr lang="en-US" dirty="0"/>
              <a:t>user-defined constraints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Attributes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93526"/>
          </a:xfrm>
        </p:spPr>
        <p:txBody>
          <a:bodyPr/>
          <a:lstStyle/>
          <a:p>
            <a:r>
              <a:rPr lang="en-US" dirty="0"/>
              <a:t>In an ER diagram, show an entity with a rectangle and its attributes with ovals.</a:t>
            </a:r>
          </a:p>
          <a:p>
            <a:pPr lvl="1"/>
            <a:r>
              <a:rPr lang="en-US" dirty="0"/>
              <a:t>Underline the </a:t>
            </a:r>
            <a:r>
              <a:rPr lang="en-US" u="sng" dirty="0"/>
              <a:t>unique attribute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971805"/>
            <a:ext cx="4943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35046399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RDB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relation (table) in a relational schema must have a unique name.</a:t>
            </a:r>
          </a:p>
          <a:p>
            <a:pPr lvl="4"/>
            <a:endParaRPr lang="en-US" dirty="0"/>
          </a:p>
          <a:p>
            <a:r>
              <a:rPr lang="en-US" dirty="0"/>
              <a:t>For each relation:</a:t>
            </a:r>
          </a:p>
          <a:p>
            <a:pPr lvl="1"/>
            <a:r>
              <a:rPr lang="en-US" dirty="0"/>
              <a:t>Each column name must be unique.</a:t>
            </a:r>
          </a:p>
          <a:p>
            <a:pPr lvl="1"/>
            <a:r>
              <a:rPr lang="en-US" dirty="0"/>
              <a:t>Each row must be unique.</a:t>
            </a:r>
          </a:p>
          <a:p>
            <a:pPr lvl="1"/>
            <a:r>
              <a:rPr lang="en-US" dirty="0"/>
              <a:t>Each column of each row must be single-valued.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Domain constraint</a:t>
            </a:r>
            <a:r>
              <a:rPr lang="en-US" dirty="0"/>
              <a:t>: All values in a column must be from the same predefined domain (i.e., datatype)</a:t>
            </a:r>
          </a:p>
          <a:p>
            <a:pPr lvl="1"/>
            <a:r>
              <a:rPr lang="en-US" dirty="0"/>
              <a:t>The column order is irrelevant.</a:t>
            </a:r>
          </a:p>
          <a:p>
            <a:pPr lvl="1"/>
            <a:r>
              <a:rPr lang="en-US" dirty="0"/>
              <a:t>The row order is irrelevant.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RDB Constraints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68209"/>
          </a:xfrm>
        </p:spPr>
        <p:txBody>
          <a:bodyPr/>
          <a:lstStyle/>
          <a:p>
            <a:r>
              <a:rPr lang="en-US" dirty="0">
                <a:solidFill>
                  <a:srgbClr val="B23C00"/>
                </a:solidFill>
              </a:rPr>
              <a:t>Primary key constraint</a:t>
            </a:r>
            <a:r>
              <a:rPr lang="en-US" dirty="0"/>
              <a:t>: Each relation must have a primary key (a column or set of columns) whose value is unique for each row.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Entity integrity constraint</a:t>
            </a:r>
            <a:r>
              <a:rPr lang="en-US" dirty="0"/>
              <a:t>: No primary key column can have a null value.</a:t>
            </a:r>
          </a:p>
          <a:p>
            <a:pPr lvl="4"/>
            <a:endParaRPr lang="en-US" dirty="0"/>
          </a:p>
          <a:p>
            <a:r>
              <a:rPr lang="en-US" dirty="0">
                <a:solidFill>
                  <a:srgbClr val="B23C00"/>
                </a:solidFill>
              </a:rPr>
              <a:t>Referential integrity constraint</a:t>
            </a:r>
            <a:r>
              <a:rPr lang="en-US" dirty="0"/>
              <a:t>: In each row containing a foreign key, either the value of the foreign key must match one of the values of the primary key of the referred table, or the foreign key is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4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RDB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25"/>
            <a:ext cx="8229600" cy="5212023"/>
          </a:xfrm>
        </p:spPr>
        <p:txBody>
          <a:bodyPr/>
          <a:lstStyle/>
          <a:p>
            <a:r>
              <a:rPr lang="en-US" dirty="0"/>
              <a:t>Optional attributes</a:t>
            </a:r>
          </a:p>
          <a:p>
            <a:pPr lvl="5"/>
            <a:endParaRPr lang="en-US" dirty="0"/>
          </a:p>
          <a:p>
            <a:r>
              <a:rPr lang="en-US" dirty="0"/>
              <a:t>Mandatory foreign key</a:t>
            </a:r>
          </a:p>
          <a:p>
            <a:pPr lvl="1"/>
            <a:r>
              <a:rPr lang="en-US" dirty="0"/>
              <a:t>Example: Each employee must report to a department.</a:t>
            </a:r>
          </a:p>
          <a:p>
            <a:pPr lvl="6"/>
            <a:endParaRPr lang="en-US" dirty="0"/>
          </a:p>
          <a:p>
            <a:r>
              <a:rPr lang="en-US" dirty="0"/>
              <a:t>Exact cardinalities</a:t>
            </a:r>
          </a:p>
          <a:p>
            <a:pPr lvl="1"/>
            <a:r>
              <a:rPr lang="en-US" dirty="0"/>
              <a:t>Example: A student can take at most 5 classes.</a:t>
            </a:r>
          </a:p>
          <a:p>
            <a:pPr lvl="6"/>
            <a:endParaRPr lang="en-US" dirty="0"/>
          </a:p>
          <a:p>
            <a:r>
              <a:rPr lang="en-US" dirty="0"/>
              <a:t>Business rules</a:t>
            </a:r>
          </a:p>
          <a:p>
            <a:pPr lvl="1"/>
            <a:r>
              <a:rPr lang="en-US" dirty="0"/>
              <a:t>Usually enforced by front-end applications.</a:t>
            </a:r>
          </a:p>
          <a:p>
            <a:pPr lvl="1"/>
            <a:r>
              <a:rPr lang="en-US" dirty="0"/>
              <a:t>Example: Each organization must have both </a:t>
            </a:r>
            <a:br>
              <a:rPr lang="en-US" dirty="0"/>
            </a:br>
            <a:r>
              <a:rPr lang="en-US" dirty="0"/>
              <a:t>male and female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0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RDB Constraints</a:t>
            </a:r>
            <a:r>
              <a:rPr lang="en-US" i="1" dirty="0"/>
              <a:t>,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69" y="1142664"/>
            <a:ext cx="6126413" cy="374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419190" y="4983463"/>
            <a:ext cx="6353175" cy="1736725"/>
            <a:chOff x="2816619" y="5151120"/>
            <a:chExt cx="6352781" cy="1737360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958" y="5151120"/>
              <a:ext cx="1236442" cy="1737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5700" y="5151120"/>
              <a:ext cx="2547258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6619" y="5151120"/>
              <a:ext cx="2569081" cy="1097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182928" y="1325903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1844475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Modeling and Relational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skip ER modeling and go directly to logical modeling (creating relational schemas)?</a:t>
            </a:r>
          </a:p>
          <a:p>
            <a:pPr lvl="4"/>
            <a:endParaRPr lang="en-US" dirty="0"/>
          </a:p>
          <a:p>
            <a:r>
              <a:rPr lang="en-US" dirty="0"/>
              <a:t>ER modeling is better for visualizing requirements.</a:t>
            </a:r>
          </a:p>
          <a:p>
            <a:r>
              <a:rPr lang="en-US" dirty="0"/>
              <a:t>Certain concepts can be visualized graphically only in an ER diagram.</a:t>
            </a:r>
          </a:p>
          <a:p>
            <a:r>
              <a:rPr lang="en-US"/>
              <a:t>A </a:t>
            </a:r>
            <a:r>
              <a:rPr lang="en-US" dirty="0"/>
              <a:t>conceptual model (ER diagram) is better for communication and documentation.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CD22-216E-522F-56F8-E0F40D7D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D44E-CF81-C215-5244-49B221AE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online ERDPlus tools at </a:t>
            </a:r>
            <a:r>
              <a:rPr lang="en-US" dirty="0">
                <a:hlinkClick r:id="rId2"/>
              </a:rPr>
              <a:t>https://erdplus.com</a:t>
            </a:r>
            <a:r>
              <a:rPr lang="en-US" dirty="0"/>
              <a:t> to create an ER diagram (conceptual model).</a:t>
            </a:r>
          </a:p>
          <a:p>
            <a:pPr lvl="4"/>
            <a:endParaRPr lang="en-US" dirty="0"/>
          </a:p>
          <a:p>
            <a:r>
              <a:rPr lang="en-US" dirty="0"/>
              <a:t>Map the ER diagram to a relational schema (logical model).</a:t>
            </a:r>
          </a:p>
          <a:p>
            <a:pPr lvl="4"/>
            <a:endParaRPr lang="en-US" dirty="0"/>
          </a:p>
          <a:p>
            <a:r>
              <a:rPr lang="en-US" dirty="0"/>
              <a:t>Export SQL 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dirty="0"/>
              <a:t> commands to create the database (physical model).</a:t>
            </a:r>
          </a:p>
          <a:p>
            <a:pPr lvl="4"/>
            <a:endParaRPr lang="en-US" dirty="0"/>
          </a:p>
          <a:p>
            <a:r>
              <a:rPr lang="en-US" dirty="0"/>
              <a:t>Use MySQL Workbench to create an EER (extended entity-relationship) diagram.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0BABB-5862-8527-A2EB-0649C06F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5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AF47CF7-8A16-A3BD-039C-A0371E169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1" y="1231348"/>
            <a:ext cx="3383243" cy="4575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700CEE-1246-41A5-29C0-0239F2B7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#3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3EAB-2C63-5397-8DFC-B3A07CA90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5394946" cy="4236696"/>
          </a:xfrm>
        </p:spPr>
        <p:txBody>
          <a:bodyPr/>
          <a:lstStyle/>
          <a:p>
            <a:r>
              <a:rPr lang="en-US" dirty="0"/>
              <a:t>MySQL Workbench can </a:t>
            </a:r>
            <a:br>
              <a:rPr lang="en-US" dirty="0"/>
            </a:br>
            <a:r>
              <a:rPr lang="en-US" dirty="0"/>
              <a:t>“reverse engineer” a schema </a:t>
            </a:r>
            <a:br>
              <a:rPr lang="en-US" dirty="0"/>
            </a:br>
            <a:r>
              <a:rPr lang="en-US" dirty="0"/>
              <a:t>(database) and generate </a:t>
            </a:r>
            <a:br>
              <a:rPr lang="en-US" dirty="0"/>
            </a:br>
            <a:r>
              <a:rPr lang="en-US" dirty="0"/>
              <a:t>an EER diagram.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5A252-0D17-1454-D7E8-B2B48D1A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CBFC3-8E96-3F84-C29D-559BB988AB94}"/>
              </a:ext>
            </a:extLst>
          </p:cNvPr>
          <p:cNvSpPr txBox="1"/>
          <p:nvPr/>
        </p:nvSpPr>
        <p:spPr>
          <a:xfrm>
            <a:off x="182411" y="5864393"/>
            <a:ext cx="877866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https://medium.com/@tushar0618/how-to-create-er-diagram-of-a-database-in-mysql-workbench-209fbf63fd03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61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Attributes</a:t>
            </a:r>
            <a:r>
              <a:rPr lang="en-US" i="1" dirty="0"/>
              <a:t>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036332"/>
          </a:xfrm>
        </p:spPr>
        <p:txBody>
          <a:bodyPr/>
          <a:lstStyle/>
          <a:p>
            <a:r>
              <a:rPr lang="en-US" dirty="0"/>
              <a:t>An entity can have multiple unique attributes.</a:t>
            </a:r>
          </a:p>
          <a:p>
            <a:pPr lvl="1"/>
            <a:r>
              <a:rPr lang="en-US" dirty="0"/>
              <a:t>Each one is called a </a:t>
            </a:r>
            <a:r>
              <a:rPr lang="en-US" dirty="0">
                <a:solidFill>
                  <a:srgbClr val="B23C00"/>
                </a:solidFill>
              </a:rPr>
              <a:t>candidate key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2743200"/>
            <a:ext cx="4914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17929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40208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B23C00"/>
                </a:solidFill>
              </a:rPr>
              <a:t>composite attribute </a:t>
            </a:r>
            <a:r>
              <a:rPr lang="en-US" dirty="0"/>
              <a:t>is composed of </a:t>
            </a:r>
            <a:br>
              <a:rPr lang="en-US" dirty="0"/>
            </a:br>
            <a:r>
              <a:rPr lang="en-US" dirty="0"/>
              <a:t>several attributes.</a:t>
            </a:r>
          </a:p>
          <a:p>
            <a:pPr lvl="1"/>
            <a:r>
              <a:rPr lang="en-US" dirty="0"/>
              <a:t>Parenthesize the name of the composite attribute.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88892"/>
            <a:ext cx="58102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357821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Attributes</a:t>
            </a:r>
            <a:r>
              <a:rPr lang="en-US" i="1" dirty="0"/>
              <a:t>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670576"/>
          </a:xfrm>
        </p:spPr>
        <p:txBody>
          <a:bodyPr/>
          <a:lstStyle/>
          <a:p>
            <a:r>
              <a:rPr lang="en-US" dirty="0"/>
              <a:t>An entity’s unique attribute can be composite.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0376-0E54-9843-B673-E00D6670E83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017377"/>
            <a:ext cx="43243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43585" y="6172170"/>
            <a:ext cx="164660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65000"/>
                  </a:schemeClr>
                </a:solidFill>
              </a:rPr>
              <a:t>Database Systems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Jukić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Vrbsky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, &amp; </a:t>
            </a:r>
            <a:r>
              <a:rPr lang="en-US" sz="900" dirty="0" err="1">
                <a:solidFill>
                  <a:schemeClr val="bg1">
                    <a:lumMod val="65000"/>
                  </a:schemeClr>
                </a:solidFill>
              </a:rPr>
              <a:t>Nestorov</a:t>
            </a:r>
            <a:endParaRPr lang="en-US" sz="9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Pearson 2014</a:t>
            </a:r>
          </a:p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ISBN 978-0-13-257567-6</a:t>
            </a:r>
          </a:p>
        </p:txBody>
      </p:sp>
    </p:spTree>
    <p:extLst>
      <p:ext uri="{BB962C8B-B14F-4D97-AF65-F5344CB8AC3E}">
        <p14:creationId xmlns:p14="http://schemas.microsoft.com/office/powerpoint/2010/main" val="3280007631"/>
      </p:ext>
    </p:extLst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45482</TotalTime>
  <Words>2764</Words>
  <Application>Microsoft Macintosh PowerPoint</Application>
  <PresentationFormat>On-screen Show (4:3)</PresentationFormat>
  <Paragraphs>591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Courier New</vt:lpstr>
      <vt:lpstr>Times New Roman</vt:lpstr>
      <vt:lpstr>Wingdings</vt:lpstr>
      <vt:lpstr>Quadrant</vt:lpstr>
      <vt:lpstr>DATA 225 Database Systems for Analytics September 11 Class Meeting</vt:lpstr>
      <vt:lpstr>This Evening</vt:lpstr>
      <vt:lpstr>Conceptual Data Model</vt:lpstr>
      <vt:lpstr>Example Conceptual Model: ER Diagram</vt:lpstr>
      <vt:lpstr>Entities and Attributes</vt:lpstr>
      <vt:lpstr>Entities and Attributes, cont’d</vt:lpstr>
      <vt:lpstr>Entities and Attributes, cont’d</vt:lpstr>
      <vt:lpstr>Composite Attributes</vt:lpstr>
      <vt:lpstr>Composite Attributes, cont’d</vt:lpstr>
      <vt:lpstr>Multivalued Attributes</vt:lpstr>
      <vt:lpstr>Derived Attributes</vt:lpstr>
      <vt:lpstr>Optional Attributes</vt:lpstr>
      <vt:lpstr>Relationships</vt:lpstr>
      <vt:lpstr>Relationship Cardinality</vt:lpstr>
      <vt:lpstr>Relationship Cardinality, cont’d</vt:lpstr>
      <vt:lpstr>Types of Relationships</vt:lpstr>
      <vt:lpstr>Types of Relationships, cont’d</vt:lpstr>
      <vt:lpstr>Exact Cardinalities</vt:lpstr>
      <vt:lpstr>Relationship Attributes</vt:lpstr>
      <vt:lpstr>Unary Relationships</vt:lpstr>
      <vt:lpstr>Multiple Relationships</vt:lpstr>
      <vt:lpstr>Weak Entities</vt:lpstr>
      <vt:lpstr>Weak Entities, cont’d</vt:lpstr>
      <vt:lpstr>Associative Entities</vt:lpstr>
      <vt:lpstr>Associative Entities, cont’d</vt:lpstr>
      <vt:lpstr>ER Diagram Example</vt:lpstr>
      <vt:lpstr>ERDPlus</vt:lpstr>
      <vt:lpstr>Break</vt:lpstr>
      <vt:lpstr>Logical Database Model</vt:lpstr>
      <vt:lpstr>Conditions for a Table to be a Relation</vt:lpstr>
      <vt:lpstr>Relational vs. Non-Relational Tables</vt:lpstr>
      <vt:lpstr>Additional Properties for a Relational Table</vt:lpstr>
      <vt:lpstr>Primary Key</vt:lpstr>
      <vt:lpstr>Logical Database Model</vt:lpstr>
      <vt:lpstr>Map Conceptual Model to Logical Model</vt:lpstr>
      <vt:lpstr>Logical Mapping as a Relational Schema</vt:lpstr>
      <vt:lpstr>Mapping Entities</vt:lpstr>
      <vt:lpstr>Mapping Entities, cont’d</vt:lpstr>
      <vt:lpstr>Mapping Entities, cont’d</vt:lpstr>
      <vt:lpstr>Mapping Entities, cont’d</vt:lpstr>
      <vt:lpstr>Entity Integrity Constraint</vt:lpstr>
      <vt:lpstr>Entity Integrity Constraint, cont’d</vt:lpstr>
      <vt:lpstr>Foreign Keys</vt:lpstr>
      <vt:lpstr>Mapping 1:M Relationships</vt:lpstr>
      <vt:lpstr>Mapping 1:M Relationships, cont’d</vt:lpstr>
      <vt:lpstr>Mapping 1:M Relationships, cont’d</vt:lpstr>
      <vt:lpstr>Mapping 1:M Relationships, cont’d</vt:lpstr>
      <vt:lpstr>Mapping M:N Relationships</vt:lpstr>
      <vt:lpstr>Mapping M:N Relationships, cont’d</vt:lpstr>
      <vt:lpstr>Mapping M:N Relationships, cont’d</vt:lpstr>
      <vt:lpstr>Mapping 1:1 Relationships</vt:lpstr>
      <vt:lpstr>Mapping 1:1 Relationships, cont’d</vt:lpstr>
      <vt:lpstr>Referential Integrity Constraint</vt:lpstr>
      <vt:lpstr>Physical Database Model</vt:lpstr>
      <vt:lpstr>Mapping Example: ER Diagram</vt:lpstr>
      <vt:lpstr>Mapping Example: Relational Schema</vt:lpstr>
      <vt:lpstr>Mapping Example: Database Tables</vt:lpstr>
      <vt:lpstr>ERDPlus Demo</vt:lpstr>
      <vt:lpstr>Relational Database Constraints</vt:lpstr>
      <vt:lpstr>Implicit RDB Constraints</vt:lpstr>
      <vt:lpstr>Implicit RDB Constraints, cont’d</vt:lpstr>
      <vt:lpstr>User-Defined RDB Constraints</vt:lpstr>
      <vt:lpstr>User-Defined RDB Constraints, cont’d</vt:lpstr>
      <vt:lpstr>ER Modeling and Relational Modeling</vt:lpstr>
      <vt:lpstr>Assignment #3: Data Modeling</vt:lpstr>
      <vt:lpstr>Assignment #3, cont’d</vt:lpstr>
    </vt:vector>
  </TitlesOfParts>
  <Manager/>
  <Company>San Jose State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46B: Introduction to Data Structures</dc:title>
  <dc:subject/>
  <dc:creator>Ronald Mak</dc:creator>
  <cp:keywords/>
  <dc:description/>
  <cp:lastModifiedBy>Ron Mak</cp:lastModifiedBy>
  <cp:revision>544</cp:revision>
  <dcterms:created xsi:type="dcterms:W3CDTF">2008-01-12T03:52:55Z</dcterms:created>
  <dcterms:modified xsi:type="dcterms:W3CDTF">2023-09-11T21:40:51Z</dcterms:modified>
  <cp:category/>
</cp:coreProperties>
</file>