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60"/>
  </p:notesMasterIdLst>
  <p:handoutMasterIdLst>
    <p:handoutMasterId r:id="rId61"/>
  </p:handoutMasterIdLst>
  <p:sldIdLst>
    <p:sldId id="256" r:id="rId2"/>
    <p:sldId id="826" r:id="rId3"/>
    <p:sldId id="682" r:id="rId4"/>
    <p:sldId id="828" r:id="rId5"/>
    <p:sldId id="829" r:id="rId6"/>
    <p:sldId id="830" r:id="rId7"/>
    <p:sldId id="831" r:id="rId8"/>
    <p:sldId id="832" r:id="rId9"/>
    <p:sldId id="356" r:id="rId10"/>
    <p:sldId id="833" r:id="rId11"/>
    <p:sldId id="257" r:id="rId12"/>
    <p:sldId id="258" r:id="rId13"/>
    <p:sldId id="259" r:id="rId14"/>
    <p:sldId id="260" r:id="rId15"/>
    <p:sldId id="841" r:id="rId16"/>
    <p:sldId id="261" r:id="rId17"/>
    <p:sldId id="262" r:id="rId18"/>
    <p:sldId id="263" r:id="rId19"/>
    <p:sldId id="264" r:id="rId20"/>
    <p:sldId id="267" r:id="rId21"/>
    <p:sldId id="265" r:id="rId22"/>
    <p:sldId id="266" r:id="rId23"/>
    <p:sldId id="268" r:id="rId24"/>
    <p:sldId id="269" r:id="rId25"/>
    <p:sldId id="270" r:id="rId26"/>
    <p:sldId id="827" r:id="rId27"/>
    <p:sldId id="646" r:id="rId28"/>
    <p:sldId id="647" r:id="rId29"/>
    <p:sldId id="685" r:id="rId30"/>
    <p:sldId id="687" r:id="rId31"/>
    <p:sldId id="688" r:id="rId32"/>
    <p:sldId id="689" r:id="rId33"/>
    <p:sldId id="651" r:id="rId34"/>
    <p:sldId id="838" r:id="rId35"/>
    <p:sldId id="840" r:id="rId36"/>
    <p:sldId id="652" r:id="rId37"/>
    <p:sldId id="702" r:id="rId38"/>
    <p:sldId id="653" r:id="rId39"/>
    <p:sldId id="655" r:id="rId40"/>
    <p:sldId id="656" r:id="rId41"/>
    <p:sldId id="704" r:id="rId42"/>
    <p:sldId id="657" r:id="rId43"/>
    <p:sldId id="705" r:id="rId44"/>
    <p:sldId id="658" r:id="rId45"/>
    <p:sldId id="707" r:id="rId46"/>
    <p:sldId id="708" r:id="rId47"/>
    <p:sldId id="709" r:id="rId48"/>
    <p:sldId id="710" r:id="rId49"/>
    <p:sldId id="836" r:id="rId50"/>
    <p:sldId id="837" r:id="rId51"/>
    <p:sldId id="711" r:id="rId52"/>
    <p:sldId id="839" r:id="rId53"/>
    <p:sldId id="713" r:id="rId54"/>
    <p:sldId id="714" r:id="rId55"/>
    <p:sldId id="660" r:id="rId56"/>
    <p:sldId id="716" r:id="rId57"/>
    <p:sldId id="717" r:id="rId58"/>
    <p:sldId id="834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000"/>
    <a:srgbClr val="008000"/>
    <a:srgbClr val="0033CC"/>
    <a:srgbClr val="E1F5FF"/>
    <a:srgbClr val="B23C00"/>
    <a:srgbClr val="C6DEFF"/>
    <a:srgbClr val="A12A03"/>
    <a:srgbClr val="66CCFF"/>
    <a:srgbClr val="CC99FF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75" autoAdjust="0"/>
    <p:restoredTop sz="96976" autoAdjust="0"/>
  </p:normalViewPr>
  <p:slideViewPr>
    <p:cSldViewPr>
      <p:cViewPr varScale="1">
        <p:scale>
          <a:sx n="222" d="100"/>
          <a:sy n="222" d="100"/>
        </p:scale>
        <p:origin x="280" y="192"/>
      </p:cViewPr>
      <p:guideLst>
        <p:guide orient="horz" pos="2160"/>
        <p:guide pos="2822"/>
      </p:guideLst>
    </p:cSldViewPr>
  </p:slideViewPr>
  <p:outlineViewPr>
    <p:cViewPr>
      <p:scale>
        <a:sx n="33" d="100"/>
        <a:sy n="33" d="100"/>
      </p:scale>
      <p:origin x="0" y="-126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9/17/23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4504C-A0F5-524D-82C6-1B8158989AE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4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4504C-A0F5-524D-82C6-1B8158989AE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56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00435" y="6263609"/>
            <a:ext cx="1742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Applied Data Science </a:t>
            </a:r>
            <a:r>
              <a:rPr lang="en-US" sz="1000" baseline="0" dirty="0"/>
              <a:t>Dept.</a:t>
            </a:r>
          </a:p>
          <a:p>
            <a:r>
              <a:rPr lang="en-US" sz="1000" baseline="0" dirty="0"/>
              <a:t>Fall 2023: September 18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388367" y="6263609"/>
            <a:ext cx="2645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DATA 225: </a:t>
            </a:r>
            <a:r>
              <a:rPr lang="en-US" sz="1000" baseline="0" dirty="0"/>
              <a:t>Database Systems for Analytics</a:t>
            </a:r>
            <a:br>
              <a:rPr lang="en-US" sz="1000" baseline="0" dirty="0"/>
            </a:br>
            <a:r>
              <a:rPr lang="en-US" sz="1000" baseline="0" dirty="0"/>
              <a:t>© Ronald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s.sjsu.edu/~ma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DATA 225</a:t>
            </a:r>
            <a:br>
              <a:rPr lang="en-US" sz="3200" dirty="0"/>
            </a:br>
            <a:r>
              <a:rPr lang="en-US" dirty="0"/>
              <a:t>Database Systems for Analytics</a:t>
            </a:r>
            <a:br>
              <a:rPr lang="en-US" sz="3600" dirty="0"/>
            </a:br>
            <a:r>
              <a:rPr lang="en-US" sz="2400" dirty="0"/>
              <a:t>September 18 Class 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Applied Data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br>
              <a:rPr lang="en-US" sz="1200" dirty="0"/>
            </a:br>
            <a:r>
              <a:rPr lang="en-US" dirty="0"/>
              <a:t>Fall 2023</a:t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62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429A7643-0D99-37CC-DA97-13489E8FB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097" y="4783963"/>
            <a:ext cx="1828780" cy="6460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/>
                <a:cs typeface="Courier New"/>
              </a:rPr>
              <a:t>DROP TABLE</a:t>
            </a:r>
            <a:r>
              <a:rPr lang="en-US" i="1" dirty="0"/>
              <a:t>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/>
              <a:t>Valid sequence: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874537"/>
            <a:ext cx="4063282" cy="2308324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pPr eaLnBrk="1" hangingPunct="1"/>
            <a:r>
              <a:rPr lang="en-US" sz="1800" b="1" dirty="0">
                <a:latin typeface="Courier New" charset="0"/>
                <a:cs typeface="Courier New" charset="0"/>
              </a:rPr>
              <a:t>DROP TABLE </a:t>
            </a:r>
            <a:r>
              <a:rPr lang="en-US" sz="1800" b="1" dirty="0" err="1">
                <a:latin typeface="Courier New" charset="0"/>
                <a:cs typeface="Courier New" charset="0"/>
              </a:rPr>
              <a:t>soldvia</a:t>
            </a:r>
            <a:r>
              <a:rPr lang="en-US" sz="1800" b="1" dirty="0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sz="1800" b="1" dirty="0">
                <a:latin typeface="Courier New" charset="0"/>
                <a:cs typeface="Courier New" charset="0"/>
              </a:rPr>
              <a:t>DROP TABLE </a:t>
            </a:r>
            <a:r>
              <a:rPr lang="en-US" sz="1800" b="1" dirty="0" err="1">
                <a:latin typeface="Courier New" charset="0"/>
                <a:cs typeface="Courier New" charset="0"/>
              </a:rPr>
              <a:t>salestransaction</a:t>
            </a:r>
            <a:r>
              <a:rPr lang="en-US" sz="1800" b="1" dirty="0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sz="1800" b="1" dirty="0">
                <a:latin typeface="Courier New" charset="0"/>
                <a:cs typeface="Courier New" charset="0"/>
              </a:rPr>
              <a:t>DROP TABLE store;</a:t>
            </a:r>
          </a:p>
          <a:p>
            <a:pPr eaLnBrk="1" hangingPunct="1"/>
            <a:r>
              <a:rPr lang="en-US" sz="1800" b="1" dirty="0">
                <a:latin typeface="Courier New" charset="0"/>
                <a:cs typeface="Courier New" charset="0"/>
              </a:rPr>
              <a:t>DROP TABLE product;</a:t>
            </a:r>
          </a:p>
          <a:p>
            <a:pPr eaLnBrk="1" hangingPunct="1"/>
            <a:r>
              <a:rPr lang="en-US" sz="1800" b="1" dirty="0">
                <a:latin typeface="Courier New" charset="0"/>
                <a:cs typeface="Courier New" charset="0"/>
              </a:rPr>
              <a:t>DROP TABLE vendor;</a:t>
            </a:r>
          </a:p>
          <a:p>
            <a:pPr eaLnBrk="1" hangingPunct="1"/>
            <a:r>
              <a:rPr lang="en-US" sz="1800" b="1" dirty="0">
                <a:latin typeface="Courier New" charset="0"/>
                <a:cs typeface="Courier New" charset="0"/>
              </a:rPr>
              <a:t>DROP TABLE region;</a:t>
            </a:r>
          </a:p>
          <a:p>
            <a:pPr eaLnBrk="1" hangingPunct="1"/>
            <a:r>
              <a:rPr lang="en-US" sz="1800" b="1" dirty="0">
                <a:latin typeface="Courier New" charset="0"/>
                <a:cs typeface="Courier New" charset="0"/>
              </a:rPr>
              <a:t>DROP TABLE category;</a:t>
            </a:r>
          </a:p>
          <a:p>
            <a:pPr eaLnBrk="1" hangingPunct="1"/>
            <a:r>
              <a:rPr lang="en-US" sz="1800" b="1" dirty="0">
                <a:latin typeface="Courier New" charset="0"/>
                <a:cs typeface="Courier New" charset="0"/>
              </a:rPr>
              <a:t>DROP TABLE customer;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646" y="1874537"/>
            <a:ext cx="4136307" cy="2275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</p:spTree>
    <p:extLst>
      <p:ext uri="{BB962C8B-B14F-4D97-AF65-F5344CB8AC3E}">
        <p14:creationId xmlns:p14="http://schemas.microsoft.com/office/powerpoint/2010/main" val="2505157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dirty="0"/>
              <a:t>with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06" y="1206791"/>
            <a:ext cx="7863754" cy="5605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AE3BD1-EA94-AF4F-98E8-9D3A705FDF25}"/>
              </a:ext>
            </a:extLst>
          </p:cNvPr>
          <p:cNvSpPr txBox="1"/>
          <p:nvPr/>
        </p:nvSpPr>
        <p:spPr>
          <a:xfrm>
            <a:off x="274367" y="1051586"/>
            <a:ext cx="277031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33CC"/>
                </a:solidFill>
              </a:rPr>
              <a:t>HAFH Realty Company</a:t>
            </a:r>
          </a:p>
          <a:p>
            <a:r>
              <a:rPr lang="en-US" sz="1400" dirty="0">
                <a:solidFill>
                  <a:srgbClr val="0033CC"/>
                </a:solidFill>
              </a:rPr>
              <a:t>Property Management Database</a:t>
            </a:r>
          </a:p>
        </p:txBody>
      </p:sp>
    </p:spTree>
    <p:extLst>
      <p:ext uri="{BB962C8B-B14F-4D97-AF65-F5344CB8AC3E}">
        <p14:creationId xmlns:p14="http://schemas.microsoft.com/office/powerpoint/2010/main" val="877544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dirty="0"/>
              <a:t>with Constraints</a:t>
            </a:r>
            <a:r>
              <a:rPr lang="en-US" i="1" dirty="0"/>
              <a:t>, cont’d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67" y="1600220"/>
            <a:ext cx="8686800" cy="3716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91489" y="2240293"/>
            <a:ext cx="4480511" cy="1998057"/>
          </a:xfrm>
          <a:prstGeom prst="ellipse">
            <a:avLst/>
          </a:prstGeom>
          <a:noFill/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377464" y="3977634"/>
            <a:ext cx="2194536" cy="1463024"/>
          </a:xfrm>
          <a:prstGeom prst="ellipse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6171" y="5376421"/>
            <a:ext cx="183836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Unary relationship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657610" y="4343390"/>
            <a:ext cx="1989527" cy="338554"/>
            <a:chOff x="3657610" y="4160512"/>
            <a:chExt cx="1989527" cy="338554"/>
          </a:xfrm>
        </p:grpSpPr>
        <p:sp>
          <p:nvSpPr>
            <p:cNvPr id="3" name="TextBox 2"/>
            <p:cNvSpPr txBox="1"/>
            <p:nvPr/>
          </p:nvSpPr>
          <p:spPr>
            <a:xfrm>
              <a:off x="4846317" y="4160512"/>
              <a:ext cx="800820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B23C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B23C00"/>
                  </a:solidFill>
                </a:rPr>
                <a:t>unique</a:t>
              </a:r>
            </a:p>
          </p:txBody>
        </p:sp>
        <p:cxnSp>
          <p:nvCxnSpPr>
            <p:cNvPr id="10" name="Straight Arrow Connector 9"/>
            <p:cNvCxnSpPr>
              <a:stCxn id="3" idx="1"/>
            </p:cNvCxnSpPr>
            <p:nvPr/>
          </p:nvCxnSpPr>
          <p:spPr bwMode="auto">
            <a:xfrm flipH="1">
              <a:off x="3657610" y="4329789"/>
              <a:ext cx="1188707" cy="136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B23C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/>
          <p:cNvGrpSpPr/>
          <p:nvPr/>
        </p:nvGrpSpPr>
        <p:grpSpPr>
          <a:xfrm>
            <a:off x="1463075" y="3429000"/>
            <a:ext cx="2092118" cy="338554"/>
            <a:chOff x="3657611" y="4160512"/>
            <a:chExt cx="2092118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4846317" y="4160512"/>
              <a:ext cx="903412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B23C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B23C00"/>
                  </a:solidFill>
                </a:rPr>
                <a:t>optional</a:t>
              </a: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 bwMode="auto">
            <a:xfrm flipH="1">
              <a:off x="3657611" y="4329789"/>
              <a:ext cx="1188706" cy="136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B23C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1B1723-2A41-25DF-4EA6-0599B306BF8A}"/>
              </a:ext>
            </a:extLst>
          </p:cNvPr>
          <p:cNvSpPr txBox="1"/>
          <p:nvPr/>
        </p:nvSpPr>
        <p:spPr>
          <a:xfrm>
            <a:off x="91489" y="1783098"/>
            <a:ext cx="264527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MANAGER and BUILDING</a:t>
            </a:r>
          </a:p>
          <a:p>
            <a:r>
              <a:rPr lang="en-US" dirty="0">
                <a:solidFill>
                  <a:srgbClr val="0033CC"/>
                </a:solidFill>
              </a:rPr>
              <a:t>reference each other.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EA9B03-2C44-4BDF-2496-8F6A3A10DC1A}"/>
              </a:ext>
            </a:extLst>
          </p:cNvPr>
          <p:cNvSpPr txBox="1"/>
          <p:nvPr/>
        </p:nvSpPr>
        <p:spPr>
          <a:xfrm>
            <a:off x="5960236" y="1325903"/>
            <a:ext cx="277031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33CC"/>
                </a:solidFill>
              </a:rPr>
              <a:t>HAFH Realty Company</a:t>
            </a:r>
          </a:p>
          <a:p>
            <a:r>
              <a:rPr lang="en-US" sz="1400" dirty="0">
                <a:solidFill>
                  <a:srgbClr val="0033CC"/>
                </a:solidFill>
              </a:rPr>
              <a:t>Property Management Database</a:t>
            </a:r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2510396C-7204-1333-7375-B32639483B37}"/>
              </a:ext>
            </a:extLst>
          </p:cNvPr>
          <p:cNvSpPr/>
          <p:nvPr/>
        </p:nvSpPr>
        <p:spPr bwMode="auto">
          <a:xfrm>
            <a:off x="8813976" y="6518778"/>
            <a:ext cx="182878" cy="182878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69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2928" y="1325903"/>
            <a:ext cx="8595266" cy="535531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CREATE TABLE manager</a:t>
            </a:r>
          </a:p>
          <a:p>
            <a:r>
              <a:rPr lang="en-US" sz="1800" b="1" dirty="0">
                <a:latin typeface="Courier New"/>
                <a:cs typeface="Courier New"/>
              </a:rPr>
              <a:t>(   </a:t>
            </a:r>
            <a:r>
              <a:rPr lang="en-US" sz="1800" b="1" dirty="0" err="1">
                <a:latin typeface="Courier New"/>
                <a:cs typeface="Courier New"/>
              </a:rPr>
              <a:t>managerid</a:t>
            </a:r>
            <a:r>
              <a:rPr lang="en-US" sz="1800" b="1" dirty="0">
                <a:latin typeface="Courier New"/>
                <a:cs typeface="Courier New"/>
              </a:rPr>
              <a:t>       CHAR(4)       NOT NULL,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mfname</a:t>
            </a:r>
            <a:r>
              <a:rPr lang="en-US" sz="1800" b="1" dirty="0">
                <a:latin typeface="Courier New"/>
                <a:cs typeface="Courier New"/>
              </a:rPr>
              <a:t>          VARCHAR(15)   NOT NULL,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mlname</a:t>
            </a:r>
            <a:r>
              <a:rPr lang="en-US" sz="1800" b="1" dirty="0">
                <a:latin typeface="Courier New"/>
                <a:cs typeface="Courier New"/>
              </a:rPr>
              <a:t>          VARCHAR(15)   NOT NULL,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mbdate</a:t>
            </a:r>
            <a:r>
              <a:rPr lang="en-US" sz="1800" b="1" dirty="0">
                <a:latin typeface="Courier New"/>
                <a:cs typeface="Courier New"/>
              </a:rPr>
              <a:t>          DATE          NOT NULL,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msalary</a:t>
            </a:r>
            <a:r>
              <a:rPr lang="en-US" sz="1800" b="1" dirty="0">
                <a:latin typeface="Courier New"/>
                <a:cs typeface="Courier New"/>
              </a:rPr>
              <a:t>         NUMERIC(9,2)  NOT NULL,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solidFill>
                  <a:srgbClr val="008000"/>
                </a:solidFill>
                <a:latin typeface="Courier New"/>
                <a:cs typeface="Courier New"/>
              </a:rPr>
              <a:t>mbonus</a:t>
            </a:r>
            <a:r>
              <a:rPr lang="en-US" sz="1800" b="1" dirty="0">
                <a:solidFill>
                  <a:srgbClr val="008000"/>
                </a:solidFill>
                <a:latin typeface="Courier New"/>
                <a:cs typeface="Courier New"/>
              </a:rPr>
              <a:t>          NUMERIC(9,2),</a:t>
            </a:r>
          </a:p>
          <a:p>
            <a:r>
              <a:rPr lang="en-US" sz="1800" b="1" dirty="0">
                <a:solidFill>
                  <a:srgbClr val="A12A03"/>
                </a:solidFill>
                <a:latin typeface="Courier New"/>
                <a:cs typeface="Courier New"/>
              </a:rPr>
              <a:t>    </a:t>
            </a:r>
            <a:r>
              <a:rPr lang="en-US" sz="1800" b="1" dirty="0" err="1">
                <a:solidFill>
                  <a:srgbClr val="A12A03"/>
                </a:solidFill>
                <a:latin typeface="Courier New"/>
                <a:cs typeface="Courier New"/>
              </a:rPr>
              <a:t>mresbuildingid</a:t>
            </a:r>
            <a:r>
              <a:rPr lang="en-US" sz="1800" b="1" dirty="0">
                <a:solidFill>
                  <a:srgbClr val="A12A03"/>
                </a:solidFill>
                <a:latin typeface="Courier New"/>
                <a:cs typeface="Courier New"/>
              </a:rPr>
              <a:t>  CHAR(3),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PRIMARY KEY (</a:t>
            </a:r>
            <a:r>
              <a:rPr lang="en-US" sz="1800" b="1" dirty="0" err="1">
                <a:latin typeface="Courier New"/>
                <a:cs typeface="Courier New"/>
              </a:rPr>
              <a:t>managerid</a:t>
            </a:r>
            <a:r>
              <a:rPr lang="en-US" sz="1800" b="1" dirty="0">
                <a:latin typeface="Courier New"/>
                <a:cs typeface="Courier New"/>
              </a:rPr>
              <a:t>)</a:t>
            </a:r>
          </a:p>
          <a:p>
            <a:r>
              <a:rPr lang="en-US" sz="1800" b="1" dirty="0">
                <a:latin typeface="Courier New"/>
                <a:cs typeface="Courier New"/>
              </a:rPr>
              <a:t>);</a:t>
            </a:r>
          </a:p>
          <a:p>
            <a:endParaRPr lang="en-US" sz="1800" b="1" dirty="0">
              <a:latin typeface="Courier New"/>
              <a:cs typeface="Courier New"/>
            </a:endParaRPr>
          </a:p>
          <a:p>
            <a:endParaRPr lang="en-US" sz="1800" b="1" dirty="0">
              <a:latin typeface="Courier New"/>
              <a:cs typeface="Courier New"/>
            </a:endParaRPr>
          </a:p>
          <a:p>
            <a:r>
              <a:rPr lang="en-US" sz="1800" b="1" dirty="0">
                <a:latin typeface="Courier New"/>
                <a:cs typeface="Courier New"/>
              </a:rPr>
              <a:t>CREATE TABLE building</a:t>
            </a:r>
          </a:p>
          <a:p>
            <a:r>
              <a:rPr lang="en-US" sz="1800" b="1" dirty="0">
                <a:latin typeface="Courier New"/>
                <a:cs typeface="Courier New"/>
              </a:rPr>
              <a:t>(   </a:t>
            </a:r>
            <a:r>
              <a:rPr lang="en-US" sz="1800" b="1" dirty="0" err="1">
                <a:latin typeface="Courier New"/>
                <a:cs typeface="Courier New"/>
              </a:rPr>
              <a:t>buildingid</a:t>
            </a:r>
            <a:r>
              <a:rPr lang="en-US" sz="1800" b="1" dirty="0">
                <a:latin typeface="Courier New"/>
                <a:cs typeface="Courier New"/>
              </a:rPr>
              <a:t>      CHAR(3)  NOT NULL,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bnooffloors</a:t>
            </a:r>
            <a:r>
              <a:rPr lang="en-US" sz="1800" b="1" dirty="0">
                <a:latin typeface="Courier New"/>
                <a:cs typeface="Courier New"/>
              </a:rPr>
              <a:t>     INT      NOT NULL,</a:t>
            </a:r>
          </a:p>
          <a:p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    </a:t>
            </a:r>
            <a:r>
              <a:rPr lang="en-US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bmanagerid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      CHAR(4)  NOT NULL,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PRIMARY KEY (</a:t>
            </a:r>
            <a:r>
              <a:rPr lang="en-US" sz="1800" b="1" dirty="0" err="1">
                <a:latin typeface="Courier New"/>
                <a:cs typeface="Courier New"/>
              </a:rPr>
              <a:t>buildingid</a:t>
            </a:r>
            <a:r>
              <a:rPr lang="en-US" sz="1800" b="1" dirty="0">
                <a:latin typeface="Courier New"/>
                <a:cs typeface="Courier New"/>
              </a:rPr>
              <a:t>),</a:t>
            </a:r>
          </a:p>
          <a:p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    FOREIGN KEY (</a:t>
            </a:r>
            <a:r>
              <a:rPr lang="en-US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bmanagerid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) REFERENCES manager(</a:t>
            </a:r>
            <a:r>
              <a:rPr lang="en-US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managerid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) </a:t>
            </a:r>
          </a:p>
          <a:p>
            <a:r>
              <a:rPr lang="en-US" sz="1800" b="1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dirty="0"/>
              <a:t>with Constraints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846317" y="2999007"/>
            <a:ext cx="4114755" cy="338554"/>
            <a:chOff x="4846317" y="2999007"/>
            <a:chExt cx="4114755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6791588" y="2999007"/>
              <a:ext cx="2169484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8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Bonuses are optional.</a:t>
              </a:r>
            </a:p>
          </p:txBody>
        </p:sp>
        <p:cxnSp>
          <p:nvCxnSpPr>
            <p:cNvPr id="10" name="Straight Arrow Connector 9"/>
            <p:cNvCxnSpPr>
              <a:stCxn id="7" idx="1"/>
            </p:cNvCxnSpPr>
            <p:nvPr/>
          </p:nvCxnSpPr>
          <p:spPr bwMode="auto">
            <a:xfrm flipH="1" flipV="1">
              <a:off x="4846317" y="3154683"/>
              <a:ext cx="1945271" cy="136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" name="Group 16"/>
          <p:cNvGrpSpPr/>
          <p:nvPr/>
        </p:nvGrpSpPr>
        <p:grpSpPr>
          <a:xfrm>
            <a:off x="4114805" y="3301419"/>
            <a:ext cx="3084837" cy="830997"/>
            <a:chOff x="4206244" y="3301419"/>
            <a:chExt cx="3084837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4663439" y="3301419"/>
              <a:ext cx="2627642" cy="830997"/>
            </a:xfrm>
            <a:prstGeom prst="rect">
              <a:avLst/>
            </a:prstGeom>
            <a:solidFill>
              <a:srgbClr val="FFFFC2"/>
            </a:solidFill>
            <a:ln>
              <a:solidFill>
                <a:srgbClr val="B23C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A12A03"/>
                  </a:solidFill>
                </a:rPr>
                <a:t>Initially optional and</a:t>
              </a:r>
            </a:p>
            <a:p>
              <a:r>
                <a:rPr lang="en-US" u="sng" dirty="0">
                  <a:solidFill>
                    <a:srgbClr val="A12A03"/>
                  </a:solidFill>
                </a:rPr>
                <a:t>not</a:t>
              </a:r>
              <a:r>
                <a:rPr lang="en-US" dirty="0">
                  <a:solidFill>
                    <a:srgbClr val="A12A03"/>
                  </a:solidFill>
                </a:rPr>
                <a:t> a foreign key.</a:t>
              </a:r>
            </a:p>
            <a:p>
              <a:r>
                <a:rPr lang="en-US" dirty="0">
                  <a:solidFill>
                    <a:srgbClr val="A12A03"/>
                  </a:solidFill>
                </a:rPr>
                <a:t>BUILDING not yet created!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flipH="1">
              <a:off x="4206244" y="3429000"/>
              <a:ext cx="45719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B23C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6DB8D7D-89E0-7EAB-3AD0-F65E501C4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29" y="4315980"/>
            <a:ext cx="3424800" cy="1216117"/>
          </a:xfrm>
          <a:prstGeom prst="rect">
            <a:avLst/>
          </a:prstGeom>
          <a:ln>
            <a:solidFill>
              <a:srgbClr val="0033CC"/>
            </a:solidFill>
          </a:ln>
        </p:spPr>
      </p:pic>
      <p:sp>
        <p:nvSpPr>
          <p:cNvPr id="9" name="5-Point Star 8">
            <a:extLst>
              <a:ext uri="{FF2B5EF4-FFF2-40B4-BE49-F238E27FC236}">
                <a16:creationId xmlns:a16="http://schemas.microsoft.com/office/drawing/2014/main" id="{9BC2B036-4074-0455-A58F-796B558F92FD}"/>
              </a:ext>
            </a:extLst>
          </p:cNvPr>
          <p:cNvSpPr/>
          <p:nvPr/>
        </p:nvSpPr>
        <p:spPr bwMode="auto">
          <a:xfrm>
            <a:off x="8869633" y="6537926"/>
            <a:ext cx="182878" cy="182878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94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dirty="0"/>
              <a:t>with Constraints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45" y="3777771"/>
            <a:ext cx="8042586" cy="1754326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CREATE TABLE </a:t>
            </a:r>
            <a:r>
              <a:rPr lang="en-US" sz="1800" b="1" dirty="0" err="1">
                <a:latin typeface="Courier New"/>
                <a:cs typeface="Courier New"/>
              </a:rPr>
              <a:t>managerphone</a:t>
            </a:r>
            <a:endParaRPr lang="en-US" sz="1800" b="1" dirty="0">
              <a:latin typeface="Courier New"/>
              <a:cs typeface="Courier New"/>
            </a:endParaRPr>
          </a:p>
          <a:p>
            <a:r>
              <a:rPr lang="en-US" sz="1800" b="1" dirty="0">
                <a:latin typeface="Courier New"/>
                <a:cs typeface="Courier New"/>
              </a:rPr>
              <a:t>(   </a:t>
            </a:r>
            <a:r>
              <a:rPr lang="en-US" sz="1800" b="1" dirty="0" err="1">
                <a:latin typeface="Courier New"/>
                <a:cs typeface="Courier New"/>
              </a:rPr>
              <a:t>managerid</a:t>
            </a:r>
            <a:r>
              <a:rPr lang="en-US" sz="1800" b="1" dirty="0">
                <a:latin typeface="Courier New"/>
                <a:cs typeface="Courier New"/>
              </a:rPr>
              <a:t>   CHAR(4)     NOT NULL,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mphone</a:t>
            </a:r>
            <a:r>
              <a:rPr lang="en-US" sz="1800" b="1" dirty="0">
                <a:latin typeface="Courier New"/>
                <a:cs typeface="Courier New"/>
              </a:rPr>
              <a:t>      CHAR(11)    NOT NULL,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PRIMARY KEY (</a:t>
            </a:r>
            <a:r>
              <a:rPr lang="en-US" sz="1800" b="1" dirty="0" err="1">
                <a:latin typeface="Courier New"/>
                <a:cs typeface="Courier New"/>
              </a:rPr>
              <a:t>managerid</a:t>
            </a:r>
            <a:r>
              <a:rPr lang="en-US" sz="1800" b="1" dirty="0">
                <a:latin typeface="Courier New"/>
                <a:cs typeface="Courier New"/>
              </a:rPr>
              <a:t>, </a:t>
            </a:r>
            <a:r>
              <a:rPr lang="en-US" sz="1800" b="1" dirty="0" err="1">
                <a:latin typeface="Courier New"/>
                <a:cs typeface="Courier New"/>
              </a:rPr>
              <a:t>mphone</a:t>
            </a:r>
            <a:r>
              <a:rPr lang="en-US" sz="1800" b="1" dirty="0">
                <a:latin typeface="Courier New"/>
                <a:cs typeface="Courier New"/>
              </a:rPr>
              <a:t>),</a:t>
            </a:r>
          </a:p>
          <a:p>
            <a:r>
              <a:rPr lang="en-US" sz="1800" b="1" dirty="0">
                <a:solidFill>
                  <a:srgbClr val="C00000"/>
                </a:solidFill>
                <a:latin typeface="Courier New"/>
                <a:cs typeface="Courier New"/>
              </a:rPr>
              <a:t>    FOREIGN KEY (</a:t>
            </a:r>
            <a:r>
              <a:rPr lang="en-US" sz="1800" b="1" dirty="0" err="1">
                <a:solidFill>
                  <a:srgbClr val="C00000"/>
                </a:solidFill>
                <a:latin typeface="Courier New"/>
                <a:cs typeface="Courier New"/>
              </a:rPr>
              <a:t>managerid</a:t>
            </a:r>
            <a:r>
              <a:rPr lang="en-US" sz="1800" b="1" dirty="0">
                <a:solidFill>
                  <a:srgbClr val="C00000"/>
                </a:solidFill>
                <a:latin typeface="Courier New"/>
                <a:cs typeface="Courier New"/>
              </a:rPr>
              <a:t>) REFERENCES manager(</a:t>
            </a:r>
            <a:r>
              <a:rPr lang="en-US" sz="1800" b="1" dirty="0" err="1">
                <a:solidFill>
                  <a:srgbClr val="C00000"/>
                </a:solidFill>
                <a:latin typeface="Courier New"/>
                <a:cs typeface="Courier New"/>
              </a:rPr>
              <a:t>managerid</a:t>
            </a:r>
            <a:r>
              <a:rPr lang="en-US" sz="1800" b="1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b="1" dirty="0">
                <a:latin typeface="Courier New"/>
                <a:cs typeface="Courier New"/>
              </a:rPr>
              <a:t>);</a:t>
            </a:r>
          </a:p>
        </p:txBody>
      </p:sp>
      <p:pic>
        <p:nvPicPr>
          <p:cNvPr id="6" name="Picture 5" descr="Diagram, text&#10;&#10;Description automatically generated">
            <a:extLst>
              <a:ext uri="{FF2B5EF4-FFF2-40B4-BE49-F238E27FC236}">
                <a16:creationId xmlns:a16="http://schemas.microsoft.com/office/drawing/2014/main" id="{31E2CAA1-F058-E1F7-0545-B347F0DBF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293" y="1290312"/>
            <a:ext cx="1828490" cy="2321566"/>
          </a:xfrm>
          <a:prstGeom prst="rect">
            <a:avLst/>
          </a:prstGeom>
          <a:ln>
            <a:solidFill>
              <a:srgbClr val="0033CC"/>
            </a:solidFill>
          </a:ln>
        </p:spPr>
      </p:pic>
    </p:spTree>
    <p:extLst>
      <p:ext uri="{BB962C8B-B14F-4D97-AF65-F5344CB8AC3E}">
        <p14:creationId xmlns:p14="http://schemas.microsoft.com/office/powerpoint/2010/main" val="3242799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dirty="0"/>
              <a:t>with Constraints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263604"/>
            <a:ext cx="1905000" cy="457200"/>
          </a:xfrm>
        </p:spPr>
        <p:txBody>
          <a:bodyPr/>
          <a:lstStyle/>
          <a:p>
            <a:fld id="{5E4F0376-0E54-9843-B673-E00D6670E83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4367" y="1376219"/>
            <a:ext cx="8456161" cy="4247317"/>
          </a:xfrm>
          <a:prstGeom prst="rect">
            <a:avLst/>
          </a:prstGeom>
          <a:solidFill>
            <a:srgbClr val="F2F2F2"/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CREATE TABLE inspector</a:t>
            </a:r>
          </a:p>
          <a:p>
            <a:r>
              <a:rPr lang="en-US" sz="1800" b="1" dirty="0">
                <a:latin typeface="Courier New"/>
                <a:cs typeface="Courier New"/>
              </a:rPr>
              <a:t>(   </a:t>
            </a:r>
            <a:r>
              <a:rPr lang="en-US" sz="1800" b="1" dirty="0" err="1">
                <a:latin typeface="Courier New"/>
                <a:cs typeface="Courier New"/>
              </a:rPr>
              <a:t>insid</a:t>
            </a:r>
            <a:r>
              <a:rPr lang="en-US" sz="1800" b="1" dirty="0">
                <a:latin typeface="Courier New"/>
                <a:cs typeface="Courier New"/>
              </a:rPr>
              <a:t>       CHAR(3)     NOT NULL,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insname</a:t>
            </a:r>
            <a:r>
              <a:rPr lang="en-US" sz="1800" b="1" dirty="0">
                <a:latin typeface="Courier New"/>
                <a:cs typeface="Courier New"/>
              </a:rPr>
              <a:t>     VARCHAR(15) NOT NULL,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PRIMARY KEY (</a:t>
            </a:r>
            <a:r>
              <a:rPr lang="en-US" sz="1800" b="1" dirty="0" err="1">
                <a:latin typeface="Courier New"/>
                <a:cs typeface="Courier New"/>
              </a:rPr>
              <a:t>insid</a:t>
            </a:r>
            <a:r>
              <a:rPr lang="en-US" sz="1800" b="1" dirty="0">
                <a:latin typeface="Courier New"/>
                <a:cs typeface="Courier New"/>
              </a:rPr>
              <a:t>)</a:t>
            </a:r>
          </a:p>
          <a:p>
            <a:r>
              <a:rPr lang="en-US" sz="1800" b="1" dirty="0">
                <a:latin typeface="Courier New"/>
                <a:cs typeface="Courier New"/>
              </a:rPr>
              <a:t>);</a:t>
            </a:r>
          </a:p>
          <a:p>
            <a:endParaRPr lang="en-US" sz="1800" b="1" dirty="0">
              <a:latin typeface="Courier New"/>
              <a:cs typeface="Courier New"/>
            </a:endParaRPr>
          </a:p>
          <a:p>
            <a:r>
              <a:rPr lang="en-US" sz="1800" b="1" dirty="0">
                <a:latin typeface="Courier New"/>
                <a:cs typeface="Courier New"/>
              </a:rPr>
              <a:t>CREATE TABLE inspecting</a:t>
            </a:r>
          </a:p>
          <a:p>
            <a:r>
              <a:rPr lang="en-US" sz="1800" b="1" dirty="0">
                <a:latin typeface="Courier New"/>
                <a:cs typeface="Courier New"/>
              </a:rPr>
              <a:t>(   </a:t>
            </a:r>
            <a:r>
              <a:rPr lang="en-US" sz="1800" b="1" dirty="0" err="1">
                <a:latin typeface="Courier New"/>
                <a:cs typeface="Courier New"/>
              </a:rPr>
              <a:t>insid</a:t>
            </a:r>
            <a:r>
              <a:rPr lang="en-US" sz="1800" b="1" dirty="0">
                <a:latin typeface="Courier New"/>
                <a:cs typeface="Courier New"/>
              </a:rPr>
              <a:t>       CHAR(3) NOT NULL,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buildingid</a:t>
            </a:r>
            <a:r>
              <a:rPr lang="en-US" sz="1800" b="1" dirty="0">
                <a:latin typeface="Courier New"/>
                <a:cs typeface="Courier New"/>
              </a:rPr>
              <a:t>  CHAR(3) NOT NULL,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datelast</a:t>
            </a:r>
            <a:r>
              <a:rPr lang="en-US" sz="1800" b="1" dirty="0">
                <a:latin typeface="Courier New"/>
                <a:cs typeface="Courier New"/>
              </a:rPr>
              <a:t>    DATE    NOT NULL,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datenext</a:t>
            </a:r>
            <a:r>
              <a:rPr lang="en-US" sz="1800" b="1" dirty="0">
                <a:latin typeface="Courier New"/>
                <a:cs typeface="Courier New"/>
              </a:rPr>
              <a:t>    DATE    NOT NULL,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>
                <a:solidFill>
                  <a:srgbClr val="008000"/>
                </a:solidFill>
                <a:latin typeface="Courier New"/>
                <a:cs typeface="Courier New"/>
              </a:rPr>
              <a:t>PRIMARY KEY (</a:t>
            </a:r>
            <a:r>
              <a:rPr lang="en-US" sz="1800" b="1" dirty="0" err="1">
                <a:solidFill>
                  <a:srgbClr val="008000"/>
                </a:solidFill>
                <a:latin typeface="Courier New"/>
                <a:cs typeface="Courier New"/>
              </a:rPr>
              <a:t>insid</a:t>
            </a:r>
            <a:r>
              <a:rPr lang="en-US" sz="1800" b="1" dirty="0">
                <a:solidFill>
                  <a:srgbClr val="008000"/>
                </a:solidFill>
                <a:latin typeface="Courier New"/>
                <a:cs typeface="Courier New"/>
              </a:rPr>
              <a:t>, </a:t>
            </a:r>
            <a:r>
              <a:rPr lang="en-US" sz="1800" b="1" dirty="0" err="1">
                <a:solidFill>
                  <a:srgbClr val="008000"/>
                </a:solidFill>
                <a:latin typeface="Courier New"/>
                <a:cs typeface="Courier New"/>
              </a:rPr>
              <a:t>buildingid</a:t>
            </a:r>
            <a:r>
              <a:rPr lang="en-US" sz="1800" b="1" dirty="0">
                <a:solidFill>
                  <a:srgbClr val="008000"/>
                </a:solidFill>
                <a:latin typeface="Courier New"/>
                <a:cs typeface="Courier New"/>
              </a:rPr>
              <a:t>),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>
                <a:solidFill>
                  <a:srgbClr val="C00000"/>
                </a:solidFill>
                <a:latin typeface="Courier New"/>
                <a:cs typeface="Courier New"/>
              </a:rPr>
              <a:t>FOREIGN KEY (</a:t>
            </a:r>
            <a:r>
              <a:rPr lang="en-US" sz="1800" b="1" dirty="0" err="1">
                <a:solidFill>
                  <a:srgbClr val="C00000"/>
                </a:solidFill>
                <a:latin typeface="Courier New"/>
                <a:cs typeface="Courier New"/>
              </a:rPr>
              <a:t>insid</a:t>
            </a:r>
            <a:r>
              <a:rPr lang="en-US" sz="1800" b="1" dirty="0">
                <a:solidFill>
                  <a:srgbClr val="C00000"/>
                </a:solidFill>
                <a:latin typeface="Courier New"/>
                <a:cs typeface="Courier New"/>
              </a:rPr>
              <a:t>) REFERENCES inspector(</a:t>
            </a:r>
            <a:r>
              <a:rPr lang="en-US" sz="1800" b="1" dirty="0" err="1">
                <a:solidFill>
                  <a:srgbClr val="C00000"/>
                </a:solidFill>
                <a:latin typeface="Courier New"/>
                <a:cs typeface="Courier New"/>
              </a:rPr>
              <a:t>insid</a:t>
            </a:r>
            <a:r>
              <a:rPr lang="en-US" sz="1800" b="1" dirty="0">
                <a:solidFill>
                  <a:srgbClr val="C00000"/>
                </a:solidFill>
                <a:latin typeface="Courier New"/>
                <a:cs typeface="Courier New"/>
              </a:rPr>
              <a:t>),</a:t>
            </a:r>
          </a:p>
          <a:p>
            <a:r>
              <a:rPr lang="en-US" sz="1800" b="1" dirty="0">
                <a:solidFill>
                  <a:srgbClr val="C00000"/>
                </a:solidFill>
                <a:latin typeface="Courier New"/>
                <a:cs typeface="Courier New"/>
              </a:rPr>
              <a:t>    FOREIGN KEY (</a:t>
            </a:r>
            <a:r>
              <a:rPr lang="en-US" sz="1800" b="1" dirty="0" err="1">
                <a:solidFill>
                  <a:srgbClr val="C00000"/>
                </a:solidFill>
                <a:latin typeface="Courier New"/>
                <a:cs typeface="Courier New"/>
              </a:rPr>
              <a:t>buildingid</a:t>
            </a:r>
            <a:r>
              <a:rPr lang="en-US" sz="1800" b="1" dirty="0">
                <a:solidFill>
                  <a:srgbClr val="C00000"/>
                </a:solidFill>
                <a:latin typeface="Courier New"/>
                <a:cs typeface="Courier New"/>
              </a:rPr>
              <a:t>) REFERENCES building(</a:t>
            </a:r>
            <a:r>
              <a:rPr lang="en-US" sz="1800" b="1" dirty="0" err="1">
                <a:solidFill>
                  <a:srgbClr val="C00000"/>
                </a:solidFill>
                <a:latin typeface="Courier New"/>
                <a:cs typeface="Courier New"/>
              </a:rPr>
              <a:t>buildingid</a:t>
            </a:r>
            <a:r>
              <a:rPr lang="en-US" sz="1800" b="1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b="1" dirty="0">
                <a:latin typeface="Courier New"/>
                <a:cs typeface="Courier New"/>
              </a:rPr>
              <a:t>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0744FD-E0FD-BD71-BEB4-A497B9EBF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12" y="2536913"/>
            <a:ext cx="3310889" cy="1440721"/>
          </a:xfrm>
          <a:prstGeom prst="rect">
            <a:avLst/>
          </a:prstGeom>
          <a:ln>
            <a:solidFill>
              <a:srgbClr val="0033CC"/>
            </a:solidFill>
          </a:ln>
        </p:spPr>
      </p:pic>
    </p:spTree>
    <p:extLst>
      <p:ext uri="{BB962C8B-B14F-4D97-AF65-F5344CB8AC3E}">
        <p14:creationId xmlns:p14="http://schemas.microsoft.com/office/powerpoint/2010/main" val="177435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dirty="0"/>
              <a:t>with Constraints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4367" y="2880366"/>
            <a:ext cx="8456161" cy="2862322"/>
          </a:xfrm>
          <a:prstGeom prst="rect">
            <a:avLst/>
          </a:prstGeom>
          <a:solidFill>
            <a:srgbClr val="F2F2F2"/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CREATE TABLE </a:t>
            </a:r>
            <a:r>
              <a:rPr lang="en-US" sz="1800" b="1" dirty="0" err="1">
                <a:latin typeface="Courier New"/>
                <a:cs typeface="Courier New"/>
              </a:rPr>
              <a:t>corpclient</a:t>
            </a:r>
            <a:endParaRPr lang="en-US" sz="1800" b="1" dirty="0">
              <a:latin typeface="Courier New"/>
              <a:cs typeface="Courier New"/>
            </a:endParaRPr>
          </a:p>
          <a:p>
            <a:r>
              <a:rPr lang="en-US" sz="1800" b="1" dirty="0">
                <a:latin typeface="Courier New"/>
                <a:cs typeface="Courier New"/>
              </a:rPr>
              <a:t>(   </a:t>
            </a:r>
            <a:r>
              <a:rPr lang="en-US" sz="1800" b="1" dirty="0" err="1">
                <a:solidFill>
                  <a:srgbClr val="008000"/>
                </a:solidFill>
                <a:latin typeface="Courier New"/>
                <a:cs typeface="Courier New"/>
              </a:rPr>
              <a:t>ccid</a:t>
            </a:r>
            <a:r>
              <a:rPr lang="en-US" sz="1800" b="1" dirty="0">
                <a:latin typeface="Courier New"/>
                <a:cs typeface="Courier New"/>
              </a:rPr>
              <a:t>            CHAR(4)      NOT NULL,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ccname</a:t>
            </a:r>
            <a:r>
              <a:rPr lang="en-US" sz="1800" b="1" dirty="0">
                <a:latin typeface="Courier New"/>
                <a:cs typeface="Courier New"/>
              </a:rPr>
              <a:t>          VARCHAR(25)  NOT NULL,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ccindustry</a:t>
            </a:r>
            <a:r>
              <a:rPr lang="en-US" sz="1800" b="1" dirty="0">
                <a:latin typeface="Courier New"/>
                <a:cs typeface="Courier New"/>
              </a:rPr>
              <a:t>      VARCHAR(25)  NOT NULL,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cclocation</a:t>
            </a:r>
            <a:r>
              <a:rPr lang="en-US" sz="1800" b="1" dirty="0">
                <a:latin typeface="Courier New"/>
                <a:cs typeface="Courier New"/>
              </a:rPr>
              <a:t>      VARCHAR(25)  NOT NULL,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ccidreferredby</a:t>
            </a:r>
            <a:r>
              <a:rPr lang="en-US" sz="1800" b="1" dirty="0">
                <a:latin typeface="Courier New"/>
                <a:cs typeface="Courier New"/>
              </a:rPr>
              <a:t>  CHAR(4),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PRIMARY KEY (</a:t>
            </a:r>
            <a:r>
              <a:rPr lang="en-US" sz="1800" b="1" dirty="0" err="1">
                <a:solidFill>
                  <a:srgbClr val="008000"/>
                </a:solidFill>
                <a:latin typeface="Courier New"/>
                <a:cs typeface="Courier New"/>
              </a:rPr>
              <a:t>ccid</a:t>
            </a:r>
            <a:r>
              <a:rPr lang="en-US" sz="1800" b="1" dirty="0">
                <a:latin typeface="Courier New"/>
                <a:cs typeface="Courier New"/>
              </a:rPr>
              <a:t>),</a:t>
            </a:r>
          </a:p>
          <a:p>
            <a:r>
              <a:rPr lang="en-US" sz="1800" b="1" dirty="0">
                <a:solidFill>
                  <a:srgbClr val="C00000"/>
                </a:solidFill>
                <a:latin typeface="Courier New"/>
                <a:cs typeface="Courier New"/>
              </a:rPr>
              <a:t>    UNIQUE (</a:t>
            </a:r>
            <a:r>
              <a:rPr lang="en-US" sz="1800" b="1" dirty="0" err="1">
                <a:solidFill>
                  <a:srgbClr val="C00000"/>
                </a:solidFill>
                <a:latin typeface="Courier New"/>
                <a:cs typeface="Courier New"/>
              </a:rPr>
              <a:t>ccname</a:t>
            </a:r>
            <a:r>
              <a:rPr lang="en-US" sz="1800" b="1" dirty="0">
                <a:solidFill>
                  <a:srgbClr val="C00000"/>
                </a:solidFill>
                <a:latin typeface="Courier New"/>
                <a:cs typeface="Courier New"/>
              </a:rPr>
              <a:t>),</a:t>
            </a:r>
          </a:p>
          <a:p>
            <a:r>
              <a:rPr lang="en-US" sz="1800" b="1" dirty="0">
                <a:solidFill>
                  <a:srgbClr val="C00000"/>
                </a:solidFill>
                <a:latin typeface="Courier New"/>
                <a:cs typeface="Courier New"/>
              </a:rPr>
              <a:t>    FOREIGN KEY (</a:t>
            </a:r>
            <a:r>
              <a:rPr lang="en-US" sz="1800" b="1" dirty="0" err="1">
                <a:solidFill>
                  <a:srgbClr val="C00000"/>
                </a:solidFill>
                <a:latin typeface="Courier New"/>
                <a:cs typeface="Courier New"/>
              </a:rPr>
              <a:t>ccidreferredby</a:t>
            </a:r>
            <a:r>
              <a:rPr lang="en-US" sz="1800" b="1" dirty="0">
                <a:solidFill>
                  <a:srgbClr val="C00000"/>
                </a:solidFill>
                <a:latin typeface="Courier New"/>
                <a:cs typeface="Courier New"/>
              </a:rPr>
              <a:t>) REFERENCES </a:t>
            </a:r>
            <a:r>
              <a:rPr lang="en-US" sz="1800" b="1" dirty="0" err="1">
                <a:solidFill>
                  <a:srgbClr val="C00000"/>
                </a:solidFill>
                <a:latin typeface="Courier New"/>
                <a:cs typeface="Courier New"/>
              </a:rPr>
              <a:t>corpclient</a:t>
            </a:r>
            <a:r>
              <a:rPr lang="en-US" sz="1800" b="1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lang="en-US" sz="1800" b="1" dirty="0" err="1">
                <a:solidFill>
                  <a:srgbClr val="008000"/>
                </a:solidFill>
                <a:latin typeface="Courier New"/>
                <a:cs typeface="Courier New"/>
              </a:rPr>
              <a:t>ccid</a:t>
            </a:r>
            <a:r>
              <a:rPr lang="en-US" sz="1800" b="1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b="1" dirty="0">
                <a:latin typeface="Courier New"/>
                <a:cs typeface="Courier New"/>
              </a:rPr>
              <a:t>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764F4-2929-6E4A-E745-EDB84C244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694" y="1325903"/>
            <a:ext cx="2340611" cy="1356699"/>
          </a:xfrm>
          <a:prstGeom prst="rect">
            <a:avLst/>
          </a:prstGeom>
          <a:ln>
            <a:solidFill>
              <a:srgbClr val="0033CC"/>
            </a:solidFill>
          </a:ln>
        </p:spPr>
      </p:pic>
    </p:spTree>
    <p:extLst>
      <p:ext uri="{BB962C8B-B14F-4D97-AF65-F5344CB8AC3E}">
        <p14:creationId xmlns:p14="http://schemas.microsoft.com/office/powerpoint/2010/main" val="681737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dirty="0"/>
              <a:t>with Constraints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4367" y="1650536"/>
            <a:ext cx="8634508" cy="4247317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CREATE TABLE apartment</a:t>
            </a:r>
          </a:p>
          <a:p>
            <a:r>
              <a:rPr lang="en-US" sz="1800" b="1" dirty="0">
                <a:latin typeface="Courier New"/>
                <a:cs typeface="Courier New"/>
              </a:rPr>
              <a:t>(   </a:t>
            </a:r>
            <a:r>
              <a:rPr lang="en-US" sz="1800" b="1" dirty="0" err="1">
                <a:latin typeface="Courier New"/>
                <a:cs typeface="Courier New"/>
              </a:rPr>
              <a:t>buildingid</a:t>
            </a:r>
            <a:r>
              <a:rPr lang="en-US" sz="1800" b="1" dirty="0">
                <a:latin typeface="Courier New"/>
                <a:cs typeface="Courier New"/>
              </a:rPr>
              <a:t>      CHAR(3)  NOT NULL,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aptno</a:t>
            </a:r>
            <a:r>
              <a:rPr lang="en-US" sz="1800" b="1" dirty="0">
                <a:latin typeface="Courier New"/>
                <a:cs typeface="Courier New"/>
              </a:rPr>
              <a:t>           CHAR(5)  NOT NULL,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anoofbedrooms</a:t>
            </a:r>
            <a:r>
              <a:rPr lang="en-US" sz="1800" b="1" dirty="0">
                <a:latin typeface="Courier New"/>
                <a:cs typeface="Courier New"/>
              </a:rPr>
              <a:t>   INT      NOT NULL,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ccid</a:t>
            </a:r>
            <a:r>
              <a:rPr lang="en-US" sz="1800" b="1" dirty="0">
                <a:latin typeface="Courier New"/>
                <a:cs typeface="Courier New"/>
              </a:rPr>
              <a:t>            CHAR(4),</a:t>
            </a:r>
          </a:p>
          <a:p>
            <a:r>
              <a:rPr lang="en-US" sz="1800" b="1" dirty="0">
                <a:solidFill>
                  <a:srgbClr val="008000"/>
                </a:solidFill>
                <a:latin typeface="Courier New"/>
                <a:cs typeface="Courier New"/>
              </a:rPr>
              <a:t>    PRIMARY KEY (</a:t>
            </a:r>
            <a:r>
              <a:rPr lang="en-US" sz="1800" b="1" dirty="0" err="1">
                <a:solidFill>
                  <a:srgbClr val="008000"/>
                </a:solidFill>
                <a:latin typeface="Courier New"/>
                <a:cs typeface="Courier New"/>
              </a:rPr>
              <a:t>buildingid</a:t>
            </a:r>
            <a:r>
              <a:rPr lang="en-US" sz="1800" b="1" dirty="0">
                <a:solidFill>
                  <a:srgbClr val="008000"/>
                </a:solidFill>
                <a:latin typeface="Courier New"/>
                <a:cs typeface="Courier New"/>
              </a:rPr>
              <a:t>, </a:t>
            </a:r>
            <a:r>
              <a:rPr lang="en-US" sz="1800" b="1" dirty="0" err="1">
                <a:solidFill>
                  <a:srgbClr val="008000"/>
                </a:solidFill>
                <a:latin typeface="Courier New"/>
                <a:cs typeface="Courier New"/>
              </a:rPr>
              <a:t>aptno</a:t>
            </a:r>
            <a:r>
              <a:rPr lang="en-US" sz="1800" b="1" dirty="0">
                <a:solidFill>
                  <a:srgbClr val="008000"/>
                </a:solidFill>
                <a:latin typeface="Courier New"/>
                <a:cs typeface="Courier New"/>
              </a:rPr>
              <a:t>),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>
                <a:solidFill>
                  <a:srgbClr val="C00000"/>
                </a:solidFill>
                <a:latin typeface="Courier New"/>
                <a:cs typeface="Courier New"/>
              </a:rPr>
              <a:t>FOREIGN KEY (</a:t>
            </a:r>
            <a:r>
              <a:rPr lang="en-US" sz="1800" b="1" dirty="0" err="1">
                <a:solidFill>
                  <a:srgbClr val="C00000"/>
                </a:solidFill>
                <a:latin typeface="Courier New"/>
                <a:cs typeface="Courier New"/>
              </a:rPr>
              <a:t>buildingid</a:t>
            </a:r>
            <a:r>
              <a:rPr lang="en-US" sz="1800" b="1" dirty="0">
                <a:solidFill>
                  <a:srgbClr val="C00000"/>
                </a:solidFill>
                <a:latin typeface="Courier New"/>
                <a:cs typeface="Courier New"/>
              </a:rPr>
              <a:t>) REFERENCES building(</a:t>
            </a:r>
            <a:r>
              <a:rPr lang="en-US" sz="1800" b="1" dirty="0" err="1">
                <a:solidFill>
                  <a:srgbClr val="C00000"/>
                </a:solidFill>
                <a:latin typeface="Courier New"/>
                <a:cs typeface="Courier New"/>
              </a:rPr>
              <a:t>buildingid</a:t>
            </a:r>
            <a:r>
              <a:rPr lang="en-US" sz="1800" b="1" dirty="0">
                <a:solidFill>
                  <a:srgbClr val="C00000"/>
                </a:solidFill>
                <a:latin typeface="Courier New"/>
                <a:cs typeface="Courier New"/>
              </a:rPr>
              <a:t>),</a:t>
            </a:r>
          </a:p>
          <a:p>
            <a:r>
              <a:rPr lang="en-US" sz="1800" b="1" dirty="0">
                <a:solidFill>
                  <a:srgbClr val="C00000"/>
                </a:solidFill>
                <a:latin typeface="Courier New"/>
                <a:cs typeface="Courier New"/>
              </a:rPr>
              <a:t>    FOREIGN KEY (</a:t>
            </a:r>
            <a:r>
              <a:rPr lang="en-US" sz="1800" b="1" dirty="0" err="1">
                <a:solidFill>
                  <a:srgbClr val="C00000"/>
                </a:solidFill>
                <a:latin typeface="Courier New"/>
                <a:cs typeface="Courier New"/>
              </a:rPr>
              <a:t>ccid</a:t>
            </a:r>
            <a:r>
              <a:rPr lang="en-US" sz="1800" b="1" dirty="0">
                <a:solidFill>
                  <a:srgbClr val="C00000"/>
                </a:solidFill>
                <a:latin typeface="Courier New"/>
                <a:cs typeface="Courier New"/>
              </a:rPr>
              <a:t>)       REFERENCES </a:t>
            </a:r>
            <a:r>
              <a:rPr lang="en-US" sz="1800" b="1" dirty="0" err="1">
                <a:solidFill>
                  <a:srgbClr val="C00000"/>
                </a:solidFill>
                <a:latin typeface="Courier New"/>
                <a:cs typeface="Courier New"/>
              </a:rPr>
              <a:t>corpclient</a:t>
            </a:r>
            <a:r>
              <a:rPr lang="en-US" sz="1800" b="1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lang="en-US" sz="1800" b="1" dirty="0" err="1">
                <a:solidFill>
                  <a:srgbClr val="C00000"/>
                </a:solidFill>
                <a:latin typeface="Courier New"/>
                <a:cs typeface="Courier New"/>
              </a:rPr>
              <a:t>ccid</a:t>
            </a:r>
            <a:r>
              <a:rPr lang="en-US" sz="1800" b="1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b="1" dirty="0">
                <a:latin typeface="Courier New"/>
                <a:cs typeface="Courier New"/>
              </a:rPr>
              <a:t>);</a:t>
            </a:r>
          </a:p>
          <a:p>
            <a:endParaRPr lang="en-US" sz="1800" b="1" dirty="0">
              <a:latin typeface="Courier New"/>
              <a:cs typeface="Courier New"/>
            </a:endParaRPr>
          </a:p>
          <a:p>
            <a:r>
              <a:rPr lang="en-US" sz="1800" b="1" dirty="0">
                <a:latin typeface="Courier New"/>
                <a:cs typeface="Courier New"/>
              </a:rPr>
              <a:t>CREATE TABLE </a:t>
            </a:r>
            <a:r>
              <a:rPr lang="en-US" sz="1800" b="1" dirty="0" err="1">
                <a:latin typeface="Courier New"/>
                <a:cs typeface="Courier New"/>
              </a:rPr>
              <a:t>staffmember</a:t>
            </a:r>
            <a:endParaRPr lang="en-US" sz="1800" b="1" dirty="0">
              <a:latin typeface="Courier New"/>
              <a:cs typeface="Courier New"/>
            </a:endParaRPr>
          </a:p>
          <a:p>
            <a:r>
              <a:rPr lang="en-US" sz="1800" b="1" dirty="0">
                <a:latin typeface="Courier New"/>
                <a:cs typeface="Courier New"/>
              </a:rPr>
              <a:t>(   </a:t>
            </a:r>
            <a:r>
              <a:rPr lang="en-US" sz="1800" b="1" dirty="0" err="1">
                <a:latin typeface="Courier New"/>
                <a:cs typeface="Courier New"/>
              </a:rPr>
              <a:t>smemberid</a:t>
            </a:r>
            <a:r>
              <a:rPr lang="en-US" sz="1800" b="1" dirty="0">
                <a:latin typeface="Courier New"/>
                <a:cs typeface="Courier New"/>
              </a:rPr>
              <a:t>       CHAR(4)     NOT NULL,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smembername</a:t>
            </a:r>
            <a:r>
              <a:rPr lang="en-US" sz="1800" b="1" dirty="0">
                <a:latin typeface="Courier New"/>
                <a:cs typeface="Courier New"/>
              </a:rPr>
              <a:t>     VARCHAR(15) NOT NULL,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PRIMARY KEY (</a:t>
            </a:r>
            <a:r>
              <a:rPr lang="en-US" sz="1800" b="1" dirty="0" err="1">
                <a:latin typeface="Courier New"/>
                <a:cs typeface="Courier New"/>
              </a:rPr>
              <a:t>smemberid</a:t>
            </a:r>
            <a:r>
              <a:rPr lang="en-US" sz="1800" b="1" dirty="0">
                <a:latin typeface="Courier New"/>
                <a:cs typeface="Courier New"/>
              </a:rPr>
              <a:t>)</a:t>
            </a:r>
          </a:p>
          <a:p>
            <a:r>
              <a:rPr lang="en-US" sz="1800" b="1" dirty="0">
                <a:latin typeface="Courier New"/>
                <a:cs typeface="Courier New"/>
              </a:rPr>
              <a:t>);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BD1EF2D-0FF8-8A6D-6728-FE74FE397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29" y="1341718"/>
            <a:ext cx="3200399" cy="1904404"/>
          </a:xfrm>
          <a:prstGeom prst="rect">
            <a:avLst/>
          </a:prstGeom>
          <a:ln>
            <a:solidFill>
              <a:srgbClr val="0033CC"/>
            </a:solidFill>
          </a:ln>
        </p:spPr>
      </p:pic>
    </p:spTree>
    <p:extLst>
      <p:ext uri="{BB962C8B-B14F-4D97-AF65-F5344CB8AC3E}">
        <p14:creationId xmlns:p14="http://schemas.microsoft.com/office/powerpoint/2010/main" val="1167942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dirty="0"/>
              <a:t>with Constraints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23001" y="1325903"/>
            <a:ext cx="7249288" cy="3693319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CREATE TABLE cleaning</a:t>
            </a:r>
          </a:p>
          <a:p>
            <a:r>
              <a:rPr lang="en-US" sz="1800" b="1" dirty="0">
                <a:latin typeface="Courier New"/>
                <a:cs typeface="Courier New"/>
              </a:rPr>
              <a:t>(   </a:t>
            </a:r>
            <a:r>
              <a:rPr lang="en-US" sz="1800" b="1" dirty="0" err="1">
                <a:latin typeface="Courier New"/>
                <a:cs typeface="Courier New"/>
              </a:rPr>
              <a:t>buildingid</a:t>
            </a:r>
            <a:r>
              <a:rPr lang="en-US" sz="1800" b="1" dirty="0">
                <a:latin typeface="Courier New"/>
                <a:cs typeface="Courier New"/>
              </a:rPr>
              <a:t>      CHAR(3)     NOT NULL,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aptno</a:t>
            </a:r>
            <a:r>
              <a:rPr lang="en-US" sz="1800" b="1" dirty="0">
                <a:latin typeface="Courier New"/>
                <a:cs typeface="Courier New"/>
              </a:rPr>
              <a:t>           CHAR(5)     NOT NULL,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smemberid</a:t>
            </a:r>
            <a:r>
              <a:rPr lang="en-US" sz="1800" b="1" dirty="0">
                <a:latin typeface="Courier New"/>
                <a:cs typeface="Courier New"/>
              </a:rPr>
              <a:t>       CHAR(4)     NOT NULL,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CONSTRAINT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cleaningpk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  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PRIMARY KEY (</a:t>
            </a:r>
            <a:r>
              <a:rPr lang="en-US" sz="1800" b="1" dirty="0" err="1">
                <a:latin typeface="Courier New"/>
                <a:cs typeface="Courier New"/>
              </a:rPr>
              <a:t>buildingid</a:t>
            </a:r>
            <a:r>
              <a:rPr lang="en-US" sz="1800" b="1" dirty="0">
                <a:latin typeface="Courier New"/>
                <a:cs typeface="Courier New"/>
              </a:rPr>
              <a:t>, </a:t>
            </a:r>
            <a:r>
              <a:rPr lang="en-US" sz="1800" b="1" dirty="0" err="1">
                <a:latin typeface="Courier New"/>
                <a:cs typeface="Courier New"/>
              </a:rPr>
              <a:t>aptno</a:t>
            </a:r>
            <a:r>
              <a:rPr lang="en-US" sz="1800" b="1" dirty="0">
                <a:latin typeface="Courier New"/>
                <a:cs typeface="Courier New"/>
              </a:rPr>
              <a:t>, </a:t>
            </a:r>
            <a:r>
              <a:rPr lang="en-US" sz="1800" b="1" dirty="0" err="1">
                <a:latin typeface="Courier New"/>
                <a:cs typeface="Courier New"/>
              </a:rPr>
              <a:t>smemberid</a:t>
            </a:r>
            <a:r>
              <a:rPr lang="en-US" sz="1800" b="1" dirty="0">
                <a:latin typeface="Courier New"/>
                <a:cs typeface="Courier New"/>
              </a:rPr>
              <a:t>),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CONSTRAINT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cleaningfk1 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FOREIGN KEY (</a:t>
            </a:r>
            <a:r>
              <a:rPr lang="en-US" sz="1800" b="1" dirty="0" err="1">
                <a:latin typeface="Courier New"/>
                <a:cs typeface="Courier New"/>
              </a:rPr>
              <a:t>buildingid</a:t>
            </a:r>
            <a:r>
              <a:rPr lang="en-US" sz="1800" b="1" dirty="0">
                <a:latin typeface="Courier New"/>
                <a:cs typeface="Courier New"/>
              </a:rPr>
              <a:t>, </a:t>
            </a:r>
            <a:r>
              <a:rPr lang="en-US" sz="1800" b="1" dirty="0" err="1">
                <a:latin typeface="Courier New"/>
                <a:cs typeface="Courier New"/>
              </a:rPr>
              <a:t>aptno</a:t>
            </a:r>
            <a:r>
              <a:rPr lang="en-US" sz="1800" b="1" dirty="0">
                <a:latin typeface="Courier New"/>
                <a:cs typeface="Courier New"/>
              </a:rPr>
              <a:t>)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REFERENCES  apartment(</a:t>
            </a:r>
            <a:r>
              <a:rPr lang="en-US" sz="1800" b="1" dirty="0" err="1">
                <a:latin typeface="Courier New"/>
                <a:cs typeface="Courier New"/>
              </a:rPr>
              <a:t>buildingid</a:t>
            </a:r>
            <a:r>
              <a:rPr lang="en-US" sz="1800" b="1" dirty="0">
                <a:latin typeface="Courier New"/>
                <a:cs typeface="Courier New"/>
              </a:rPr>
              <a:t>, </a:t>
            </a:r>
            <a:r>
              <a:rPr lang="en-US" sz="1800" b="1" dirty="0" err="1">
                <a:latin typeface="Courier New"/>
                <a:cs typeface="Courier New"/>
              </a:rPr>
              <a:t>aptno</a:t>
            </a:r>
            <a:r>
              <a:rPr lang="en-US" sz="1800" b="1" dirty="0">
                <a:latin typeface="Courier New"/>
                <a:cs typeface="Courier New"/>
              </a:rPr>
              <a:t>),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CONSTRAINT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cleaningfk2 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FOREIGN KEY (</a:t>
            </a:r>
            <a:r>
              <a:rPr lang="en-US" sz="1800" b="1" dirty="0" err="1">
                <a:latin typeface="Courier New"/>
                <a:cs typeface="Courier New"/>
              </a:rPr>
              <a:t>smemberid</a:t>
            </a:r>
            <a:r>
              <a:rPr lang="en-US" sz="1800" b="1" dirty="0">
                <a:latin typeface="Courier New"/>
                <a:cs typeface="Courier New"/>
              </a:rPr>
              <a:t>)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REFERENCES  </a:t>
            </a:r>
            <a:r>
              <a:rPr lang="en-US" sz="1800" b="1" dirty="0" err="1">
                <a:latin typeface="Courier New"/>
                <a:cs typeface="Courier New"/>
              </a:rPr>
              <a:t>staffmember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err="1">
                <a:latin typeface="Courier New"/>
                <a:cs typeface="Courier New"/>
              </a:rPr>
              <a:t>smemberid</a:t>
            </a:r>
            <a:r>
              <a:rPr lang="en-US" sz="1800" b="1" dirty="0">
                <a:latin typeface="Courier New"/>
                <a:cs typeface="Courier New"/>
              </a:rPr>
              <a:t>)</a:t>
            </a:r>
          </a:p>
          <a:p>
            <a:r>
              <a:rPr lang="en-US" sz="1800" b="1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89" y="2514610"/>
            <a:ext cx="1176825" cy="584776"/>
          </a:xfrm>
          <a:prstGeom prst="rect">
            <a:avLst/>
          </a:prstGeom>
          <a:solidFill>
            <a:srgbClr val="FFFFC2"/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23C00"/>
                </a:solidFill>
              </a:rPr>
              <a:t>Named</a:t>
            </a:r>
          </a:p>
          <a:p>
            <a:r>
              <a:rPr lang="en-US" dirty="0">
                <a:solidFill>
                  <a:srgbClr val="B23C00"/>
                </a:solidFill>
              </a:rPr>
              <a:t>constraints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36ED3-4494-78B0-5017-904904013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36" y="4800585"/>
            <a:ext cx="3984751" cy="1905015"/>
          </a:xfrm>
          <a:prstGeom prst="rect">
            <a:avLst/>
          </a:prstGeom>
          <a:ln>
            <a:solidFill>
              <a:srgbClr val="0033CC"/>
            </a:solidFill>
          </a:ln>
        </p:spPr>
      </p:pic>
    </p:spTree>
    <p:extLst>
      <p:ext uri="{BB962C8B-B14F-4D97-AF65-F5344CB8AC3E}">
        <p14:creationId xmlns:p14="http://schemas.microsoft.com/office/powerpoint/2010/main" val="3805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dirty="0"/>
              <a:t>with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38119" y="6318492"/>
            <a:ext cx="1905000" cy="457200"/>
          </a:xfrm>
        </p:spPr>
        <p:txBody>
          <a:bodyPr/>
          <a:lstStyle/>
          <a:p>
            <a:fld id="{5E4F0376-0E54-9843-B673-E00D6670E83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9800" y="2969507"/>
            <a:ext cx="7165744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INSERT INTO manager VALUES 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(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'M12'</a:t>
            </a:r>
            <a:r>
              <a:rPr lang="en-US" sz="1400" b="1" dirty="0">
                <a:latin typeface="Courier New" charset="0"/>
                <a:cs typeface="Courier New" charset="0"/>
              </a:rPr>
              <a:t>, 'Boris', 'Grant', '20/Jun/1980', 60000, null, 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  <a:cs typeface="Courier New" charset="0"/>
              </a:rPr>
              <a:t>null</a:t>
            </a:r>
            <a:r>
              <a:rPr lang="en-US" sz="1400" b="1" dirty="0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INSERT INTO manager VALUES 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(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'M23</a:t>
            </a:r>
            <a:r>
              <a:rPr lang="en-US" sz="1400" b="1" dirty="0">
                <a:solidFill>
                  <a:srgbClr val="00B050"/>
                </a:solidFill>
                <a:latin typeface="Courier New" charset="0"/>
                <a:cs typeface="Courier New" charset="0"/>
              </a:rPr>
              <a:t>'</a:t>
            </a:r>
            <a:r>
              <a:rPr lang="en-US" sz="1400" b="1" dirty="0">
                <a:latin typeface="Courier New" charset="0"/>
                <a:cs typeface="Courier New" charset="0"/>
              </a:rPr>
              <a:t>, 'Austin', 'Lee', '30/Oct/1975', 50000, 5000, 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  <a:cs typeface="Courier New" charset="0"/>
              </a:rPr>
              <a:t>null</a:t>
            </a:r>
            <a:r>
              <a:rPr lang="en-US" sz="1400" b="1" dirty="0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INSERT INTO manager VALUES 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(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'M34'</a:t>
            </a:r>
            <a:r>
              <a:rPr lang="en-US" sz="1400" b="1" dirty="0">
                <a:latin typeface="Courier New" charset="0"/>
                <a:cs typeface="Courier New" charset="0"/>
              </a:rPr>
              <a:t>, 'George', 'Sherman', '11/Jan/1976', 52000, 2000, 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  <a:cs typeface="Courier New" charset="0"/>
              </a:rPr>
              <a:t>null</a:t>
            </a:r>
            <a:r>
              <a:rPr lang="en-US" sz="1400" b="1" dirty="0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INSERT INTO </a:t>
            </a:r>
            <a:r>
              <a:rPr lang="en-US" sz="1400" b="1" dirty="0" err="1">
                <a:latin typeface="Courier New" charset="0"/>
                <a:cs typeface="Courier New" charset="0"/>
              </a:rPr>
              <a:t>managerphone</a:t>
            </a:r>
            <a:r>
              <a:rPr lang="en-US" sz="1400" b="1" dirty="0">
                <a:latin typeface="Courier New" charset="0"/>
                <a:cs typeface="Courier New" charset="0"/>
              </a:rPr>
              <a:t> VALUES (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'M12</a:t>
            </a:r>
            <a:r>
              <a:rPr lang="en-US" sz="1400" b="1" dirty="0">
                <a:solidFill>
                  <a:srgbClr val="00B050"/>
                </a:solidFill>
                <a:latin typeface="Courier New" charset="0"/>
                <a:cs typeface="Courier New" charset="0"/>
              </a:rPr>
              <a:t>'</a:t>
            </a:r>
            <a:r>
              <a:rPr lang="en-US" sz="1400" b="1" dirty="0">
                <a:latin typeface="Courier New" charset="0"/>
                <a:cs typeface="Courier New" charset="0"/>
              </a:rPr>
              <a:t>,'555-2222');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INSERT INTO </a:t>
            </a:r>
            <a:r>
              <a:rPr lang="en-US" sz="1400" b="1" dirty="0" err="1">
                <a:latin typeface="Courier New" charset="0"/>
                <a:cs typeface="Courier New" charset="0"/>
              </a:rPr>
              <a:t>managerphone</a:t>
            </a:r>
            <a:r>
              <a:rPr lang="en-US" sz="1400" b="1" dirty="0">
                <a:latin typeface="Courier New" charset="0"/>
                <a:cs typeface="Courier New" charset="0"/>
              </a:rPr>
              <a:t> VALUES (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'M12'</a:t>
            </a:r>
            <a:r>
              <a:rPr lang="en-US" sz="1400" b="1" dirty="0">
                <a:latin typeface="Courier New" charset="0"/>
                <a:cs typeface="Courier New" charset="0"/>
              </a:rPr>
              <a:t>,'555-3232');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INSERT INTO </a:t>
            </a:r>
            <a:r>
              <a:rPr lang="en-US" sz="1400" b="1" dirty="0" err="1">
                <a:latin typeface="Courier New" charset="0"/>
                <a:cs typeface="Courier New" charset="0"/>
              </a:rPr>
              <a:t>managerphone</a:t>
            </a:r>
            <a:r>
              <a:rPr lang="en-US" sz="1400" b="1" dirty="0">
                <a:latin typeface="Courier New" charset="0"/>
                <a:cs typeface="Courier New" charset="0"/>
              </a:rPr>
              <a:t> VALUES (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'M23'</a:t>
            </a:r>
            <a:r>
              <a:rPr lang="en-US" sz="1400" b="1" dirty="0">
                <a:latin typeface="Courier New" charset="0"/>
                <a:cs typeface="Courier New" charset="0"/>
              </a:rPr>
              <a:t>,'555-9988');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INSERT INTO </a:t>
            </a:r>
            <a:r>
              <a:rPr lang="en-US" sz="1400" b="1" dirty="0" err="1">
                <a:latin typeface="Courier New" charset="0"/>
                <a:cs typeface="Courier New" charset="0"/>
              </a:rPr>
              <a:t>managerphone</a:t>
            </a:r>
            <a:r>
              <a:rPr lang="en-US" sz="1400" b="1" dirty="0">
                <a:latin typeface="Courier New" charset="0"/>
                <a:cs typeface="Courier New" charset="0"/>
              </a:rPr>
              <a:t> VALUES (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'M34'</a:t>
            </a:r>
            <a:r>
              <a:rPr lang="en-US" sz="1400" b="1" dirty="0">
                <a:latin typeface="Courier New" charset="0"/>
                <a:cs typeface="Courier New" charset="0"/>
              </a:rPr>
              <a:t>,'555-9999');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INSERT INTO building VALUES ('B1', '5',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'M12'</a:t>
            </a:r>
            <a:r>
              <a:rPr lang="en-US" sz="1400" b="1" dirty="0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INSERT INTO building VALUES ('B2', '6',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'M23'</a:t>
            </a:r>
            <a:r>
              <a:rPr lang="en-US" sz="1400" b="1" dirty="0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INSERT INTO building VALUES ('B3', '4',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'M23'</a:t>
            </a:r>
            <a:r>
              <a:rPr lang="en-US" sz="1400" b="1" dirty="0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INSERT INTO building VALUES ('B4', '4',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'M34’</a:t>
            </a:r>
            <a:r>
              <a:rPr lang="en-US" sz="1400" b="1" dirty="0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6492128" y="3120516"/>
            <a:ext cx="1411035" cy="1314296"/>
          </a:xfrm>
          <a:prstGeom prst="ellipse">
            <a:avLst/>
          </a:prstGeom>
          <a:noFill/>
          <a:ln w="28575" cap="flat" cmpd="sng" algn="ctr">
            <a:solidFill>
              <a:srgbClr val="B23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8" name="Picture 7" descr="Diagram, text&#10;&#10;Description automatically generated">
            <a:extLst>
              <a:ext uri="{FF2B5EF4-FFF2-40B4-BE49-F238E27FC236}">
                <a16:creationId xmlns:a16="http://schemas.microsoft.com/office/drawing/2014/main" id="{794187C9-2AEA-D9CF-DB69-0A09A0B72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80" y="4490902"/>
            <a:ext cx="1688282" cy="2143549"/>
          </a:xfrm>
          <a:prstGeom prst="rect">
            <a:avLst/>
          </a:prstGeom>
          <a:ln>
            <a:solidFill>
              <a:srgbClr val="0033CC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C21AF6-D942-9B2B-AC00-B9A6557EC156}"/>
              </a:ext>
            </a:extLst>
          </p:cNvPr>
          <p:cNvSpPr txBox="1"/>
          <p:nvPr/>
        </p:nvSpPr>
        <p:spPr>
          <a:xfrm>
            <a:off x="6353503" y="2846906"/>
            <a:ext cx="168828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C00000"/>
                </a:solidFill>
                <a:latin typeface="Courier New"/>
                <a:cs typeface="Courier New"/>
              </a:rPr>
              <a:t>mresbuildingid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C5C1A4AF-A456-C8E5-DE3A-9340CAFA1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908" y="1366413"/>
            <a:ext cx="3706398" cy="1316110"/>
          </a:xfrm>
          <a:prstGeom prst="rect">
            <a:avLst/>
          </a:prstGeom>
          <a:ln>
            <a:solidFill>
              <a:srgbClr val="0033CC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8D4412-6A61-7A9E-78DB-C2316B5D3FF2}"/>
              </a:ext>
            </a:extLst>
          </p:cNvPr>
          <p:cNvSpPr txBox="1"/>
          <p:nvPr/>
        </p:nvSpPr>
        <p:spPr>
          <a:xfrm>
            <a:off x="457245" y="1215691"/>
            <a:ext cx="43662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CREATE TABLE manager</a:t>
            </a:r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(  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managerid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 CHAR(4)      NOT NULL,</a:t>
            </a:r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mfname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    VARCHAR(15)  NOT NULL,</a:t>
            </a:r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mlname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    VARCHAR(15)  NOT NULL,</a:t>
            </a:r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mbdate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    DATE         NOT NULL,</a:t>
            </a:r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msalary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   NUMERIC(9,2) NOT NULL,</a:t>
            </a:r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mbonus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    NUMERIC(9,2),</a:t>
            </a:r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en-US" sz="1200" b="1" dirty="0" err="1">
                <a:solidFill>
                  <a:srgbClr val="C00000"/>
                </a:solidFill>
                <a:latin typeface="Courier New"/>
                <a:cs typeface="Courier New"/>
              </a:rPr>
              <a:t>mresbuildingid</a:t>
            </a:r>
            <a:r>
              <a:rPr lang="en-US" sz="1200" b="1" dirty="0">
                <a:solidFill>
                  <a:srgbClr val="C00000"/>
                </a:solidFill>
                <a:latin typeface="Courier New"/>
                <a:cs typeface="Courier New"/>
              </a:rPr>
              <a:t>  CHAR(3),</a:t>
            </a:r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PRIMARY KEY (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managerid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1CFD14-B0B2-BF02-2067-5B3A8AB4CF48}"/>
              </a:ext>
            </a:extLst>
          </p:cNvPr>
          <p:cNvSpPr txBox="1"/>
          <p:nvPr/>
        </p:nvSpPr>
        <p:spPr>
          <a:xfrm>
            <a:off x="8024805" y="3516054"/>
            <a:ext cx="74251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B23C00"/>
                </a:solidFill>
              </a:rPr>
              <a:t>Why</a:t>
            </a:r>
          </a:p>
          <a:p>
            <a:r>
              <a:rPr lang="en-US" sz="1400" dirty="0">
                <a:solidFill>
                  <a:srgbClr val="B23C00"/>
                </a:solidFill>
              </a:rPr>
              <a:t>NULL?</a:t>
            </a:r>
          </a:p>
        </p:txBody>
      </p:sp>
    </p:spTree>
    <p:extLst>
      <p:ext uri="{BB962C8B-B14F-4D97-AF65-F5344CB8AC3E}">
        <p14:creationId xmlns:p14="http://schemas.microsoft.com/office/powerpoint/2010/main" val="227884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B9BC-B2C4-599C-E48B-2E286DCB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Evening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B5296-113A-1D78-AF19-0D77759D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4464"/>
            <a:ext cx="8229600" cy="4953000"/>
          </a:xfrm>
        </p:spPr>
        <p:txBody>
          <a:bodyPr/>
          <a:lstStyle/>
          <a:p>
            <a:r>
              <a:rPr lang="en-US" dirty="0"/>
              <a:t>Constraint management</a:t>
            </a:r>
          </a:p>
          <a:p>
            <a:pPr lvl="1"/>
            <a:r>
              <a:rPr lang="en-US" dirty="0"/>
              <a:t>Named constraints</a:t>
            </a:r>
          </a:p>
          <a:p>
            <a:pPr lvl="1"/>
            <a:r>
              <a:rPr lang="en-US" dirty="0"/>
              <a:t>Table creation with constraints</a:t>
            </a:r>
          </a:p>
          <a:p>
            <a:pPr lvl="1"/>
            <a:r>
              <a:rPr lang="en-US" dirty="0"/>
              <a:t>Table loading with constraints</a:t>
            </a:r>
          </a:p>
          <a:p>
            <a:pPr lvl="1"/>
            <a:r>
              <a:rPr lang="en-US" dirty="0"/>
              <a:t>Dropping tables with constraints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dirty="0"/>
              <a:t>statement</a:t>
            </a:r>
          </a:p>
          <a:p>
            <a:r>
              <a:rPr lang="en-US" i="1" dirty="0"/>
              <a:t>Break</a:t>
            </a:r>
          </a:p>
          <a:p>
            <a:r>
              <a:rPr lang="en-US" dirty="0"/>
              <a:t>Functional dependencies</a:t>
            </a:r>
          </a:p>
          <a:p>
            <a:r>
              <a:rPr lang="en-US" dirty="0"/>
              <a:t>Update anomalies and normalization</a:t>
            </a:r>
          </a:p>
          <a:p>
            <a:r>
              <a:rPr lang="en-US" dirty="0"/>
              <a:t>Normal forms: 1NF, 2NF, and 3NF</a:t>
            </a:r>
          </a:p>
          <a:p>
            <a:pPr lvl="4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52422-BA28-B681-3508-C2F3C6018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5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dirty="0"/>
              <a:t>with Constraints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27271" y="1234464"/>
            <a:ext cx="5025240" cy="5062924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/>
                <a:cs typeface="Courier New"/>
              </a:rPr>
              <a:t>ALTER TABLE manager</a:t>
            </a:r>
          </a:p>
          <a:p>
            <a:r>
              <a:rPr lang="en-US" sz="1700" b="1" dirty="0">
                <a:latin typeface="Courier New"/>
                <a:cs typeface="Courier New"/>
              </a:rPr>
              <a:t>    </a:t>
            </a:r>
            <a:r>
              <a:rPr lang="en-US" sz="1700" b="1" dirty="0">
                <a:solidFill>
                  <a:srgbClr val="B23C00"/>
                </a:solidFill>
                <a:latin typeface="Courier New"/>
                <a:cs typeface="Courier New"/>
              </a:rPr>
              <a:t>ADD CONSTRAINT </a:t>
            </a:r>
            <a:r>
              <a:rPr lang="en-US" sz="1700" b="1" dirty="0" err="1">
                <a:solidFill>
                  <a:srgbClr val="B23C00"/>
                </a:solidFill>
                <a:latin typeface="Courier New"/>
                <a:cs typeface="Courier New"/>
              </a:rPr>
              <a:t>fkresidesin</a:t>
            </a:r>
            <a:endParaRPr lang="en-US" sz="1700" b="1" dirty="0">
              <a:solidFill>
                <a:srgbClr val="B23C00"/>
              </a:solidFill>
              <a:latin typeface="Courier New"/>
              <a:cs typeface="Courier New"/>
            </a:endParaRPr>
          </a:p>
          <a:p>
            <a:r>
              <a:rPr lang="en-US" sz="1700" b="1" dirty="0">
                <a:latin typeface="Courier New"/>
                <a:cs typeface="Courier New"/>
              </a:rPr>
              <a:t>    FOREIGN KEY (</a:t>
            </a:r>
            <a:r>
              <a:rPr lang="en-US" sz="1700" b="1" dirty="0" err="1">
                <a:latin typeface="Courier New"/>
                <a:cs typeface="Courier New"/>
              </a:rPr>
              <a:t>mresbuildingid</a:t>
            </a:r>
            <a:r>
              <a:rPr lang="en-US" sz="1700" b="1" dirty="0">
                <a:latin typeface="Courier New"/>
                <a:cs typeface="Courier New"/>
              </a:rPr>
              <a:t>) </a:t>
            </a:r>
          </a:p>
          <a:p>
            <a:r>
              <a:rPr lang="en-US" sz="1700" b="1" dirty="0">
                <a:latin typeface="Courier New"/>
                <a:cs typeface="Courier New"/>
              </a:rPr>
              <a:t>    REFERENCES building (</a:t>
            </a:r>
            <a:r>
              <a:rPr lang="en-US" sz="1700" b="1" dirty="0" err="1">
                <a:latin typeface="Courier New"/>
                <a:cs typeface="Courier New"/>
              </a:rPr>
              <a:t>buildingid</a:t>
            </a:r>
            <a:r>
              <a:rPr lang="en-US" sz="1700" b="1" dirty="0">
                <a:latin typeface="Courier New"/>
                <a:cs typeface="Courier New"/>
              </a:rPr>
              <a:t>);</a:t>
            </a:r>
          </a:p>
          <a:p>
            <a:endParaRPr lang="en-US" sz="1700" b="1" dirty="0">
              <a:latin typeface="Courier New"/>
              <a:cs typeface="Courier New"/>
            </a:endParaRPr>
          </a:p>
          <a:p>
            <a:r>
              <a:rPr lang="en-US" sz="1700" b="1" dirty="0">
                <a:latin typeface="Courier New"/>
                <a:cs typeface="Courier New"/>
              </a:rPr>
              <a:t>UPDATE manager</a:t>
            </a:r>
          </a:p>
          <a:p>
            <a:r>
              <a:rPr lang="en-US" sz="1700" b="1" dirty="0">
                <a:latin typeface="Courier New"/>
                <a:cs typeface="Courier New"/>
              </a:rPr>
              <a:t>    </a:t>
            </a:r>
            <a:r>
              <a:rPr lang="en-US" sz="1700" b="1" dirty="0">
                <a:solidFill>
                  <a:srgbClr val="C00000"/>
                </a:solidFill>
                <a:latin typeface="Courier New"/>
                <a:cs typeface="Courier New"/>
              </a:rPr>
              <a:t>SET </a:t>
            </a:r>
            <a:r>
              <a:rPr lang="en-US" sz="1700" b="1" dirty="0" err="1">
                <a:solidFill>
                  <a:srgbClr val="C00000"/>
                </a:solidFill>
                <a:latin typeface="Courier New"/>
                <a:cs typeface="Courier New"/>
              </a:rPr>
              <a:t>mresbuildingid</a:t>
            </a:r>
            <a:r>
              <a:rPr lang="en-US" sz="1700" b="1" dirty="0">
                <a:solidFill>
                  <a:srgbClr val="C00000"/>
                </a:solidFill>
                <a:latin typeface="Courier New"/>
                <a:cs typeface="Courier New"/>
              </a:rPr>
              <a:t> = 'B1'</a:t>
            </a:r>
          </a:p>
          <a:p>
            <a:r>
              <a:rPr lang="en-US" sz="1700" b="1" dirty="0">
                <a:latin typeface="Courier New"/>
                <a:cs typeface="Courier New"/>
              </a:rPr>
              <a:t>    WHERE </a:t>
            </a:r>
            <a:r>
              <a:rPr lang="en-US" sz="1700" b="1" dirty="0" err="1">
                <a:latin typeface="Courier New"/>
                <a:cs typeface="Courier New"/>
              </a:rPr>
              <a:t>managerid</a:t>
            </a:r>
            <a:r>
              <a:rPr lang="en-US" sz="1700" b="1" dirty="0">
                <a:latin typeface="Courier New"/>
                <a:cs typeface="Courier New"/>
              </a:rPr>
              <a:t> = 'M12';</a:t>
            </a:r>
          </a:p>
          <a:p>
            <a:endParaRPr lang="en-US" sz="1700" b="1" dirty="0">
              <a:latin typeface="Courier New"/>
              <a:cs typeface="Courier New"/>
            </a:endParaRPr>
          </a:p>
          <a:p>
            <a:r>
              <a:rPr lang="en-US" sz="1700" b="1" dirty="0">
                <a:latin typeface="Courier New"/>
                <a:cs typeface="Courier New"/>
              </a:rPr>
              <a:t>UPDATE manager</a:t>
            </a:r>
          </a:p>
          <a:p>
            <a:r>
              <a:rPr lang="en-US" sz="1700" b="1" dirty="0">
                <a:solidFill>
                  <a:srgbClr val="C00000"/>
                </a:solidFill>
                <a:latin typeface="Courier New"/>
                <a:cs typeface="Courier New"/>
              </a:rPr>
              <a:t>    SET </a:t>
            </a:r>
            <a:r>
              <a:rPr lang="en-US" sz="1700" b="1" dirty="0" err="1">
                <a:solidFill>
                  <a:srgbClr val="C00000"/>
                </a:solidFill>
                <a:latin typeface="Courier New"/>
                <a:cs typeface="Courier New"/>
              </a:rPr>
              <a:t>mresbuildingid</a:t>
            </a:r>
            <a:r>
              <a:rPr lang="en-US" sz="1700" b="1" dirty="0">
                <a:solidFill>
                  <a:srgbClr val="C00000"/>
                </a:solidFill>
                <a:latin typeface="Courier New"/>
                <a:cs typeface="Courier New"/>
              </a:rPr>
              <a:t> = 'B2'</a:t>
            </a:r>
          </a:p>
          <a:p>
            <a:r>
              <a:rPr lang="en-US" sz="1700" b="1" dirty="0">
                <a:latin typeface="Courier New"/>
                <a:cs typeface="Courier New"/>
              </a:rPr>
              <a:t>    WHERE </a:t>
            </a:r>
            <a:r>
              <a:rPr lang="en-US" sz="1700" b="1" dirty="0" err="1">
                <a:latin typeface="Courier New"/>
                <a:cs typeface="Courier New"/>
              </a:rPr>
              <a:t>managerid</a:t>
            </a:r>
            <a:r>
              <a:rPr lang="en-US" sz="1700" b="1" dirty="0">
                <a:latin typeface="Courier New"/>
                <a:cs typeface="Courier New"/>
              </a:rPr>
              <a:t> = 'M23';</a:t>
            </a:r>
          </a:p>
          <a:p>
            <a:endParaRPr lang="en-US" sz="1700" b="1" dirty="0">
              <a:latin typeface="Courier New"/>
              <a:cs typeface="Courier New"/>
            </a:endParaRPr>
          </a:p>
          <a:p>
            <a:r>
              <a:rPr lang="en-US" sz="1700" b="1" dirty="0">
                <a:latin typeface="Courier New"/>
                <a:cs typeface="Courier New"/>
              </a:rPr>
              <a:t>UPDATE manager</a:t>
            </a:r>
          </a:p>
          <a:p>
            <a:r>
              <a:rPr lang="en-US" sz="1700" b="1" dirty="0">
                <a:solidFill>
                  <a:srgbClr val="C00000"/>
                </a:solidFill>
                <a:latin typeface="Courier New"/>
                <a:cs typeface="Courier New"/>
              </a:rPr>
              <a:t>    SET </a:t>
            </a:r>
            <a:r>
              <a:rPr lang="en-US" sz="1700" b="1" dirty="0" err="1">
                <a:solidFill>
                  <a:srgbClr val="C00000"/>
                </a:solidFill>
                <a:latin typeface="Courier New"/>
                <a:cs typeface="Courier New"/>
              </a:rPr>
              <a:t>mresbuildingid</a:t>
            </a:r>
            <a:r>
              <a:rPr lang="en-US" sz="1700" b="1" dirty="0">
                <a:solidFill>
                  <a:srgbClr val="C00000"/>
                </a:solidFill>
                <a:latin typeface="Courier New"/>
                <a:cs typeface="Courier New"/>
              </a:rPr>
              <a:t> = 'B4'</a:t>
            </a:r>
          </a:p>
          <a:p>
            <a:r>
              <a:rPr lang="en-US" sz="1700" b="1" dirty="0">
                <a:latin typeface="Courier New"/>
                <a:cs typeface="Courier New"/>
              </a:rPr>
              <a:t>    WHERE </a:t>
            </a:r>
            <a:r>
              <a:rPr lang="en-US" sz="1700" b="1" dirty="0" err="1">
                <a:latin typeface="Courier New"/>
                <a:cs typeface="Courier New"/>
              </a:rPr>
              <a:t>managerid</a:t>
            </a:r>
            <a:r>
              <a:rPr lang="en-US" sz="1700" b="1" dirty="0">
                <a:latin typeface="Courier New"/>
                <a:cs typeface="Courier New"/>
              </a:rPr>
              <a:t> = 'M34';</a:t>
            </a:r>
          </a:p>
          <a:p>
            <a:endParaRPr lang="en-US" sz="1700" b="1" dirty="0">
              <a:latin typeface="Courier New"/>
              <a:cs typeface="Courier New"/>
            </a:endParaRPr>
          </a:p>
          <a:p>
            <a:r>
              <a:rPr lang="en-US" sz="1700" b="1" dirty="0">
                <a:latin typeface="Courier New"/>
                <a:cs typeface="Courier New"/>
              </a:rPr>
              <a:t>ALTER TABLE manager</a:t>
            </a:r>
          </a:p>
          <a:p>
            <a:r>
              <a:rPr lang="en-US" sz="1700" b="1" dirty="0">
                <a:solidFill>
                  <a:srgbClr val="B23C00"/>
                </a:solidFill>
                <a:latin typeface="Courier New"/>
                <a:cs typeface="Courier New"/>
              </a:rPr>
              <a:t>    MODIFY (</a:t>
            </a:r>
            <a:r>
              <a:rPr lang="en-US" sz="1700" b="1" dirty="0" err="1">
                <a:solidFill>
                  <a:srgbClr val="B23C00"/>
                </a:solidFill>
                <a:latin typeface="Courier New"/>
                <a:cs typeface="Courier New"/>
              </a:rPr>
              <a:t>mresbuildingid</a:t>
            </a:r>
            <a:r>
              <a:rPr lang="en-US" sz="1700" b="1" dirty="0">
                <a:solidFill>
                  <a:srgbClr val="B23C00"/>
                </a:solidFill>
                <a:latin typeface="Courier New"/>
                <a:cs typeface="Courier New"/>
              </a:rPr>
              <a:t> NOT NULL);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D4520-8A8F-B905-642B-36BCF104DBC0}"/>
              </a:ext>
            </a:extLst>
          </p:cNvPr>
          <p:cNvSpPr txBox="1"/>
          <p:nvPr/>
        </p:nvSpPr>
        <p:spPr>
          <a:xfrm>
            <a:off x="205740" y="1278140"/>
            <a:ext cx="372618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CREATE TABLE manager</a:t>
            </a:r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(  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managerid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 CHAR(4)      NOT NULL,</a:t>
            </a:r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mfname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    VARCHAR(15)  NOT NULL,</a:t>
            </a:r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mlname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    VARCHAR(15)  NOT NULL,</a:t>
            </a:r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mbdate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    DATE         NOT NULL,</a:t>
            </a:r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msalary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   NUMERIC(9,2) NOT NULL,</a:t>
            </a:r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mbonus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    NUMERIC(9,2),</a:t>
            </a:r>
          </a:p>
          <a:p>
            <a:r>
              <a:rPr lang="en-US" sz="1100" b="1" dirty="0">
                <a:solidFill>
                  <a:srgbClr val="C00000"/>
                </a:solidFill>
                <a:latin typeface="Courier New"/>
                <a:cs typeface="Courier New"/>
              </a:rPr>
              <a:t>    </a:t>
            </a:r>
            <a:r>
              <a:rPr lang="en-US" sz="1100" b="1" dirty="0" err="1">
                <a:solidFill>
                  <a:srgbClr val="C00000"/>
                </a:solidFill>
                <a:latin typeface="Courier New"/>
                <a:cs typeface="Courier New"/>
              </a:rPr>
              <a:t>mresbuildingid</a:t>
            </a:r>
            <a:r>
              <a:rPr lang="en-US" sz="1100" b="1" dirty="0">
                <a:solidFill>
                  <a:srgbClr val="C00000"/>
                </a:solidFill>
                <a:latin typeface="Courier New"/>
                <a:cs typeface="Courier New"/>
              </a:rPr>
              <a:t>  CHAR(3),</a:t>
            </a:r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PRIMARY KEY (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managerid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);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ED91B58-4B1D-1039-AB23-208E0293E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29" y="3136702"/>
            <a:ext cx="3706398" cy="1316110"/>
          </a:xfrm>
          <a:prstGeom prst="rect">
            <a:avLst/>
          </a:prstGeom>
          <a:ln>
            <a:solidFill>
              <a:srgbClr val="0033CC"/>
            </a:solidFill>
          </a:ln>
        </p:spPr>
      </p:pic>
    </p:spTree>
    <p:extLst>
      <p:ext uri="{BB962C8B-B14F-4D97-AF65-F5344CB8AC3E}">
        <p14:creationId xmlns:p14="http://schemas.microsoft.com/office/powerpoint/2010/main" val="178074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dirty="0"/>
              <a:t>with Constraints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489" y="1234464"/>
            <a:ext cx="8926943" cy="4770537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INSERT INTO inspector VALUES ('I11', 'Jane');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INSERT INTO inspector VALUES ('I22', '</a:t>
            </a:r>
            <a:r>
              <a:rPr lang="en-US" b="1" dirty="0" err="1">
                <a:latin typeface="Courier New" charset="0"/>
                <a:cs typeface="Courier New" charset="0"/>
              </a:rPr>
              <a:t>Niko</a:t>
            </a:r>
            <a:r>
              <a:rPr lang="en-US" b="1" dirty="0">
                <a:latin typeface="Courier New" charset="0"/>
                <a:cs typeface="Courier New" charset="0"/>
              </a:rPr>
              <a:t>');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INSERT INTO inspector VALUES ('I33', 'Mick');</a:t>
            </a:r>
          </a:p>
          <a:p>
            <a:pPr eaLnBrk="1" hangingPunct="1"/>
            <a:endParaRPr lang="en-US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INSERT INTO inspecting VALUES ('I11','B1','15/May/2012','14/May/2013');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INSERT INTO inspecting VALUES ('I11','B2','17/Feb/2013','17/May/2013');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INSERT INTO inspecting VALUES ('I22','B2','17/Feb/2013','17/May/2013');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INSERT INTO inspecting VALUES ('I22','B3','11/Jan/2013','11/Jan/2014');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INSERT INTO inspecting VALUES ('I33','B3','12/Jan/2013','12/Jan/2014');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INSERT INTO inspecting VALUES ('I33','B4','11/Jan/2013','11/Jan/2014');</a:t>
            </a:r>
          </a:p>
          <a:p>
            <a:pPr eaLnBrk="1" hangingPunct="1"/>
            <a:endParaRPr lang="en-US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INSERT INTO </a:t>
            </a:r>
            <a:r>
              <a:rPr lang="en-US" b="1" dirty="0" err="1">
                <a:latin typeface="Courier New" charset="0"/>
                <a:cs typeface="Courier New" charset="0"/>
              </a:rPr>
              <a:t>corpclient</a:t>
            </a:r>
            <a:r>
              <a:rPr lang="en-US" b="1" dirty="0">
                <a:latin typeface="Courier New" charset="0"/>
                <a:cs typeface="Courier New" charset="0"/>
              </a:rPr>
              <a:t> VALUES 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    (</a:t>
            </a:r>
            <a:r>
              <a:rPr lang="en-US" b="1" dirty="0">
                <a:solidFill>
                  <a:srgbClr val="C00000"/>
                </a:solidFill>
                <a:latin typeface="Courier New" charset="0"/>
                <a:cs typeface="Courier New" charset="0"/>
              </a:rPr>
              <a:t>'C111</a:t>
            </a:r>
            <a:r>
              <a:rPr lang="en-US" b="1" dirty="0">
                <a:latin typeface="Courier New" charset="0"/>
                <a:cs typeface="Courier New" charset="0"/>
              </a:rPr>
              <a:t>', '</a:t>
            </a:r>
            <a:r>
              <a:rPr lang="en-US" b="1" dirty="0" err="1">
                <a:latin typeface="Courier New" charset="0"/>
                <a:cs typeface="Courier New" charset="0"/>
              </a:rPr>
              <a:t>BlingNotes</a:t>
            </a:r>
            <a:r>
              <a:rPr lang="en-US" b="1" dirty="0">
                <a:latin typeface="Courier New" charset="0"/>
                <a:cs typeface="Courier New" charset="0"/>
              </a:rPr>
              <a:t>', 'Music', 'Chicago', null);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INSERT INTO </a:t>
            </a:r>
            <a:r>
              <a:rPr lang="en-US" b="1" dirty="0" err="1">
                <a:latin typeface="Courier New" charset="0"/>
                <a:cs typeface="Courier New" charset="0"/>
              </a:rPr>
              <a:t>corpclient</a:t>
            </a:r>
            <a:r>
              <a:rPr lang="en-US" b="1" dirty="0">
                <a:latin typeface="Courier New" charset="0"/>
                <a:cs typeface="Courier New" charset="0"/>
              </a:rPr>
              <a:t> VALUES 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    (</a:t>
            </a:r>
            <a:r>
              <a:rPr lang="en-US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'C222</a:t>
            </a:r>
            <a:r>
              <a:rPr lang="en-US" b="1" dirty="0">
                <a:latin typeface="Courier New" charset="0"/>
                <a:cs typeface="Courier New" charset="0"/>
              </a:rPr>
              <a:t>', '</a:t>
            </a:r>
            <a:r>
              <a:rPr lang="en-US" b="1" dirty="0" err="1">
                <a:latin typeface="Courier New" charset="0"/>
                <a:cs typeface="Courier New" charset="0"/>
              </a:rPr>
              <a:t>SkyJet</a:t>
            </a:r>
            <a:r>
              <a:rPr lang="en-US" b="1" dirty="0">
                <a:latin typeface="Courier New" charset="0"/>
                <a:cs typeface="Courier New" charset="0"/>
              </a:rPr>
              <a:t>', 'Airline', 'Oak Park', </a:t>
            </a:r>
            <a:r>
              <a:rPr lang="en-US" b="1" dirty="0">
                <a:solidFill>
                  <a:srgbClr val="C00000"/>
                </a:solidFill>
                <a:latin typeface="Courier New" charset="0"/>
                <a:cs typeface="Courier New" charset="0"/>
              </a:rPr>
              <a:t>'C111</a:t>
            </a:r>
            <a:r>
              <a:rPr lang="en-US" b="1" dirty="0">
                <a:latin typeface="Courier New" charset="0"/>
                <a:cs typeface="Courier New" charset="0"/>
              </a:rPr>
              <a:t>');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INSERT INTO </a:t>
            </a:r>
            <a:r>
              <a:rPr lang="en-US" b="1" dirty="0" err="1">
                <a:latin typeface="Courier New" charset="0"/>
                <a:cs typeface="Courier New" charset="0"/>
              </a:rPr>
              <a:t>corpclient</a:t>
            </a:r>
            <a:r>
              <a:rPr lang="en-US" b="1" dirty="0">
                <a:latin typeface="Courier New" charset="0"/>
                <a:cs typeface="Courier New" charset="0"/>
              </a:rPr>
              <a:t> VALUES 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    (</a:t>
            </a:r>
            <a:r>
              <a:rPr lang="en-US" b="1" dirty="0">
                <a:solidFill>
                  <a:srgbClr val="7030A0"/>
                </a:solidFill>
                <a:latin typeface="Courier New" charset="0"/>
                <a:cs typeface="Courier New" charset="0"/>
              </a:rPr>
              <a:t>'C777</a:t>
            </a:r>
            <a:r>
              <a:rPr lang="en-US" b="1" dirty="0">
                <a:latin typeface="Courier New" charset="0"/>
                <a:cs typeface="Courier New" charset="0"/>
              </a:rPr>
              <a:t>', '</a:t>
            </a:r>
            <a:r>
              <a:rPr lang="en-US" b="1" dirty="0" err="1">
                <a:latin typeface="Courier New" charset="0"/>
                <a:cs typeface="Courier New" charset="0"/>
              </a:rPr>
              <a:t>WindyCT</a:t>
            </a:r>
            <a:r>
              <a:rPr lang="en-US" b="1" dirty="0">
                <a:latin typeface="Courier New" charset="0"/>
                <a:cs typeface="Courier New" charset="0"/>
              </a:rPr>
              <a:t>', 'Music', 'Chicago', </a:t>
            </a:r>
            <a:r>
              <a:rPr lang="en-US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'C222</a:t>
            </a:r>
            <a:r>
              <a:rPr lang="en-US" b="1" dirty="0">
                <a:latin typeface="Courier New" charset="0"/>
                <a:cs typeface="Courier New" charset="0"/>
              </a:rPr>
              <a:t>');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INSERT INTO </a:t>
            </a:r>
            <a:r>
              <a:rPr lang="en-US" b="1" dirty="0" err="1">
                <a:latin typeface="Courier New" charset="0"/>
                <a:cs typeface="Courier New" charset="0"/>
              </a:rPr>
              <a:t>corpclient</a:t>
            </a:r>
            <a:r>
              <a:rPr lang="en-US" b="1" dirty="0">
                <a:latin typeface="Courier New" charset="0"/>
                <a:cs typeface="Courier New" charset="0"/>
              </a:rPr>
              <a:t> VALUES 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    ('C888', '</a:t>
            </a:r>
            <a:r>
              <a:rPr lang="en-US" b="1" dirty="0" err="1">
                <a:latin typeface="Courier New" charset="0"/>
                <a:cs typeface="Courier New" charset="0"/>
              </a:rPr>
              <a:t>SouthAlps</a:t>
            </a:r>
            <a:r>
              <a:rPr lang="en-US" b="1" dirty="0">
                <a:latin typeface="Courier New" charset="0"/>
                <a:cs typeface="Courier New" charset="0"/>
              </a:rPr>
              <a:t>', 'Sports', 'Rosemont', </a:t>
            </a:r>
            <a:r>
              <a:rPr lang="en-US" b="1" dirty="0">
                <a:solidFill>
                  <a:srgbClr val="7030A0"/>
                </a:solidFill>
                <a:latin typeface="Courier New" charset="0"/>
                <a:cs typeface="Courier New" charset="0"/>
              </a:rPr>
              <a:t>'C777</a:t>
            </a:r>
            <a:r>
              <a:rPr lang="en-US" b="1" dirty="0">
                <a:latin typeface="Courier New" charset="0"/>
                <a:cs typeface="Courier New" charset="0"/>
              </a:rPr>
              <a:t>');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75A0230-962E-C142-ACF9-F6C473B75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329" y="1308568"/>
            <a:ext cx="3196743" cy="840286"/>
          </a:xfrm>
          <a:prstGeom prst="rect">
            <a:avLst/>
          </a:prstGeom>
          <a:ln>
            <a:solidFill>
              <a:srgbClr val="0033CC"/>
            </a:solidFill>
          </a:ln>
        </p:spPr>
      </p:pic>
      <p:pic>
        <p:nvPicPr>
          <p:cNvPr id="6" name="Picture 5" descr="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01FDDA7-B60F-E22B-A874-1474029F6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125" y="3977634"/>
            <a:ext cx="2163947" cy="1286511"/>
          </a:xfrm>
          <a:prstGeom prst="rect">
            <a:avLst/>
          </a:prstGeom>
          <a:ln>
            <a:solidFill>
              <a:srgbClr val="0033CC"/>
            </a:solidFill>
          </a:ln>
        </p:spPr>
      </p:pic>
    </p:spTree>
    <p:extLst>
      <p:ext uri="{BB962C8B-B14F-4D97-AF65-F5344CB8AC3E}">
        <p14:creationId xmlns:p14="http://schemas.microsoft.com/office/powerpoint/2010/main" val="191054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dirty="0"/>
              <a:t>with Constraints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2928" y="1325903"/>
            <a:ext cx="6726521" cy="4278094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square" rtlCol="0">
            <a:spAutoFit/>
          </a:bodyPr>
          <a:lstStyle/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INSERT INTO apartment VALUES ('B1', '21', 1, 'C111');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INSERT INTO apartment VALUES ('B1', '41', 1, null);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INSERT INTO apartment VALUES ('B2', '11', 2, 'C222');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INSERT INTO apartment VALUES ('B2', '31', 2, null);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INSERT INTO apartment VALUES ('B3', '11', 2, 'C777');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INSERT INTO apartment VALUES ('B4', '11', 2, 'C777');</a:t>
            </a:r>
          </a:p>
          <a:p>
            <a:pPr eaLnBrk="1" hangingPunct="1"/>
            <a:endParaRPr lang="en-US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INSERT INTO </a:t>
            </a:r>
            <a:r>
              <a:rPr lang="en-US" b="1" dirty="0" err="1">
                <a:latin typeface="Courier New" charset="0"/>
                <a:cs typeface="Courier New" charset="0"/>
              </a:rPr>
              <a:t>staffmember</a:t>
            </a:r>
            <a:r>
              <a:rPr lang="en-US" b="1" dirty="0">
                <a:latin typeface="Courier New" charset="0"/>
                <a:cs typeface="Courier New" charset="0"/>
              </a:rPr>
              <a:t> VALUES ('5432', 'Brian');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INSERT INTO </a:t>
            </a:r>
            <a:r>
              <a:rPr lang="en-US" b="1" dirty="0" err="1">
                <a:latin typeface="Courier New" charset="0"/>
                <a:cs typeface="Courier New" charset="0"/>
              </a:rPr>
              <a:t>staffmember</a:t>
            </a:r>
            <a:r>
              <a:rPr lang="en-US" b="1" dirty="0">
                <a:latin typeface="Courier New" charset="0"/>
                <a:cs typeface="Courier New" charset="0"/>
              </a:rPr>
              <a:t> VALUES ('9876', 'Boris');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INSERT INTO </a:t>
            </a:r>
            <a:r>
              <a:rPr lang="en-US" b="1" dirty="0" err="1">
                <a:latin typeface="Courier New" charset="0"/>
                <a:cs typeface="Courier New" charset="0"/>
              </a:rPr>
              <a:t>staffmember</a:t>
            </a:r>
            <a:r>
              <a:rPr lang="en-US" b="1" dirty="0">
                <a:latin typeface="Courier New" charset="0"/>
                <a:cs typeface="Courier New" charset="0"/>
              </a:rPr>
              <a:t> VALUES ('7652', 'Caroline');</a:t>
            </a:r>
          </a:p>
          <a:p>
            <a:pPr eaLnBrk="1" hangingPunct="1"/>
            <a:endParaRPr lang="en-US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INSERT INTO cleaning VALUES ('B1', '21', '5432');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INSERT INTO cleaning VALUES ('B1', '41', '9876');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INSERT INTO cleaning VALUES ('B2', '11', '9876');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INSERT INTO cleaning VALUES ('B2', '31', '5432');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INSERT INTO cleaning VALUES ('B3', '11', '5432');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INSERT INTO cleaning VALUES ('B4', '11', '7652');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D1E92A-AC7C-6837-1181-0FBFFC65B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80" y="4892024"/>
            <a:ext cx="2677702" cy="1280146"/>
          </a:xfrm>
          <a:prstGeom prst="rect">
            <a:avLst/>
          </a:prstGeom>
          <a:ln>
            <a:solidFill>
              <a:srgbClr val="0033CC"/>
            </a:solidFill>
          </a:ln>
        </p:spPr>
      </p:pic>
    </p:spTree>
    <p:extLst>
      <p:ext uri="{BB962C8B-B14F-4D97-AF65-F5344CB8AC3E}">
        <p14:creationId xmlns:p14="http://schemas.microsoft.com/office/powerpoint/2010/main" val="550990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dirty="0"/>
              <a:t>with Constraints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485" y="1325903"/>
            <a:ext cx="6675758" cy="47697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</p:spTree>
    <p:extLst>
      <p:ext uri="{BB962C8B-B14F-4D97-AF65-F5344CB8AC3E}">
        <p14:creationId xmlns:p14="http://schemas.microsoft.com/office/powerpoint/2010/main" val="1262208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dirty="0"/>
              <a:t>with Constraints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52" y="1209882"/>
            <a:ext cx="5898484" cy="50537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6309341" y="1234464"/>
            <a:ext cx="1371585" cy="1097268"/>
          </a:xfrm>
          <a:prstGeom prst="ellipse">
            <a:avLst/>
          </a:prstGeom>
          <a:noFill/>
          <a:ln w="28575" cap="flat" cmpd="sng" algn="ctr">
            <a:solidFill>
              <a:srgbClr val="B23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5669268" y="1417343"/>
            <a:ext cx="914390" cy="548634"/>
          </a:xfrm>
          <a:prstGeom prst="ellipse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645952" y="5257779"/>
            <a:ext cx="548634" cy="1005829"/>
          </a:xfrm>
          <a:prstGeom prst="ellipse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754878" y="5532098"/>
            <a:ext cx="457196" cy="731512"/>
          </a:xfrm>
          <a:prstGeom prst="ellipse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FB4EDE5D-E75B-718C-423D-DC1E5CF03149}"/>
              </a:ext>
            </a:extLst>
          </p:cNvPr>
          <p:cNvSpPr/>
          <p:nvPr/>
        </p:nvSpPr>
        <p:spPr bwMode="auto">
          <a:xfrm>
            <a:off x="8778194" y="6522722"/>
            <a:ext cx="182878" cy="182878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26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7" grpId="0" animBg="1"/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/>
                <a:cs typeface="Courier New"/>
              </a:rPr>
              <a:t>DROP TABLE </a:t>
            </a:r>
            <a:r>
              <a:rPr lang="en-US" dirty="0"/>
              <a:t>with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17CD8-BC0A-7C9C-FE90-B509BC489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44893"/>
          </a:xfrm>
        </p:spPr>
        <p:txBody>
          <a:bodyPr/>
          <a:lstStyle/>
          <a:p>
            <a:r>
              <a:rPr lang="en-US" dirty="0"/>
              <a:t>You must drop the tables and constraints</a:t>
            </a:r>
            <a:br>
              <a:rPr lang="en-US" dirty="0"/>
            </a:br>
            <a:r>
              <a:rPr lang="en-US" dirty="0"/>
              <a:t>in the correct order!</a:t>
            </a:r>
          </a:p>
          <a:p>
            <a:pPr lvl="1"/>
            <a:r>
              <a:rPr lang="en-US" dirty="0"/>
              <a:t>Otherwise, you might violate the referential integrity constraint.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22874" y="2880366"/>
            <a:ext cx="2762295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charset="0"/>
                <a:cs typeface="Courier New" charset="0"/>
              </a:rPr>
              <a:t>DROP TABLE cleaning;</a:t>
            </a:r>
            <a:br>
              <a:rPr lang="en-US" sz="1400" b="1" dirty="0">
                <a:latin typeface="Courier New" charset="0"/>
                <a:cs typeface="Courier New" charset="0"/>
              </a:rPr>
            </a:br>
            <a:r>
              <a:rPr lang="en-US" sz="1400" b="1" dirty="0">
                <a:latin typeface="Courier New" charset="0"/>
                <a:cs typeface="Courier New" charset="0"/>
              </a:rPr>
              <a:t>DROP TABLE </a:t>
            </a:r>
            <a:r>
              <a:rPr lang="en-US" sz="1400" b="1" dirty="0" err="1">
                <a:latin typeface="Courier New" charset="0"/>
                <a:cs typeface="Courier New" charset="0"/>
              </a:rPr>
              <a:t>staffmember</a:t>
            </a:r>
            <a:r>
              <a:rPr lang="en-US" sz="1400" b="1" dirty="0">
                <a:latin typeface="Courier New" charset="0"/>
                <a:cs typeface="Courier New" charset="0"/>
              </a:rPr>
              <a:t>;</a:t>
            </a:r>
            <a:br>
              <a:rPr lang="en-US" sz="1400" b="1" dirty="0">
                <a:latin typeface="Courier New" charset="0"/>
                <a:cs typeface="Courier New" charset="0"/>
              </a:rPr>
            </a:br>
            <a:r>
              <a:rPr lang="en-US" sz="1400" b="1" dirty="0">
                <a:latin typeface="Courier New" charset="0"/>
                <a:cs typeface="Courier New" charset="0"/>
              </a:rPr>
              <a:t>DROP TABLE apartment;</a:t>
            </a:r>
            <a:br>
              <a:rPr lang="en-US" sz="1400" b="1" dirty="0">
                <a:latin typeface="Courier New" charset="0"/>
                <a:cs typeface="Courier New" charset="0"/>
              </a:rPr>
            </a:br>
            <a:r>
              <a:rPr lang="en-US" sz="1400" b="1" dirty="0">
                <a:latin typeface="Courier New" charset="0"/>
                <a:cs typeface="Courier New" charset="0"/>
              </a:rPr>
              <a:t>DROP TABLE </a:t>
            </a:r>
            <a:r>
              <a:rPr lang="en-US" sz="1400" b="1" dirty="0" err="1">
                <a:latin typeface="Courier New" charset="0"/>
                <a:cs typeface="Courier New" charset="0"/>
              </a:rPr>
              <a:t>corpclient</a:t>
            </a:r>
            <a:r>
              <a:rPr lang="en-US" sz="1400" b="1" dirty="0">
                <a:latin typeface="Courier New" charset="0"/>
                <a:cs typeface="Courier New" charset="0"/>
              </a:rPr>
              <a:t>;</a:t>
            </a:r>
            <a:br>
              <a:rPr lang="en-US" sz="1400" b="1" dirty="0">
                <a:latin typeface="Courier New" charset="0"/>
                <a:cs typeface="Courier New" charset="0"/>
              </a:rPr>
            </a:br>
            <a:r>
              <a:rPr lang="en-US" sz="1400" b="1" dirty="0">
                <a:latin typeface="Courier New" charset="0"/>
                <a:cs typeface="Courier New" charset="0"/>
              </a:rPr>
              <a:t>DROP TABLE inspecting;</a:t>
            </a:r>
            <a:br>
              <a:rPr lang="en-US" sz="1400" b="1" dirty="0">
                <a:latin typeface="Courier New" charset="0"/>
                <a:cs typeface="Courier New" charset="0"/>
              </a:rPr>
            </a:br>
            <a:r>
              <a:rPr lang="en-US" sz="1400" b="1" dirty="0">
                <a:latin typeface="Courier New" charset="0"/>
                <a:cs typeface="Courier New" charset="0"/>
              </a:rPr>
              <a:t>DROP TABLE inspector;</a:t>
            </a:r>
            <a:br>
              <a:rPr lang="en-US" sz="1400" b="1" dirty="0">
                <a:latin typeface="Courier New" charset="0"/>
                <a:cs typeface="Courier New" charset="0"/>
              </a:rPr>
            </a:br>
            <a:r>
              <a:rPr lang="en-US" sz="1400" b="1" dirty="0">
                <a:latin typeface="Courier New" charset="0"/>
                <a:cs typeface="Courier New" charset="0"/>
              </a:rPr>
              <a:t>DROP TABLE </a:t>
            </a:r>
            <a:r>
              <a:rPr lang="en-US" sz="1400" b="1" dirty="0" err="1">
                <a:latin typeface="Courier New" charset="0"/>
                <a:cs typeface="Courier New" charset="0"/>
              </a:rPr>
              <a:t>managerphone</a:t>
            </a:r>
            <a:r>
              <a:rPr lang="en-US" sz="1400" b="1" dirty="0">
                <a:latin typeface="Courier New" charset="0"/>
                <a:cs typeface="Courier New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2874" y="5525839"/>
            <a:ext cx="2332690" cy="52322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charset="0"/>
                <a:cs typeface="Courier New" charset="0"/>
              </a:rPr>
              <a:t>DROP TABLE building;</a:t>
            </a:r>
            <a:br>
              <a:rPr lang="en-US" sz="1400" b="1" dirty="0">
                <a:latin typeface="Courier New" charset="0"/>
                <a:cs typeface="Courier New" charset="0"/>
              </a:rPr>
            </a:br>
            <a:r>
              <a:rPr lang="en-US" sz="1400" b="1" dirty="0">
                <a:latin typeface="Courier New" charset="0"/>
                <a:cs typeface="Courier New" charset="0"/>
              </a:rPr>
              <a:t>DROP TABLE manager;</a:t>
            </a:r>
            <a:endParaRPr lang="en-US" b="1" i="1" dirty="0">
              <a:latin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2874" y="4800585"/>
            <a:ext cx="3191899" cy="52322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charset="0"/>
                <a:cs typeface="Courier New" charset="0"/>
              </a:rPr>
              <a:t>ALTER TABLE manager</a:t>
            </a:r>
            <a:br>
              <a:rPr lang="en-US" sz="1400" b="1" dirty="0">
                <a:latin typeface="Courier New" charset="0"/>
                <a:cs typeface="Courier New" charset="0"/>
              </a:rPr>
            </a:br>
            <a:r>
              <a:rPr lang="en-US" sz="1400" b="1" dirty="0">
                <a:latin typeface="Courier New" charset="0"/>
                <a:cs typeface="Courier New" charset="0"/>
              </a:rPr>
              <a:t>DROP CONSTRAINT </a:t>
            </a:r>
            <a:r>
              <a:rPr lang="en-US" sz="1400" b="1" dirty="0" err="1">
                <a:solidFill>
                  <a:srgbClr val="B23C00"/>
                </a:solidFill>
                <a:latin typeface="Courier New" charset="0"/>
                <a:cs typeface="Courier New" charset="0"/>
              </a:rPr>
              <a:t>fkresidesin</a:t>
            </a:r>
            <a:r>
              <a:rPr lang="en-US" sz="1400" b="1" dirty="0">
                <a:latin typeface="Courier New" charset="0"/>
                <a:cs typeface="Courier New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6EBBE-AB22-09A4-1186-1772FC8CA839}"/>
              </a:ext>
            </a:extLst>
          </p:cNvPr>
          <p:cNvSpPr txBox="1"/>
          <p:nvPr/>
        </p:nvSpPr>
        <p:spPr>
          <a:xfrm>
            <a:off x="7110788" y="4800585"/>
            <a:ext cx="159691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33CC"/>
                </a:solidFill>
              </a:rPr>
              <a:t>This why you</a:t>
            </a:r>
          </a:p>
          <a:p>
            <a:r>
              <a:rPr lang="en-US" sz="1400" dirty="0">
                <a:solidFill>
                  <a:srgbClr val="0033CC"/>
                </a:solidFill>
              </a:rPr>
              <a:t>name constraints!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AB2D3-DA73-BF1D-BC5D-C0FA0CA323C1}"/>
              </a:ext>
            </a:extLst>
          </p:cNvPr>
          <p:cNvSpPr txBox="1"/>
          <p:nvPr/>
        </p:nvSpPr>
        <p:spPr>
          <a:xfrm>
            <a:off x="6708624" y="3742140"/>
            <a:ext cx="2252448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33CC"/>
                </a:solidFill>
              </a:rPr>
              <a:t>At this point, why can’t we drop the manager</a:t>
            </a:r>
          </a:p>
          <a:p>
            <a:r>
              <a:rPr lang="en-US" sz="1400" dirty="0">
                <a:solidFill>
                  <a:srgbClr val="0033CC"/>
                </a:solidFill>
              </a:rPr>
              <a:t>and building tables?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1885E3F-11A3-87C3-FD1B-DFFC3EEE1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28" y="3142860"/>
            <a:ext cx="3460404" cy="14804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702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6FE0-C06E-4453-0C9E-40ABCCD0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089B8-4F30-0545-A225-9E6C14804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FCBFD-FE77-6523-814F-175AB1F5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20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Update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operation</a:t>
            </a:r>
          </a:p>
          <a:p>
            <a:pPr lvl="1"/>
            <a:r>
              <a:rPr lang="en-US" dirty="0"/>
              <a:t>Enter new data into a table.</a:t>
            </a:r>
          </a:p>
          <a:p>
            <a:pPr lvl="5"/>
            <a:endParaRPr lang="en-US" dirty="0"/>
          </a:p>
          <a:p>
            <a:r>
              <a:rPr lang="en-US" dirty="0"/>
              <a:t>Delete operation</a:t>
            </a:r>
          </a:p>
          <a:p>
            <a:pPr lvl="1"/>
            <a:r>
              <a:rPr lang="en-US" dirty="0"/>
              <a:t>Remove data from a table.</a:t>
            </a:r>
          </a:p>
          <a:p>
            <a:pPr lvl="5"/>
            <a:endParaRPr lang="en-US" dirty="0"/>
          </a:p>
          <a:p>
            <a:r>
              <a:rPr lang="en-US" dirty="0"/>
              <a:t>Modify operation</a:t>
            </a:r>
          </a:p>
          <a:p>
            <a:pPr lvl="1"/>
            <a:r>
              <a:rPr lang="en-US" dirty="0"/>
              <a:t>Change existing data in a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27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Anomalies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anomaly</a:t>
            </a:r>
          </a:p>
          <a:p>
            <a:r>
              <a:rPr lang="en-US" dirty="0"/>
              <a:t>Deletion anomaly</a:t>
            </a:r>
          </a:p>
          <a:p>
            <a:r>
              <a:rPr lang="en-US" dirty="0"/>
              <a:t>Modification anomaly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7FAE88-B9D5-A4D1-8129-847FE848EFF9}"/>
              </a:ext>
            </a:extLst>
          </p:cNvPr>
          <p:cNvSpPr txBox="1"/>
          <p:nvPr/>
        </p:nvSpPr>
        <p:spPr>
          <a:xfrm>
            <a:off x="1046836" y="3611878"/>
            <a:ext cx="705032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</a:rPr>
              <a:t>Goal: Remove data redundancies (repeated data).</a:t>
            </a:r>
          </a:p>
        </p:txBody>
      </p:sp>
    </p:spTree>
    <p:extLst>
      <p:ext uri="{BB962C8B-B14F-4D97-AF65-F5344CB8AC3E}">
        <p14:creationId xmlns:p14="http://schemas.microsoft.com/office/powerpoint/2010/main" val="1992893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Table Containing Redundant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1325903"/>
            <a:ext cx="9053512" cy="33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4115" y="5170901"/>
            <a:ext cx="530465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</a:rPr>
              <a:t>Can you spot the data redundancies?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E122D5-8019-AEE4-1F20-3CDA12F3950A}"/>
              </a:ext>
            </a:extLst>
          </p:cNvPr>
          <p:cNvSpPr txBox="1"/>
          <p:nvPr/>
        </p:nvSpPr>
        <p:spPr>
          <a:xfrm>
            <a:off x="2797433" y="4434829"/>
            <a:ext cx="353802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Primary key:  </a:t>
            </a:r>
            <a:r>
              <a:rPr lang="en-US" u="sng" dirty="0" err="1">
                <a:solidFill>
                  <a:srgbClr val="0033CC"/>
                </a:solidFill>
              </a:rPr>
              <a:t>AdCampainID</a:t>
            </a:r>
            <a:r>
              <a:rPr lang="en-US" dirty="0">
                <a:solidFill>
                  <a:srgbClr val="0033CC"/>
                </a:solidFill>
              </a:rPr>
              <a:t>, </a:t>
            </a:r>
            <a:r>
              <a:rPr lang="en-US" u="sng" dirty="0">
                <a:solidFill>
                  <a:srgbClr val="0033CC"/>
                </a:solidFill>
              </a:rPr>
              <a:t>ModeID</a:t>
            </a:r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0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Rules for Relational Tables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595"/>
            <a:ext cx="8229600" cy="4968209"/>
          </a:xfrm>
        </p:spPr>
        <p:txBody>
          <a:bodyPr/>
          <a:lstStyle/>
          <a:p>
            <a:r>
              <a:rPr lang="en-US" dirty="0"/>
              <a:t>Primary key constraint</a:t>
            </a:r>
          </a:p>
          <a:p>
            <a:pPr lvl="1"/>
            <a:r>
              <a:rPr lang="en-US" dirty="0"/>
              <a:t>Each relation must have a primary key (a column or set of columns) whose value is unique for each row.</a:t>
            </a:r>
          </a:p>
          <a:p>
            <a:pPr lvl="4"/>
            <a:endParaRPr lang="en-US" dirty="0"/>
          </a:p>
          <a:p>
            <a:r>
              <a:rPr lang="en-US" dirty="0"/>
              <a:t>Entity integrity constraint</a:t>
            </a:r>
          </a:p>
          <a:p>
            <a:pPr lvl="1"/>
            <a:r>
              <a:rPr lang="en-US" dirty="0"/>
              <a:t>No primary key column can have a null value.</a:t>
            </a:r>
          </a:p>
          <a:p>
            <a:pPr lvl="4"/>
            <a:endParaRPr lang="en-US" dirty="0"/>
          </a:p>
          <a:p>
            <a:r>
              <a:rPr lang="en-US" dirty="0"/>
              <a:t>Referential integrity constraint</a:t>
            </a:r>
          </a:p>
          <a:p>
            <a:pPr lvl="1"/>
            <a:r>
              <a:rPr lang="en-US" dirty="0"/>
              <a:t>In each row containing a foreign key, either the value of the foreign key must match one of the values of the primary key of the referred table, or the foreign key is null.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9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Table Containing Redundant Data</a:t>
            </a:r>
            <a:r>
              <a:rPr lang="en-US" i="1" dirty="0"/>
              <a:t>, cont’d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1340456"/>
            <a:ext cx="9051925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</p:spTree>
    <p:extLst>
      <p:ext uri="{BB962C8B-B14F-4D97-AF65-F5344CB8AC3E}">
        <p14:creationId xmlns:p14="http://schemas.microsoft.com/office/powerpoint/2010/main" val="2978940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Anomalies</a:t>
            </a:r>
            <a:r>
              <a:rPr lang="en-US" i="1" dirty="0"/>
              <a:t>, cont’d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1165195"/>
            <a:ext cx="9051925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</p:spTree>
    <p:extLst>
      <p:ext uri="{BB962C8B-B14F-4D97-AF65-F5344CB8AC3E}">
        <p14:creationId xmlns:p14="http://schemas.microsoft.com/office/powerpoint/2010/main" val="267781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Normalize</a:t>
            </a:r>
            <a:r>
              <a:rPr lang="en-US" dirty="0"/>
              <a:t> tables to eliminate update anomalies.</a:t>
            </a:r>
          </a:p>
          <a:p>
            <a:pPr lvl="4"/>
            <a:endParaRPr lang="en-US" dirty="0"/>
          </a:p>
          <a:p>
            <a:r>
              <a:rPr lang="en-US" dirty="0"/>
              <a:t>Normalization is based on the concept of </a:t>
            </a:r>
            <a:r>
              <a:rPr lang="en-US" dirty="0">
                <a:solidFill>
                  <a:srgbClr val="B23C00"/>
                </a:solidFill>
              </a:rPr>
              <a:t>functional dependencies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10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03872" cy="3413746"/>
          </a:xfrm>
        </p:spPr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Functional dependency</a:t>
            </a:r>
            <a:r>
              <a:rPr lang="en-US" dirty="0"/>
              <a:t>: The value of one </a:t>
            </a:r>
            <a:br>
              <a:rPr lang="en-US" dirty="0"/>
            </a:br>
            <a:r>
              <a:rPr lang="en-US" dirty="0"/>
              <a:t>or more columns in each row of a table </a:t>
            </a:r>
            <a:br>
              <a:rPr lang="en-US" dirty="0"/>
            </a:br>
            <a:r>
              <a:rPr lang="en-US" u="sng" dirty="0"/>
              <a:t>uniquely determines the value</a:t>
            </a:r>
            <a:r>
              <a:rPr lang="en-US" dirty="0"/>
              <a:t> of some other column(s) in the same row.</a:t>
            </a:r>
          </a:p>
          <a:p>
            <a:pPr lvl="4"/>
            <a:endParaRPr lang="en-US" dirty="0"/>
          </a:p>
          <a:p>
            <a:r>
              <a:rPr lang="en-US" dirty="0"/>
              <a:t>Write A </a:t>
            </a:r>
            <a:r>
              <a:rPr lang="en-US" dirty="0">
                <a:sym typeface="Wingdings"/>
              </a:rPr>
              <a:t> B</a:t>
            </a:r>
          </a:p>
          <a:p>
            <a:pPr lvl="1"/>
            <a:r>
              <a:rPr lang="en-US" dirty="0">
                <a:sym typeface="Wingdings"/>
              </a:rPr>
              <a:t>Column(s) A </a:t>
            </a:r>
            <a:r>
              <a:rPr lang="en-US" dirty="0">
                <a:solidFill>
                  <a:srgbClr val="B23C00"/>
                </a:solidFill>
                <a:sym typeface="Wingdings"/>
              </a:rPr>
              <a:t>functionally determines </a:t>
            </a:r>
            <a:r>
              <a:rPr lang="en-US" dirty="0">
                <a:sym typeface="Wingdings"/>
              </a:rPr>
              <a:t>column(s) B.</a:t>
            </a:r>
          </a:p>
          <a:p>
            <a:pPr lvl="1"/>
            <a:r>
              <a:rPr lang="en-US" dirty="0">
                <a:sym typeface="Wingdings"/>
              </a:rPr>
              <a:t>Column(s) B is </a:t>
            </a:r>
            <a:r>
              <a:rPr lang="en-US" dirty="0">
                <a:solidFill>
                  <a:srgbClr val="C00000"/>
                </a:solidFill>
                <a:sym typeface="Wingdings"/>
              </a:rPr>
              <a:t>functionally dependent </a:t>
            </a:r>
            <a:r>
              <a:rPr lang="en-US" dirty="0">
                <a:sym typeface="Wingdings"/>
              </a:rPr>
              <a:t>on column(s) 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606" y="4666205"/>
            <a:ext cx="4029060" cy="141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40119" y="5780297"/>
            <a:ext cx="2263761" cy="338554"/>
          </a:xfrm>
          <a:prstGeom prst="rect">
            <a:avLst/>
          </a:prstGeom>
          <a:solidFill>
            <a:srgbClr val="FFFFC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33CC"/>
                </a:solidFill>
              </a:rPr>
              <a:t>ClientId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>
                <a:solidFill>
                  <a:srgbClr val="0033CC"/>
                </a:solidFill>
                <a:sym typeface="Wingdings"/>
              </a:rPr>
              <a:t> </a:t>
            </a:r>
            <a:r>
              <a:rPr lang="en-US" dirty="0" err="1">
                <a:solidFill>
                  <a:srgbClr val="0033CC"/>
                </a:solidFill>
                <a:sym typeface="Wingdings"/>
              </a:rPr>
              <a:t>ClientName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91516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</p:spTree>
    <p:extLst>
      <p:ext uri="{BB962C8B-B14F-4D97-AF65-F5344CB8AC3E}">
        <p14:creationId xmlns:p14="http://schemas.microsoft.com/office/powerpoint/2010/main" val="351563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9BFD-4395-EB44-1B2C-DB22B0E2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Dependencies</a:t>
            </a:r>
            <a:r>
              <a:rPr lang="en-US" i="1" dirty="0"/>
              <a:t>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BAA39-34B7-DA12-D717-404499572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functional dependency A </a:t>
            </a:r>
            <a:r>
              <a:rPr lang="en-US" dirty="0">
                <a:sym typeface="Wingdings"/>
              </a:rPr>
              <a:t> B,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A is the </a:t>
            </a:r>
            <a:r>
              <a:rPr lang="en-US" dirty="0">
                <a:solidFill>
                  <a:srgbClr val="C00000"/>
                </a:solidFill>
                <a:sym typeface="Wingdings"/>
              </a:rPr>
              <a:t>determinant</a:t>
            </a:r>
            <a:r>
              <a:rPr lang="en-US" dirty="0">
                <a:sym typeface="Wingdings"/>
              </a:rPr>
              <a:t> and B is the </a:t>
            </a:r>
            <a:r>
              <a:rPr lang="en-US" dirty="0">
                <a:solidFill>
                  <a:srgbClr val="C00000"/>
                </a:solidFill>
                <a:sym typeface="Wingdings"/>
              </a:rPr>
              <a:t>dependent</a:t>
            </a:r>
            <a:r>
              <a:rPr lang="en-US" dirty="0">
                <a:sym typeface="Wingdings"/>
              </a:rPr>
              <a:t>.</a:t>
            </a:r>
          </a:p>
          <a:p>
            <a:pPr lvl="1"/>
            <a:r>
              <a:rPr lang="en-US" dirty="0">
                <a:sym typeface="Wingdings"/>
              </a:rPr>
              <a:t>Note that A  B does </a:t>
            </a:r>
            <a:r>
              <a:rPr lang="en-US" u="sng" dirty="0">
                <a:sym typeface="Wingdings"/>
              </a:rPr>
              <a:t>not</a:t>
            </a:r>
            <a:r>
              <a:rPr lang="en-US" dirty="0">
                <a:sym typeface="Wingdings"/>
              </a:rPr>
              <a:t> imply that B  A.</a:t>
            </a:r>
          </a:p>
          <a:p>
            <a:pPr lvl="4"/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In a table, find the functional dependences by:</a:t>
            </a:r>
          </a:p>
          <a:p>
            <a:pPr lvl="1"/>
            <a:r>
              <a:rPr lang="en-US" u="sng" dirty="0">
                <a:sym typeface="Wingdings"/>
              </a:rPr>
              <a:t>Inspection</a:t>
            </a:r>
            <a:r>
              <a:rPr lang="en-US" dirty="0">
                <a:sym typeface="Wingdings"/>
              </a:rPr>
              <a:t>: Are the values in any column(s) uniquely determined by the values of any other column(s)?</a:t>
            </a:r>
          </a:p>
          <a:p>
            <a:pPr lvl="1"/>
            <a:r>
              <a:rPr lang="en-US" u="sng" dirty="0">
                <a:sym typeface="Wingdings"/>
              </a:rPr>
              <a:t>Table description</a:t>
            </a:r>
            <a:r>
              <a:rPr lang="en-US" dirty="0">
                <a:sym typeface="Wingdings"/>
              </a:rPr>
              <a:t>: The description of the rows and columns of the table can imply functional dependencies.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5B1E9-18D4-BEB8-AF2E-8E613981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96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D739-E1F1-6AF5-D4E5-01BDEA3C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Dependencies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5D3C8-3763-9E9E-BF3E-48F1831B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BE0357C-6D1F-2710-CE81-193353002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525626"/>
              </p:ext>
            </p:extLst>
          </p:nvPr>
        </p:nvGraphicFramePr>
        <p:xfrm>
          <a:off x="365806" y="3428964"/>
          <a:ext cx="8229600" cy="3291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09210">
                  <a:extLst>
                    <a:ext uri="{9D8B030D-6E8A-4147-A177-3AD203B41FA5}">
                      <a16:colId xmlns:a16="http://schemas.microsoft.com/office/drawing/2014/main" val="2869444686"/>
                    </a:ext>
                  </a:extLst>
                </a:gridCol>
                <a:gridCol w="6520390">
                  <a:extLst>
                    <a:ext uri="{9D8B030D-6E8A-4147-A177-3AD203B41FA5}">
                      <a16:colId xmlns:a16="http://schemas.microsoft.com/office/drawing/2014/main" val="7120711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AdCampaignID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A unique ID for each ad campaign.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44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AdCampaignName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A unique name for each ad campaign.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014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StartDate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Starting date for the ad campaign. More than one campaign can start on the same date.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394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Duration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Duration of the ad campaign. More than one campaign can have the same duration.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69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CampaignMgrID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A unique ID for each campaign manager. Each campaign has only one manager. One manager can manage multiple campaigns.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77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CampaignMgrName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Multiple managers can have the same name.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068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ModeID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A unique ID for the campaign mode.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651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Media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Media type of the campaign mode. Each campaign mode has only one media, but the same media can be used by more than one mode.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194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Range of the campaign mode. Each campaign mode has only one range, but the same range can be used by more than one mode.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680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BudgetPctg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Budget percentage allocated by a particular ad campaign for a particular campaign modus.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271592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102583FC-57CD-7089-3361-BD56A98E8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01" y="1013676"/>
            <a:ext cx="6414197" cy="2366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71ADEE-05A1-472D-1110-CFCA449899D7}"/>
              </a:ext>
            </a:extLst>
          </p:cNvPr>
          <p:cNvSpPr txBox="1"/>
          <p:nvPr/>
        </p:nvSpPr>
        <p:spPr>
          <a:xfrm>
            <a:off x="7315170" y="2688103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D058E9-55C2-0E48-CEEC-97D270B17F49}"/>
              </a:ext>
            </a:extLst>
          </p:cNvPr>
          <p:cNvSpPr/>
          <p:nvPr/>
        </p:nvSpPr>
        <p:spPr bwMode="auto">
          <a:xfrm>
            <a:off x="365806" y="3428964"/>
            <a:ext cx="8229600" cy="1828816"/>
          </a:xfrm>
          <a:prstGeom prst="rect">
            <a:avLst/>
          </a:prstGeom>
          <a:solidFill>
            <a:schemeClr val="accent1">
              <a:alpha val="50466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AD5F30-FA4B-B3E3-E58E-DA55F3F9B570}"/>
              </a:ext>
            </a:extLst>
          </p:cNvPr>
          <p:cNvSpPr/>
          <p:nvPr/>
        </p:nvSpPr>
        <p:spPr bwMode="auto">
          <a:xfrm>
            <a:off x="365806" y="5257780"/>
            <a:ext cx="8229600" cy="1188707"/>
          </a:xfrm>
          <a:prstGeom prst="rect">
            <a:avLst/>
          </a:prstGeom>
          <a:solidFill>
            <a:srgbClr val="92D050">
              <a:alpha val="4991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33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Functional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28" y="2311235"/>
            <a:ext cx="8229600" cy="2542397"/>
          </a:xfrm>
        </p:spPr>
        <p:txBody>
          <a:bodyPr/>
          <a:lstStyle/>
          <a:p>
            <a:r>
              <a:rPr lang="en-US" sz="2400" dirty="0"/>
              <a:t>Recall the table’s </a:t>
            </a:r>
            <a:br>
              <a:rPr lang="en-US" sz="2400" dirty="0"/>
            </a:br>
            <a:r>
              <a:rPr lang="en-US" sz="2400" dirty="0"/>
              <a:t>composite primary key 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u="sng" dirty="0">
                <a:solidFill>
                  <a:srgbClr val="0033CC"/>
                </a:solidFill>
              </a:rPr>
              <a:t>AdCampaignId</a:t>
            </a:r>
            <a:r>
              <a:rPr lang="en-US" sz="2400" dirty="0"/>
              <a:t>, </a:t>
            </a:r>
            <a:r>
              <a:rPr lang="en-US" sz="2400" u="sng" dirty="0">
                <a:solidFill>
                  <a:srgbClr val="0033CC"/>
                </a:solidFill>
              </a:rPr>
              <a:t>ModeId</a:t>
            </a:r>
            <a:r>
              <a:rPr lang="en-US" sz="2400" dirty="0"/>
              <a:t>).</a:t>
            </a:r>
          </a:p>
          <a:p>
            <a:pPr lvl="4"/>
            <a:endParaRPr lang="en-US" sz="800" dirty="0"/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rgbClr val="B23C00"/>
                </a:solidFill>
              </a:rPr>
              <a:t>partial functional dependency</a:t>
            </a:r>
            <a:r>
              <a:rPr lang="en-US" sz="2400" dirty="0"/>
              <a:t> occurs when a table column is functionally dependent on a </a:t>
            </a:r>
            <a:r>
              <a:rPr lang="en-US" sz="2400" u="sng" dirty="0"/>
              <a:t>component</a:t>
            </a:r>
            <a:r>
              <a:rPr lang="en-US" sz="2400" dirty="0"/>
              <a:t> of a composite primary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67882" y="6263609"/>
            <a:ext cx="1495922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DD1FF-58B2-A86E-08A5-F91AF612E852}"/>
              </a:ext>
            </a:extLst>
          </p:cNvPr>
          <p:cNvSpPr txBox="1"/>
          <p:nvPr/>
        </p:nvSpPr>
        <p:spPr>
          <a:xfrm>
            <a:off x="173263" y="5532097"/>
            <a:ext cx="879747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solidFill>
                  <a:srgbClr val="0033CC"/>
                </a:solidFill>
              </a:rPr>
              <a:t>AdCampaignID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>
                <a:solidFill>
                  <a:srgbClr val="0033CC"/>
                </a:solidFill>
                <a:sym typeface="Wingdings"/>
              </a:rPr>
              <a:t></a:t>
            </a:r>
            <a:r>
              <a:rPr lang="en-US" dirty="0">
                <a:solidFill>
                  <a:srgbClr val="0033CC"/>
                </a:solidFill>
              </a:rPr>
              <a:t> AdCampaignName, StartDate, Duration, CampaignMgrID CampainMgrName</a:t>
            </a:r>
          </a:p>
          <a:p>
            <a:r>
              <a:rPr lang="en-US" u="sng" dirty="0">
                <a:solidFill>
                  <a:srgbClr val="0033CC"/>
                </a:solidFill>
              </a:rPr>
              <a:t>ModeId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>
                <a:solidFill>
                  <a:srgbClr val="0033CC"/>
                </a:solidFill>
                <a:sym typeface="Wingdings"/>
              </a:rPr>
              <a:t> Media, Range</a:t>
            </a:r>
            <a:endParaRPr lang="en-US" dirty="0">
              <a:solidFill>
                <a:srgbClr val="0033CC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19699F6-3469-DCBC-E84C-DBCA49AA15E2}"/>
              </a:ext>
            </a:extLst>
          </p:cNvPr>
          <p:cNvGrpSpPr/>
          <p:nvPr/>
        </p:nvGrpSpPr>
        <p:grpSpPr>
          <a:xfrm>
            <a:off x="213952" y="4892024"/>
            <a:ext cx="8716095" cy="246221"/>
            <a:chOff x="91489" y="5763491"/>
            <a:chExt cx="8716095" cy="24622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1FD20E8-2342-9C21-F5B9-D882196A8437}"/>
                </a:ext>
              </a:extLst>
            </p:cNvPr>
            <p:cNvSpPr txBox="1"/>
            <p:nvPr/>
          </p:nvSpPr>
          <p:spPr>
            <a:xfrm>
              <a:off x="91489" y="5763491"/>
              <a:ext cx="1050288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u="sng" dirty="0"/>
                <a:t>AdCampaignID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81B11CB-4227-6295-48C8-6C8673959612}"/>
                </a:ext>
              </a:extLst>
            </p:cNvPr>
            <p:cNvSpPr txBox="1"/>
            <p:nvPr/>
          </p:nvSpPr>
          <p:spPr>
            <a:xfrm>
              <a:off x="1141937" y="5763491"/>
              <a:ext cx="1263487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AdCampaignName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368BAF-CA1F-30DB-C0B3-B0903C8329DC}"/>
                </a:ext>
              </a:extLst>
            </p:cNvPr>
            <p:cNvSpPr txBox="1"/>
            <p:nvPr/>
          </p:nvSpPr>
          <p:spPr>
            <a:xfrm>
              <a:off x="2405872" y="5763491"/>
              <a:ext cx="723275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StartDate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D54858A-CB0B-30BF-8079-8C4530FE754C}"/>
                </a:ext>
              </a:extLst>
            </p:cNvPr>
            <p:cNvSpPr txBox="1"/>
            <p:nvPr/>
          </p:nvSpPr>
          <p:spPr>
            <a:xfrm>
              <a:off x="3129147" y="5763491"/>
              <a:ext cx="667170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Duration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DF56834-268A-5828-96A2-4304AF42C6CF}"/>
                </a:ext>
              </a:extLst>
            </p:cNvPr>
            <p:cNvSpPr txBox="1"/>
            <p:nvPr/>
          </p:nvSpPr>
          <p:spPr>
            <a:xfrm>
              <a:off x="3796317" y="5763491"/>
              <a:ext cx="111601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CampaignMgrID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0DF2D58-99BB-D009-555C-53C7444DE638}"/>
                </a:ext>
              </a:extLst>
            </p:cNvPr>
            <p:cNvSpPr txBox="1"/>
            <p:nvPr/>
          </p:nvSpPr>
          <p:spPr>
            <a:xfrm>
              <a:off x="4912328" y="5763491"/>
              <a:ext cx="1329210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CampaignMgrName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EF19405-C649-F370-4763-D4946671BA4D}"/>
                </a:ext>
              </a:extLst>
            </p:cNvPr>
            <p:cNvSpPr txBox="1"/>
            <p:nvPr/>
          </p:nvSpPr>
          <p:spPr>
            <a:xfrm>
              <a:off x="6241538" y="5763491"/>
              <a:ext cx="631904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u="sng" dirty="0"/>
                <a:t>ModeID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0BA3613-3E3D-13C8-A704-694916B75826}"/>
                </a:ext>
              </a:extLst>
            </p:cNvPr>
            <p:cNvSpPr txBox="1"/>
            <p:nvPr/>
          </p:nvSpPr>
          <p:spPr>
            <a:xfrm>
              <a:off x="6873442" y="5763491"/>
              <a:ext cx="532518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Media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C9DCF7C-86B4-017D-BB03-E70B053AA25A}"/>
                </a:ext>
              </a:extLst>
            </p:cNvPr>
            <p:cNvSpPr txBox="1"/>
            <p:nvPr/>
          </p:nvSpPr>
          <p:spPr>
            <a:xfrm>
              <a:off x="7405960" y="5763491"/>
              <a:ext cx="559769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Range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602DAB1-B727-FFE0-92F4-CC1E70C3FE9F}"/>
                </a:ext>
              </a:extLst>
            </p:cNvPr>
            <p:cNvSpPr txBox="1"/>
            <p:nvPr/>
          </p:nvSpPr>
          <p:spPr>
            <a:xfrm>
              <a:off x="7965687" y="5763491"/>
              <a:ext cx="841897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BudgetPctg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E110D1A-E423-B904-EAB1-DB8D3B961A55}"/>
              </a:ext>
            </a:extLst>
          </p:cNvPr>
          <p:cNvGrpSpPr/>
          <p:nvPr/>
        </p:nvGrpSpPr>
        <p:grpSpPr>
          <a:xfrm>
            <a:off x="745445" y="5131895"/>
            <a:ext cx="4960301" cy="12700"/>
            <a:chOff x="745445" y="5131895"/>
            <a:chExt cx="4960301" cy="12700"/>
          </a:xfrm>
        </p:grpSpPr>
        <p:cxnSp>
          <p:nvCxnSpPr>
            <p:cNvPr id="73" name="Elbow Connector 72">
              <a:extLst>
                <a:ext uri="{FF2B5EF4-FFF2-40B4-BE49-F238E27FC236}">
                  <a16:creationId xmlns:a16="http://schemas.microsoft.com/office/drawing/2014/main" id="{6A94CD91-92EE-EAB1-EB7C-03BC46706048}"/>
                </a:ext>
              </a:extLst>
            </p:cNvPr>
            <p:cNvCxnSpPr>
              <a:cxnSpLocks/>
              <a:stCxn id="55" idx="2"/>
              <a:endCxn id="56" idx="2"/>
            </p:cNvCxnSpPr>
            <p:nvPr/>
          </p:nvCxnSpPr>
          <p:spPr bwMode="auto">
            <a:xfrm rot="16200000" flipH="1">
              <a:off x="1317620" y="4559721"/>
              <a:ext cx="12700" cy="1157048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" name="Elbow Connector 75">
              <a:extLst>
                <a:ext uri="{FF2B5EF4-FFF2-40B4-BE49-F238E27FC236}">
                  <a16:creationId xmlns:a16="http://schemas.microsoft.com/office/drawing/2014/main" id="{DE7B26B0-F263-8E27-C71C-3A63E9B9141A}"/>
                </a:ext>
              </a:extLst>
            </p:cNvPr>
            <p:cNvCxnSpPr>
              <a:stCxn id="55" idx="2"/>
              <a:endCxn id="57" idx="2"/>
            </p:cNvCxnSpPr>
            <p:nvPr/>
          </p:nvCxnSpPr>
          <p:spPr bwMode="auto">
            <a:xfrm rot="16200000" flipH="1">
              <a:off x="1814534" y="4062806"/>
              <a:ext cx="12700" cy="2150877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71A61F29-EFE7-F068-3A9D-0C4F0BA6A494}"/>
                </a:ext>
              </a:extLst>
            </p:cNvPr>
            <p:cNvCxnSpPr>
              <a:stCxn id="55" idx="2"/>
              <a:endCxn id="58" idx="2"/>
            </p:cNvCxnSpPr>
            <p:nvPr/>
          </p:nvCxnSpPr>
          <p:spPr bwMode="auto">
            <a:xfrm rot="16200000" flipH="1">
              <a:off x="2162145" y="3715195"/>
              <a:ext cx="12700" cy="2846099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0" name="Elbow Connector 79">
              <a:extLst>
                <a:ext uri="{FF2B5EF4-FFF2-40B4-BE49-F238E27FC236}">
                  <a16:creationId xmlns:a16="http://schemas.microsoft.com/office/drawing/2014/main" id="{33A1507A-02AF-CE0A-3501-24B61E3883AF}"/>
                </a:ext>
              </a:extLst>
            </p:cNvPr>
            <p:cNvCxnSpPr>
              <a:stCxn id="55" idx="2"/>
              <a:endCxn id="59" idx="2"/>
            </p:cNvCxnSpPr>
            <p:nvPr/>
          </p:nvCxnSpPr>
          <p:spPr bwMode="auto">
            <a:xfrm rot="16200000" flipH="1">
              <a:off x="2607941" y="3269400"/>
              <a:ext cx="12700" cy="3737690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2" name="Elbow Connector 81">
              <a:extLst>
                <a:ext uri="{FF2B5EF4-FFF2-40B4-BE49-F238E27FC236}">
                  <a16:creationId xmlns:a16="http://schemas.microsoft.com/office/drawing/2014/main" id="{95783F54-E12C-5998-6D15-26F72E2F59E8}"/>
                </a:ext>
              </a:extLst>
            </p:cNvPr>
            <p:cNvCxnSpPr>
              <a:stCxn id="55" idx="2"/>
              <a:endCxn id="60" idx="2"/>
            </p:cNvCxnSpPr>
            <p:nvPr/>
          </p:nvCxnSpPr>
          <p:spPr bwMode="auto">
            <a:xfrm rot="16200000" flipH="1">
              <a:off x="3219246" y="2658095"/>
              <a:ext cx="12700" cy="4960300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51FB7CD-7F09-9E3F-066A-CF5083A89FAC}"/>
              </a:ext>
            </a:extLst>
          </p:cNvPr>
          <p:cNvGrpSpPr/>
          <p:nvPr/>
        </p:nvGrpSpPr>
        <p:grpSpPr>
          <a:xfrm>
            <a:off x="6686302" y="5131895"/>
            <a:ext cx="1128355" cy="12700"/>
            <a:chOff x="6686302" y="5131895"/>
            <a:chExt cx="1128355" cy="12700"/>
          </a:xfrm>
        </p:grpSpPr>
        <p:cxnSp>
          <p:nvCxnSpPr>
            <p:cNvPr id="84" name="Elbow Connector 83">
              <a:extLst>
                <a:ext uri="{FF2B5EF4-FFF2-40B4-BE49-F238E27FC236}">
                  <a16:creationId xmlns:a16="http://schemas.microsoft.com/office/drawing/2014/main" id="{AEA45188-C975-1FFD-F398-B4D0D5954960}"/>
                </a:ext>
              </a:extLst>
            </p:cNvPr>
            <p:cNvCxnSpPr>
              <a:stCxn id="61" idx="2"/>
              <a:endCxn id="62" idx="2"/>
            </p:cNvCxnSpPr>
            <p:nvPr/>
          </p:nvCxnSpPr>
          <p:spPr bwMode="auto">
            <a:xfrm rot="16200000" flipH="1">
              <a:off x="6971058" y="4847139"/>
              <a:ext cx="12700" cy="582211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6" name="Elbow Connector 85">
              <a:extLst>
                <a:ext uri="{FF2B5EF4-FFF2-40B4-BE49-F238E27FC236}">
                  <a16:creationId xmlns:a16="http://schemas.microsoft.com/office/drawing/2014/main" id="{D9D18B24-5A87-6284-E960-5BEB8E44B7B0}"/>
                </a:ext>
              </a:extLst>
            </p:cNvPr>
            <p:cNvCxnSpPr>
              <a:stCxn id="61" idx="2"/>
              <a:endCxn id="63" idx="2"/>
            </p:cNvCxnSpPr>
            <p:nvPr/>
          </p:nvCxnSpPr>
          <p:spPr bwMode="auto">
            <a:xfrm rot="16200000" flipH="1">
              <a:off x="7244130" y="4574067"/>
              <a:ext cx="12700" cy="1128355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4623EF8-411D-EC43-E862-C332F79D6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433" y="1234464"/>
            <a:ext cx="4909808" cy="201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Key Functional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68223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full key functional dependency </a:t>
            </a:r>
            <a:r>
              <a:rPr lang="en-US" dirty="0"/>
              <a:t>occurs when a table column is functionally dependent on the primary key and </a:t>
            </a:r>
            <a:r>
              <a:rPr lang="en-US" u="sng" dirty="0"/>
              <a:t>not</a:t>
            </a:r>
            <a:r>
              <a:rPr lang="en-US" dirty="0"/>
              <a:t> partially dependent on any separate component of the primary key.</a:t>
            </a:r>
          </a:p>
          <a:p>
            <a:pPr lvl="1"/>
            <a:r>
              <a:rPr lang="en-US" dirty="0"/>
              <a:t>In other words, the dependents of the full key are </a:t>
            </a:r>
            <a:br>
              <a:rPr lang="en-US" dirty="0"/>
            </a:br>
            <a:r>
              <a:rPr lang="en-US" u="sng" dirty="0"/>
              <a:t>not</a:t>
            </a:r>
            <a:r>
              <a:rPr lang="en-US" dirty="0"/>
              <a:t> already dependents of a partial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45C9BA-2C19-E368-36E0-BAA33955D668}"/>
              </a:ext>
            </a:extLst>
          </p:cNvPr>
          <p:cNvSpPr txBox="1"/>
          <p:nvPr/>
        </p:nvSpPr>
        <p:spPr>
          <a:xfrm>
            <a:off x="2681097" y="5010665"/>
            <a:ext cx="378180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0033CC"/>
                </a:solidFill>
              </a:rPr>
              <a:t>AdCampaignID</a:t>
            </a:r>
            <a:r>
              <a:rPr lang="en-US" dirty="0">
                <a:solidFill>
                  <a:srgbClr val="0033CC"/>
                </a:solidFill>
              </a:rPr>
              <a:t>, </a:t>
            </a:r>
            <a:r>
              <a:rPr lang="en-US" u="sng" dirty="0">
                <a:solidFill>
                  <a:srgbClr val="0033CC"/>
                </a:solidFill>
              </a:rPr>
              <a:t>ModeID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>
                <a:solidFill>
                  <a:srgbClr val="0033CC"/>
                </a:solidFill>
                <a:sym typeface="Wingdings"/>
              </a:rPr>
              <a:t> BudgetPctg</a:t>
            </a:r>
            <a:endParaRPr lang="en-US" dirty="0">
              <a:solidFill>
                <a:srgbClr val="0033CC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2B2E17-1FA3-0AA2-B0A1-1DCEFED5E23D}"/>
              </a:ext>
            </a:extLst>
          </p:cNvPr>
          <p:cNvGrpSpPr/>
          <p:nvPr/>
        </p:nvGrpSpPr>
        <p:grpSpPr>
          <a:xfrm>
            <a:off x="200069" y="4313729"/>
            <a:ext cx="8716095" cy="246221"/>
            <a:chOff x="91489" y="5763491"/>
            <a:chExt cx="8716095" cy="24622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CD355C-6308-C45A-5315-A00B88B759ED}"/>
                </a:ext>
              </a:extLst>
            </p:cNvPr>
            <p:cNvSpPr txBox="1"/>
            <p:nvPr/>
          </p:nvSpPr>
          <p:spPr>
            <a:xfrm>
              <a:off x="91489" y="5763491"/>
              <a:ext cx="1050288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u="sng" dirty="0"/>
                <a:t>AdCampaignID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1A6503-A49F-A92E-4E59-B5E949DF9275}"/>
                </a:ext>
              </a:extLst>
            </p:cNvPr>
            <p:cNvSpPr txBox="1"/>
            <p:nvPr/>
          </p:nvSpPr>
          <p:spPr>
            <a:xfrm>
              <a:off x="1141937" y="5763491"/>
              <a:ext cx="1263487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AdCampaignName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F6EF78-3FAC-5DA6-D829-C2ADF1548E41}"/>
                </a:ext>
              </a:extLst>
            </p:cNvPr>
            <p:cNvSpPr txBox="1"/>
            <p:nvPr/>
          </p:nvSpPr>
          <p:spPr>
            <a:xfrm>
              <a:off x="2405872" y="5763491"/>
              <a:ext cx="723275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StartDate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D542E2-0601-77C4-89A7-D96CA7B78922}"/>
                </a:ext>
              </a:extLst>
            </p:cNvPr>
            <p:cNvSpPr txBox="1"/>
            <p:nvPr/>
          </p:nvSpPr>
          <p:spPr>
            <a:xfrm>
              <a:off x="3129147" y="5763491"/>
              <a:ext cx="667170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Duration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2F52F5-9BB6-5CA9-7077-59E43F98FDBC}"/>
                </a:ext>
              </a:extLst>
            </p:cNvPr>
            <p:cNvSpPr txBox="1"/>
            <p:nvPr/>
          </p:nvSpPr>
          <p:spPr>
            <a:xfrm>
              <a:off x="3796317" y="5763491"/>
              <a:ext cx="111601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CampaignMgrID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E98B6B9-B983-3DEE-3A74-FEEA32D9A381}"/>
                </a:ext>
              </a:extLst>
            </p:cNvPr>
            <p:cNvSpPr txBox="1"/>
            <p:nvPr/>
          </p:nvSpPr>
          <p:spPr>
            <a:xfrm>
              <a:off x="4912328" y="5763491"/>
              <a:ext cx="1329210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CampaignMgrName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A81E70-71B1-B4FD-7A3F-98880E602F5E}"/>
                </a:ext>
              </a:extLst>
            </p:cNvPr>
            <p:cNvSpPr txBox="1"/>
            <p:nvPr/>
          </p:nvSpPr>
          <p:spPr>
            <a:xfrm>
              <a:off x="6241538" y="5763491"/>
              <a:ext cx="631904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u="sng" dirty="0"/>
                <a:t>ModeID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543EBD-977E-3792-BEE4-17D0C63D2C80}"/>
                </a:ext>
              </a:extLst>
            </p:cNvPr>
            <p:cNvSpPr txBox="1"/>
            <p:nvPr/>
          </p:nvSpPr>
          <p:spPr>
            <a:xfrm>
              <a:off x="6873442" y="5763491"/>
              <a:ext cx="532518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Media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188E2A-EF15-841B-0FBC-3248AE06541D}"/>
                </a:ext>
              </a:extLst>
            </p:cNvPr>
            <p:cNvSpPr txBox="1"/>
            <p:nvPr/>
          </p:nvSpPr>
          <p:spPr>
            <a:xfrm>
              <a:off x="7405960" y="5763491"/>
              <a:ext cx="559769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Range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04B0E1-8C9F-CA7A-82D6-33DA6E713105}"/>
                </a:ext>
              </a:extLst>
            </p:cNvPr>
            <p:cNvSpPr txBox="1"/>
            <p:nvPr/>
          </p:nvSpPr>
          <p:spPr>
            <a:xfrm>
              <a:off x="7965687" y="5763491"/>
              <a:ext cx="841897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BudgetPctg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941626-237F-29DE-449B-ECE4DD9C844D}"/>
              </a:ext>
            </a:extLst>
          </p:cNvPr>
          <p:cNvGrpSpPr/>
          <p:nvPr/>
        </p:nvGrpSpPr>
        <p:grpSpPr>
          <a:xfrm>
            <a:off x="745445" y="4553600"/>
            <a:ext cx="4960301" cy="12700"/>
            <a:chOff x="745445" y="4056373"/>
            <a:chExt cx="4960301" cy="12700"/>
          </a:xfrm>
        </p:grpSpPr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31A7221F-A990-2FE2-4A7C-022E6F12E645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1317620" y="3484199"/>
              <a:ext cx="12700" cy="1157048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0F665444-D30B-E3E7-A047-73B6895BD748}"/>
                </a:ext>
              </a:extLst>
            </p:cNvPr>
            <p:cNvCxnSpPr/>
            <p:nvPr/>
          </p:nvCxnSpPr>
          <p:spPr bwMode="auto">
            <a:xfrm rot="16200000" flipH="1">
              <a:off x="1814534" y="2987284"/>
              <a:ext cx="12700" cy="2150877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ED4E8EF7-A3FC-26EE-3BBB-6382F79F6C8A}"/>
                </a:ext>
              </a:extLst>
            </p:cNvPr>
            <p:cNvCxnSpPr/>
            <p:nvPr/>
          </p:nvCxnSpPr>
          <p:spPr bwMode="auto">
            <a:xfrm rot="16200000" flipH="1">
              <a:off x="2162145" y="2639673"/>
              <a:ext cx="12700" cy="2846099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3A91DD4D-74DD-341E-2097-0115FA8B653F}"/>
                </a:ext>
              </a:extLst>
            </p:cNvPr>
            <p:cNvCxnSpPr/>
            <p:nvPr/>
          </p:nvCxnSpPr>
          <p:spPr bwMode="auto">
            <a:xfrm rot="16200000" flipH="1">
              <a:off x="2607941" y="2193878"/>
              <a:ext cx="12700" cy="3737690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B04AB2C7-A149-C34B-8EF8-68C0A114E791}"/>
                </a:ext>
              </a:extLst>
            </p:cNvPr>
            <p:cNvCxnSpPr/>
            <p:nvPr/>
          </p:nvCxnSpPr>
          <p:spPr bwMode="auto">
            <a:xfrm rot="16200000" flipH="1">
              <a:off x="3219246" y="1582573"/>
              <a:ext cx="12700" cy="4960300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E4FA503-E8EF-69DA-3842-2DE0563DDEAC}"/>
              </a:ext>
            </a:extLst>
          </p:cNvPr>
          <p:cNvGrpSpPr/>
          <p:nvPr/>
        </p:nvGrpSpPr>
        <p:grpSpPr>
          <a:xfrm>
            <a:off x="6686302" y="4553600"/>
            <a:ext cx="1128355" cy="12700"/>
            <a:chOff x="6686302" y="4056373"/>
            <a:chExt cx="1128355" cy="12700"/>
          </a:xfrm>
        </p:grpSpPr>
        <p:cxnSp>
          <p:nvCxnSpPr>
            <p:cNvPr id="41" name="Elbow Connector 40">
              <a:extLst>
                <a:ext uri="{FF2B5EF4-FFF2-40B4-BE49-F238E27FC236}">
                  <a16:creationId xmlns:a16="http://schemas.microsoft.com/office/drawing/2014/main" id="{48619EE0-53D7-EEF0-1E33-BAD9E3D6F71B}"/>
                </a:ext>
              </a:extLst>
            </p:cNvPr>
            <p:cNvCxnSpPr/>
            <p:nvPr/>
          </p:nvCxnSpPr>
          <p:spPr bwMode="auto">
            <a:xfrm rot="16200000" flipH="1">
              <a:off x="6971058" y="3771617"/>
              <a:ext cx="12700" cy="582211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E304989D-B181-F88C-0A03-A7C0D74D843B}"/>
                </a:ext>
              </a:extLst>
            </p:cNvPr>
            <p:cNvCxnSpPr/>
            <p:nvPr/>
          </p:nvCxnSpPr>
          <p:spPr bwMode="auto">
            <a:xfrm rot="16200000" flipH="1">
              <a:off x="7244130" y="3498545"/>
              <a:ext cx="12700" cy="1128355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BFCC710-62CD-EDD8-3502-351E29AA3475}"/>
              </a:ext>
            </a:extLst>
          </p:cNvPr>
          <p:cNvGrpSpPr/>
          <p:nvPr/>
        </p:nvGrpSpPr>
        <p:grpSpPr>
          <a:xfrm>
            <a:off x="731562" y="4307380"/>
            <a:ext cx="7770003" cy="12700"/>
            <a:chOff x="731562" y="4307380"/>
            <a:chExt cx="7770003" cy="12700"/>
          </a:xfrm>
        </p:grpSpPr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DA425823-EA4A-A5D4-C160-19CD48DF0F89}"/>
                </a:ext>
              </a:extLst>
            </p:cNvPr>
            <p:cNvCxnSpPr>
              <a:stCxn id="10" idx="0"/>
              <a:endCxn id="19" idx="0"/>
            </p:cNvCxnSpPr>
            <p:nvPr/>
          </p:nvCxnSpPr>
          <p:spPr bwMode="auto">
            <a:xfrm rot="5400000" flipH="1" flipV="1">
              <a:off x="4610214" y="428728"/>
              <a:ext cx="12700" cy="7770003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C756BC35-1A93-E9B1-F129-8017CA199BA7}"/>
                </a:ext>
              </a:extLst>
            </p:cNvPr>
            <p:cNvCxnSpPr>
              <a:stCxn id="10" idx="0"/>
              <a:endCxn id="16" idx="0"/>
            </p:cNvCxnSpPr>
            <p:nvPr/>
          </p:nvCxnSpPr>
          <p:spPr bwMode="auto">
            <a:xfrm rot="5400000" flipH="1" flipV="1">
              <a:off x="3695641" y="1343301"/>
              <a:ext cx="12700" cy="5940857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4676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Functional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145257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dirty="0">
                <a:solidFill>
                  <a:srgbClr val="C00000"/>
                </a:solidFill>
              </a:rPr>
              <a:t>transitive functional dependency</a:t>
            </a:r>
            <a:r>
              <a:rPr lang="en-US" sz="2400" dirty="0"/>
              <a:t> occurs when a </a:t>
            </a:r>
            <a:r>
              <a:rPr lang="en-US" sz="2400" u="sng" dirty="0"/>
              <a:t>nonkey</a:t>
            </a:r>
            <a:r>
              <a:rPr lang="en-US" sz="2400" dirty="0"/>
              <a:t> column is functionally dependent on another </a:t>
            </a:r>
            <a:r>
              <a:rPr lang="en-US" sz="2400" u="sng" dirty="0"/>
              <a:t>nonkey</a:t>
            </a:r>
            <a:r>
              <a:rPr lang="en-US" sz="2400" dirty="0"/>
              <a:t> 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01711" y="3815090"/>
            <a:ext cx="4740575" cy="400110"/>
          </a:xfrm>
          <a:prstGeom prst="rect">
            <a:avLst/>
          </a:prstGeom>
          <a:solidFill>
            <a:srgbClr val="FFFFC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33CC"/>
                </a:solidFill>
              </a:rPr>
              <a:t>CampaignMgrID </a:t>
            </a:r>
            <a:r>
              <a:rPr lang="en-US" sz="2000" dirty="0">
                <a:solidFill>
                  <a:srgbClr val="0033CC"/>
                </a:solidFill>
                <a:sym typeface="Wingdings"/>
              </a:rPr>
              <a:t> CampaignMgrName</a:t>
            </a:r>
            <a:endParaRPr lang="en-US" sz="2000" dirty="0">
              <a:solidFill>
                <a:srgbClr val="0033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921122-82A9-8369-0DCE-710BA2F2B257}"/>
              </a:ext>
            </a:extLst>
          </p:cNvPr>
          <p:cNvSpPr txBox="1"/>
          <p:nvPr/>
        </p:nvSpPr>
        <p:spPr>
          <a:xfrm>
            <a:off x="258605" y="4580316"/>
            <a:ext cx="862678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33CC"/>
                </a:solidFill>
              </a:rPr>
              <a:t>It’s “transitive” because </a:t>
            </a:r>
            <a:r>
              <a:rPr lang="en-US" sz="1800" u="sng" dirty="0">
                <a:solidFill>
                  <a:srgbClr val="0033CC"/>
                </a:solidFill>
              </a:rPr>
              <a:t>AdCampaignID</a:t>
            </a:r>
            <a:r>
              <a:rPr lang="en-US" sz="1800" dirty="0">
                <a:solidFill>
                  <a:srgbClr val="0033CC"/>
                </a:solidFill>
              </a:rPr>
              <a:t> </a:t>
            </a:r>
            <a:r>
              <a:rPr lang="en-US" sz="1800" dirty="0">
                <a:solidFill>
                  <a:srgbClr val="0033CC"/>
                </a:solidFill>
                <a:sym typeface="Wingdings"/>
              </a:rPr>
              <a:t> CampaignMgrID  CampaignMgrName</a:t>
            </a:r>
            <a:endParaRPr lang="en-US" sz="1800" dirty="0">
              <a:solidFill>
                <a:srgbClr val="0033CC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7052AAD-0093-55ED-2C10-CEBC18E38942}"/>
              </a:ext>
            </a:extLst>
          </p:cNvPr>
          <p:cNvGrpSpPr/>
          <p:nvPr/>
        </p:nvGrpSpPr>
        <p:grpSpPr>
          <a:xfrm>
            <a:off x="200069" y="2971805"/>
            <a:ext cx="8716095" cy="246221"/>
            <a:chOff x="91489" y="5763491"/>
            <a:chExt cx="8716095" cy="24622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25A1C2-11AD-49CD-62F9-AEDCDB8A91F2}"/>
                </a:ext>
              </a:extLst>
            </p:cNvPr>
            <p:cNvSpPr txBox="1"/>
            <p:nvPr/>
          </p:nvSpPr>
          <p:spPr>
            <a:xfrm>
              <a:off x="91489" y="5763491"/>
              <a:ext cx="1050288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u="sng" dirty="0"/>
                <a:t>AdCampaignID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6C6B33-FDF5-C32B-4489-2897E7A259B9}"/>
                </a:ext>
              </a:extLst>
            </p:cNvPr>
            <p:cNvSpPr txBox="1"/>
            <p:nvPr/>
          </p:nvSpPr>
          <p:spPr>
            <a:xfrm>
              <a:off x="1141937" y="5763491"/>
              <a:ext cx="1263487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AdCampaignName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A14DCE1-60F9-E091-F5AB-F8641FB898DE}"/>
                </a:ext>
              </a:extLst>
            </p:cNvPr>
            <p:cNvSpPr txBox="1"/>
            <p:nvPr/>
          </p:nvSpPr>
          <p:spPr>
            <a:xfrm>
              <a:off x="2405872" y="5763491"/>
              <a:ext cx="723275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StartDate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4106B1-F7E4-94E1-5E04-D40EE144869B}"/>
                </a:ext>
              </a:extLst>
            </p:cNvPr>
            <p:cNvSpPr txBox="1"/>
            <p:nvPr/>
          </p:nvSpPr>
          <p:spPr>
            <a:xfrm>
              <a:off x="3129147" y="5763491"/>
              <a:ext cx="667170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Duration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2B823C-DB31-46B6-0D8D-3F3BB6607089}"/>
                </a:ext>
              </a:extLst>
            </p:cNvPr>
            <p:cNvSpPr txBox="1"/>
            <p:nvPr/>
          </p:nvSpPr>
          <p:spPr>
            <a:xfrm>
              <a:off x="3796317" y="5763491"/>
              <a:ext cx="111601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CampaignMgrID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5A8A7B-606F-3544-7128-73170B9061A3}"/>
                </a:ext>
              </a:extLst>
            </p:cNvPr>
            <p:cNvSpPr txBox="1"/>
            <p:nvPr/>
          </p:nvSpPr>
          <p:spPr>
            <a:xfrm>
              <a:off x="4912328" y="5763491"/>
              <a:ext cx="1329210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CampaignMgrName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1BE773-B270-A5FC-9627-59999DFC83A4}"/>
                </a:ext>
              </a:extLst>
            </p:cNvPr>
            <p:cNvSpPr txBox="1"/>
            <p:nvPr/>
          </p:nvSpPr>
          <p:spPr>
            <a:xfrm>
              <a:off x="6241538" y="5763491"/>
              <a:ext cx="631904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u="sng" dirty="0"/>
                <a:t>ModeID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76E313-E547-9FC3-4E04-BEF90D8CAABD}"/>
                </a:ext>
              </a:extLst>
            </p:cNvPr>
            <p:cNvSpPr txBox="1"/>
            <p:nvPr/>
          </p:nvSpPr>
          <p:spPr>
            <a:xfrm>
              <a:off x="6873442" y="5763491"/>
              <a:ext cx="532518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Media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435042-8CF4-724E-EDAF-4D61B655FDA4}"/>
                </a:ext>
              </a:extLst>
            </p:cNvPr>
            <p:cNvSpPr txBox="1"/>
            <p:nvPr/>
          </p:nvSpPr>
          <p:spPr>
            <a:xfrm>
              <a:off x="7405960" y="5763491"/>
              <a:ext cx="559769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Range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59FC58-9678-1234-CB98-45FAD86B9FCA}"/>
                </a:ext>
              </a:extLst>
            </p:cNvPr>
            <p:cNvSpPr txBox="1"/>
            <p:nvPr/>
          </p:nvSpPr>
          <p:spPr>
            <a:xfrm>
              <a:off x="7965687" y="5763491"/>
              <a:ext cx="841897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BudgetPctg</a:t>
              </a:r>
            </a:p>
          </p:txBody>
        </p:sp>
      </p:grp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7F822D9E-0017-72EC-85B6-71D2CB80057A}"/>
              </a:ext>
            </a:extLst>
          </p:cNvPr>
          <p:cNvCxnSpPr>
            <a:stCxn id="14" idx="2"/>
            <a:endCxn id="15" idx="2"/>
          </p:cNvCxnSpPr>
          <p:nvPr/>
        </p:nvCxnSpPr>
        <p:spPr bwMode="auto">
          <a:xfrm rot="16200000" flipH="1">
            <a:off x="5074208" y="2606721"/>
            <a:ext cx="12700" cy="1222610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6425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64"/>
            <a:ext cx="8320994" cy="5029145"/>
          </a:xfrm>
        </p:spPr>
        <p:txBody>
          <a:bodyPr/>
          <a:lstStyle/>
          <a:p>
            <a:r>
              <a:rPr lang="en-US" dirty="0"/>
              <a:t>Improve the design of database tables.</a:t>
            </a:r>
          </a:p>
          <a:p>
            <a:pPr lvl="1"/>
            <a:r>
              <a:rPr lang="en-US" dirty="0"/>
              <a:t>Eliminate update anomalies.</a:t>
            </a:r>
          </a:p>
          <a:p>
            <a:pPr lvl="5"/>
            <a:endParaRPr lang="en-US" dirty="0"/>
          </a:p>
          <a:p>
            <a:r>
              <a:rPr lang="en-US" dirty="0"/>
              <a:t>Three normal forms.</a:t>
            </a:r>
          </a:p>
          <a:p>
            <a:pPr lvl="1"/>
            <a:r>
              <a:rPr lang="en-US" dirty="0"/>
              <a:t>First normal form (1NF)</a:t>
            </a:r>
          </a:p>
          <a:p>
            <a:pPr lvl="1"/>
            <a:r>
              <a:rPr lang="en-US" dirty="0"/>
              <a:t>Second normal form (2NF)</a:t>
            </a:r>
          </a:p>
          <a:p>
            <a:pPr lvl="1"/>
            <a:r>
              <a:rPr lang="en-US" dirty="0"/>
              <a:t>Third normal form (3NF)</a:t>
            </a:r>
          </a:p>
          <a:p>
            <a:pPr lvl="5"/>
            <a:endParaRPr lang="en-US" dirty="0"/>
          </a:p>
          <a:p>
            <a:r>
              <a:rPr lang="en-US" dirty="0"/>
              <a:t>From lower to higher, each normal form has increasingly stricter conditions.</a:t>
            </a:r>
          </a:p>
          <a:p>
            <a:pPr lvl="1"/>
            <a:r>
              <a:rPr lang="en-US" dirty="0"/>
              <a:t>Even higher normal forms mostly of theoretical value.</a:t>
            </a:r>
          </a:p>
          <a:p>
            <a:pPr lvl="1"/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(BCNF), 4NF, 5NF, domain key (DKNF).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2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dirty="0"/>
              <a:t>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62" y="1234463"/>
            <a:ext cx="7406559" cy="4991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271D5-717F-F0CD-B668-39BD51DC1634}"/>
              </a:ext>
            </a:extLst>
          </p:cNvPr>
          <p:cNvSpPr txBox="1"/>
          <p:nvPr/>
        </p:nvSpPr>
        <p:spPr>
          <a:xfrm>
            <a:off x="5760707" y="1051586"/>
            <a:ext cx="211147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33CC"/>
                </a:solidFill>
              </a:rPr>
              <a:t>ZAGI Retail Company</a:t>
            </a:r>
          </a:p>
          <a:p>
            <a:r>
              <a:rPr lang="en-US" sz="1200" dirty="0">
                <a:solidFill>
                  <a:srgbClr val="0033CC"/>
                </a:solidFill>
              </a:rPr>
              <a:t>Sales Department Database</a:t>
            </a:r>
          </a:p>
        </p:txBody>
      </p:sp>
    </p:spTree>
    <p:extLst>
      <p:ext uri="{BB962C8B-B14F-4D97-AF65-F5344CB8AC3E}">
        <p14:creationId xmlns:p14="http://schemas.microsoft.com/office/powerpoint/2010/main" val="38633929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Normal Form (1NF)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table is in 1NF if:</a:t>
            </a:r>
          </a:p>
          <a:p>
            <a:pPr lvl="1"/>
            <a:r>
              <a:rPr lang="en-US" dirty="0"/>
              <a:t>Each row is unique.</a:t>
            </a:r>
          </a:p>
          <a:p>
            <a:pPr lvl="1"/>
            <a:r>
              <a:rPr lang="en-US" dirty="0"/>
              <a:t>All values in a column must be from the same predefined domain.</a:t>
            </a:r>
          </a:p>
          <a:p>
            <a:pPr lvl="1"/>
            <a:r>
              <a:rPr lang="en-US" dirty="0"/>
              <a:t>No column in any row contains multiple values.</a:t>
            </a:r>
          </a:p>
          <a:p>
            <a:pPr lvl="5"/>
            <a:endParaRPr lang="en-US" dirty="0"/>
          </a:p>
          <a:p>
            <a:r>
              <a:rPr lang="en-US" dirty="0"/>
              <a:t>In other words, any valid relational table is, </a:t>
            </a:r>
            <a:br>
              <a:rPr lang="en-US" dirty="0"/>
            </a:br>
            <a:r>
              <a:rPr lang="en-US" dirty="0"/>
              <a:t>by definition, in 1NF.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Normal Form (1NF)</a:t>
            </a:r>
            <a:r>
              <a:rPr lang="en-US" i="1" dirty="0"/>
              <a:t>, cont’d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1234464"/>
            <a:ext cx="44799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12" y="1234464"/>
            <a:ext cx="457993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43" y="4114800"/>
            <a:ext cx="55467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/>
          <p:cNvSpPr/>
          <p:nvPr/>
        </p:nvSpPr>
        <p:spPr bwMode="auto">
          <a:xfrm>
            <a:off x="4297683" y="2423171"/>
            <a:ext cx="548634" cy="548634"/>
          </a:xfrm>
          <a:prstGeom prst="rightArrow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286025" y="3703317"/>
            <a:ext cx="548634" cy="548634"/>
          </a:xfrm>
          <a:prstGeom prst="downArrow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69268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6B214A-EE03-210B-B189-F4D0859E47A3}"/>
              </a:ext>
            </a:extLst>
          </p:cNvPr>
          <p:cNvSpPr txBox="1"/>
          <p:nvPr/>
        </p:nvSpPr>
        <p:spPr>
          <a:xfrm>
            <a:off x="5852146" y="3718545"/>
            <a:ext cx="217078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Increase record count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E5B93-DF2B-35CA-D9D5-31AC2987B2F1}"/>
              </a:ext>
            </a:extLst>
          </p:cNvPr>
          <p:cNvSpPr txBox="1"/>
          <p:nvPr/>
        </p:nvSpPr>
        <p:spPr>
          <a:xfrm>
            <a:off x="394875" y="5989292"/>
            <a:ext cx="197522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Introduce new table</a:t>
            </a:r>
          </a:p>
        </p:txBody>
      </p:sp>
    </p:spTree>
    <p:extLst>
      <p:ext uri="{BB962C8B-B14F-4D97-AF65-F5344CB8AC3E}">
        <p14:creationId xmlns:p14="http://schemas.microsoft.com/office/powerpoint/2010/main" val="77748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Normal Form (2NF)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493527"/>
          </a:xfrm>
        </p:spPr>
        <p:txBody>
          <a:bodyPr/>
          <a:lstStyle/>
          <a:p>
            <a:r>
              <a:rPr lang="en-US" dirty="0"/>
              <a:t>A table is in 2NF if:</a:t>
            </a:r>
          </a:p>
          <a:p>
            <a:pPr lvl="1"/>
            <a:r>
              <a:rPr lang="en-US" dirty="0"/>
              <a:t>It is in 1NF.</a:t>
            </a:r>
          </a:p>
          <a:p>
            <a:pPr lvl="1"/>
            <a:r>
              <a:rPr lang="en-US" dirty="0"/>
              <a:t>It does </a:t>
            </a:r>
            <a:r>
              <a:rPr lang="en-US" u="sng" dirty="0"/>
              <a:t>not</a:t>
            </a:r>
            <a:r>
              <a:rPr lang="en-US" dirty="0"/>
              <a:t> contain </a:t>
            </a:r>
            <a:r>
              <a:rPr lang="en-US" u="sng" dirty="0"/>
              <a:t>partial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functional dependencies.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5" name="Picture 4" descr="fig04_10.jpg">
            <a:extLst>
              <a:ext uri="{FF2B5EF4-FFF2-40B4-BE49-F238E27FC236}">
                <a16:creationId xmlns:a16="http://schemas.microsoft.com/office/drawing/2014/main" id="{FAA80D27-0592-D1A0-F5C7-FB2BD504B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4" y="3063244"/>
            <a:ext cx="8982287" cy="301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866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04_10.jpg">
            <a:extLst>
              <a:ext uri="{FF2B5EF4-FFF2-40B4-BE49-F238E27FC236}">
                <a16:creationId xmlns:a16="http://schemas.microsoft.com/office/drawing/2014/main" id="{7B22C7C4-95C1-E429-A56D-EF2F4A957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4" y="1234464"/>
            <a:ext cx="8982287" cy="24688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Normal Form (2NF)</a:t>
            </a:r>
            <a:r>
              <a:rPr lang="en-US" i="1" dirty="0"/>
              <a:t>, cont’d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3520439"/>
            <a:ext cx="9051925" cy="274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own Arrow 8"/>
          <p:cNvSpPr/>
          <p:nvPr/>
        </p:nvSpPr>
        <p:spPr bwMode="auto">
          <a:xfrm>
            <a:off x="4297683" y="3246122"/>
            <a:ext cx="548634" cy="548634"/>
          </a:xfrm>
          <a:prstGeom prst="downArrow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</p:spTree>
    <p:extLst>
      <p:ext uri="{BB962C8B-B14F-4D97-AF65-F5344CB8AC3E}">
        <p14:creationId xmlns:p14="http://schemas.microsoft.com/office/powerpoint/2010/main" val="205804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Normal Form (3NF)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412434" cy="1493527"/>
          </a:xfrm>
        </p:spPr>
        <p:txBody>
          <a:bodyPr/>
          <a:lstStyle/>
          <a:p>
            <a:r>
              <a:rPr lang="en-US" dirty="0"/>
              <a:t>A table is in 3NF if:</a:t>
            </a:r>
          </a:p>
          <a:p>
            <a:pPr lvl="1"/>
            <a:r>
              <a:rPr lang="en-US" dirty="0"/>
              <a:t>It is in 2NF.</a:t>
            </a:r>
          </a:p>
          <a:p>
            <a:pPr lvl="1"/>
            <a:r>
              <a:rPr lang="en-US" dirty="0"/>
              <a:t>It does </a:t>
            </a:r>
            <a:r>
              <a:rPr lang="en-US" u="sng" dirty="0"/>
              <a:t>not</a:t>
            </a:r>
            <a:r>
              <a:rPr lang="en-US" dirty="0"/>
              <a:t> contain </a:t>
            </a:r>
            <a:r>
              <a:rPr lang="en-US" u="sng" dirty="0"/>
              <a:t>transitive</a:t>
            </a:r>
            <a:r>
              <a:rPr lang="en-US" dirty="0"/>
              <a:t> functional dependencies.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5" name="Picture 4" descr="fig04_10.jpg">
            <a:extLst>
              <a:ext uri="{FF2B5EF4-FFF2-40B4-BE49-F238E27FC236}">
                <a16:creationId xmlns:a16="http://schemas.microsoft.com/office/drawing/2014/main" id="{AD059938-F45F-1CCB-9162-4BCF59A1A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4" y="2971805"/>
            <a:ext cx="8982287" cy="30174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D46A25-3CB5-0008-AA9F-8AFF460BD918}"/>
              </a:ext>
            </a:extLst>
          </p:cNvPr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</p:spTree>
    <p:extLst>
      <p:ext uri="{BB962C8B-B14F-4D97-AF65-F5344CB8AC3E}">
        <p14:creationId xmlns:p14="http://schemas.microsoft.com/office/powerpoint/2010/main" val="10041486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28" y="3986493"/>
            <a:ext cx="8718550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Normal Form (3NF)</a:t>
            </a:r>
            <a:r>
              <a:rPr lang="en-US" i="1" dirty="0"/>
              <a:t>, cont’d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45" y="1234464"/>
            <a:ext cx="81597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own Arrow 7"/>
          <p:cNvSpPr/>
          <p:nvPr/>
        </p:nvSpPr>
        <p:spPr bwMode="auto">
          <a:xfrm>
            <a:off x="4297683" y="3703317"/>
            <a:ext cx="548634" cy="548634"/>
          </a:xfrm>
          <a:prstGeom prst="downArrow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66536" y="3154683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F6F9A2-C43D-2142-6FC1-53B25A0430FC}"/>
              </a:ext>
            </a:extLst>
          </p:cNvPr>
          <p:cNvGrpSpPr/>
          <p:nvPr/>
        </p:nvGrpSpPr>
        <p:grpSpPr>
          <a:xfrm>
            <a:off x="6990254" y="4434829"/>
            <a:ext cx="1696501" cy="646331"/>
            <a:chOff x="7040853" y="4426559"/>
            <a:chExt cx="1696501" cy="64633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43ADB5E-F00A-23A8-B204-DE2F28186512}"/>
                </a:ext>
              </a:extLst>
            </p:cNvPr>
            <p:cNvSpPr txBox="1"/>
            <p:nvPr/>
          </p:nvSpPr>
          <p:spPr>
            <a:xfrm>
              <a:off x="7315170" y="4426559"/>
              <a:ext cx="1422184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33C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33CC"/>
                  </a:solidFill>
                </a:rPr>
                <a:t>Note that a copy</a:t>
              </a:r>
            </a:p>
            <a:p>
              <a:r>
                <a:rPr lang="en-US" sz="1200" dirty="0">
                  <a:solidFill>
                    <a:srgbClr val="0033CC"/>
                  </a:solidFill>
                </a:rPr>
                <a:t>of the determinant</a:t>
              </a:r>
            </a:p>
            <a:p>
              <a:r>
                <a:rPr lang="en-US" sz="1200" dirty="0">
                  <a:solidFill>
                    <a:srgbClr val="0033CC"/>
                  </a:solidFill>
                </a:rPr>
                <a:t>is left behind.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51A8092-F965-6D1E-1DDD-648790A2476B}"/>
                </a:ext>
              </a:extLst>
            </p:cNvPr>
            <p:cNvCxnSpPr>
              <a:stCxn id="3" idx="1"/>
            </p:cNvCxnSpPr>
            <p:nvPr/>
          </p:nvCxnSpPr>
          <p:spPr bwMode="auto">
            <a:xfrm flipH="1" flipV="1">
              <a:off x="7040853" y="4749724"/>
              <a:ext cx="274317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5562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Normal Form (3NF)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5" y="1337281"/>
            <a:ext cx="607695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</p:spTree>
    <p:extLst>
      <p:ext uri="{BB962C8B-B14F-4D97-AF65-F5344CB8AC3E}">
        <p14:creationId xmlns:p14="http://schemas.microsoft.com/office/powerpoint/2010/main" val="7950764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000" dirty="0"/>
              <a:t>Third Normal Form </a:t>
            </a:r>
            <a:br>
              <a:rPr lang="en-US" sz="2000" dirty="0"/>
            </a:br>
            <a:r>
              <a:rPr lang="en-US" sz="2000" dirty="0"/>
              <a:t>(3NF)</a:t>
            </a:r>
            <a:r>
              <a:rPr lang="en-US" sz="2000" i="1" dirty="0"/>
              <a:t>, cont’d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323" y="366713"/>
            <a:ext cx="4403725" cy="6308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45" y="5440658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</p:spTree>
    <p:extLst>
      <p:ext uri="{BB962C8B-B14F-4D97-AF65-F5344CB8AC3E}">
        <p14:creationId xmlns:p14="http://schemas.microsoft.com/office/powerpoint/2010/main" val="1294621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000" dirty="0"/>
              <a:t>Third Normal Form </a:t>
            </a:r>
            <a:br>
              <a:rPr lang="en-US" sz="2000" dirty="0"/>
            </a:br>
            <a:r>
              <a:rPr lang="en-US" sz="2000" dirty="0"/>
              <a:t>(3NF)</a:t>
            </a:r>
            <a:r>
              <a:rPr lang="en-US" sz="2000" i="1" dirty="0"/>
              <a:t>, cont’d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903" y="412079"/>
            <a:ext cx="4673169" cy="58363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45" y="5349219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49A556-5825-000A-30D3-2CB62FD66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9" y="1616101"/>
            <a:ext cx="4170406" cy="15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1646DB-164D-0D2D-891C-96FAD00F27A1}"/>
              </a:ext>
            </a:extLst>
          </p:cNvPr>
          <p:cNvSpPr txBox="1"/>
          <p:nvPr/>
        </p:nvSpPr>
        <p:spPr>
          <a:xfrm>
            <a:off x="764381" y="1305142"/>
            <a:ext cx="2678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unnormalized table</a:t>
            </a:r>
          </a:p>
        </p:txBody>
      </p:sp>
    </p:spTree>
    <p:extLst>
      <p:ext uri="{BB962C8B-B14F-4D97-AF65-F5344CB8AC3E}">
        <p14:creationId xmlns:p14="http://schemas.microsoft.com/office/powerpoint/2010/main" val="24083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6BA6-108E-9608-3830-3F24EBA3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06" y="411163"/>
            <a:ext cx="8412388" cy="655637"/>
          </a:xfrm>
        </p:spPr>
        <p:txBody>
          <a:bodyPr/>
          <a:lstStyle/>
          <a:p>
            <a:r>
              <a:rPr lang="en-US" dirty="0"/>
              <a:t>ER Diagram Normalization Technique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1C46F-B2CC-F3FA-CB0D-9B6F8698E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/>
              <a:t>Create a proper ER diagram from the table: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2A52C-58CA-8CF3-3267-A7E92338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36CCD49-12EE-A6BE-1D68-955689AB4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67" y="1851672"/>
            <a:ext cx="6540470" cy="425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8B9D67-8D46-B9BC-B051-30E059B59731}"/>
              </a:ext>
            </a:extLst>
          </p:cNvPr>
          <p:cNvSpPr txBox="1"/>
          <p:nvPr/>
        </p:nvSpPr>
        <p:spPr>
          <a:xfrm>
            <a:off x="6400077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356034E-4FB6-23DB-56AC-A4376838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27" y="3688499"/>
            <a:ext cx="5079847" cy="187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72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dirty="0"/>
              <a:t>Examples</a:t>
            </a:r>
            <a:r>
              <a:rPr lang="en-US" i="1" dirty="0"/>
              <a:t>, cont’d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325903"/>
            <a:ext cx="8310562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E19399-7C4C-1E3A-4154-CAA51C9E3C7E}"/>
              </a:ext>
            </a:extLst>
          </p:cNvPr>
          <p:cNvSpPr txBox="1"/>
          <p:nvPr/>
        </p:nvSpPr>
        <p:spPr>
          <a:xfrm>
            <a:off x="6492219" y="1095070"/>
            <a:ext cx="211147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33CC"/>
                </a:solidFill>
              </a:rPr>
              <a:t>ZAGI Retail Company</a:t>
            </a:r>
          </a:p>
          <a:p>
            <a:r>
              <a:rPr lang="en-US" sz="1200" dirty="0">
                <a:solidFill>
                  <a:srgbClr val="0033CC"/>
                </a:solidFill>
              </a:rPr>
              <a:t>Sales Department Database</a:t>
            </a:r>
          </a:p>
        </p:txBody>
      </p:sp>
    </p:spTree>
    <p:extLst>
      <p:ext uri="{BB962C8B-B14F-4D97-AF65-F5344CB8AC3E}">
        <p14:creationId xmlns:p14="http://schemas.microsoft.com/office/powerpoint/2010/main" val="15501752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89638-F437-1B83-BA18-FF23CC4D8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87698"/>
          </a:xfrm>
        </p:spPr>
        <p:txBody>
          <a:bodyPr/>
          <a:lstStyle/>
          <a:p>
            <a:r>
              <a:rPr lang="en-US" dirty="0"/>
              <a:t>Map to a relational schema: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B9CB2-664E-6C3D-A6DA-9D1AA2B0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028829-391B-089D-F8A3-35224BE13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06" y="411163"/>
            <a:ext cx="8412388" cy="655637"/>
          </a:xfrm>
        </p:spPr>
        <p:txBody>
          <a:bodyPr/>
          <a:lstStyle/>
          <a:p>
            <a:r>
              <a:rPr lang="en-US" dirty="0"/>
              <a:t>ER Diagram Normalization Technique</a:t>
            </a:r>
            <a:r>
              <a:rPr lang="en-US" i="1" dirty="0"/>
              <a:t>, cont’d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416A64D-FD85-D912-6E11-C060AFB6C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777" y="1783099"/>
            <a:ext cx="5526445" cy="41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F9B4F1-07DC-777D-B7F8-585C30BAA843}"/>
              </a:ext>
            </a:extLst>
          </p:cNvPr>
          <p:cNvSpPr txBox="1"/>
          <p:nvPr/>
        </p:nvSpPr>
        <p:spPr>
          <a:xfrm>
            <a:off x="6400077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</p:spTree>
    <p:extLst>
      <p:ext uri="{BB962C8B-B14F-4D97-AF65-F5344CB8AC3E}">
        <p14:creationId xmlns:p14="http://schemas.microsoft.com/office/powerpoint/2010/main" val="34673154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Normalization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1417322"/>
            <a:ext cx="90519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57610" y="1234464"/>
            <a:ext cx="169587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Original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077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EFFA51-D982-261D-F60C-3DC0089354C8}"/>
              </a:ext>
            </a:extLst>
          </p:cNvPr>
          <p:cNvSpPr txBox="1"/>
          <p:nvPr/>
        </p:nvSpPr>
        <p:spPr>
          <a:xfrm>
            <a:off x="2447129" y="4929342"/>
            <a:ext cx="411683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Can you spot the functional dependencies?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20C092-E445-D4C0-CEEC-9ECA9A6356FC}"/>
              </a:ext>
            </a:extLst>
          </p:cNvPr>
          <p:cNvSpPr txBox="1"/>
          <p:nvPr/>
        </p:nvSpPr>
        <p:spPr>
          <a:xfrm>
            <a:off x="2253166" y="4526268"/>
            <a:ext cx="4504759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33CC"/>
                </a:solidFill>
              </a:rPr>
              <a:t>Functional dependencies:</a:t>
            </a:r>
          </a:p>
          <a:p>
            <a:r>
              <a:rPr lang="en-US" u="sng" dirty="0">
                <a:solidFill>
                  <a:srgbClr val="0033CC"/>
                </a:solidFill>
              </a:rPr>
              <a:t>RecruiterID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sz="1600" dirty="0">
                <a:solidFill>
                  <a:srgbClr val="0033CC"/>
                </a:solidFill>
                <a:sym typeface="Wingdings"/>
              </a:rPr>
              <a:t></a:t>
            </a:r>
            <a:r>
              <a:rPr lang="en-US" dirty="0">
                <a:solidFill>
                  <a:srgbClr val="0033CC"/>
                </a:solidFill>
              </a:rPr>
              <a:t> RecruiterName, StatusID, Status</a:t>
            </a:r>
          </a:p>
          <a:p>
            <a:r>
              <a:rPr lang="en-US" dirty="0">
                <a:solidFill>
                  <a:srgbClr val="0033CC"/>
                </a:solidFill>
              </a:rPr>
              <a:t>StatusID </a:t>
            </a:r>
            <a:r>
              <a:rPr lang="en-US" sz="1600" dirty="0">
                <a:solidFill>
                  <a:srgbClr val="0033CC"/>
                </a:solidFill>
                <a:sym typeface="Wingdings"/>
              </a:rPr>
              <a:t></a:t>
            </a:r>
            <a:r>
              <a:rPr lang="en-US" dirty="0">
                <a:solidFill>
                  <a:srgbClr val="0033CC"/>
                </a:solidFill>
              </a:rPr>
              <a:t> Status</a:t>
            </a:r>
          </a:p>
          <a:p>
            <a:r>
              <a:rPr lang="en-US" dirty="0">
                <a:solidFill>
                  <a:srgbClr val="0033CC"/>
                </a:solidFill>
              </a:rPr>
              <a:t>State </a:t>
            </a:r>
            <a:r>
              <a:rPr lang="en-US" sz="1600" dirty="0">
                <a:solidFill>
                  <a:srgbClr val="0033CC"/>
                </a:solidFill>
                <a:sym typeface="Wingdings"/>
              </a:rPr>
              <a:t></a:t>
            </a:r>
            <a:r>
              <a:rPr lang="en-US" dirty="0">
                <a:solidFill>
                  <a:srgbClr val="0033CC"/>
                </a:solidFill>
              </a:rPr>
              <a:t> StatePopulation</a:t>
            </a:r>
          </a:p>
          <a:p>
            <a:r>
              <a:rPr lang="en-US" u="sng" dirty="0">
                <a:solidFill>
                  <a:srgbClr val="0033CC"/>
                </a:solidFill>
              </a:rPr>
              <a:t>City</a:t>
            </a:r>
            <a:r>
              <a:rPr lang="en-US" dirty="0">
                <a:solidFill>
                  <a:srgbClr val="0033CC"/>
                </a:solidFill>
              </a:rPr>
              <a:t>, </a:t>
            </a:r>
            <a:r>
              <a:rPr lang="en-US" u="sng" dirty="0">
                <a:solidFill>
                  <a:srgbClr val="0033CC"/>
                </a:solidFill>
              </a:rPr>
              <a:t>State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sz="1600" dirty="0">
                <a:solidFill>
                  <a:srgbClr val="0033CC"/>
                </a:solidFill>
                <a:sym typeface="Wingdings"/>
              </a:rPr>
              <a:t></a:t>
            </a:r>
            <a:r>
              <a:rPr lang="en-US" dirty="0">
                <a:solidFill>
                  <a:srgbClr val="0033CC"/>
                </a:solidFill>
              </a:rPr>
              <a:t> CityPopulation</a:t>
            </a:r>
          </a:p>
          <a:p>
            <a:r>
              <a:rPr lang="en-US" u="sng" dirty="0">
                <a:solidFill>
                  <a:srgbClr val="0033CC"/>
                </a:solidFill>
              </a:rPr>
              <a:t>RecruiterID</a:t>
            </a:r>
            <a:r>
              <a:rPr lang="en-US" dirty="0">
                <a:solidFill>
                  <a:srgbClr val="0033CC"/>
                </a:solidFill>
              </a:rPr>
              <a:t>, </a:t>
            </a:r>
            <a:r>
              <a:rPr lang="en-US" u="sng" dirty="0">
                <a:solidFill>
                  <a:srgbClr val="0033CC"/>
                </a:solidFill>
              </a:rPr>
              <a:t>City</a:t>
            </a:r>
            <a:r>
              <a:rPr lang="en-US" dirty="0">
                <a:solidFill>
                  <a:srgbClr val="0033CC"/>
                </a:solidFill>
              </a:rPr>
              <a:t>, </a:t>
            </a:r>
            <a:r>
              <a:rPr lang="en-US" u="sng" dirty="0">
                <a:solidFill>
                  <a:srgbClr val="0033CC"/>
                </a:solidFill>
              </a:rPr>
              <a:t>State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sz="1600" dirty="0">
                <a:solidFill>
                  <a:srgbClr val="0033CC"/>
                </a:solidFill>
                <a:sym typeface="Wingdings"/>
              </a:rPr>
              <a:t></a:t>
            </a:r>
            <a:r>
              <a:rPr lang="en-US" dirty="0">
                <a:solidFill>
                  <a:srgbClr val="0033CC"/>
                </a:solidFill>
              </a:rPr>
              <a:t> NoOfRecruits</a:t>
            </a:r>
          </a:p>
        </p:txBody>
      </p:sp>
    </p:spTree>
    <p:extLst>
      <p:ext uri="{BB962C8B-B14F-4D97-AF65-F5344CB8AC3E}">
        <p14:creationId xmlns:p14="http://schemas.microsoft.com/office/powerpoint/2010/main" val="164078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Normalization Example</a:t>
            </a:r>
            <a:r>
              <a:rPr lang="en-US" i="1" dirty="0"/>
              <a:t>, cont’d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75097" y="6211669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9079A2-4F15-BAD7-3532-36F1F5579221}"/>
              </a:ext>
            </a:extLst>
          </p:cNvPr>
          <p:cNvGrpSpPr/>
          <p:nvPr/>
        </p:nvGrpSpPr>
        <p:grpSpPr>
          <a:xfrm>
            <a:off x="759658" y="2438007"/>
            <a:ext cx="7558835" cy="449896"/>
            <a:chOff x="759658" y="3913397"/>
            <a:chExt cx="7558835" cy="449896"/>
          </a:xfrm>
        </p:grpSpPr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2F761EF7-C7CF-CE98-8B0C-11967B1C0804}"/>
                </a:ext>
              </a:extLst>
            </p:cNvPr>
            <p:cNvCxnSpPr>
              <a:stCxn id="15" idx="0"/>
              <a:endCxn id="23" idx="0"/>
            </p:cNvCxnSpPr>
            <p:nvPr/>
          </p:nvCxnSpPr>
          <p:spPr bwMode="auto">
            <a:xfrm rot="5400000" flipH="1" flipV="1">
              <a:off x="4532726" y="577525"/>
              <a:ext cx="12700" cy="7558835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4D54103E-54C2-8C78-5D19-DD6A38BDC608}"/>
                </a:ext>
              </a:extLst>
            </p:cNvPr>
            <p:cNvCxnSpPr>
              <a:stCxn id="19" idx="0"/>
              <a:endCxn id="23" idx="0"/>
            </p:cNvCxnSpPr>
            <p:nvPr/>
          </p:nvCxnSpPr>
          <p:spPr bwMode="auto">
            <a:xfrm rot="5400000" flipH="1" flipV="1">
              <a:off x="6303083" y="2347882"/>
              <a:ext cx="12700" cy="4018121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8E414031-313A-379E-2B59-5060233FE527}"/>
                </a:ext>
              </a:extLst>
            </p:cNvPr>
            <p:cNvCxnSpPr>
              <a:stCxn id="20" idx="0"/>
              <a:endCxn id="23" idx="0"/>
            </p:cNvCxnSpPr>
            <p:nvPr/>
          </p:nvCxnSpPr>
          <p:spPr bwMode="auto">
            <a:xfrm rot="5400000" flipH="1" flipV="1">
              <a:off x="6564533" y="2609332"/>
              <a:ext cx="12700" cy="3495221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A1B546-1D6D-0C31-397D-35D8BE55F58B}"/>
                </a:ext>
              </a:extLst>
            </p:cNvPr>
            <p:cNvSpPr txBox="1"/>
            <p:nvPr/>
          </p:nvSpPr>
          <p:spPr>
            <a:xfrm>
              <a:off x="1616851" y="3913397"/>
              <a:ext cx="822661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B23C00"/>
                  </a:solidFill>
                </a:rPr>
                <a:t>full key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64054B-EFF5-E66A-B8DE-C0C90D1C8947}"/>
              </a:ext>
            </a:extLst>
          </p:cNvPr>
          <p:cNvGrpSpPr/>
          <p:nvPr/>
        </p:nvGrpSpPr>
        <p:grpSpPr>
          <a:xfrm>
            <a:off x="238584" y="2881552"/>
            <a:ext cx="8666831" cy="292388"/>
            <a:chOff x="315884" y="5752407"/>
            <a:chExt cx="8666831" cy="29238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B65474-F21B-3ED0-3228-23E0AAE98D54}"/>
                </a:ext>
              </a:extLst>
            </p:cNvPr>
            <p:cNvSpPr txBox="1"/>
            <p:nvPr/>
          </p:nvSpPr>
          <p:spPr>
            <a:xfrm>
              <a:off x="315884" y="5752407"/>
              <a:ext cx="1029449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00" u="sng" dirty="0"/>
                <a:t>RecruiterID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D77F90-E3C1-9480-044E-849D0FC6E1B3}"/>
                </a:ext>
              </a:extLst>
            </p:cNvPr>
            <p:cNvSpPr txBox="1"/>
            <p:nvPr/>
          </p:nvSpPr>
          <p:spPr>
            <a:xfrm>
              <a:off x="1345333" y="5752407"/>
              <a:ext cx="1308371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RecruiterName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CE8B3C-42DB-17E2-A97F-F1AF0A84D5EB}"/>
                </a:ext>
              </a:extLst>
            </p:cNvPr>
            <p:cNvSpPr txBox="1"/>
            <p:nvPr/>
          </p:nvSpPr>
          <p:spPr>
            <a:xfrm>
              <a:off x="2653704" y="5752407"/>
              <a:ext cx="824265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StatusID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CEE7AE-9A7F-EF40-A221-EBA253275338}"/>
                </a:ext>
              </a:extLst>
            </p:cNvPr>
            <p:cNvSpPr txBox="1"/>
            <p:nvPr/>
          </p:nvSpPr>
          <p:spPr>
            <a:xfrm>
              <a:off x="3477969" y="5752407"/>
              <a:ext cx="657552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Status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1C8383-9E28-317C-6C81-EAD86490D50E}"/>
                </a:ext>
              </a:extLst>
            </p:cNvPr>
            <p:cNvSpPr txBox="1"/>
            <p:nvPr/>
          </p:nvSpPr>
          <p:spPr>
            <a:xfrm>
              <a:off x="4135521" y="5752407"/>
              <a:ext cx="471604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00" u="sng" dirty="0"/>
                <a:t>City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067FA6-3004-5861-CFB2-72D6D732863B}"/>
                </a:ext>
              </a:extLst>
            </p:cNvPr>
            <p:cNvSpPr txBox="1"/>
            <p:nvPr/>
          </p:nvSpPr>
          <p:spPr>
            <a:xfrm>
              <a:off x="4607125" y="5752407"/>
              <a:ext cx="574196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00" u="sng" dirty="0"/>
                <a:t>State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D2E8B27-61ED-EADD-6F5B-FDF743F2C96F}"/>
                </a:ext>
              </a:extLst>
            </p:cNvPr>
            <p:cNvSpPr txBox="1"/>
            <p:nvPr/>
          </p:nvSpPr>
          <p:spPr>
            <a:xfrm>
              <a:off x="5181321" y="5752407"/>
              <a:ext cx="1362874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StatePopulation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F5B8CD-3809-B06D-ABDD-D4ED4568F30E}"/>
                </a:ext>
              </a:extLst>
            </p:cNvPr>
            <p:cNvSpPr txBox="1"/>
            <p:nvPr/>
          </p:nvSpPr>
          <p:spPr>
            <a:xfrm>
              <a:off x="6538386" y="5752407"/>
              <a:ext cx="1260281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CityPopulation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DF75D4C-45FB-415E-A103-2514F9889712}"/>
                </a:ext>
              </a:extLst>
            </p:cNvPr>
            <p:cNvSpPr txBox="1"/>
            <p:nvPr/>
          </p:nvSpPr>
          <p:spPr>
            <a:xfrm>
              <a:off x="7796172" y="5752407"/>
              <a:ext cx="1186543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NoOfRecruits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6E65E5E-6D40-0D0B-8B89-670E3B91B13D}"/>
              </a:ext>
            </a:extLst>
          </p:cNvPr>
          <p:cNvSpPr/>
          <p:nvPr/>
        </p:nvSpPr>
        <p:spPr bwMode="auto">
          <a:xfrm>
            <a:off x="4937756" y="2972991"/>
            <a:ext cx="137084" cy="140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F4A78E-D667-E902-6944-A21864C964E6}"/>
              </a:ext>
            </a:extLst>
          </p:cNvPr>
          <p:cNvGrpSpPr/>
          <p:nvPr/>
        </p:nvGrpSpPr>
        <p:grpSpPr>
          <a:xfrm>
            <a:off x="759659" y="3167590"/>
            <a:ext cx="2976136" cy="445474"/>
            <a:chOff x="759659" y="4774321"/>
            <a:chExt cx="2976136" cy="44547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746A388-54A3-E9AC-929F-030938184559}"/>
                </a:ext>
              </a:extLst>
            </p:cNvPr>
            <p:cNvGrpSpPr/>
            <p:nvPr/>
          </p:nvGrpSpPr>
          <p:grpSpPr>
            <a:xfrm>
              <a:off x="759659" y="4774321"/>
              <a:ext cx="2976136" cy="12700"/>
              <a:chOff x="759659" y="4774321"/>
              <a:chExt cx="2976136" cy="12700"/>
            </a:xfrm>
          </p:grpSpPr>
          <p:cxnSp>
            <p:nvCxnSpPr>
              <p:cNvPr id="28" name="Elbow Connector 27">
                <a:extLst>
                  <a:ext uri="{FF2B5EF4-FFF2-40B4-BE49-F238E27FC236}">
                    <a16:creationId xmlns:a16="http://schemas.microsoft.com/office/drawing/2014/main" id="{35F579E4-52AE-2392-81F0-5E49C60814D3}"/>
                  </a:ext>
                </a:extLst>
              </p:cNvPr>
              <p:cNvCxnSpPr>
                <a:stCxn id="15" idx="2"/>
                <a:endCxn id="16" idx="2"/>
              </p:cNvCxnSpPr>
              <p:nvPr/>
            </p:nvCxnSpPr>
            <p:spPr bwMode="auto">
              <a:xfrm rot="16200000" flipH="1">
                <a:off x="1337764" y="4196216"/>
                <a:ext cx="12700" cy="1168910"/>
              </a:xfrm>
              <a:prstGeom prst="bentConnector3">
                <a:avLst>
                  <a:gd name="adj1" fmla="val 1800000"/>
                </a:avLst>
              </a:prstGeom>
              <a:solidFill>
                <a:schemeClr val="accent1"/>
              </a:solidFill>
              <a:ln w="12700" cap="flat" cmpd="sng" algn="ctr">
                <a:solidFill>
                  <a:srgbClr val="0033CC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Elbow Connector 28">
                <a:extLst>
                  <a:ext uri="{FF2B5EF4-FFF2-40B4-BE49-F238E27FC236}">
                    <a16:creationId xmlns:a16="http://schemas.microsoft.com/office/drawing/2014/main" id="{8B583BE7-5E12-E5C0-7A39-2C1C52F0443D}"/>
                  </a:ext>
                </a:extLst>
              </p:cNvPr>
              <p:cNvCxnSpPr>
                <a:stCxn id="15" idx="2"/>
                <a:endCxn id="17" idx="2"/>
              </p:cNvCxnSpPr>
              <p:nvPr/>
            </p:nvCxnSpPr>
            <p:spPr bwMode="auto">
              <a:xfrm rot="16200000" flipH="1">
                <a:off x="1870923" y="3663057"/>
                <a:ext cx="12700" cy="2235228"/>
              </a:xfrm>
              <a:prstGeom prst="bentConnector3">
                <a:avLst>
                  <a:gd name="adj1" fmla="val 1800000"/>
                </a:avLst>
              </a:prstGeom>
              <a:solidFill>
                <a:schemeClr val="accent1"/>
              </a:solidFill>
              <a:ln w="12700" cap="flat" cmpd="sng" algn="ctr">
                <a:solidFill>
                  <a:srgbClr val="0033CC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Elbow Connector 29">
                <a:extLst>
                  <a:ext uri="{FF2B5EF4-FFF2-40B4-BE49-F238E27FC236}">
                    <a16:creationId xmlns:a16="http://schemas.microsoft.com/office/drawing/2014/main" id="{EB735128-C1B5-75CA-7BF8-6C6E0577FF81}"/>
                  </a:ext>
                </a:extLst>
              </p:cNvPr>
              <p:cNvCxnSpPr>
                <a:stCxn id="15" idx="2"/>
                <a:endCxn id="18" idx="2"/>
              </p:cNvCxnSpPr>
              <p:nvPr/>
            </p:nvCxnSpPr>
            <p:spPr bwMode="auto">
              <a:xfrm rot="16200000" flipH="1">
                <a:off x="2241377" y="3292603"/>
                <a:ext cx="12700" cy="2976136"/>
              </a:xfrm>
              <a:prstGeom prst="bentConnector3">
                <a:avLst>
                  <a:gd name="adj1" fmla="val 1800000"/>
                </a:avLst>
              </a:prstGeom>
              <a:solidFill>
                <a:schemeClr val="accent1"/>
              </a:solidFill>
              <a:ln w="12700" cap="flat" cmpd="sng" algn="ctr">
                <a:solidFill>
                  <a:srgbClr val="0033CC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4C313B7-C219-3CC6-6958-E9B1D4A19D4B}"/>
                </a:ext>
              </a:extLst>
            </p:cNvPr>
            <p:cNvSpPr txBox="1"/>
            <p:nvPr/>
          </p:nvSpPr>
          <p:spPr>
            <a:xfrm>
              <a:off x="1005879" y="4881241"/>
              <a:ext cx="742511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33C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33CC"/>
                  </a:solidFill>
                </a:rPr>
                <a:t>partial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AC63E2A-B516-5278-5863-BD00BD3103A0}"/>
              </a:ext>
            </a:extLst>
          </p:cNvPr>
          <p:cNvGrpSpPr/>
          <p:nvPr/>
        </p:nvGrpSpPr>
        <p:grpSpPr>
          <a:xfrm>
            <a:off x="4300373" y="3167590"/>
            <a:ext cx="2797204" cy="445474"/>
            <a:chOff x="4300373" y="4774321"/>
            <a:chExt cx="2797204" cy="445474"/>
          </a:xfrm>
        </p:grpSpPr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B003B7EE-DA17-C421-0505-D859C64BF42B}"/>
                </a:ext>
              </a:extLst>
            </p:cNvPr>
            <p:cNvCxnSpPr>
              <a:cxnSpLocks/>
              <a:stCxn id="19" idx="2"/>
              <a:endCxn id="22" idx="2"/>
            </p:cNvCxnSpPr>
            <p:nvPr/>
          </p:nvCxnSpPr>
          <p:spPr bwMode="auto">
            <a:xfrm rot="16200000" flipH="1">
              <a:off x="5692625" y="3382069"/>
              <a:ext cx="12700" cy="2797204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1270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C5571708-FEF6-D714-64FB-998A48383F1B}"/>
                </a:ext>
              </a:extLst>
            </p:cNvPr>
            <p:cNvCxnSpPr>
              <a:stCxn id="20" idx="2"/>
              <a:endCxn id="22" idx="2"/>
            </p:cNvCxnSpPr>
            <p:nvPr/>
          </p:nvCxnSpPr>
          <p:spPr bwMode="auto">
            <a:xfrm rot="16200000" flipH="1">
              <a:off x="5954075" y="3643519"/>
              <a:ext cx="12700" cy="2274304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1270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1B72516-5A06-FF34-72C6-D4F74891BC37}"/>
                </a:ext>
              </a:extLst>
            </p:cNvPr>
            <p:cNvSpPr txBox="1"/>
            <p:nvPr/>
          </p:nvSpPr>
          <p:spPr>
            <a:xfrm>
              <a:off x="6024025" y="4881241"/>
              <a:ext cx="742511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33C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33CC"/>
                  </a:solidFill>
                </a:rPr>
                <a:t>partial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32887C1-6553-8381-F6D5-C7B9C8EFE7C7}"/>
              </a:ext>
            </a:extLst>
          </p:cNvPr>
          <p:cNvGrpSpPr/>
          <p:nvPr/>
        </p:nvGrpSpPr>
        <p:grpSpPr>
          <a:xfrm>
            <a:off x="5006298" y="3173940"/>
            <a:ext cx="813887" cy="537339"/>
            <a:chOff x="5006298" y="4818656"/>
            <a:chExt cx="813887" cy="537339"/>
          </a:xfrm>
        </p:grpSpPr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69285129-9948-F03B-A9E6-9003CC1FCEBA}"/>
                </a:ext>
              </a:extLst>
            </p:cNvPr>
            <p:cNvCxnSpPr>
              <a:cxnSpLocks/>
              <a:stCxn id="41" idx="2"/>
              <a:endCxn id="21" idx="2"/>
            </p:cNvCxnSpPr>
            <p:nvPr/>
          </p:nvCxnSpPr>
          <p:spPr bwMode="auto">
            <a:xfrm rot="5400000" flipH="1" flipV="1">
              <a:off x="5394453" y="4430501"/>
              <a:ext cx="2849" cy="779160"/>
            </a:xfrm>
            <a:prstGeom prst="bentConnector3">
              <a:avLst>
                <a:gd name="adj1" fmla="val -4457704"/>
              </a:avLst>
            </a:prstGeom>
            <a:solidFill>
              <a:schemeClr val="accent1"/>
            </a:solidFill>
            <a:ln w="1270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BCEF3E-0AAA-7345-7C61-3DBDF794131E}"/>
                </a:ext>
              </a:extLst>
            </p:cNvPr>
            <p:cNvSpPr txBox="1"/>
            <p:nvPr/>
          </p:nvSpPr>
          <p:spPr>
            <a:xfrm rot="1999073">
              <a:off x="5077674" y="5017441"/>
              <a:ext cx="742511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33C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33CC"/>
                  </a:solidFill>
                </a:rPr>
                <a:t>partial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930C6AB3-C53A-ACE6-3455-284A5C0C6629}"/>
              </a:ext>
            </a:extLst>
          </p:cNvPr>
          <p:cNvSpPr/>
          <p:nvPr/>
        </p:nvSpPr>
        <p:spPr bwMode="auto">
          <a:xfrm>
            <a:off x="4937756" y="3036491"/>
            <a:ext cx="137084" cy="140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44" name="Picture 43" descr="A picture containing diagram&#10;&#10;Description automatically generated">
            <a:extLst>
              <a:ext uri="{FF2B5EF4-FFF2-40B4-BE49-F238E27FC236}">
                <a16:creationId xmlns:a16="http://schemas.microsoft.com/office/drawing/2014/main" id="{22901305-88AD-A50D-8F08-1771D1283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995" y="3984411"/>
            <a:ext cx="5373599" cy="787984"/>
          </a:xfrm>
          <a:prstGeom prst="rect">
            <a:avLst/>
          </a:prstGeom>
        </p:spPr>
      </p:pic>
      <p:pic>
        <p:nvPicPr>
          <p:cNvPr id="46" name="Picture 45" descr="Table&#10;&#10;Description automatically generated">
            <a:extLst>
              <a:ext uri="{FF2B5EF4-FFF2-40B4-BE49-F238E27FC236}">
                <a16:creationId xmlns:a16="http://schemas.microsoft.com/office/drawing/2014/main" id="{00C00F83-9B88-39BB-AA74-3F9FDC1A6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995" y="4772395"/>
            <a:ext cx="5373599" cy="669505"/>
          </a:xfrm>
          <a:prstGeom prst="rect">
            <a:avLst/>
          </a:prstGeom>
        </p:spPr>
      </p:pic>
      <p:pic>
        <p:nvPicPr>
          <p:cNvPr id="48" name="Picture 47" descr="Diagram&#10;&#10;Description automatically generated">
            <a:extLst>
              <a:ext uri="{FF2B5EF4-FFF2-40B4-BE49-F238E27FC236}">
                <a16:creationId xmlns:a16="http://schemas.microsoft.com/office/drawing/2014/main" id="{B35CD7F3-4317-6422-C674-7C7D49357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995" y="5437538"/>
            <a:ext cx="5373599" cy="652331"/>
          </a:xfrm>
          <a:prstGeom prst="rect">
            <a:avLst/>
          </a:prstGeom>
        </p:spPr>
      </p:pic>
      <p:pic>
        <p:nvPicPr>
          <p:cNvPr id="50" name="Picture 49" descr="Table&#10;&#10;Description automatically generated with medium confidence">
            <a:extLst>
              <a:ext uri="{FF2B5EF4-FFF2-40B4-BE49-F238E27FC236}">
                <a16:creationId xmlns:a16="http://schemas.microsoft.com/office/drawing/2014/main" id="{FA822444-8431-C21A-CA04-FA30E24F2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995" y="6082814"/>
            <a:ext cx="5373599" cy="65233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FEC1AD9-0CBD-D6F4-BD00-3BAEBF2663C7}"/>
              </a:ext>
            </a:extLst>
          </p:cNvPr>
          <p:cNvSpPr txBox="1"/>
          <p:nvPr/>
        </p:nvSpPr>
        <p:spPr>
          <a:xfrm>
            <a:off x="5986046" y="5049956"/>
            <a:ext cx="864339" cy="523220"/>
          </a:xfrm>
          <a:prstGeom prst="rect">
            <a:avLst/>
          </a:prstGeom>
          <a:solidFill>
            <a:srgbClr val="FFFFC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2NF</a:t>
            </a:r>
          </a:p>
        </p:txBody>
      </p:sp>
      <p:sp>
        <p:nvSpPr>
          <p:cNvPr id="54" name="5-Point Star 53">
            <a:extLst>
              <a:ext uri="{FF2B5EF4-FFF2-40B4-BE49-F238E27FC236}">
                <a16:creationId xmlns:a16="http://schemas.microsoft.com/office/drawing/2014/main" id="{C6F5AC03-62D9-2D0B-1F11-FC4A29E97FA0}"/>
              </a:ext>
            </a:extLst>
          </p:cNvPr>
          <p:cNvSpPr/>
          <p:nvPr/>
        </p:nvSpPr>
        <p:spPr bwMode="auto">
          <a:xfrm>
            <a:off x="8813976" y="6518778"/>
            <a:ext cx="182878" cy="182878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DB98A8-6857-F9F4-851B-03648F9FEEAB}"/>
              </a:ext>
            </a:extLst>
          </p:cNvPr>
          <p:cNvSpPr txBox="1"/>
          <p:nvPr/>
        </p:nvSpPr>
        <p:spPr>
          <a:xfrm>
            <a:off x="3103152" y="1255969"/>
            <a:ext cx="3427541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33CC"/>
                </a:solidFill>
              </a:rPr>
              <a:t>Functional dependencies:</a:t>
            </a:r>
          </a:p>
          <a:p>
            <a:r>
              <a:rPr lang="en-US" sz="1200" u="sng" dirty="0">
                <a:solidFill>
                  <a:srgbClr val="0033CC"/>
                </a:solidFill>
              </a:rPr>
              <a:t>RecruiterID</a:t>
            </a:r>
            <a:r>
              <a:rPr lang="en-US" sz="1200" dirty="0">
                <a:solidFill>
                  <a:srgbClr val="0033CC"/>
                </a:solidFill>
              </a:rPr>
              <a:t> </a:t>
            </a:r>
            <a:r>
              <a:rPr lang="en-US" sz="1200" dirty="0">
                <a:solidFill>
                  <a:srgbClr val="0033CC"/>
                </a:solidFill>
                <a:sym typeface="Wingdings"/>
              </a:rPr>
              <a:t></a:t>
            </a:r>
            <a:r>
              <a:rPr lang="en-US" sz="1200" dirty="0">
                <a:solidFill>
                  <a:srgbClr val="0033CC"/>
                </a:solidFill>
              </a:rPr>
              <a:t> RecruiterName, StatusID, Status</a:t>
            </a:r>
          </a:p>
          <a:p>
            <a:r>
              <a:rPr lang="en-US" sz="1200" dirty="0">
                <a:solidFill>
                  <a:srgbClr val="0033CC"/>
                </a:solidFill>
              </a:rPr>
              <a:t>StatusID </a:t>
            </a:r>
            <a:r>
              <a:rPr lang="en-US" sz="1200" dirty="0">
                <a:solidFill>
                  <a:srgbClr val="0033CC"/>
                </a:solidFill>
                <a:sym typeface="Wingdings"/>
              </a:rPr>
              <a:t></a:t>
            </a:r>
            <a:r>
              <a:rPr lang="en-US" sz="1200" dirty="0">
                <a:solidFill>
                  <a:srgbClr val="0033CC"/>
                </a:solidFill>
              </a:rPr>
              <a:t> Status</a:t>
            </a:r>
          </a:p>
          <a:p>
            <a:r>
              <a:rPr lang="en-US" sz="1200" dirty="0">
                <a:solidFill>
                  <a:srgbClr val="0033CC"/>
                </a:solidFill>
              </a:rPr>
              <a:t>State </a:t>
            </a:r>
            <a:r>
              <a:rPr lang="en-US" sz="1200" dirty="0">
                <a:solidFill>
                  <a:srgbClr val="0033CC"/>
                </a:solidFill>
                <a:sym typeface="Wingdings"/>
              </a:rPr>
              <a:t></a:t>
            </a:r>
            <a:r>
              <a:rPr lang="en-US" sz="1200" dirty="0">
                <a:solidFill>
                  <a:srgbClr val="0033CC"/>
                </a:solidFill>
              </a:rPr>
              <a:t> StatePopulation</a:t>
            </a:r>
          </a:p>
          <a:p>
            <a:r>
              <a:rPr lang="en-US" sz="1200" u="sng" dirty="0">
                <a:solidFill>
                  <a:srgbClr val="0033CC"/>
                </a:solidFill>
              </a:rPr>
              <a:t>City</a:t>
            </a:r>
            <a:r>
              <a:rPr lang="en-US" sz="1200" dirty="0">
                <a:solidFill>
                  <a:srgbClr val="0033CC"/>
                </a:solidFill>
              </a:rPr>
              <a:t>, </a:t>
            </a:r>
            <a:r>
              <a:rPr lang="en-US" sz="1200" u="sng" dirty="0">
                <a:solidFill>
                  <a:srgbClr val="0033CC"/>
                </a:solidFill>
              </a:rPr>
              <a:t>State</a:t>
            </a:r>
            <a:r>
              <a:rPr lang="en-US" sz="1200" dirty="0">
                <a:solidFill>
                  <a:srgbClr val="0033CC"/>
                </a:solidFill>
              </a:rPr>
              <a:t> </a:t>
            </a:r>
            <a:r>
              <a:rPr lang="en-US" sz="1200" dirty="0">
                <a:solidFill>
                  <a:srgbClr val="0033CC"/>
                </a:solidFill>
                <a:sym typeface="Wingdings"/>
              </a:rPr>
              <a:t></a:t>
            </a:r>
            <a:r>
              <a:rPr lang="en-US" sz="1200" dirty="0">
                <a:solidFill>
                  <a:srgbClr val="0033CC"/>
                </a:solidFill>
              </a:rPr>
              <a:t> CityPopulation</a:t>
            </a:r>
          </a:p>
          <a:p>
            <a:r>
              <a:rPr lang="en-US" sz="1200" u="sng" dirty="0">
                <a:solidFill>
                  <a:srgbClr val="0033CC"/>
                </a:solidFill>
              </a:rPr>
              <a:t>RecruiterID</a:t>
            </a:r>
            <a:r>
              <a:rPr lang="en-US" sz="1200" dirty="0">
                <a:solidFill>
                  <a:srgbClr val="0033CC"/>
                </a:solidFill>
              </a:rPr>
              <a:t>, </a:t>
            </a:r>
            <a:r>
              <a:rPr lang="en-US" sz="1200" u="sng" dirty="0">
                <a:solidFill>
                  <a:srgbClr val="0033CC"/>
                </a:solidFill>
              </a:rPr>
              <a:t>City</a:t>
            </a:r>
            <a:r>
              <a:rPr lang="en-US" sz="1200" dirty="0">
                <a:solidFill>
                  <a:srgbClr val="0033CC"/>
                </a:solidFill>
              </a:rPr>
              <a:t>, </a:t>
            </a:r>
            <a:r>
              <a:rPr lang="en-US" sz="1200" u="sng" dirty="0">
                <a:solidFill>
                  <a:srgbClr val="0033CC"/>
                </a:solidFill>
              </a:rPr>
              <a:t>State</a:t>
            </a:r>
            <a:r>
              <a:rPr lang="en-US" sz="1200" dirty="0">
                <a:solidFill>
                  <a:srgbClr val="0033CC"/>
                </a:solidFill>
              </a:rPr>
              <a:t> </a:t>
            </a:r>
            <a:r>
              <a:rPr lang="en-US" sz="1200" dirty="0">
                <a:solidFill>
                  <a:srgbClr val="0033CC"/>
                </a:solidFill>
                <a:sym typeface="Wingdings"/>
              </a:rPr>
              <a:t></a:t>
            </a:r>
            <a:r>
              <a:rPr lang="en-US" sz="1200" dirty="0">
                <a:solidFill>
                  <a:srgbClr val="0033CC"/>
                </a:solidFill>
              </a:rPr>
              <a:t> NoOfRecruits</a:t>
            </a:r>
          </a:p>
        </p:txBody>
      </p:sp>
    </p:spTree>
    <p:extLst>
      <p:ext uri="{BB962C8B-B14F-4D97-AF65-F5344CB8AC3E}">
        <p14:creationId xmlns:p14="http://schemas.microsoft.com/office/powerpoint/2010/main" val="348078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Normalization Example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06" y="2606049"/>
            <a:ext cx="6857925" cy="30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29E34E1-D504-2EFE-EADA-897DCA546F31}"/>
              </a:ext>
            </a:extLst>
          </p:cNvPr>
          <p:cNvGrpSpPr/>
          <p:nvPr/>
        </p:nvGrpSpPr>
        <p:grpSpPr>
          <a:xfrm>
            <a:off x="238584" y="2142078"/>
            <a:ext cx="8666831" cy="292388"/>
            <a:chOff x="315884" y="5752407"/>
            <a:chExt cx="8666831" cy="29238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BB99AC-07ED-2110-952A-E8D702EBB9E9}"/>
                </a:ext>
              </a:extLst>
            </p:cNvPr>
            <p:cNvSpPr txBox="1"/>
            <p:nvPr/>
          </p:nvSpPr>
          <p:spPr>
            <a:xfrm>
              <a:off x="315884" y="5752407"/>
              <a:ext cx="1029449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00" u="sng" dirty="0"/>
                <a:t>RecruiterID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23BACA-7427-8679-B57C-EE23649BA0CF}"/>
                </a:ext>
              </a:extLst>
            </p:cNvPr>
            <p:cNvSpPr txBox="1"/>
            <p:nvPr/>
          </p:nvSpPr>
          <p:spPr>
            <a:xfrm>
              <a:off x="1345333" y="5752407"/>
              <a:ext cx="1308371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RecruiterName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2CE67AA-C524-627B-B4B2-43A270CEA881}"/>
                </a:ext>
              </a:extLst>
            </p:cNvPr>
            <p:cNvSpPr txBox="1"/>
            <p:nvPr/>
          </p:nvSpPr>
          <p:spPr>
            <a:xfrm>
              <a:off x="2653704" y="5752407"/>
              <a:ext cx="824265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StatusID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DC24009-599A-F224-3BDB-27F51A99AAD4}"/>
                </a:ext>
              </a:extLst>
            </p:cNvPr>
            <p:cNvSpPr txBox="1"/>
            <p:nvPr/>
          </p:nvSpPr>
          <p:spPr>
            <a:xfrm>
              <a:off x="3477969" y="5752407"/>
              <a:ext cx="657552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Status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69F46B-40E1-2EE4-CA39-91D5C39D8244}"/>
                </a:ext>
              </a:extLst>
            </p:cNvPr>
            <p:cNvSpPr txBox="1"/>
            <p:nvPr/>
          </p:nvSpPr>
          <p:spPr>
            <a:xfrm>
              <a:off x="4135521" y="5752407"/>
              <a:ext cx="471604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00" u="sng" dirty="0"/>
                <a:t>City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15D2D06-F99D-B169-F389-B7FD293586E5}"/>
                </a:ext>
              </a:extLst>
            </p:cNvPr>
            <p:cNvSpPr txBox="1"/>
            <p:nvPr/>
          </p:nvSpPr>
          <p:spPr>
            <a:xfrm>
              <a:off x="4607125" y="5752407"/>
              <a:ext cx="574196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00" u="sng" dirty="0"/>
                <a:t>State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B55EC89-7211-E6B6-42BE-DDF5F4F232E0}"/>
                </a:ext>
              </a:extLst>
            </p:cNvPr>
            <p:cNvSpPr txBox="1"/>
            <p:nvPr/>
          </p:nvSpPr>
          <p:spPr>
            <a:xfrm>
              <a:off x="5181321" y="5752407"/>
              <a:ext cx="1362874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StatePopulation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6065D26-F7CC-2845-23DE-B3865622DC1B}"/>
                </a:ext>
              </a:extLst>
            </p:cNvPr>
            <p:cNvSpPr txBox="1"/>
            <p:nvPr/>
          </p:nvSpPr>
          <p:spPr>
            <a:xfrm>
              <a:off x="6538386" y="5752407"/>
              <a:ext cx="1260281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CityPopulation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A445B3B-AC88-42DD-3A17-2A423B1F8E74}"/>
                </a:ext>
              </a:extLst>
            </p:cNvPr>
            <p:cNvSpPr txBox="1"/>
            <p:nvPr/>
          </p:nvSpPr>
          <p:spPr>
            <a:xfrm>
              <a:off x="7796172" y="5752407"/>
              <a:ext cx="1186543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NoOfRecruits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48EB959-69F7-6CC7-F36E-FCDEC8CF559E}"/>
              </a:ext>
            </a:extLst>
          </p:cNvPr>
          <p:cNvSpPr/>
          <p:nvPr/>
        </p:nvSpPr>
        <p:spPr bwMode="auto">
          <a:xfrm>
            <a:off x="4937756" y="2233517"/>
            <a:ext cx="137084" cy="140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B1F797-E69A-2D8F-45E8-5021984C2EA3}"/>
              </a:ext>
            </a:extLst>
          </p:cNvPr>
          <p:cNvGrpSpPr/>
          <p:nvPr/>
        </p:nvGrpSpPr>
        <p:grpSpPr>
          <a:xfrm>
            <a:off x="2994887" y="1500819"/>
            <a:ext cx="1130197" cy="647609"/>
            <a:chOff x="2994887" y="3715683"/>
            <a:chExt cx="1130197" cy="647609"/>
          </a:xfrm>
        </p:grpSpPr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76FFBEB4-B43E-8B74-A263-857282120A9C}"/>
                </a:ext>
              </a:extLst>
            </p:cNvPr>
            <p:cNvCxnSpPr>
              <a:stCxn id="30" idx="0"/>
              <a:endCxn id="31" idx="0"/>
            </p:cNvCxnSpPr>
            <p:nvPr/>
          </p:nvCxnSpPr>
          <p:spPr bwMode="auto">
            <a:xfrm rot="5400000" flipH="1" flipV="1">
              <a:off x="3358991" y="3986488"/>
              <a:ext cx="12700" cy="740908"/>
            </a:xfrm>
            <a:prstGeom prst="bentConnector3">
              <a:avLst>
                <a:gd name="adj1" fmla="val 1080000"/>
              </a:avLst>
            </a:prstGeom>
            <a:solidFill>
              <a:schemeClr val="accent1"/>
            </a:solidFill>
            <a:ln w="127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8EE3FD-B795-E43D-9BA4-2BED87CB8D33}"/>
                </a:ext>
              </a:extLst>
            </p:cNvPr>
            <p:cNvSpPr txBox="1"/>
            <p:nvPr/>
          </p:nvSpPr>
          <p:spPr>
            <a:xfrm rot="19325624">
              <a:off x="3119681" y="3715683"/>
              <a:ext cx="1005403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8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transitive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0205B81-7CC4-530B-6702-0534E50894E2}"/>
              </a:ext>
            </a:extLst>
          </p:cNvPr>
          <p:cNvSpPr/>
          <p:nvPr/>
        </p:nvSpPr>
        <p:spPr bwMode="auto">
          <a:xfrm>
            <a:off x="4937756" y="2297017"/>
            <a:ext cx="137084" cy="140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874397-5AA2-DD2B-DD23-17E82A8D9351}"/>
              </a:ext>
            </a:extLst>
          </p:cNvPr>
          <p:cNvSpPr txBox="1"/>
          <p:nvPr/>
        </p:nvSpPr>
        <p:spPr>
          <a:xfrm>
            <a:off x="365806" y="3945809"/>
            <a:ext cx="864339" cy="523220"/>
          </a:xfrm>
          <a:prstGeom prst="rect">
            <a:avLst/>
          </a:prstGeom>
          <a:solidFill>
            <a:srgbClr val="FFFFC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3NF</a:t>
            </a:r>
          </a:p>
        </p:txBody>
      </p:sp>
      <p:sp>
        <p:nvSpPr>
          <p:cNvPr id="42" name="TextBox 11">
            <a:extLst>
              <a:ext uri="{FF2B5EF4-FFF2-40B4-BE49-F238E27FC236}">
                <a16:creationId xmlns:a16="http://schemas.microsoft.com/office/drawing/2014/main" id="{2D038A9A-EAF6-0C0C-C663-5A5C9E5F5CB9}"/>
              </a:ext>
            </a:extLst>
          </p:cNvPr>
          <p:cNvSpPr txBox="1"/>
          <p:nvPr/>
        </p:nvSpPr>
        <p:spPr>
          <a:xfrm>
            <a:off x="4937756" y="3693483"/>
            <a:ext cx="3991798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200" b="1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Partial:</a:t>
            </a:r>
            <a:r>
              <a:rPr lang="en-US" sz="12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sng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RecruiterID</a:t>
            </a:r>
            <a:r>
              <a:rPr lang="en-US" sz="12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2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RecruiterName, StatusID, Status</a:t>
            </a:r>
            <a:endParaRPr lang="en-US" sz="12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200" b="1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Partial:</a:t>
            </a:r>
            <a:r>
              <a:rPr lang="en-US" sz="12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sng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City</a:t>
            </a:r>
            <a:r>
              <a:rPr lang="en-US" sz="12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sz="1200" u="sng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State</a:t>
            </a:r>
            <a:r>
              <a:rPr lang="en-US" sz="12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2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CityPopulation</a:t>
            </a:r>
            <a:endParaRPr lang="en-US" sz="12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200" b="1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Partial: </a:t>
            </a:r>
            <a:r>
              <a:rPr lang="en-US" sz="12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State </a:t>
            </a:r>
            <a:r>
              <a:rPr lang="en-US" sz="12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2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StatePopulation</a:t>
            </a:r>
            <a:endParaRPr lang="en-US" sz="12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200" b="1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Full key:</a:t>
            </a:r>
            <a:r>
              <a:rPr lang="en-US" sz="12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u="sng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RecruiterID</a:t>
            </a:r>
            <a:r>
              <a:rPr lang="en-US" sz="12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sz="1200" u="sng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City</a:t>
            </a:r>
            <a:r>
              <a:rPr lang="en-US" sz="12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sz="1200" u="sng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State</a:t>
            </a:r>
            <a:r>
              <a:rPr lang="en-US" sz="12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sz="12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2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NoOfRecruits</a:t>
            </a:r>
            <a:endParaRPr lang="en-US" sz="12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200" b="1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Transitive:</a:t>
            </a:r>
            <a:r>
              <a:rPr lang="en-US" sz="12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StatusID </a:t>
            </a:r>
            <a:r>
              <a:rPr lang="en-US" sz="12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2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Status</a:t>
            </a:r>
            <a:endParaRPr lang="en-US" sz="12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5-Point Star 42">
            <a:extLst>
              <a:ext uri="{FF2B5EF4-FFF2-40B4-BE49-F238E27FC236}">
                <a16:creationId xmlns:a16="http://schemas.microsoft.com/office/drawing/2014/main" id="{94D7DBA6-2439-6548-5979-1B1BAC7849B7}"/>
              </a:ext>
            </a:extLst>
          </p:cNvPr>
          <p:cNvSpPr/>
          <p:nvPr/>
        </p:nvSpPr>
        <p:spPr bwMode="auto">
          <a:xfrm>
            <a:off x="8813976" y="6518778"/>
            <a:ext cx="182878" cy="182878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49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Normalization Example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66" y="1143025"/>
            <a:ext cx="8172450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66536" y="2331732"/>
            <a:ext cx="1222310" cy="584776"/>
          </a:xfrm>
          <a:prstGeom prst="rect">
            <a:avLst/>
          </a:prstGeom>
          <a:solidFill>
            <a:srgbClr val="FFFFC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Normalized</a:t>
            </a:r>
          </a:p>
          <a:p>
            <a:r>
              <a:rPr lang="en-US" dirty="0"/>
              <a:t>tables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75097" y="5989292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</p:spTree>
    <p:extLst>
      <p:ext uri="{BB962C8B-B14F-4D97-AF65-F5344CB8AC3E}">
        <p14:creationId xmlns:p14="http://schemas.microsoft.com/office/powerpoint/2010/main" val="3513989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vs. Denormalization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 spreads data out </a:t>
            </a:r>
            <a:br>
              <a:rPr lang="en-US" dirty="0"/>
            </a:br>
            <a:r>
              <a:rPr lang="en-US" dirty="0"/>
              <a:t>over more tables.</a:t>
            </a:r>
          </a:p>
          <a:p>
            <a:pPr lvl="4"/>
            <a:endParaRPr lang="en-US" dirty="0"/>
          </a:p>
          <a:p>
            <a:r>
              <a:rPr lang="en-US" dirty="0"/>
              <a:t>The result is slower performance.</a:t>
            </a:r>
          </a:p>
          <a:p>
            <a:pPr lvl="1"/>
            <a:r>
              <a:rPr lang="en-US" dirty="0"/>
              <a:t>Joining tables can be an expensive operation.</a:t>
            </a:r>
          </a:p>
          <a:p>
            <a:pPr lvl="4"/>
            <a:endParaRPr lang="en-US" dirty="0"/>
          </a:p>
          <a:p>
            <a:r>
              <a:rPr lang="en-US" dirty="0"/>
              <a:t>Sometimes it make sense to </a:t>
            </a:r>
            <a:r>
              <a:rPr lang="en-US" dirty="0">
                <a:solidFill>
                  <a:srgbClr val="C00000"/>
                </a:solidFill>
              </a:rPr>
              <a:t>denormalize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 order to improve performance.</a:t>
            </a:r>
          </a:p>
          <a:p>
            <a:pPr lvl="1"/>
            <a:r>
              <a:rPr lang="en-US" dirty="0"/>
              <a:t>It depends on what queries your application makes.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4B0CB68F-2342-DD71-EE66-4922571A4A44}"/>
              </a:ext>
            </a:extLst>
          </p:cNvPr>
          <p:cNvSpPr/>
          <p:nvPr/>
        </p:nvSpPr>
        <p:spPr bwMode="auto">
          <a:xfrm>
            <a:off x="8412438" y="6080731"/>
            <a:ext cx="182878" cy="182878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79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vs. </a:t>
            </a:r>
            <a:r>
              <a:rPr lang="en-US" dirty="0" err="1"/>
              <a:t>Denormalization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195"/>
            <a:ext cx="8229600" cy="2244730"/>
          </a:xfrm>
        </p:spPr>
        <p:txBody>
          <a:bodyPr/>
          <a:lstStyle/>
          <a:p>
            <a:r>
              <a:rPr lang="en-US" sz="2400" dirty="0"/>
              <a:t>Suppose the query is to retrieve for each campaign: AdCampaignID, AdCampaignName, CampaignMgrID, CampaignMgrName, ModeID, Media, Range, and BudgetPctg (i.e., no StartDate or Duration).</a:t>
            </a:r>
          </a:p>
          <a:p>
            <a:pPr lvl="1"/>
            <a:r>
              <a:rPr lang="en-US" sz="2000" dirty="0"/>
              <a:t>It is more efficient to retrieve this data from the original table than from the several normalized tables. Joins are expensive!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027D826-8160-5A23-4026-24A7FBD89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29" y="1184275"/>
            <a:ext cx="7571541" cy="2793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EC0562-1AE6-05B1-424A-2E2F6CDFE06C}"/>
              </a:ext>
            </a:extLst>
          </p:cNvPr>
          <p:cNvSpPr txBox="1"/>
          <p:nvPr/>
        </p:nvSpPr>
        <p:spPr>
          <a:xfrm>
            <a:off x="3724063" y="1066800"/>
            <a:ext cx="169587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Original table</a:t>
            </a:r>
          </a:p>
        </p:txBody>
      </p:sp>
    </p:spTree>
    <p:extLst>
      <p:ext uri="{BB962C8B-B14F-4D97-AF65-F5344CB8AC3E}">
        <p14:creationId xmlns:p14="http://schemas.microsoft.com/office/powerpoint/2010/main" val="145651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g04_2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8" y="1234464"/>
            <a:ext cx="7607724" cy="35661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vs. Denormalization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297E5-F591-DC7C-A097-17EB35ECC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34829"/>
            <a:ext cx="8229600" cy="1005829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It may be advantageous to keep the original table along with the normalized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5CBCA-E7F3-B936-4FE3-943868B7999C}"/>
              </a:ext>
            </a:extLst>
          </p:cNvPr>
          <p:cNvSpPr txBox="1"/>
          <p:nvPr/>
        </p:nvSpPr>
        <p:spPr>
          <a:xfrm>
            <a:off x="2100009" y="5349219"/>
            <a:ext cx="494398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Note that the </a:t>
            </a:r>
            <a:r>
              <a:rPr lang="en-US" u="sng" dirty="0">
                <a:solidFill>
                  <a:srgbClr val="0033CC"/>
                </a:solidFill>
              </a:rPr>
              <a:t>retrieved data</a:t>
            </a:r>
            <a:r>
              <a:rPr lang="en-US" dirty="0">
                <a:solidFill>
                  <a:srgbClr val="0033CC"/>
                </a:solidFill>
              </a:rPr>
              <a:t> is in the form of a table, </a:t>
            </a:r>
          </a:p>
          <a:p>
            <a:r>
              <a:rPr lang="en-US" dirty="0">
                <a:solidFill>
                  <a:srgbClr val="0033CC"/>
                </a:solidFill>
              </a:rPr>
              <a:t>but it is </a:t>
            </a:r>
            <a:r>
              <a:rPr lang="en-US" u="sng" dirty="0">
                <a:solidFill>
                  <a:srgbClr val="0033CC"/>
                </a:solidFill>
              </a:rPr>
              <a:t>not</a:t>
            </a:r>
            <a:r>
              <a:rPr lang="en-US" dirty="0">
                <a:solidFill>
                  <a:srgbClr val="0033CC"/>
                </a:solidFill>
              </a:rPr>
              <a:t> a relational table stored in the database. </a:t>
            </a:r>
          </a:p>
          <a:p>
            <a:r>
              <a:rPr lang="en-US" dirty="0">
                <a:solidFill>
                  <a:srgbClr val="0033CC"/>
                </a:solidFill>
              </a:rPr>
              <a:t>Therefore, it’s OK for it to violate constraint rules.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74394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</p:spTree>
    <p:extLst>
      <p:ext uri="{BB962C8B-B14F-4D97-AF65-F5344CB8AC3E}">
        <p14:creationId xmlns:p14="http://schemas.microsoft.com/office/powerpoint/2010/main" val="42551260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7D45-0E21-51F8-1747-4AB321327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67" y="411163"/>
            <a:ext cx="8595265" cy="655637"/>
          </a:xfrm>
        </p:spPr>
        <p:txBody>
          <a:bodyPr/>
          <a:lstStyle/>
          <a:p>
            <a:r>
              <a:rPr lang="en-US" dirty="0"/>
              <a:t>Assignment #4: Constraints and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2B401-9036-5618-D4B2-F64122C98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Individual</a:t>
            </a:r>
            <a:r>
              <a:rPr lang="en-US" dirty="0"/>
              <a:t> practice:</a:t>
            </a:r>
          </a:p>
          <a:p>
            <a:pPr lvl="1"/>
            <a:r>
              <a:rPr lang="en-US" dirty="0"/>
              <a:t>finding functional dependencies</a:t>
            </a:r>
          </a:p>
          <a:p>
            <a:pPr lvl="1"/>
            <a:r>
              <a:rPr lang="en-US" dirty="0"/>
              <a:t>normalizing database tables</a:t>
            </a:r>
          </a:p>
          <a:p>
            <a:pPr lvl="4"/>
            <a:endParaRPr lang="en-US" dirty="0"/>
          </a:p>
          <a:p>
            <a:r>
              <a:rPr lang="en-US" u="sng" dirty="0"/>
              <a:t>Teamwork</a:t>
            </a:r>
            <a:r>
              <a:rPr lang="en-US" dirty="0"/>
              <a:t>: Add constraints and normalize your team’s database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53469-9A7E-1D8B-66BA-9AA8E5F2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7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dirty="0"/>
              <a:t>Examples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116479"/>
            <a:ext cx="1905000" cy="457200"/>
          </a:xfrm>
        </p:spPr>
        <p:txBody>
          <a:bodyPr/>
          <a:lstStyle/>
          <a:p>
            <a:fld id="{5E4F0376-0E54-9843-B673-E00D6670E8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9833" y="1234464"/>
            <a:ext cx="7713971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CREATE TABLE vendor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(   </a:t>
            </a:r>
            <a:r>
              <a:rPr lang="en-US" b="1" dirty="0" err="1">
                <a:latin typeface="Courier New" charset="0"/>
                <a:cs typeface="Courier New" charset="0"/>
              </a:rPr>
              <a:t>vendorid</a:t>
            </a:r>
            <a:r>
              <a:rPr lang="en-US" b="1" dirty="0">
                <a:latin typeface="Courier New" charset="0"/>
                <a:cs typeface="Courier New" charset="0"/>
              </a:rPr>
              <a:t>    CHAR(2)     NOT NULL,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cs typeface="Courier New" charset="0"/>
              </a:rPr>
              <a:t>vendorname</a:t>
            </a:r>
            <a:r>
              <a:rPr lang="en-US" b="1" dirty="0">
                <a:latin typeface="Courier New" charset="0"/>
                <a:cs typeface="Courier New" charset="0"/>
              </a:rPr>
              <a:t>  VARCHAR(25) NOT NULL,</a:t>
            </a:r>
          </a:p>
          <a:p>
            <a:pPr eaLnBrk="1" hangingPunct="1"/>
            <a:r>
              <a:rPr lang="en-US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PRIMARY KEY (</a:t>
            </a:r>
            <a:r>
              <a:rPr lang="en-US" b="1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vendorid</a:t>
            </a:r>
            <a:r>
              <a:rPr lang="en-US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) 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endParaRPr lang="en-US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CREATE TABLE category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(   </a:t>
            </a:r>
            <a:r>
              <a:rPr lang="en-US" b="1" dirty="0" err="1">
                <a:latin typeface="Courier New" charset="0"/>
                <a:cs typeface="Courier New" charset="0"/>
              </a:rPr>
              <a:t>categoryid</a:t>
            </a:r>
            <a:r>
              <a:rPr lang="en-US" b="1" dirty="0">
                <a:latin typeface="Courier New" charset="0"/>
                <a:cs typeface="Courier New" charset="0"/>
              </a:rPr>
              <a:t>      CHAR(2)     NOT NULL,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cs typeface="Courier New" charset="0"/>
              </a:rPr>
              <a:t>categoryname</a:t>
            </a:r>
            <a:r>
              <a:rPr lang="en-US" b="1" dirty="0">
                <a:latin typeface="Courier New" charset="0"/>
                <a:cs typeface="Courier New" charset="0"/>
              </a:rPr>
              <a:t>    VARCHAR(25) NOT NULL,</a:t>
            </a:r>
          </a:p>
          <a:p>
            <a:pPr eaLnBrk="1" hangingPunct="1"/>
            <a:r>
              <a:rPr lang="en-US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PRIMARY KEY (</a:t>
            </a:r>
            <a:r>
              <a:rPr lang="en-US" b="1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categoryid</a:t>
            </a:r>
            <a:r>
              <a:rPr lang="en-US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) 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endParaRPr lang="en-US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CREATE TABLE product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(   </a:t>
            </a:r>
            <a:r>
              <a:rPr lang="en-US" b="1" dirty="0" err="1">
                <a:latin typeface="Courier New" charset="0"/>
                <a:cs typeface="Courier New" charset="0"/>
              </a:rPr>
              <a:t>productid</a:t>
            </a:r>
            <a:r>
              <a:rPr lang="en-US" b="1" dirty="0">
                <a:latin typeface="Courier New" charset="0"/>
                <a:cs typeface="Courier New" charset="0"/>
              </a:rPr>
              <a:t>       CHAR(3)         NOT NULL,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cs typeface="Courier New" charset="0"/>
              </a:rPr>
              <a:t>productname</a:t>
            </a:r>
            <a:r>
              <a:rPr lang="en-US" b="1" dirty="0">
                <a:latin typeface="Courier New" charset="0"/>
                <a:cs typeface="Courier New" charset="0"/>
              </a:rPr>
              <a:t>     VARCHAR(25)     NOT NULL,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cs typeface="Courier New" charset="0"/>
              </a:rPr>
              <a:t>productprice</a:t>
            </a:r>
            <a:r>
              <a:rPr lang="en-US" b="1" dirty="0">
                <a:latin typeface="Courier New" charset="0"/>
                <a:cs typeface="Courier New" charset="0"/>
              </a:rPr>
              <a:t>    NUMERIC(7,2)    NOT NULL,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cs typeface="Courier New" charset="0"/>
              </a:rPr>
              <a:t>vendorid</a:t>
            </a:r>
            <a:r>
              <a:rPr lang="en-US" b="1" dirty="0">
                <a:latin typeface="Courier New" charset="0"/>
                <a:cs typeface="Courier New" charset="0"/>
              </a:rPr>
              <a:t>        CHAR(2)         NOT NULL,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cs typeface="Courier New" charset="0"/>
              </a:rPr>
              <a:t>categoryid</a:t>
            </a:r>
            <a:r>
              <a:rPr lang="en-US" b="1" dirty="0">
                <a:latin typeface="Courier New" charset="0"/>
                <a:cs typeface="Courier New" charset="0"/>
              </a:rPr>
              <a:t>      CHAR(2)         NOT NULL,</a:t>
            </a:r>
          </a:p>
          <a:p>
            <a:pPr eaLnBrk="1" hangingPunct="1"/>
            <a:r>
              <a:rPr lang="en-US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PRIMARY KEY (</a:t>
            </a:r>
            <a:r>
              <a:rPr lang="en-US" b="1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productid</a:t>
            </a:r>
            <a:r>
              <a:rPr lang="en-US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),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charset="0"/>
                <a:cs typeface="Courier New" charset="0"/>
              </a:rPr>
              <a:t>FOREIGN KEY (</a:t>
            </a:r>
            <a:r>
              <a:rPr lang="en-US" b="1" dirty="0" err="1">
                <a:solidFill>
                  <a:srgbClr val="C00000"/>
                </a:solidFill>
                <a:latin typeface="Courier New" charset="0"/>
                <a:cs typeface="Courier New" charset="0"/>
              </a:rPr>
              <a:t>vendorid</a:t>
            </a:r>
            <a:r>
              <a:rPr lang="en-US" b="1" dirty="0">
                <a:solidFill>
                  <a:srgbClr val="C00000"/>
                </a:solidFill>
                <a:latin typeface="Courier New" charset="0"/>
                <a:cs typeface="Courier New" charset="0"/>
              </a:rPr>
              <a:t>)   REFERENCES vendor(</a:t>
            </a:r>
            <a:r>
              <a:rPr lang="en-US" b="1" dirty="0" err="1">
                <a:solidFill>
                  <a:srgbClr val="C00000"/>
                </a:solidFill>
                <a:latin typeface="Courier New" charset="0"/>
                <a:cs typeface="Courier New" charset="0"/>
              </a:rPr>
              <a:t>vendorid</a:t>
            </a:r>
            <a:r>
              <a:rPr lang="en-US" b="1" dirty="0">
                <a:solidFill>
                  <a:srgbClr val="C00000"/>
                </a:solidFill>
                <a:latin typeface="Courier New" charset="0"/>
                <a:cs typeface="Courier New" charset="0"/>
              </a:rPr>
              <a:t>),</a:t>
            </a:r>
          </a:p>
          <a:p>
            <a:pPr eaLnBrk="1" hangingPunct="1"/>
            <a:r>
              <a:rPr lang="en-US" b="1" dirty="0">
                <a:solidFill>
                  <a:srgbClr val="C00000"/>
                </a:solidFill>
                <a:latin typeface="Courier New" charset="0"/>
                <a:cs typeface="Courier New" charset="0"/>
              </a:rPr>
              <a:t>    FOREIGN KEY (</a:t>
            </a:r>
            <a:r>
              <a:rPr lang="en-US" b="1" dirty="0" err="1">
                <a:solidFill>
                  <a:srgbClr val="C00000"/>
                </a:solidFill>
                <a:latin typeface="Courier New" charset="0"/>
                <a:cs typeface="Courier New" charset="0"/>
              </a:rPr>
              <a:t>categoryid</a:t>
            </a:r>
            <a:r>
              <a:rPr lang="en-US" b="1" dirty="0">
                <a:solidFill>
                  <a:srgbClr val="C00000"/>
                </a:solidFill>
                <a:latin typeface="Courier New" charset="0"/>
                <a:cs typeface="Courier New" charset="0"/>
              </a:rPr>
              <a:t>) REFERENCES category(</a:t>
            </a:r>
            <a:r>
              <a:rPr lang="en-US" b="1" dirty="0" err="1">
                <a:solidFill>
                  <a:srgbClr val="C00000"/>
                </a:solidFill>
                <a:latin typeface="Courier New" charset="0"/>
                <a:cs typeface="Courier New" charset="0"/>
              </a:rPr>
              <a:t>categoryid</a:t>
            </a:r>
            <a:r>
              <a:rPr lang="en-US" b="1" dirty="0">
                <a:solidFill>
                  <a:srgbClr val="C00000"/>
                </a:solidFill>
                <a:latin typeface="Courier New" charset="0"/>
                <a:cs typeface="Courier New" charset="0"/>
              </a:rPr>
              <a:t>)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144560" y="1526520"/>
            <a:ext cx="1371585" cy="490414"/>
          </a:xfrm>
          <a:prstGeom prst="rect">
            <a:avLst/>
          </a:prstGeom>
          <a:noFill/>
          <a:ln w="28575" cap="flat" cmpd="sng" algn="ctr">
            <a:solidFill>
              <a:srgbClr val="B23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5011" y="2576691"/>
            <a:ext cx="1677062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A40000"/>
                </a:solidFill>
              </a:rPr>
              <a:t>column constraints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1781" y="1140833"/>
            <a:ext cx="101021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A40000"/>
                </a:solidFill>
              </a:rPr>
              <a:t>data types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064779" y="2968300"/>
            <a:ext cx="1188707" cy="511657"/>
          </a:xfrm>
          <a:prstGeom prst="rect">
            <a:avLst/>
          </a:prstGeom>
          <a:noFill/>
          <a:ln w="28575" cap="flat" cmpd="sng" algn="ctr">
            <a:solidFill>
              <a:srgbClr val="B23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1536" y="5674493"/>
            <a:ext cx="6949364" cy="770043"/>
          </a:xfrm>
          <a:prstGeom prst="rect">
            <a:avLst/>
          </a:prstGeom>
          <a:noFill/>
          <a:ln w="28575" cap="flat" cmpd="sng" algn="ctr">
            <a:solidFill>
              <a:srgbClr val="B23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26463" y="5263916"/>
            <a:ext cx="148790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A40000"/>
                </a:solidFill>
              </a:rPr>
              <a:t>table constraints</a:t>
            </a:r>
          </a:p>
        </p:txBody>
      </p:sp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E04FBA8-AC3D-0837-9742-20BAC3640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781" y="2331732"/>
            <a:ext cx="3683008" cy="1933162"/>
          </a:xfrm>
          <a:prstGeom prst="rect">
            <a:avLst/>
          </a:prstGeom>
          <a:ln>
            <a:solidFill>
              <a:srgbClr val="0033CC"/>
            </a:solidFill>
          </a:ln>
        </p:spPr>
      </p:pic>
    </p:spTree>
    <p:extLst>
      <p:ext uri="{BB962C8B-B14F-4D97-AF65-F5344CB8AC3E}">
        <p14:creationId xmlns:p14="http://schemas.microsoft.com/office/powerpoint/2010/main" val="50014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1" animBg="1"/>
      <p:bldP spid="8" grpId="1" animBg="1"/>
      <p:bldP spid="9" grpId="0" animBg="1"/>
      <p:bldP spid="10" grpId="0" animBg="1"/>
      <p:bldP spid="1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dirty="0"/>
              <a:t>Examples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1828" y="1234464"/>
            <a:ext cx="6833722" cy="5016759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CREATE TABLE region</a:t>
            </a:r>
          </a:p>
          <a:p>
            <a:r>
              <a:rPr lang="en-US" b="1" dirty="0">
                <a:latin typeface="Courier New"/>
                <a:cs typeface="Courier New"/>
              </a:rPr>
              <a:t>(   </a:t>
            </a:r>
            <a:r>
              <a:rPr lang="en-US" b="1" dirty="0" err="1">
                <a:latin typeface="Courier New"/>
                <a:cs typeface="Courier New"/>
              </a:rPr>
              <a:t>regionid</a:t>
            </a:r>
            <a:r>
              <a:rPr lang="en-US" b="1" dirty="0">
                <a:latin typeface="Courier New"/>
                <a:cs typeface="Courier New"/>
              </a:rPr>
              <a:t>    CHAR(1)     NOT NULL,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regionname</a:t>
            </a:r>
            <a:r>
              <a:rPr lang="en-US" b="1" dirty="0">
                <a:latin typeface="Courier New"/>
                <a:cs typeface="Courier New"/>
              </a:rPr>
              <a:t>  VARCHAR(25) NOT NULL,</a:t>
            </a:r>
          </a:p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    PRIMARY KEY (</a:t>
            </a:r>
            <a:r>
              <a:rPr lang="en-US" b="1" dirty="0" err="1">
                <a:solidFill>
                  <a:srgbClr val="008000"/>
                </a:solidFill>
                <a:latin typeface="Courier New"/>
                <a:cs typeface="Courier New"/>
              </a:rPr>
              <a:t>regionid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b="1" dirty="0">
                <a:latin typeface="Courier New"/>
                <a:cs typeface="Courier New"/>
              </a:rPr>
              <a:t>);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CREATE TABLE store</a:t>
            </a:r>
          </a:p>
          <a:p>
            <a:r>
              <a:rPr lang="en-US" b="1" dirty="0">
                <a:latin typeface="Courier New"/>
                <a:cs typeface="Courier New"/>
              </a:rPr>
              <a:t>(   </a:t>
            </a:r>
            <a:r>
              <a:rPr lang="en-US" b="1" dirty="0" err="1">
                <a:latin typeface="Courier New"/>
                <a:cs typeface="Courier New"/>
              </a:rPr>
              <a:t>storeid</a:t>
            </a:r>
            <a:r>
              <a:rPr lang="en-US" b="1" dirty="0">
                <a:latin typeface="Courier New"/>
                <a:cs typeface="Courier New"/>
              </a:rPr>
              <a:t>     VARCHAR(3)  NOT NULL,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storezip</a:t>
            </a:r>
            <a:r>
              <a:rPr lang="en-US" b="1" dirty="0">
                <a:latin typeface="Courier New"/>
                <a:cs typeface="Courier New"/>
              </a:rPr>
              <a:t>    CHAR(5)     NOT NULL,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regionid</a:t>
            </a:r>
            <a:r>
              <a:rPr lang="en-US" b="1" dirty="0">
                <a:latin typeface="Courier New"/>
                <a:cs typeface="Courier New"/>
              </a:rPr>
              <a:t>    CHAR(1)     NOT NULL,</a:t>
            </a:r>
          </a:p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    PRIMARY KEY (</a:t>
            </a:r>
            <a:r>
              <a:rPr lang="en-US" b="1" dirty="0" err="1">
                <a:solidFill>
                  <a:srgbClr val="008000"/>
                </a:solidFill>
                <a:latin typeface="Courier New"/>
                <a:cs typeface="Courier New"/>
              </a:rPr>
              <a:t>storeid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),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/>
                <a:cs typeface="Courier New"/>
              </a:rPr>
              <a:t>    FOREIGN KEY (</a:t>
            </a:r>
            <a:r>
              <a:rPr lang="en-US" b="1" dirty="0" err="1">
                <a:solidFill>
                  <a:srgbClr val="C00000"/>
                </a:solidFill>
                <a:latin typeface="Courier New"/>
                <a:cs typeface="Courier New"/>
              </a:rPr>
              <a:t>regionid</a:t>
            </a:r>
            <a:r>
              <a:rPr lang="en-US" b="1" dirty="0">
                <a:solidFill>
                  <a:srgbClr val="C00000"/>
                </a:solidFill>
                <a:latin typeface="Courier New"/>
                <a:cs typeface="Courier New"/>
              </a:rPr>
              <a:t>) REFERENCES region(</a:t>
            </a:r>
            <a:r>
              <a:rPr lang="en-US" b="1" dirty="0" err="1">
                <a:solidFill>
                  <a:srgbClr val="C00000"/>
                </a:solidFill>
                <a:latin typeface="Courier New"/>
                <a:cs typeface="Courier New"/>
              </a:rPr>
              <a:t>regionid</a:t>
            </a:r>
            <a:r>
              <a:rPr lang="en-US" b="1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b="1" dirty="0">
                <a:latin typeface="Courier New"/>
                <a:cs typeface="Courier New"/>
              </a:rPr>
              <a:t>);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CREATE TABLE customer</a:t>
            </a:r>
          </a:p>
          <a:p>
            <a:r>
              <a:rPr lang="en-US" b="1" dirty="0">
                <a:latin typeface="Courier New"/>
                <a:cs typeface="Courier New"/>
              </a:rPr>
              <a:t>(   </a:t>
            </a:r>
            <a:r>
              <a:rPr lang="en-US" b="1" dirty="0" err="1">
                <a:latin typeface="Courier New"/>
                <a:cs typeface="Courier New"/>
              </a:rPr>
              <a:t>customerid</a:t>
            </a:r>
            <a:r>
              <a:rPr lang="en-US" b="1" dirty="0">
                <a:latin typeface="Courier New"/>
                <a:cs typeface="Courier New"/>
              </a:rPr>
              <a:t>     CHAR(7)      NOT NULL,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customername</a:t>
            </a:r>
            <a:r>
              <a:rPr lang="en-US" b="1" dirty="0">
                <a:latin typeface="Courier New"/>
                <a:cs typeface="Courier New"/>
              </a:rPr>
              <a:t>   VARCHAR(15)  NOT NULL,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customerzip</a:t>
            </a:r>
            <a:r>
              <a:rPr lang="en-US" b="1" dirty="0">
                <a:latin typeface="Courier New"/>
                <a:cs typeface="Courier New"/>
              </a:rPr>
              <a:t>    CHAR(5)      NOT NULL,</a:t>
            </a:r>
          </a:p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    PRIMARY KEY (</a:t>
            </a:r>
            <a:r>
              <a:rPr lang="en-US" b="1" dirty="0" err="1">
                <a:solidFill>
                  <a:srgbClr val="008000"/>
                </a:solidFill>
                <a:latin typeface="Courier New"/>
                <a:cs typeface="Courier New"/>
              </a:rPr>
              <a:t>customerid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b="1" dirty="0">
                <a:latin typeface="Courier New"/>
                <a:cs typeface="Courier New"/>
              </a:rPr>
              <a:t>);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ED98ED0-5DF2-7D26-E6CA-B4D77A5F5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78" y="1325904"/>
            <a:ext cx="2264978" cy="2011658"/>
          </a:xfrm>
          <a:prstGeom prst="rect">
            <a:avLst/>
          </a:prstGeom>
          <a:ln>
            <a:solidFill>
              <a:srgbClr val="0033CC"/>
            </a:solidFill>
          </a:ln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C4BCFEF-F322-9604-54E8-BB3B01ADB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851" y="4785332"/>
            <a:ext cx="2027148" cy="1021082"/>
          </a:xfrm>
          <a:prstGeom prst="rect">
            <a:avLst/>
          </a:prstGeom>
          <a:ln>
            <a:solidFill>
              <a:srgbClr val="0033CC"/>
            </a:solidFill>
          </a:ln>
        </p:spPr>
      </p:pic>
    </p:spTree>
    <p:extLst>
      <p:ext uri="{BB962C8B-B14F-4D97-AF65-F5344CB8AC3E}">
        <p14:creationId xmlns:p14="http://schemas.microsoft.com/office/powerpoint/2010/main" val="58021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dirty="0"/>
              <a:t>Examples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928" y="1282098"/>
            <a:ext cx="6413935" cy="4431983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CREATE TABLE </a:t>
            </a:r>
            <a:r>
              <a:rPr lang="en-US" sz="1400" b="1" dirty="0" err="1">
                <a:latin typeface="Courier New"/>
                <a:cs typeface="Courier New"/>
              </a:rPr>
              <a:t>salestransaction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(   </a:t>
            </a:r>
            <a:r>
              <a:rPr lang="en-US" sz="1400" b="1" dirty="0" err="1">
                <a:latin typeface="Courier New"/>
                <a:cs typeface="Courier New"/>
              </a:rPr>
              <a:t>tid</a:t>
            </a:r>
            <a:r>
              <a:rPr lang="en-US" sz="1400" b="1" dirty="0">
                <a:latin typeface="Courier New"/>
                <a:cs typeface="Courier New"/>
              </a:rPr>
              <a:t>         VARCHAR(8)  NOT NULL,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 err="1">
                <a:latin typeface="Courier New"/>
                <a:cs typeface="Courier New"/>
              </a:rPr>
              <a:t>customerid</a:t>
            </a:r>
            <a:r>
              <a:rPr lang="en-US" sz="1400" b="1" dirty="0">
                <a:latin typeface="Courier New"/>
                <a:cs typeface="Courier New"/>
              </a:rPr>
              <a:t>  CHAR(7)     NOT NULL,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 err="1">
                <a:latin typeface="Courier New"/>
                <a:cs typeface="Courier New"/>
              </a:rPr>
              <a:t>storeid</a:t>
            </a:r>
            <a:r>
              <a:rPr lang="en-US" sz="1400" b="1" dirty="0">
                <a:latin typeface="Courier New"/>
                <a:cs typeface="Courier New"/>
              </a:rPr>
              <a:t>     VARCHAR(3)  NOT NULL,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 err="1">
                <a:latin typeface="Courier New"/>
                <a:cs typeface="Courier New"/>
              </a:rPr>
              <a:t>tdate</a:t>
            </a:r>
            <a:r>
              <a:rPr lang="en-US" sz="1400" b="1" dirty="0">
                <a:latin typeface="Courier New"/>
                <a:cs typeface="Courier New"/>
              </a:rPr>
              <a:t>       DATE        NOT NULL,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   PRIMARY KEY (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tid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),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>
                <a:solidFill>
                  <a:srgbClr val="C00000"/>
                </a:solidFill>
                <a:latin typeface="Courier New"/>
                <a:cs typeface="Courier New"/>
              </a:rPr>
              <a:t>FOREIGN KEY (</a:t>
            </a:r>
            <a:r>
              <a:rPr lang="en-US" sz="1400" b="1" dirty="0" err="1">
                <a:solidFill>
                  <a:srgbClr val="C00000"/>
                </a:solidFill>
                <a:latin typeface="Courier New"/>
                <a:cs typeface="Courier New"/>
              </a:rPr>
              <a:t>customerid</a:t>
            </a:r>
            <a:r>
              <a:rPr lang="en-US" sz="1400" b="1" dirty="0">
                <a:solidFill>
                  <a:srgbClr val="C00000"/>
                </a:solidFill>
                <a:latin typeface="Courier New"/>
                <a:cs typeface="Courier New"/>
              </a:rPr>
              <a:t>) 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urier New"/>
                <a:cs typeface="Courier New"/>
              </a:rPr>
              <a:t>      REFERENCES customer(</a:t>
            </a:r>
            <a:r>
              <a:rPr lang="en-US" sz="1400" b="1" dirty="0" err="1">
                <a:solidFill>
                  <a:srgbClr val="C00000"/>
                </a:solidFill>
                <a:latin typeface="Courier New"/>
                <a:cs typeface="Courier New"/>
              </a:rPr>
              <a:t>customerid</a:t>
            </a:r>
            <a:r>
              <a:rPr lang="en-US" sz="1400" b="1" dirty="0">
                <a:solidFill>
                  <a:srgbClr val="C00000"/>
                </a:solidFill>
                <a:latin typeface="Courier New"/>
                <a:cs typeface="Courier New"/>
              </a:rPr>
              <a:t>),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urier New"/>
                <a:cs typeface="Courier New"/>
              </a:rPr>
              <a:t>    FOREIGN KEY (</a:t>
            </a:r>
            <a:r>
              <a:rPr lang="en-US" sz="1400" b="1" dirty="0" err="1">
                <a:solidFill>
                  <a:srgbClr val="C00000"/>
                </a:solidFill>
                <a:latin typeface="Courier New"/>
                <a:cs typeface="Courier New"/>
              </a:rPr>
              <a:t>storeid</a:t>
            </a:r>
            <a:r>
              <a:rPr lang="en-US" sz="1400" b="1" dirty="0">
                <a:solidFill>
                  <a:srgbClr val="C00000"/>
                </a:solidFill>
                <a:latin typeface="Courier New"/>
                <a:cs typeface="Courier New"/>
              </a:rPr>
              <a:t>) 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urier New"/>
                <a:cs typeface="Courier New"/>
              </a:rPr>
              <a:t>      REFERENCES store(</a:t>
            </a:r>
            <a:r>
              <a:rPr lang="en-US" sz="1400" b="1" dirty="0" err="1">
                <a:solidFill>
                  <a:srgbClr val="C00000"/>
                </a:solidFill>
                <a:latin typeface="Courier New"/>
                <a:cs typeface="Courier New"/>
              </a:rPr>
              <a:t>storeid</a:t>
            </a:r>
            <a:r>
              <a:rPr lang="en-US" sz="1400" b="1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latin typeface="Courier New"/>
                <a:cs typeface="Courier New"/>
              </a:rPr>
              <a:t>);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CREATE TABLE </a:t>
            </a:r>
            <a:r>
              <a:rPr lang="en-US" sz="1400" b="1" dirty="0" err="1">
                <a:latin typeface="Courier New"/>
                <a:cs typeface="Courier New"/>
              </a:rPr>
              <a:t>soldvia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(   </a:t>
            </a:r>
            <a:r>
              <a:rPr lang="en-US" sz="1400" b="1" dirty="0" err="1">
                <a:latin typeface="Courier New"/>
                <a:cs typeface="Courier New"/>
              </a:rPr>
              <a:t>productid</a:t>
            </a:r>
            <a:r>
              <a:rPr lang="en-US" sz="1400" b="1" dirty="0">
                <a:latin typeface="Courier New"/>
                <a:cs typeface="Courier New"/>
              </a:rPr>
              <a:t>   CHAR(3)     NOT NULL,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 err="1">
                <a:latin typeface="Courier New"/>
                <a:cs typeface="Courier New"/>
              </a:rPr>
              <a:t>tid</a:t>
            </a:r>
            <a:r>
              <a:rPr lang="en-US" sz="1400" b="1" dirty="0">
                <a:latin typeface="Courier New"/>
                <a:cs typeface="Courier New"/>
              </a:rPr>
              <a:t>         VARCHAR(8)  NOT NULL,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 err="1">
                <a:latin typeface="Courier New"/>
                <a:cs typeface="Courier New"/>
              </a:rPr>
              <a:t>noofitems</a:t>
            </a:r>
            <a:r>
              <a:rPr lang="en-US" sz="1400" b="1" dirty="0">
                <a:latin typeface="Courier New"/>
                <a:cs typeface="Courier New"/>
              </a:rPr>
              <a:t>   INT         NOT NULL,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   PRIMARY KEY (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productid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tid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),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>
                <a:solidFill>
                  <a:srgbClr val="C00000"/>
                </a:solidFill>
                <a:latin typeface="Courier New"/>
                <a:cs typeface="Courier New"/>
              </a:rPr>
              <a:t>FOREIGN KEY (</a:t>
            </a:r>
            <a:r>
              <a:rPr lang="en-US" sz="1400" b="1" dirty="0" err="1">
                <a:solidFill>
                  <a:srgbClr val="C00000"/>
                </a:solidFill>
                <a:latin typeface="Courier New"/>
                <a:cs typeface="Courier New"/>
              </a:rPr>
              <a:t>productid</a:t>
            </a:r>
            <a:r>
              <a:rPr lang="en-US" sz="1400" b="1" dirty="0">
                <a:solidFill>
                  <a:srgbClr val="C00000"/>
                </a:solidFill>
                <a:latin typeface="Courier New"/>
                <a:cs typeface="Courier New"/>
              </a:rPr>
              <a:t>) REFERENCES product(</a:t>
            </a:r>
            <a:r>
              <a:rPr lang="en-US" sz="1400" b="1" dirty="0" err="1">
                <a:solidFill>
                  <a:srgbClr val="C00000"/>
                </a:solidFill>
                <a:latin typeface="Courier New"/>
                <a:cs typeface="Courier New"/>
              </a:rPr>
              <a:t>productid</a:t>
            </a:r>
            <a:r>
              <a:rPr lang="en-US" sz="1400" b="1" dirty="0">
                <a:solidFill>
                  <a:srgbClr val="C00000"/>
                </a:solidFill>
                <a:latin typeface="Courier New"/>
                <a:cs typeface="Courier New"/>
              </a:rPr>
              <a:t>),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urier New"/>
                <a:cs typeface="Courier New"/>
              </a:rPr>
              <a:t>    FOREIGN KEY (</a:t>
            </a:r>
            <a:r>
              <a:rPr lang="en-US" sz="1400" b="1" dirty="0" err="1">
                <a:solidFill>
                  <a:srgbClr val="C00000"/>
                </a:solidFill>
                <a:latin typeface="Courier New"/>
                <a:cs typeface="Courier New"/>
              </a:rPr>
              <a:t>tid</a:t>
            </a:r>
            <a:r>
              <a:rPr lang="en-US" sz="1400" b="1" dirty="0">
                <a:solidFill>
                  <a:srgbClr val="C00000"/>
                </a:solidFill>
                <a:latin typeface="Courier New"/>
                <a:cs typeface="Courier New"/>
              </a:rPr>
              <a:t>) REFERENCES </a:t>
            </a:r>
            <a:r>
              <a:rPr lang="en-US" sz="1400" b="1" dirty="0" err="1">
                <a:solidFill>
                  <a:srgbClr val="C00000"/>
                </a:solidFill>
                <a:latin typeface="Courier New"/>
                <a:cs typeface="Courier New"/>
              </a:rPr>
              <a:t>salestransaction</a:t>
            </a:r>
            <a:r>
              <a:rPr lang="en-US" sz="1400" b="1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C00000"/>
                </a:solidFill>
                <a:latin typeface="Courier New"/>
                <a:cs typeface="Courier New"/>
              </a:rPr>
              <a:t>tid</a:t>
            </a:r>
            <a:r>
              <a:rPr lang="en-US" sz="1400" b="1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latin typeface="Courier New"/>
                <a:cs typeface="Courier New"/>
              </a:rPr>
              <a:t>);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1C9BE3C6-ECB5-A362-974C-BE0B518A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811" y="1965976"/>
            <a:ext cx="4487654" cy="24688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94C1D7-8C82-920C-2969-31F9D7E70B21}"/>
              </a:ext>
            </a:extLst>
          </p:cNvPr>
          <p:cNvSpPr txBox="1"/>
          <p:nvPr/>
        </p:nvSpPr>
        <p:spPr>
          <a:xfrm>
            <a:off x="3840488" y="4707429"/>
            <a:ext cx="1085554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8000"/>
                </a:solidFill>
              </a:rPr>
              <a:t>composite key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A3D6CB-714C-C052-B538-50A396804BB1}"/>
              </a:ext>
            </a:extLst>
          </p:cNvPr>
          <p:cNvSpPr txBox="1"/>
          <p:nvPr/>
        </p:nvSpPr>
        <p:spPr>
          <a:xfrm>
            <a:off x="2490290" y="3794756"/>
            <a:ext cx="899605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33CC"/>
                </a:solidFill>
              </a:rPr>
              <a:t>linking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93666C-1E0B-6CF2-F7D0-CE402EC3E7D2}"/>
              </a:ext>
            </a:extLst>
          </p:cNvPr>
          <p:cNvSpPr txBox="1"/>
          <p:nvPr/>
        </p:nvSpPr>
        <p:spPr>
          <a:xfrm>
            <a:off x="6674362" y="3249811"/>
            <a:ext cx="899605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33CC"/>
                </a:solidFill>
              </a:rPr>
              <a:t>linking table</a:t>
            </a:r>
          </a:p>
        </p:txBody>
      </p:sp>
    </p:spTree>
    <p:extLst>
      <p:ext uri="{BB962C8B-B14F-4D97-AF65-F5344CB8AC3E}">
        <p14:creationId xmlns:p14="http://schemas.microsoft.com/office/powerpoint/2010/main" val="306613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/>
                <a:cs typeface="Courier New"/>
              </a:rPr>
              <a:t>DROP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767844"/>
          </a:xfrm>
        </p:spPr>
        <p:txBody>
          <a:bodyPr/>
          <a:lstStyle/>
          <a:p>
            <a:r>
              <a:rPr lang="en-US" u="sng" dirty="0"/>
              <a:t>Referential integrity</a:t>
            </a:r>
            <a:r>
              <a:rPr lang="en-US" dirty="0"/>
              <a:t> prevents deletion of a table that is referenced by foreign keys.</a:t>
            </a:r>
          </a:p>
          <a:p>
            <a:pPr lvl="4"/>
            <a:endParaRPr lang="en-US" dirty="0"/>
          </a:p>
          <a:p>
            <a:r>
              <a:rPr lang="en-US" dirty="0"/>
              <a:t>Invalid sequence: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8718" y="3058326"/>
            <a:ext cx="3640740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DROP TABLE region;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DROP TABLE store;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DROP TABLE </a:t>
            </a:r>
            <a:r>
              <a:rPr lang="en-US" b="1" dirty="0" err="1">
                <a:latin typeface="Courier New" charset="0"/>
                <a:cs typeface="Courier New" charset="0"/>
              </a:rPr>
              <a:t>salestransaction</a:t>
            </a:r>
            <a:r>
              <a:rPr lang="en-US" b="1" dirty="0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DROP TABLE product;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DROP TABLE vendor;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DROP TABLE category;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DROP TABLE customer;</a:t>
            </a:r>
          </a:p>
          <a:p>
            <a:pPr eaLnBrk="1" hangingPunct="1"/>
            <a:r>
              <a:rPr lang="en-US" b="1" dirty="0">
                <a:latin typeface="Courier New" charset="0"/>
                <a:cs typeface="Courier New" charset="0"/>
              </a:rPr>
              <a:t>DROP TABLE </a:t>
            </a:r>
            <a:r>
              <a:rPr lang="en-US" b="1" dirty="0" err="1">
                <a:latin typeface="Courier New" charset="0"/>
                <a:cs typeface="Courier New" charset="0"/>
              </a:rPr>
              <a:t>soldvia</a:t>
            </a:r>
            <a:r>
              <a:rPr lang="en-US" b="1" dirty="0">
                <a:latin typeface="Courier New" charset="0"/>
                <a:cs typeface="Courier New" charset="0"/>
              </a:rPr>
              <a:t>;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88" y="3069229"/>
            <a:ext cx="4642984" cy="25543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47BD25-7563-0F31-2C2F-F11D898DC74B}"/>
              </a:ext>
            </a:extLst>
          </p:cNvPr>
          <p:cNvSpPr txBox="1"/>
          <p:nvPr/>
        </p:nvSpPr>
        <p:spPr>
          <a:xfrm>
            <a:off x="1974664" y="5349219"/>
            <a:ext cx="70884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80749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48959</TotalTime>
  <Words>3774</Words>
  <Application>Microsoft Macintosh PowerPoint</Application>
  <PresentationFormat>On-screen Show (4:3)</PresentationFormat>
  <Paragraphs>733</Paragraphs>
  <Slides>58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Courier New</vt:lpstr>
      <vt:lpstr>Times New Roman</vt:lpstr>
      <vt:lpstr>Wingdings</vt:lpstr>
      <vt:lpstr>Quadrant</vt:lpstr>
      <vt:lpstr>DATA 225 Database Systems for Analytics September 18 Class Meeting</vt:lpstr>
      <vt:lpstr>This Evening</vt:lpstr>
      <vt:lpstr>Constraint Rules for Relational Tables</vt:lpstr>
      <vt:lpstr>CREATE TABLE Examples</vt:lpstr>
      <vt:lpstr>CREATE TABLE Examples, cont’d</vt:lpstr>
      <vt:lpstr>CREATE TABLE Examples, cont’d</vt:lpstr>
      <vt:lpstr>CREATE TABLE Examples, cont’d</vt:lpstr>
      <vt:lpstr>CREATE TABLE Examples, cont’d</vt:lpstr>
      <vt:lpstr>DROP TABLE</vt:lpstr>
      <vt:lpstr>DROP TABLE, cont’d</vt:lpstr>
      <vt:lpstr>CREATE TABLE with Constraints</vt:lpstr>
      <vt:lpstr>CREATE TABLE with Constraints, cont’d</vt:lpstr>
      <vt:lpstr>CREATE TABLE with Constraints, cont’d</vt:lpstr>
      <vt:lpstr>CREATE TABLE with Constraints, cont’d</vt:lpstr>
      <vt:lpstr>CREATE TABLE with Constraints, cont’d</vt:lpstr>
      <vt:lpstr>CREATE TABLE with Constraints, cont’d</vt:lpstr>
      <vt:lpstr>CREATE TABLE with Constraints, cont’d</vt:lpstr>
      <vt:lpstr>CREATE TABLE with Constraints, cont’d</vt:lpstr>
      <vt:lpstr>INSERT INTO with Constraints</vt:lpstr>
      <vt:lpstr>INSERT INTO with Constraints, cont’d</vt:lpstr>
      <vt:lpstr>INSERT INTO with Constraints, cont’d</vt:lpstr>
      <vt:lpstr>INSERT INTO with Constraints, cont’d</vt:lpstr>
      <vt:lpstr>INSERT INTO with Constraints, cont’d</vt:lpstr>
      <vt:lpstr>INSERT INTO with Constraints, cont’d</vt:lpstr>
      <vt:lpstr>DROP TABLE with Constraints</vt:lpstr>
      <vt:lpstr>Break</vt:lpstr>
      <vt:lpstr>Database Update Operations</vt:lpstr>
      <vt:lpstr>Update Anomalies</vt:lpstr>
      <vt:lpstr>A Table Containing Redundant Data</vt:lpstr>
      <vt:lpstr>A Table Containing Redundant Data, cont’d</vt:lpstr>
      <vt:lpstr>Update Anomalies, cont’d</vt:lpstr>
      <vt:lpstr>Normalization</vt:lpstr>
      <vt:lpstr>Functional Dependencies</vt:lpstr>
      <vt:lpstr>Functional Dependencies, cont’d</vt:lpstr>
      <vt:lpstr>Functional Dependencies, cont’d</vt:lpstr>
      <vt:lpstr>Partial Functional Dependency</vt:lpstr>
      <vt:lpstr>Full Key Functional Dependency</vt:lpstr>
      <vt:lpstr>Transitive Functional Dependency</vt:lpstr>
      <vt:lpstr>Normalization</vt:lpstr>
      <vt:lpstr>First Normal Form (1NF)</vt:lpstr>
      <vt:lpstr>First Normal Form (1NF), cont’d</vt:lpstr>
      <vt:lpstr>Second Normal Form (2NF)</vt:lpstr>
      <vt:lpstr>Second Normal Form (2NF), cont’d</vt:lpstr>
      <vt:lpstr>Third Normal Form (3NF)</vt:lpstr>
      <vt:lpstr>Third Normal Form (3NF), cont’d</vt:lpstr>
      <vt:lpstr>Third Normal Form (3NF), cont’d</vt:lpstr>
      <vt:lpstr>Third Normal Form  (3NF), cont’d</vt:lpstr>
      <vt:lpstr>Third Normal Form  (3NF), cont’d</vt:lpstr>
      <vt:lpstr>ER Diagram Normalization Technique</vt:lpstr>
      <vt:lpstr>ER Diagram Normalization Technique, cont’d</vt:lpstr>
      <vt:lpstr>Another Normalization Example</vt:lpstr>
      <vt:lpstr>Another Normalization Example, cont’d</vt:lpstr>
      <vt:lpstr>Another Normalization Example, cont’d</vt:lpstr>
      <vt:lpstr>Another Normalization Example, cont’d</vt:lpstr>
      <vt:lpstr>Normalization vs. Denormalization</vt:lpstr>
      <vt:lpstr>Normalization vs. Denormalization, cont’d</vt:lpstr>
      <vt:lpstr>Normalization vs. Denormalization, cont’d</vt:lpstr>
      <vt:lpstr>Assignment #4: Constraints and Normalization</vt:lpstr>
    </vt:vector>
  </TitlesOfParts>
  <Manager/>
  <Company>San Jose State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Introduction to Data Structures</dc:title>
  <dc:subject/>
  <dc:creator>Ronald Mak</dc:creator>
  <cp:keywords/>
  <dc:description/>
  <cp:lastModifiedBy>Ron Mak</cp:lastModifiedBy>
  <cp:revision>605</cp:revision>
  <dcterms:created xsi:type="dcterms:W3CDTF">2008-01-12T03:52:55Z</dcterms:created>
  <dcterms:modified xsi:type="dcterms:W3CDTF">2023-09-18T22:27:41Z</dcterms:modified>
  <cp:category/>
</cp:coreProperties>
</file>