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sldIdLst>
    <p:sldId id="514" r:id="rId2"/>
    <p:sldId id="529" r:id="rId3"/>
    <p:sldId id="559" r:id="rId4"/>
    <p:sldId id="560" r:id="rId5"/>
    <p:sldId id="562" r:id="rId6"/>
    <p:sldId id="561" r:id="rId7"/>
    <p:sldId id="546" r:id="rId8"/>
    <p:sldId id="547" r:id="rId9"/>
    <p:sldId id="548" r:id="rId10"/>
    <p:sldId id="543" r:id="rId11"/>
    <p:sldId id="542" r:id="rId12"/>
    <p:sldId id="544" r:id="rId13"/>
    <p:sldId id="545" r:id="rId14"/>
    <p:sldId id="553" r:id="rId15"/>
    <p:sldId id="554" r:id="rId16"/>
    <p:sldId id="555" r:id="rId17"/>
    <p:sldId id="556" r:id="rId18"/>
    <p:sldId id="557" r:id="rId19"/>
    <p:sldId id="558" r:id="rId20"/>
    <p:sldId id="551" r:id="rId21"/>
    <p:sldId id="552" r:id="rId22"/>
    <p:sldId id="549" r:id="rId23"/>
    <p:sldId id="563" r:id="rId24"/>
    <p:sldId id="564" r:id="rId25"/>
    <p:sldId id="565" r:id="rId26"/>
    <p:sldId id="566" r:id="rId27"/>
    <p:sldId id="527" r:id="rId28"/>
  </p:sldIdLst>
  <p:sldSz cx="9906000" cy="6858000" type="A4"/>
  <p:notesSz cx="6797675" cy="9926638"/>
  <p:defaultTextStyle>
    <a:defPPr>
      <a:defRPr lang="ko-KR"/>
    </a:defPPr>
    <a:lvl1pPr marL="0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94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89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83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78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472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367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261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156" algn="l" defTabSz="957789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071">
          <p15:clr>
            <a:srgbClr val="A4A3A4"/>
          </p15:clr>
        </p15:guide>
        <p15:guide id="6" pos="6204">
          <p15:clr>
            <a:srgbClr val="A4A3A4"/>
          </p15:clr>
        </p15:guide>
        <p15:guide id="7" pos="126">
          <p15:clr>
            <a:srgbClr val="A4A3A4"/>
          </p15:clr>
        </p15:guide>
        <p15:guide id="8" pos="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A1DE"/>
    <a:srgbClr val="002776"/>
    <a:srgbClr val="AADDF1"/>
    <a:srgbClr val="72C7E7"/>
    <a:srgbClr val="FFFFFF"/>
    <a:srgbClr val="E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5" autoAdjust="0"/>
    <p:restoredTop sz="97683" autoAdjust="0"/>
  </p:normalViewPr>
  <p:slideViewPr>
    <p:cSldViewPr>
      <p:cViewPr varScale="1">
        <p:scale>
          <a:sx n="107" d="100"/>
          <a:sy n="107" d="100"/>
        </p:scale>
        <p:origin x="132" y="240"/>
      </p:cViewPr>
      <p:guideLst>
        <p:guide orient="horz" pos="4156"/>
        <p:guide orient="horz" pos="346"/>
        <p:guide orient="horz" pos="391"/>
        <p:guide orient="horz" pos="845"/>
        <p:guide orient="horz" pos="1071"/>
        <p:guide pos="6204"/>
        <p:guide pos="126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9656-4F8A-47A1-8F97-D2C1275776BE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98C4-C79F-452D-9981-806E73A3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68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37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05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8744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8430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8116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7802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74880" algn="l" defTabSz="593720" rtl="0" eaLnBrk="1" latinLnBrk="1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7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49" y="2130426"/>
            <a:ext cx="8419862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49" y="4038601"/>
            <a:ext cx="6933724" cy="771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4528" y="692696"/>
            <a:ext cx="17470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itchFamily="34" charset="0"/>
                <a:ea typeface="휴먼편지체" pitchFamily="18" charset="-127"/>
                <a:cs typeface="Arial" pitchFamily="34" charset="0"/>
              </a:rPr>
              <a:t>IT &amp;</a:t>
            </a:r>
            <a:r>
              <a:rPr lang="en-US" altLang="ko-KR" baseline="0" dirty="0">
                <a:latin typeface="Arial" pitchFamily="34" charset="0"/>
                <a:ea typeface="휴먼편지체" pitchFamily="18" charset="-127"/>
                <a:cs typeface="Arial" pitchFamily="34" charset="0"/>
              </a:rPr>
              <a:t> </a:t>
            </a:r>
            <a:r>
              <a:rPr lang="en-US" altLang="ko-KR" baseline="0" dirty="0" err="1">
                <a:latin typeface="Arial" pitchFamily="34" charset="0"/>
                <a:ea typeface="휴먼편지체" pitchFamily="18" charset="-127"/>
                <a:cs typeface="Arial" pitchFamily="34" charset="0"/>
              </a:rPr>
              <a:t>Mkt</a:t>
            </a:r>
            <a:r>
              <a:rPr lang="en-US" altLang="ko-KR" baseline="0" dirty="0">
                <a:latin typeface="Arial" pitchFamily="34" charset="0"/>
                <a:ea typeface="휴먼편지체" pitchFamily="18" charset="-127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ea typeface="휴먼편지체" pitchFamily="18" charset="-127"/>
                <a:cs typeface="Arial" pitchFamily="34" charset="0"/>
              </a:rPr>
              <a:t>Team</a:t>
            </a:r>
            <a:endParaRPr lang="ko-KR" altLang="en-US" dirty="0">
              <a:latin typeface="Arial" pitchFamily="34" charset="0"/>
              <a:ea typeface="휴먼편지체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8697416" y="6611779"/>
            <a:ext cx="1067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>IT</a:t>
            </a:r>
            <a:r>
              <a:rPr lang="ko-KR" altLang="en-US" sz="1000" baseline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baseline="0" dirty="0">
                <a:latin typeface="Adobe 고딕 Std B" pitchFamily="34" charset="-127"/>
                <a:ea typeface="Adobe 고딕 Std B" pitchFamily="34" charset="-127"/>
              </a:rPr>
              <a:t>&amp; Marketing</a:t>
            </a:r>
            <a:endParaRPr lang="ko-KR" altLang="en-US"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gray">
          <a:xfrm>
            <a:off x="8374184" y="201277"/>
            <a:ext cx="1547368" cy="275395"/>
          </a:xfrm>
          <a:prstGeom prst="rect">
            <a:avLst/>
          </a:prstGeom>
        </p:spPr>
        <p:txBody>
          <a:bodyPr wrap="square" lIns="59372" tIns="29686" rIns="59372" bIns="29686">
            <a:spAutoFit/>
          </a:bodyPr>
          <a:lstStyle/>
          <a:p>
            <a:pPr algn="r">
              <a:spcBef>
                <a:spcPts val="500"/>
              </a:spcBef>
            </a:pPr>
            <a:r>
              <a:rPr lang="en-US" altLang="ko-KR" sz="1400" b="1" dirty="0">
                <a:solidFill>
                  <a:srgbClr val="002060"/>
                </a:solidFill>
                <a:latin typeface="+mn-ea"/>
              </a:rPr>
              <a:t>UI Planning</a:t>
            </a:r>
            <a:endParaRPr lang="ko-KR" altLang="en-US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 bwMode="gray">
          <a:xfrm>
            <a:off x="1964672" y="44624"/>
            <a:ext cx="36000" cy="396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476672"/>
            <a:ext cx="9906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1288"/>
            <a:ext cx="1905000" cy="333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957789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1" indent="-359171" algn="l" defTabSz="9577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4" indent="-299309" algn="l" defTabSz="957789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36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31" indent="-239448" algn="l" defTabSz="957789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25" indent="-239448" algn="l" defTabSz="957789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0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14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09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03" indent="-239448" algn="l" defTabSz="957789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4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89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3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78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2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67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61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56" algn="l" defTabSz="95778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84279"/>
            <a:ext cx="2627313" cy="338554"/>
          </a:xfrm>
          <a:ln algn="ctr"/>
        </p:spPr>
        <p:txBody>
          <a:bodyPr>
            <a:spAutoFit/>
          </a:bodyPr>
          <a:lstStyle/>
          <a:p>
            <a:pPr eaLnBrk="1" hangingPunct="1"/>
            <a:r>
              <a:rPr lang="en-US" altLang="ko-KR" sz="1600" dirty="0">
                <a:latin typeface="Sanseriffic" pitchFamily="2" charset="0"/>
              </a:rPr>
              <a:t>September, 2022</a:t>
            </a:r>
            <a:r>
              <a:rPr lang="ko-KR" altLang="en-US" sz="1600" dirty="0">
                <a:latin typeface="Sanseriffic" pitchFamily="2" charset="0"/>
              </a:rPr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5650" y="1880828"/>
            <a:ext cx="8352928" cy="2089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800" dirty="0">
                <a:solidFill>
                  <a:srgbClr val="00A1DE"/>
                </a:solidFill>
              </a:rPr>
              <a:t>아마존카</a:t>
            </a:r>
            <a:br>
              <a:rPr lang="en-US" altLang="ko-KR" sz="3300" dirty="0">
                <a:solidFill>
                  <a:srgbClr val="00A1DE"/>
                </a:solidFill>
              </a:rPr>
            </a:br>
            <a:r>
              <a:rPr lang="ko-KR" altLang="en-US" sz="3600" spc="-40" dirty="0">
                <a:latin typeface="Sanseriffic" pitchFamily="2" charset="0"/>
              </a:rPr>
              <a:t>견적시스템</a:t>
            </a:r>
            <a:r>
              <a:rPr lang="en-US" altLang="ko-KR" sz="3600" spc="-40" dirty="0">
                <a:latin typeface="Sanseriffic" pitchFamily="2" charset="0"/>
              </a:rPr>
              <a:t> </a:t>
            </a:r>
            <a:r>
              <a:rPr lang="ko-KR" altLang="en-US" sz="3600" spc="-40" dirty="0">
                <a:latin typeface="Sanseriffic" pitchFamily="2" charset="0"/>
              </a:rPr>
              <a:t>업무분석 및 설계</a:t>
            </a:r>
            <a:endParaRPr lang="en-US" altLang="ko-KR" sz="2800" b="0" dirty="0">
              <a:solidFill>
                <a:srgbClr val="92D400"/>
              </a:solidFill>
              <a:latin typeface="Sanseriffic" pitchFamily="2" charset="0"/>
              <a:ea typeface="바탕" pitchFamily="18" charset="-127"/>
            </a:endParaRPr>
          </a:p>
        </p:txBody>
      </p:sp>
      <p:pic>
        <p:nvPicPr>
          <p:cNvPr id="6" name="그림 12" descr="2_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49245" y="3158440"/>
            <a:ext cx="2519463" cy="399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0CE5A-F23C-CEF6-DF6E-C20F732165D6}"/>
              </a:ext>
            </a:extLst>
          </p:cNvPr>
          <p:cNvSpPr txBox="1"/>
          <p:nvPr/>
        </p:nvSpPr>
        <p:spPr>
          <a:xfrm>
            <a:off x="416496" y="69269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홈페이지 실시간견적</a:t>
            </a:r>
            <a:endParaRPr lang="en-US" altLang="ko-KR" sz="16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9" y="1078183"/>
            <a:ext cx="4343072" cy="3718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05989"/>
            <a:ext cx="4634584" cy="3364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3059583"/>
            <a:ext cx="4797221" cy="3364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315" y="5005298"/>
            <a:ext cx="4797221" cy="15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093876"/>
            <a:ext cx="5656353" cy="3343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F05A2-12B0-8736-F94E-6303459139BB}"/>
              </a:ext>
            </a:extLst>
          </p:cNvPr>
          <p:cNvSpPr txBox="1"/>
          <p:nvPr/>
        </p:nvSpPr>
        <p:spPr>
          <a:xfrm>
            <a:off x="416496" y="6926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목각파임B" pitchFamily="18" charset="-127"/>
                <a:ea typeface="HY목각파임B" pitchFamily="18" charset="-127"/>
              </a:rPr>
              <a:t>스마트견적관리</a:t>
            </a:r>
            <a:endParaRPr lang="en-US" altLang="ko-KR" sz="16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20" y="3212976"/>
            <a:ext cx="5306334" cy="33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F05A2-12B0-8736-F94E-6303459139BB}"/>
              </a:ext>
            </a:extLst>
          </p:cNvPr>
          <p:cNvSpPr txBox="1"/>
          <p:nvPr/>
        </p:nvSpPr>
        <p:spPr>
          <a:xfrm>
            <a:off x="416496" y="6926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목각파임B" pitchFamily="18" charset="-127"/>
                <a:ea typeface="HY목각파임B" pitchFamily="18" charset="-127"/>
              </a:rPr>
              <a:t>재리스견적내기</a:t>
            </a:r>
            <a:endParaRPr lang="en-US" altLang="ko-KR" sz="16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7D077-417B-D0BB-F243-572482322EF5}"/>
              </a:ext>
            </a:extLst>
          </p:cNvPr>
          <p:cNvSpPr txBox="1"/>
          <p:nvPr/>
        </p:nvSpPr>
        <p:spPr>
          <a:xfrm>
            <a:off x="416496" y="1031250"/>
            <a:ext cx="9217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매일새벽에</a:t>
            </a:r>
            <a:r>
              <a:rPr lang="ko-KR" altLang="en-US" sz="1000" dirty="0"/>
              <a:t> 배치로 전체 돌림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재리스</a:t>
            </a:r>
            <a:r>
              <a:rPr lang="ko-KR" altLang="en-US" sz="1000" dirty="0"/>
              <a:t> </a:t>
            </a:r>
            <a:r>
              <a:rPr lang="en-US" altLang="ko-KR" sz="1000" dirty="0"/>
              <a:t>200~300</a:t>
            </a:r>
            <a:r>
              <a:rPr lang="ko-KR" altLang="en-US" sz="1000" dirty="0"/>
              <a:t>여대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월렌트</a:t>
            </a:r>
            <a:r>
              <a:rPr lang="ko-KR" altLang="en-US" sz="1000" dirty="0"/>
              <a:t> 등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이후 개별적으로 한 자동차만 세부페이지에서 전체견적 버튼 클릭하여 </a:t>
            </a:r>
            <a:r>
              <a:rPr lang="ko-KR" altLang="en-US" sz="1000" dirty="0" err="1"/>
              <a:t>개별견적할수</a:t>
            </a:r>
            <a:r>
              <a:rPr lang="ko-KR" altLang="en-US" sz="1000" dirty="0"/>
              <a:t> 있고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기존견적에서 고객사항만 반영한 기본견적이나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계약조거을</a:t>
            </a:r>
            <a:r>
              <a:rPr lang="ko-KR" altLang="en-US" sz="1000" dirty="0"/>
              <a:t> 변경해서 다시 </a:t>
            </a:r>
            <a:r>
              <a:rPr lang="ko-KR" altLang="en-US" sz="1000" dirty="0" err="1"/>
              <a:t>견적할수</a:t>
            </a:r>
            <a:r>
              <a:rPr lang="ko-KR" altLang="en-US" sz="1000" dirty="0"/>
              <a:t> 있는 조정견적도 </a:t>
            </a:r>
            <a:r>
              <a:rPr lang="ko-KR" altLang="en-US" sz="1000" dirty="0" err="1"/>
              <a:t>할수</a:t>
            </a:r>
            <a:r>
              <a:rPr lang="ko-KR" altLang="en-US" sz="1000" dirty="0"/>
              <a:t>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618784"/>
            <a:ext cx="5879182" cy="3831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600" y="2913590"/>
            <a:ext cx="5734920" cy="3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00894"/>
            <a:ext cx="6870183" cy="2948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2838620"/>
            <a:ext cx="5733789" cy="3254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6093296"/>
            <a:ext cx="8162925" cy="479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9EF58-862C-D2F2-F0EF-80FFBE1EA5FB}"/>
              </a:ext>
            </a:extLst>
          </p:cNvPr>
          <p:cNvSpPr txBox="1"/>
          <p:nvPr/>
        </p:nvSpPr>
        <p:spPr>
          <a:xfrm>
            <a:off x="416496" y="69269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목각파임B" pitchFamily="18" charset="-127"/>
                <a:ea typeface="HY목각파임B" pitchFamily="18" charset="-127"/>
              </a:rPr>
              <a:t>재리스견적내기</a:t>
            </a:r>
            <a:r>
              <a:rPr lang="en-US" altLang="ko-KR" sz="1600" dirty="0"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계속</a:t>
            </a:r>
            <a:r>
              <a:rPr lang="en-US" altLang="ko-KR" sz="1600" dirty="0">
                <a:latin typeface="HY목각파임B" pitchFamily="18" charset="-127"/>
                <a:ea typeface="HY목각파임B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39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D3A9CB-4333-507F-276C-5485922C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764704"/>
            <a:ext cx="2157306" cy="2104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2948D-D3C9-D04F-F590-9ABFAF9B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95" y="1601523"/>
            <a:ext cx="1984781" cy="1610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0A56BC-2B0B-A3AD-DE0A-CB9DF368F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953" y="2289487"/>
            <a:ext cx="2200275" cy="923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66237D-5E33-BB59-F9DD-1B6AE239E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872" y="3399946"/>
            <a:ext cx="5832648" cy="31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C0C571-4461-5ED3-3039-3BE1D723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620688"/>
            <a:ext cx="4210050" cy="6105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0D4D63-405A-A4E6-950A-2E5CFE00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56" y="641684"/>
            <a:ext cx="4554240" cy="59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9510137-3CCA-C29E-F15B-ED851C77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728720"/>
            <a:ext cx="4142177" cy="54005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8C98F3-FBC4-9744-3231-DE5B3FBF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633239"/>
            <a:ext cx="4617242" cy="55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ED4789-AA80-5AFA-881D-5974541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3" y="824054"/>
            <a:ext cx="4513617" cy="60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75896B-9FDA-1D8E-5FE1-6DC4DD16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931866"/>
            <a:ext cx="4936077" cy="3456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6F004-FE65-7142-B864-80D2CABA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4532266"/>
            <a:ext cx="4320480" cy="19930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BCC87A-8383-48C4-F02C-267FA4D9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120" y="931866"/>
            <a:ext cx="2641758" cy="3159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F6BB91-6524-332D-7071-585415EF4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120" y="4388250"/>
            <a:ext cx="2539925" cy="8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49AED-1461-8248-673C-D35D6DC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" y="764704"/>
            <a:ext cx="938869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6696" y="1412776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홈페이지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0512" y="1412776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견적관리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672" y="8004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견적시스템</a:t>
            </a:r>
            <a:endParaRPr lang="en-US" altLang="ko-KR" sz="16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496" y="69269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목각파임B" pitchFamily="18" charset="-127"/>
                <a:ea typeface="HY목각파임B" pitchFamily="18" charset="-127"/>
              </a:rPr>
              <a:t>As-Is </a:t>
            </a:r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견적시스템</a:t>
            </a:r>
            <a:endParaRPr lang="en-US" altLang="ko-KR" sz="16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512" y="1772816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스마트견적관리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512" y="2348880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영업전화상담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0512" y="2060848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상담메세지받기신청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512" y="2636912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고객상담요청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F0DB-7FCD-7CB0-0496-80C57FA4FF21}"/>
              </a:ext>
            </a:extLst>
          </p:cNvPr>
          <p:cNvSpPr/>
          <p:nvPr/>
        </p:nvSpPr>
        <p:spPr>
          <a:xfrm>
            <a:off x="560512" y="2924944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고객견적서관리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F141E-006F-6A53-0FF5-5BF1973495DD}"/>
              </a:ext>
            </a:extLst>
          </p:cNvPr>
          <p:cNvSpPr/>
          <p:nvPr/>
        </p:nvSpPr>
        <p:spPr>
          <a:xfrm>
            <a:off x="560512" y="3501008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신차견적서관리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EE0E42-3762-B609-66D5-2A90B6E4F861}"/>
              </a:ext>
            </a:extLst>
          </p:cNvPr>
          <p:cNvSpPr/>
          <p:nvPr/>
        </p:nvSpPr>
        <p:spPr>
          <a:xfrm>
            <a:off x="560512" y="3212976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신차다중견적내기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CB769C-A4FB-3412-33F9-A38B214F48E8}"/>
              </a:ext>
            </a:extLst>
          </p:cNvPr>
          <p:cNvSpPr/>
          <p:nvPr/>
        </p:nvSpPr>
        <p:spPr>
          <a:xfrm>
            <a:off x="560512" y="3789040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재리스견적내기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68D53-14A9-82DE-9C3C-51BE74CF49C5}"/>
              </a:ext>
            </a:extLst>
          </p:cNvPr>
          <p:cNvSpPr/>
          <p:nvPr/>
        </p:nvSpPr>
        <p:spPr>
          <a:xfrm>
            <a:off x="560512" y="4365104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연장견적관리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48AB7-8BF1-8757-AD6D-2BF15FA2C19A}"/>
              </a:ext>
            </a:extLst>
          </p:cNvPr>
          <p:cNvSpPr/>
          <p:nvPr/>
        </p:nvSpPr>
        <p:spPr>
          <a:xfrm>
            <a:off x="560512" y="4077072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재리스견적관리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37181-F440-D00B-8F24-7E3124524C88}"/>
              </a:ext>
            </a:extLst>
          </p:cNvPr>
          <p:cNvSpPr/>
          <p:nvPr/>
        </p:nvSpPr>
        <p:spPr>
          <a:xfrm>
            <a:off x="560512" y="4653136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월렌트견적내기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41ADB-129B-AED2-5AB9-DD3F8B9BFACB}"/>
              </a:ext>
            </a:extLst>
          </p:cNvPr>
          <p:cNvSpPr/>
          <p:nvPr/>
        </p:nvSpPr>
        <p:spPr>
          <a:xfrm>
            <a:off x="560512" y="4941168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월렌트견적관리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F2BCFD-64FB-40AB-5D5B-7DDEA772000A}"/>
              </a:ext>
            </a:extLst>
          </p:cNvPr>
          <p:cNvSpPr/>
          <p:nvPr/>
        </p:nvSpPr>
        <p:spPr>
          <a:xfrm>
            <a:off x="560512" y="5229200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업무대여견적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BB1F4-D8DE-4FBD-8F3F-1ECCF7A3A315}"/>
              </a:ext>
            </a:extLst>
          </p:cNvPr>
          <p:cNvSpPr/>
          <p:nvPr/>
        </p:nvSpPr>
        <p:spPr>
          <a:xfrm>
            <a:off x="560512" y="5805264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일반대차견적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1772F9-E347-9EFB-59D9-2CBF9499AB2E}"/>
              </a:ext>
            </a:extLst>
          </p:cNvPr>
          <p:cNvSpPr/>
          <p:nvPr/>
        </p:nvSpPr>
        <p:spPr>
          <a:xfrm>
            <a:off x="560512" y="5517232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차량예약관리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5632A9-4A4A-AA72-F29C-D188B13CEC63}"/>
              </a:ext>
            </a:extLst>
          </p:cNvPr>
          <p:cNvSpPr/>
          <p:nvPr/>
        </p:nvSpPr>
        <p:spPr>
          <a:xfrm>
            <a:off x="560512" y="6093296"/>
            <a:ext cx="1440160" cy="288032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견적사후관리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52DC57-7EAC-1A3A-15C1-6011402F0630}"/>
              </a:ext>
            </a:extLst>
          </p:cNvPr>
          <p:cNvSpPr/>
          <p:nvPr/>
        </p:nvSpPr>
        <p:spPr>
          <a:xfrm>
            <a:off x="560512" y="6381328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출고대차견적관리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86D38C-4DB3-6EDB-15EC-C8F062726622}"/>
              </a:ext>
            </a:extLst>
          </p:cNvPr>
          <p:cNvSpPr/>
          <p:nvPr/>
        </p:nvSpPr>
        <p:spPr>
          <a:xfrm>
            <a:off x="3116351" y="5229200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Estimate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ED3038-62A7-ED6F-4D52-DAC71AB1BD61}"/>
              </a:ext>
            </a:extLst>
          </p:cNvPr>
          <p:cNvSpPr/>
          <p:nvPr/>
        </p:nvSpPr>
        <p:spPr>
          <a:xfrm>
            <a:off x="3116351" y="5589240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Estimate_hp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8ADD72-6231-18EC-DED4-BFAACF442A47}"/>
              </a:ext>
            </a:extLst>
          </p:cNvPr>
          <p:cNvSpPr/>
          <p:nvPr/>
        </p:nvSpPr>
        <p:spPr>
          <a:xfrm>
            <a:off x="3116351" y="5949280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Estimate_sh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3905FD-EC80-457A-6FB6-37F65266E242}"/>
              </a:ext>
            </a:extLst>
          </p:cNvPr>
          <p:cNvSpPr/>
          <p:nvPr/>
        </p:nvSpPr>
        <p:spPr>
          <a:xfrm>
            <a:off x="3116351" y="6309320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Estimate_cu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04B304-B847-EF65-B469-62ED59E5FD0F}"/>
              </a:ext>
            </a:extLst>
          </p:cNvPr>
          <p:cNvSpPr txBox="1"/>
          <p:nvPr/>
        </p:nvSpPr>
        <p:spPr>
          <a:xfrm>
            <a:off x="4557392" y="5301208"/>
            <a:ext cx="4986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u="none" strike="noStrike" dirty="0">
                <a:effectLst/>
              </a:rPr>
              <a:t> FMS </a:t>
            </a:r>
            <a:r>
              <a:rPr lang="ko-KR" altLang="en-US" sz="1000" u="none" strike="noStrike" dirty="0" err="1">
                <a:effectLst/>
              </a:rPr>
              <a:t>신차견적내기</a:t>
            </a:r>
            <a:r>
              <a:rPr lang="en-US" altLang="ko-KR" sz="1000" u="none" strike="noStrike" dirty="0">
                <a:effectLst/>
              </a:rPr>
              <a:t>, </a:t>
            </a:r>
            <a:r>
              <a:rPr lang="ko-KR" altLang="en-US" sz="1000" u="none" strike="noStrike" dirty="0" err="1">
                <a:effectLst/>
              </a:rPr>
              <a:t>재리스견적내기</a:t>
            </a:r>
            <a:r>
              <a:rPr lang="en-US" altLang="ko-KR" sz="1000" u="none" strike="noStrike" dirty="0">
                <a:effectLst/>
              </a:rPr>
              <a:t>, </a:t>
            </a:r>
            <a:r>
              <a:rPr lang="ko-KR" altLang="en-US" sz="1000" u="none" strike="noStrike" dirty="0">
                <a:effectLst/>
              </a:rPr>
              <a:t>계약 정상요금 계산하기 등 사용자가 견적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F5DB8-452F-9A2E-5867-2BB3B918DD23}"/>
              </a:ext>
            </a:extLst>
          </p:cNvPr>
          <p:cNvSpPr txBox="1"/>
          <p:nvPr/>
        </p:nvSpPr>
        <p:spPr>
          <a:xfrm>
            <a:off x="4575176" y="5631051"/>
            <a:ext cx="4986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u="none" strike="noStrike" dirty="0">
                <a:effectLst/>
              </a:rPr>
              <a:t>주요차종견적용</a:t>
            </a:r>
            <a:r>
              <a:rPr lang="en-US" altLang="ko-KR" sz="1000" u="none" strike="noStrike" dirty="0">
                <a:effectLst/>
              </a:rPr>
              <a:t>, </a:t>
            </a:r>
            <a:r>
              <a:rPr lang="ko-KR" altLang="en-US" sz="1000" u="none" strike="noStrike" dirty="0">
                <a:effectLst/>
              </a:rPr>
              <a:t>홈페이지 신차견적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927852-2804-4EF3-E973-2A6E4894E7E1}"/>
              </a:ext>
            </a:extLst>
          </p:cNvPr>
          <p:cNvSpPr txBox="1"/>
          <p:nvPr/>
        </p:nvSpPr>
        <p:spPr>
          <a:xfrm>
            <a:off x="4575176" y="5991091"/>
            <a:ext cx="4986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u="none" strike="noStrike" dirty="0">
                <a:effectLst/>
              </a:rPr>
              <a:t>재리스견적용</a:t>
            </a:r>
            <a:r>
              <a:rPr lang="en-US" altLang="ko-KR" sz="1000" u="none" strike="noStrike" dirty="0">
                <a:effectLst/>
              </a:rPr>
              <a:t>, </a:t>
            </a:r>
            <a:r>
              <a:rPr lang="ko-KR" altLang="en-US" sz="1000" u="none" strike="noStrike" dirty="0">
                <a:effectLst/>
              </a:rPr>
              <a:t>홈페이지 재리스견적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9B99F-64AC-7B2D-42DD-4ED1F5E92B75}"/>
              </a:ext>
            </a:extLst>
          </p:cNvPr>
          <p:cNvSpPr txBox="1"/>
          <p:nvPr/>
        </p:nvSpPr>
        <p:spPr>
          <a:xfrm>
            <a:off x="4575176" y="6381328"/>
            <a:ext cx="4986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u="none" strike="noStrike" dirty="0">
                <a:effectLst/>
              </a:rPr>
              <a:t>홈페이지 고객 실시간견적</a:t>
            </a:r>
            <a:r>
              <a:rPr lang="en-US" altLang="ko-KR" sz="1000" u="none" strike="noStrike" dirty="0">
                <a:effectLst/>
              </a:rPr>
              <a:t>, </a:t>
            </a:r>
            <a:r>
              <a:rPr lang="ko-KR" altLang="en-US" sz="1000" u="none" strike="noStrike" dirty="0">
                <a:effectLst/>
              </a:rPr>
              <a:t>간편견적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D773F3-8A56-E455-6116-12D93281C006}"/>
              </a:ext>
            </a:extLst>
          </p:cNvPr>
          <p:cNvSpPr txBox="1"/>
          <p:nvPr/>
        </p:nvSpPr>
        <p:spPr>
          <a:xfrm>
            <a:off x="3080792" y="4880193"/>
            <a:ext cx="159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masis MT Pro Black" panose="020B0604020202020204" pitchFamily="18" charset="0"/>
              </a:rPr>
              <a:t>Procedure</a:t>
            </a:r>
            <a:endParaRPr lang="ko-KR" altLang="en-US" sz="1200" dirty="0">
              <a:latin typeface="Amasis MT Pro Black" panose="020B060402020202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EEB254-D0C1-5832-01BB-EA6F927A467E}"/>
              </a:ext>
            </a:extLst>
          </p:cNvPr>
          <p:cNvSpPr txBox="1"/>
          <p:nvPr/>
        </p:nvSpPr>
        <p:spPr>
          <a:xfrm>
            <a:off x="488504" y="1093958"/>
            <a:ext cx="159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masis MT Pro Black" panose="020B0604020202020204" pitchFamily="18" charset="0"/>
              </a:rPr>
              <a:t>User Interface</a:t>
            </a:r>
            <a:endParaRPr lang="ko-KR" altLang="en-US" sz="1200" dirty="0">
              <a:latin typeface="Amasis MT Pro Black" panose="020B06040202020202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D04755-8E5A-F1C2-9AE6-63BE050756F2}"/>
              </a:ext>
            </a:extLst>
          </p:cNvPr>
          <p:cNvSpPr/>
          <p:nvPr/>
        </p:nvSpPr>
        <p:spPr>
          <a:xfrm>
            <a:off x="2216696" y="2348880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실시간견적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E49870-CE97-3B76-4E87-516547402628}"/>
              </a:ext>
            </a:extLst>
          </p:cNvPr>
          <p:cNvSpPr/>
          <p:nvPr/>
        </p:nvSpPr>
        <p:spPr>
          <a:xfrm>
            <a:off x="2216696" y="1772816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장기렌트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F978D-C94B-B5C7-1C1B-F06C1510E6C3}"/>
              </a:ext>
            </a:extLst>
          </p:cNvPr>
          <p:cNvSpPr/>
          <p:nvPr/>
        </p:nvSpPr>
        <p:spPr>
          <a:xfrm>
            <a:off x="2216696" y="2060848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리스 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908D8D-B481-91B3-51D6-60B3728E8C32}"/>
              </a:ext>
            </a:extLst>
          </p:cNvPr>
          <p:cNvSpPr/>
          <p:nvPr/>
        </p:nvSpPr>
        <p:spPr>
          <a:xfrm>
            <a:off x="5097016" y="1916832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C3BAEB-6AF6-2DED-02C4-9970E772C354}"/>
              </a:ext>
            </a:extLst>
          </p:cNvPr>
          <p:cNvSpPr/>
          <p:nvPr/>
        </p:nvSpPr>
        <p:spPr>
          <a:xfrm>
            <a:off x="3656856" y="1916832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기본식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 err="1">
                <a:solidFill>
                  <a:schemeClr val="tx1"/>
                </a:solidFill>
              </a:rPr>
              <a:t>일반식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813CEF-DB7D-3193-C8E3-74B7DF32CC6D}"/>
              </a:ext>
            </a:extLst>
          </p:cNvPr>
          <p:cNvSpPr txBox="1"/>
          <p:nvPr/>
        </p:nvSpPr>
        <p:spPr>
          <a:xfrm>
            <a:off x="3845696" y="1670611"/>
            <a:ext cx="10352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u="none" strike="noStrike" dirty="0">
                <a:effectLst/>
              </a:rPr>
              <a:t>36/48/60</a:t>
            </a:r>
            <a:r>
              <a:rPr lang="ko-KR" altLang="en-US" sz="1000" u="none" strike="noStrike" dirty="0">
                <a:effectLst/>
              </a:rPr>
              <a:t>개월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0329AA-970F-B5AC-F0EF-DE4A37B37EB5}"/>
              </a:ext>
            </a:extLst>
          </p:cNvPr>
          <p:cNvSpPr txBox="1"/>
          <p:nvPr/>
        </p:nvSpPr>
        <p:spPr>
          <a:xfrm>
            <a:off x="3080792" y="2708920"/>
            <a:ext cx="159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masis MT Pro Black" panose="020B0604020202020204" pitchFamily="18" charset="0"/>
              </a:rPr>
              <a:t>Excel</a:t>
            </a:r>
            <a:endParaRPr lang="ko-KR" altLang="en-US" sz="1200" dirty="0">
              <a:latin typeface="Amasis MT Pro Black" panose="020B0604020202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C10C85-F4EC-05FF-4783-1BDF959EB9A0}"/>
              </a:ext>
            </a:extLst>
          </p:cNvPr>
          <p:cNvSpPr txBox="1"/>
          <p:nvPr/>
        </p:nvSpPr>
        <p:spPr>
          <a:xfrm>
            <a:off x="3067244" y="3717032"/>
            <a:ext cx="159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masis MT Pro Black" panose="020B0604020202020204" pitchFamily="18" charset="0"/>
              </a:rPr>
              <a:t>Table</a:t>
            </a:r>
            <a:endParaRPr lang="ko-KR" altLang="en-US" sz="1200" dirty="0">
              <a:latin typeface="Amasis MT Pro Black" panose="020B0604020202020204" pitchFamily="18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B7167F-8085-123A-78EB-330567EE73E8}"/>
              </a:ext>
            </a:extLst>
          </p:cNvPr>
          <p:cNvSpPr/>
          <p:nvPr/>
        </p:nvSpPr>
        <p:spPr>
          <a:xfrm>
            <a:off x="6537176" y="1916832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견적서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214A74-B9B8-5F7A-34DF-BBD9AEA8B198}"/>
              </a:ext>
            </a:extLst>
          </p:cNvPr>
          <p:cNvSpPr/>
          <p:nvPr/>
        </p:nvSpPr>
        <p:spPr>
          <a:xfrm>
            <a:off x="3080792" y="2996952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견적</a:t>
            </a:r>
            <a:r>
              <a:rPr lang="en-US" altLang="ko-KR" sz="1000" b="1" dirty="0">
                <a:solidFill>
                  <a:schemeClr val="tx1"/>
                </a:solidFill>
              </a:rPr>
              <a:t>PGM-</a:t>
            </a:r>
            <a:r>
              <a:rPr lang="ko-KR" altLang="en-US" sz="1000" b="1" dirty="0">
                <a:solidFill>
                  <a:schemeClr val="tx1"/>
                </a:solidFill>
              </a:rPr>
              <a:t>여왕개미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462B30-60DD-D94B-EE3B-FF1838525F84}"/>
              </a:ext>
            </a:extLst>
          </p:cNvPr>
          <p:cNvSpPr/>
          <p:nvPr/>
        </p:nvSpPr>
        <p:spPr>
          <a:xfrm>
            <a:off x="3080792" y="3284984"/>
            <a:ext cx="1440160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견적</a:t>
            </a:r>
            <a:r>
              <a:rPr lang="en-US" altLang="ko-KR" sz="1000" b="1" dirty="0">
                <a:solidFill>
                  <a:schemeClr val="tx1"/>
                </a:solidFill>
              </a:rPr>
              <a:t>PGM-</a:t>
            </a:r>
            <a:r>
              <a:rPr lang="ko-KR" altLang="en-US" sz="1000" b="1" dirty="0">
                <a:solidFill>
                  <a:schemeClr val="tx1"/>
                </a:solidFill>
              </a:rPr>
              <a:t>여왕개미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62F530-9734-2B7D-5C19-C478F5E1C467}"/>
              </a:ext>
            </a:extLst>
          </p:cNvPr>
          <p:cNvSpPr/>
          <p:nvPr/>
        </p:nvSpPr>
        <p:spPr>
          <a:xfrm>
            <a:off x="3080792" y="4005064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Esti_comm_var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06AB8-6A78-8FDB-6F67-9E07B7FF506F}"/>
              </a:ext>
            </a:extLst>
          </p:cNvPr>
          <p:cNvSpPr/>
          <p:nvPr/>
        </p:nvSpPr>
        <p:spPr>
          <a:xfrm>
            <a:off x="3080792" y="4365104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Esti_car_var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562D38-A77A-628A-BBED-05234F8BDD64}"/>
              </a:ext>
            </a:extLst>
          </p:cNvPr>
          <p:cNvSpPr/>
          <p:nvPr/>
        </p:nvSpPr>
        <p:spPr>
          <a:xfrm>
            <a:off x="4520952" y="4005064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Esti_jg_var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2BA31F-71EA-DFE8-289D-85DD6773B5FA}"/>
              </a:ext>
            </a:extLst>
          </p:cNvPr>
          <p:cNvSpPr/>
          <p:nvPr/>
        </p:nvSpPr>
        <p:spPr>
          <a:xfrm>
            <a:off x="4520952" y="4365104"/>
            <a:ext cx="1440160" cy="36004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Esti_opt_var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D20684-CA67-49CF-9F5C-FCC325F76A2C}"/>
              </a:ext>
            </a:extLst>
          </p:cNvPr>
          <p:cNvSpPr/>
          <p:nvPr/>
        </p:nvSpPr>
        <p:spPr>
          <a:xfrm>
            <a:off x="595908" y="1905055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1C11C4-327B-8F28-0653-7A63DFB96C50}"/>
              </a:ext>
            </a:extLst>
          </p:cNvPr>
          <p:cNvSpPr/>
          <p:nvPr/>
        </p:nvSpPr>
        <p:spPr>
          <a:xfrm>
            <a:off x="768152" y="2121823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5D7680B-3407-412B-3AAC-AB00D9A8ACB7}"/>
              </a:ext>
            </a:extLst>
          </p:cNvPr>
          <p:cNvSpPr/>
          <p:nvPr/>
        </p:nvSpPr>
        <p:spPr>
          <a:xfrm>
            <a:off x="2849972" y="2841903"/>
            <a:ext cx="662868" cy="1080120"/>
          </a:xfrm>
          <a:prstGeom prst="rightArrow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</a:rPr>
              <a:t>To-Be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A578F-0B36-D0D9-1F0E-A2F60F81D341}"/>
              </a:ext>
            </a:extLst>
          </p:cNvPr>
          <p:cNvSpPr txBox="1"/>
          <p:nvPr/>
        </p:nvSpPr>
        <p:spPr>
          <a:xfrm>
            <a:off x="480120" y="1628800"/>
            <a:ext cx="138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ESTI_COMM_VAR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CDF40-D9EA-DC2F-AFE0-D4E60ACF9EAF}"/>
              </a:ext>
            </a:extLst>
          </p:cNvPr>
          <p:cNvSpPr txBox="1"/>
          <p:nvPr/>
        </p:nvSpPr>
        <p:spPr>
          <a:xfrm>
            <a:off x="696144" y="1844824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ESTI_CAR_VAR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EA9AD-13A2-8194-2457-11B495BCCF22}"/>
              </a:ext>
            </a:extLst>
          </p:cNvPr>
          <p:cNvSpPr/>
          <p:nvPr/>
        </p:nvSpPr>
        <p:spPr>
          <a:xfrm>
            <a:off x="984176" y="2337847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61AEC-4974-019F-3155-0D9EAEABF562}"/>
              </a:ext>
            </a:extLst>
          </p:cNvPr>
          <p:cNvSpPr txBox="1"/>
          <p:nvPr/>
        </p:nvSpPr>
        <p:spPr>
          <a:xfrm>
            <a:off x="912168" y="2060848"/>
            <a:ext cx="1050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ESTI_JG_VAR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ED5EA5-8825-3AC2-2560-D29A23B4FE3E}"/>
              </a:ext>
            </a:extLst>
          </p:cNvPr>
          <p:cNvSpPr/>
          <p:nvPr/>
        </p:nvSpPr>
        <p:spPr>
          <a:xfrm>
            <a:off x="1200200" y="2553871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55485-1093-C2FF-7EBB-C01A36763B4A}"/>
              </a:ext>
            </a:extLst>
          </p:cNvPr>
          <p:cNvSpPr txBox="1"/>
          <p:nvPr/>
        </p:nvSpPr>
        <p:spPr>
          <a:xfrm>
            <a:off x="1128192" y="2287905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ESTI_JG_OPT_VAR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3179F-1323-07D2-CC11-9F114F0CD16A}"/>
              </a:ext>
            </a:extLst>
          </p:cNvPr>
          <p:cNvSpPr txBox="1"/>
          <p:nvPr/>
        </p:nvSpPr>
        <p:spPr>
          <a:xfrm>
            <a:off x="3792488" y="2431921"/>
            <a:ext cx="115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신규견적</a:t>
            </a:r>
            <a:r>
              <a:rPr lang="en-US" altLang="ko-KR" sz="1200" dirty="0"/>
              <a:t>Table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27C3A7-4359-9901-EEAA-B0742FD3079A}"/>
              </a:ext>
            </a:extLst>
          </p:cNvPr>
          <p:cNvSpPr/>
          <p:nvPr/>
        </p:nvSpPr>
        <p:spPr>
          <a:xfrm>
            <a:off x="3936504" y="2717304"/>
            <a:ext cx="1152128" cy="1440160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B198534-A098-667D-7784-B6174D14591B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 rot="16200000" flipH="1">
            <a:off x="4246576" y="2451312"/>
            <a:ext cx="524052" cy="793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86CEF9E0-3877-AA47-5072-868046BA8A72}"/>
              </a:ext>
            </a:extLst>
          </p:cNvPr>
          <p:cNvSpPr/>
          <p:nvPr/>
        </p:nvSpPr>
        <p:spPr>
          <a:xfrm>
            <a:off x="4376936" y="260725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B232D-A08A-1506-6EDA-F7F9F9375A2C}"/>
              </a:ext>
            </a:extLst>
          </p:cNvPr>
          <p:cNvSpPr txBox="1"/>
          <p:nvPr/>
        </p:nvSpPr>
        <p:spPr>
          <a:xfrm>
            <a:off x="3936503" y="272053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고객정보</a:t>
            </a:r>
            <a:r>
              <a:rPr lang="en-US" altLang="ko-KR" sz="1000" dirty="0"/>
              <a:t>key </a:t>
            </a:r>
          </a:p>
          <a:p>
            <a:r>
              <a:rPr lang="ko-KR" altLang="en-US" sz="1000" dirty="0"/>
              <a:t>견적정보</a:t>
            </a:r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3E7389-765E-8A8E-C278-F3E338D3412D}"/>
              </a:ext>
            </a:extLst>
          </p:cNvPr>
          <p:cNvSpPr/>
          <p:nvPr/>
        </p:nvSpPr>
        <p:spPr>
          <a:xfrm>
            <a:off x="5448672" y="2708920"/>
            <a:ext cx="1152128" cy="1440160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11A72B7-A52D-1A15-2E2E-2F45751E2927}"/>
              </a:ext>
            </a:extLst>
          </p:cNvPr>
          <p:cNvSpPr/>
          <p:nvPr/>
        </p:nvSpPr>
        <p:spPr>
          <a:xfrm>
            <a:off x="5889104" y="2598872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390D7-E68A-EBF3-E78E-1BAD711D63BA}"/>
              </a:ext>
            </a:extLst>
          </p:cNvPr>
          <p:cNvSpPr txBox="1"/>
          <p:nvPr/>
        </p:nvSpPr>
        <p:spPr>
          <a:xfrm>
            <a:off x="5448671" y="270892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고객정보</a:t>
            </a:r>
            <a:r>
              <a:rPr lang="en-US" altLang="ko-KR" sz="1000" dirty="0"/>
              <a:t>key </a:t>
            </a:r>
          </a:p>
          <a:p>
            <a:r>
              <a:rPr lang="ko-KR" altLang="en-US" sz="1000" dirty="0"/>
              <a:t>견적정보</a:t>
            </a:r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B7495B-80F9-9256-667A-5D59994167B9}"/>
              </a:ext>
            </a:extLst>
          </p:cNvPr>
          <p:cNvSpPr txBox="1"/>
          <p:nvPr/>
        </p:nvSpPr>
        <p:spPr>
          <a:xfrm>
            <a:off x="5371041" y="2420888"/>
            <a:ext cx="202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재리스견적</a:t>
            </a:r>
            <a:r>
              <a:rPr lang="en-US" altLang="ko-KR" sz="1200" dirty="0"/>
              <a:t>Table(</a:t>
            </a:r>
            <a:r>
              <a:rPr lang="ko-KR" altLang="en-US" sz="1200" dirty="0"/>
              <a:t>연장포함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93FA168-D028-422C-3CF1-366669FEF0D6}"/>
              </a:ext>
            </a:extLst>
          </p:cNvPr>
          <p:cNvCxnSpPr>
            <a:cxnSpLocks/>
            <a:stCxn id="58" idx="3"/>
            <a:endCxn id="28" idx="0"/>
          </p:cNvCxnSpPr>
          <p:nvPr/>
        </p:nvCxnSpPr>
        <p:spPr>
          <a:xfrm>
            <a:off x="5080701" y="1731006"/>
            <a:ext cx="944035" cy="97791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DDB279-0A86-32F4-3631-16EB5D617119}"/>
              </a:ext>
            </a:extLst>
          </p:cNvPr>
          <p:cNvCxnSpPr>
            <a:cxnSpLocks/>
          </p:cNvCxnSpPr>
          <p:nvPr/>
        </p:nvCxnSpPr>
        <p:spPr>
          <a:xfrm flipV="1">
            <a:off x="488504" y="4431888"/>
            <a:ext cx="2808312" cy="4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E30C09B-AD73-FE58-3B30-BE43FFBCD2B9}"/>
              </a:ext>
            </a:extLst>
          </p:cNvPr>
          <p:cNvCxnSpPr>
            <a:cxnSpLocks/>
          </p:cNvCxnSpPr>
          <p:nvPr/>
        </p:nvCxnSpPr>
        <p:spPr>
          <a:xfrm>
            <a:off x="1496616" y="4149080"/>
            <a:ext cx="0" cy="248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771689-47C5-5DA4-D133-C3ADDD835DE4}"/>
              </a:ext>
            </a:extLst>
          </p:cNvPr>
          <p:cNvSpPr txBox="1"/>
          <p:nvPr/>
        </p:nvSpPr>
        <p:spPr>
          <a:xfrm>
            <a:off x="424880" y="4185667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차종소그룹정보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C2E17-49F7-4117-2836-B5889D681C17}"/>
              </a:ext>
            </a:extLst>
          </p:cNvPr>
          <p:cNvSpPr txBox="1"/>
          <p:nvPr/>
        </p:nvSpPr>
        <p:spPr>
          <a:xfrm>
            <a:off x="488507" y="4505637"/>
            <a:ext cx="115212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리스원금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. </a:t>
            </a:r>
            <a:r>
              <a:rPr lang="ko-KR" altLang="en-US" sz="1000" dirty="0"/>
              <a:t>취득가격</a:t>
            </a:r>
            <a:endParaRPr lang="en-US" altLang="ko-KR" sz="1000" dirty="0"/>
          </a:p>
          <a:p>
            <a:r>
              <a:rPr lang="en-US" altLang="ko-KR" sz="1000" dirty="0"/>
              <a:t>  . </a:t>
            </a:r>
            <a:r>
              <a:rPr lang="ko-KR" altLang="en-US" sz="1000" dirty="0"/>
              <a:t>세금 등</a:t>
            </a:r>
            <a:endParaRPr lang="en-US" altLang="ko-KR" sz="1000" dirty="0"/>
          </a:p>
          <a:p>
            <a:r>
              <a:rPr lang="ko-KR" altLang="en-US" sz="1000" dirty="0"/>
              <a:t>관리비</a:t>
            </a:r>
            <a:endParaRPr lang="en-US" altLang="ko-KR" sz="1000" dirty="0"/>
          </a:p>
          <a:p>
            <a:r>
              <a:rPr lang="en-US" altLang="ko-KR" sz="1000" dirty="0"/>
              <a:t> . </a:t>
            </a:r>
            <a:r>
              <a:rPr lang="ko-KR" altLang="en-US" sz="1000" dirty="0"/>
              <a:t>관리비용</a:t>
            </a:r>
            <a:endParaRPr lang="en-US" altLang="ko-KR" sz="1000" dirty="0"/>
          </a:p>
          <a:p>
            <a:r>
              <a:rPr lang="en-US" altLang="ko-KR" sz="1000" dirty="0"/>
              <a:t> . </a:t>
            </a:r>
            <a:r>
              <a:rPr lang="ko-KR" altLang="en-US" sz="1000" dirty="0"/>
              <a:t>보험</a:t>
            </a:r>
            <a:endParaRPr lang="en-US" altLang="ko-KR" sz="1000" dirty="0"/>
          </a:p>
          <a:p>
            <a:r>
              <a:rPr lang="ko-KR" altLang="en-US" sz="1000" dirty="0"/>
              <a:t>대여료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대여료변동항목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용품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최종 대여료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BF0E4C-603B-7660-BD92-CBA2E1846145}"/>
              </a:ext>
            </a:extLst>
          </p:cNvPr>
          <p:cNvCxnSpPr>
            <a:cxnSpLocks/>
          </p:cNvCxnSpPr>
          <p:nvPr/>
        </p:nvCxnSpPr>
        <p:spPr>
          <a:xfrm>
            <a:off x="2072680" y="4149080"/>
            <a:ext cx="0" cy="248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F50F17F-327A-3C24-5A96-C508335720B6}"/>
              </a:ext>
            </a:extLst>
          </p:cNvPr>
          <p:cNvCxnSpPr>
            <a:cxnSpLocks/>
          </p:cNvCxnSpPr>
          <p:nvPr/>
        </p:nvCxnSpPr>
        <p:spPr>
          <a:xfrm>
            <a:off x="2648744" y="4149080"/>
            <a:ext cx="0" cy="248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8755ED-9428-7F57-CE11-FCC82498733D}"/>
              </a:ext>
            </a:extLst>
          </p:cNvPr>
          <p:cNvSpPr txBox="1"/>
          <p:nvPr/>
        </p:nvSpPr>
        <p:spPr>
          <a:xfrm>
            <a:off x="1424608" y="419089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기본값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E4088C-552B-E9D9-3C96-C82B0450286F}"/>
              </a:ext>
            </a:extLst>
          </p:cNvPr>
          <p:cNvSpPr txBox="1"/>
          <p:nvPr/>
        </p:nvSpPr>
        <p:spPr>
          <a:xfrm>
            <a:off x="2000672" y="419089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위약</a:t>
            </a:r>
            <a:r>
              <a:rPr lang="en-US" altLang="ko-KR" sz="1000" dirty="0"/>
              <a:t>..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ADDB42-593E-A496-8594-E0C2643B9032}"/>
              </a:ext>
            </a:extLst>
          </p:cNvPr>
          <p:cNvSpPr txBox="1"/>
          <p:nvPr/>
        </p:nvSpPr>
        <p:spPr>
          <a:xfrm>
            <a:off x="2576736" y="4190891"/>
            <a:ext cx="720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비교값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684735-3A66-CD47-B89C-1868145F18CB}"/>
              </a:ext>
            </a:extLst>
          </p:cNvPr>
          <p:cNvSpPr/>
          <p:nvPr/>
        </p:nvSpPr>
        <p:spPr>
          <a:xfrm>
            <a:off x="3928573" y="1268760"/>
            <a:ext cx="1152128" cy="92449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4C8262-9BFC-95FB-6F0C-32C5A504B8E0}"/>
              </a:ext>
            </a:extLst>
          </p:cNvPr>
          <p:cNvSpPr txBox="1"/>
          <p:nvPr/>
        </p:nvSpPr>
        <p:spPr>
          <a:xfrm>
            <a:off x="3990509" y="9807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차종소그룹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DD3DA5-241F-DEDC-349E-5E8267F09352}"/>
              </a:ext>
            </a:extLst>
          </p:cNvPr>
          <p:cNvSpPr/>
          <p:nvPr/>
        </p:nvSpPr>
        <p:spPr>
          <a:xfrm>
            <a:off x="6816824" y="1196752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F7E645-3622-D96F-F718-E911C1BA178B}"/>
              </a:ext>
            </a:extLst>
          </p:cNvPr>
          <p:cNvSpPr txBox="1"/>
          <p:nvPr/>
        </p:nvSpPr>
        <p:spPr>
          <a:xfrm>
            <a:off x="6952709" y="8941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차종코드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FF53CE-43B4-11EA-783A-4813919A6126}"/>
              </a:ext>
            </a:extLst>
          </p:cNvPr>
          <p:cNvSpPr/>
          <p:nvPr/>
        </p:nvSpPr>
        <p:spPr>
          <a:xfrm>
            <a:off x="5449162" y="4498379"/>
            <a:ext cx="1152128" cy="1440160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70E85A-AFBD-61A0-BF37-D8DEADFA896B}"/>
              </a:ext>
            </a:extLst>
          </p:cNvPr>
          <p:cNvSpPr txBox="1"/>
          <p:nvPr/>
        </p:nvSpPr>
        <p:spPr>
          <a:xfrm>
            <a:off x="5607298" y="4221380"/>
            <a:ext cx="849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변수</a:t>
            </a:r>
            <a:r>
              <a:rPr lang="en-US" altLang="ko-KR" sz="1200" dirty="0"/>
              <a:t>Table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FA6F4-AE3D-D03D-44A5-B1DF1DCE7436}"/>
              </a:ext>
            </a:extLst>
          </p:cNvPr>
          <p:cNvSpPr txBox="1"/>
          <p:nvPr/>
        </p:nvSpPr>
        <p:spPr>
          <a:xfrm>
            <a:off x="3908666" y="313898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32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E55F8A-0C4C-9F01-FD9A-9689103677A9}"/>
              </a:ext>
            </a:extLst>
          </p:cNvPr>
          <p:cNvSpPr/>
          <p:nvPr/>
        </p:nvSpPr>
        <p:spPr>
          <a:xfrm>
            <a:off x="739924" y="2501280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DCF753-2CC8-F7EA-3B7F-69AF33CF34BF}"/>
              </a:ext>
            </a:extLst>
          </p:cNvPr>
          <p:cNvSpPr/>
          <p:nvPr/>
        </p:nvSpPr>
        <p:spPr>
          <a:xfrm>
            <a:off x="587524" y="2348880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ED251-ABDE-C2BF-2B1D-AA31F278FEAD}"/>
              </a:ext>
            </a:extLst>
          </p:cNvPr>
          <p:cNvSpPr txBox="1"/>
          <p:nvPr/>
        </p:nvSpPr>
        <p:spPr>
          <a:xfrm>
            <a:off x="471736" y="2072625"/>
            <a:ext cx="198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차종코드별 견적조정</a:t>
            </a:r>
            <a:r>
              <a:rPr lang="en-US" altLang="ko-KR" sz="1200" dirty="0"/>
              <a:t>Table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C93B40-7FEA-860F-1E4B-4C2703D5530A}"/>
              </a:ext>
            </a:extLst>
          </p:cNvPr>
          <p:cNvSpPr/>
          <p:nvPr/>
        </p:nvSpPr>
        <p:spPr>
          <a:xfrm>
            <a:off x="552128" y="149935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00C04-1DA3-8366-4B40-BACFE79B84E7}"/>
              </a:ext>
            </a:extLst>
          </p:cNvPr>
          <p:cNvSpPr txBox="1"/>
          <p:nvPr/>
        </p:nvSpPr>
        <p:spPr>
          <a:xfrm>
            <a:off x="688013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차종코드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99065-5E0F-27B4-E28C-EA0E8606596A}"/>
              </a:ext>
            </a:extLst>
          </p:cNvPr>
          <p:cNvSpPr txBox="1"/>
          <p:nvPr/>
        </p:nvSpPr>
        <p:spPr>
          <a:xfrm>
            <a:off x="593817" y="231868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4012621</a:t>
            </a:r>
            <a:endParaRPr lang="ko-KR" altLang="en-US" sz="10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7AD654-E549-F8FF-E968-02166457C419}"/>
              </a:ext>
            </a:extLst>
          </p:cNvPr>
          <p:cNvCxnSpPr>
            <a:cxnSpLocks/>
          </p:cNvCxnSpPr>
          <p:nvPr/>
        </p:nvCxnSpPr>
        <p:spPr>
          <a:xfrm>
            <a:off x="480120" y="432968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83B2EA-7802-396A-3DB2-9B5251C7F054}"/>
              </a:ext>
            </a:extLst>
          </p:cNvPr>
          <p:cNvCxnSpPr>
            <a:cxnSpLocks/>
          </p:cNvCxnSpPr>
          <p:nvPr/>
        </p:nvCxnSpPr>
        <p:spPr>
          <a:xfrm>
            <a:off x="1488232" y="4040485"/>
            <a:ext cx="0" cy="270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9B708C-09F7-C3DF-32CB-66CEA97D01E8}"/>
              </a:ext>
            </a:extLst>
          </p:cNvPr>
          <p:cNvSpPr txBox="1"/>
          <p:nvPr/>
        </p:nvSpPr>
        <p:spPr>
          <a:xfrm>
            <a:off x="416496" y="4041651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차종코드정보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618F0-3476-2305-E812-1D0DFCBE54AD}"/>
              </a:ext>
            </a:extLst>
          </p:cNvPr>
          <p:cNvSpPr txBox="1"/>
          <p:nvPr/>
        </p:nvSpPr>
        <p:spPr>
          <a:xfrm>
            <a:off x="480123" y="4361621"/>
            <a:ext cx="17281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잔가조정율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탁송료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할부이자율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수수료 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수당 등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보조금 등</a:t>
            </a:r>
            <a:r>
              <a:rPr lang="en-US" altLang="ko-KR" sz="1000" dirty="0"/>
              <a:t>(</a:t>
            </a:r>
            <a:r>
              <a:rPr lang="ko-KR" altLang="en-US" sz="1000" dirty="0"/>
              <a:t>정부</a:t>
            </a:r>
            <a:r>
              <a:rPr lang="en-US" altLang="ko-KR" sz="1000" dirty="0"/>
              <a:t>/</a:t>
            </a:r>
            <a:r>
              <a:rPr lang="ko-KR" altLang="en-US" sz="1000" dirty="0"/>
              <a:t>지자체 등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/>
              <a:t>수출효과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AB843-6657-A231-6988-36E0397DE4B3}"/>
              </a:ext>
            </a:extLst>
          </p:cNvPr>
          <p:cNvSpPr/>
          <p:nvPr/>
        </p:nvSpPr>
        <p:spPr>
          <a:xfrm>
            <a:off x="2856384" y="1977807"/>
            <a:ext cx="1152128" cy="936104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7D26A-F9DD-BC41-6984-38CD4800BD93}"/>
              </a:ext>
            </a:extLst>
          </p:cNvPr>
          <p:cNvSpPr txBox="1"/>
          <p:nvPr/>
        </p:nvSpPr>
        <p:spPr>
          <a:xfrm>
            <a:off x="2811524" y="1628800"/>
            <a:ext cx="1629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잔가율 </a:t>
            </a:r>
            <a:r>
              <a:rPr lang="en-US" altLang="ko-KR" sz="1200" dirty="0"/>
              <a:t>Table(24</a:t>
            </a:r>
            <a:r>
              <a:rPr lang="ko-KR" altLang="en-US" sz="1200" dirty="0"/>
              <a:t>개월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2B5877-8E5C-A3EF-6A99-043A248A9A70}"/>
              </a:ext>
            </a:extLst>
          </p:cNvPr>
          <p:cNvSpPr txBox="1"/>
          <p:nvPr/>
        </p:nvSpPr>
        <p:spPr>
          <a:xfrm>
            <a:off x="5088632" y="2132856"/>
            <a:ext cx="22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잔가산출과정</a:t>
            </a:r>
            <a:r>
              <a:rPr lang="en-US" altLang="ko-KR" sz="1200" dirty="0"/>
              <a:t>(48, 24</a:t>
            </a:r>
            <a:r>
              <a:rPr lang="ko-KR" altLang="en-US" sz="1200" dirty="0"/>
              <a:t> 위약금율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08DEC6-FBB6-04AD-5DAF-DC2AB466180C}"/>
              </a:ext>
            </a:extLst>
          </p:cNvPr>
          <p:cNvSpPr/>
          <p:nvPr/>
        </p:nvSpPr>
        <p:spPr>
          <a:xfrm>
            <a:off x="2856384" y="3489975"/>
            <a:ext cx="1152128" cy="936104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9BF76-1C7A-6564-B2E5-B0713063D918}"/>
              </a:ext>
            </a:extLst>
          </p:cNvPr>
          <p:cNvSpPr txBox="1"/>
          <p:nvPr/>
        </p:nvSpPr>
        <p:spPr>
          <a:xfrm>
            <a:off x="2784376" y="31409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탁송료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EFEA19-231D-B337-05A3-FFDAE7644EE0}"/>
              </a:ext>
            </a:extLst>
          </p:cNvPr>
          <p:cNvSpPr/>
          <p:nvPr/>
        </p:nvSpPr>
        <p:spPr>
          <a:xfrm>
            <a:off x="2856384" y="5229200"/>
            <a:ext cx="1152128" cy="936104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1F283-3F1E-2515-50FE-FA059DC11C6A}"/>
              </a:ext>
            </a:extLst>
          </p:cNvPr>
          <p:cNvSpPr txBox="1"/>
          <p:nvPr/>
        </p:nvSpPr>
        <p:spPr>
          <a:xfrm>
            <a:off x="2784376" y="4880193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색상 및 사양옵션 잔가조정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B4544-4331-BA18-3DCC-8052D3B459A3}"/>
              </a:ext>
            </a:extLst>
          </p:cNvPr>
          <p:cNvSpPr txBox="1"/>
          <p:nvPr/>
        </p:nvSpPr>
        <p:spPr>
          <a:xfrm>
            <a:off x="7464896" y="24397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견적서</a:t>
            </a: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F97347C6-7369-A3A3-7C0A-523B596EA305}"/>
              </a:ext>
            </a:extLst>
          </p:cNvPr>
          <p:cNvSpPr/>
          <p:nvPr/>
        </p:nvSpPr>
        <p:spPr>
          <a:xfrm>
            <a:off x="7536904" y="2710137"/>
            <a:ext cx="1656184" cy="646855"/>
          </a:xfrm>
          <a:prstGeom prst="flowChartDocumen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125627-938C-B06D-5D4D-B888B73885CE}"/>
              </a:ext>
            </a:extLst>
          </p:cNvPr>
          <p:cNvSpPr/>
          <p:nvPr/>
        </p:nvSpPr>
        <p:spPr>
          <a:xfrm>
            <a:off x="5210729" y="4822352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99867F-3D5B-04B6-B32F-47123D07E239}"/>
              </a:ext>
            </a:extLst>
          </p:cNvPr>
          <p:cNvSpPr txBox="1"/>
          <p:nvPr/>
        </p:nvSpPr>
        <p:spPr>
          <a:xfrm>
            <a:off x="5160640" y="4519751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ESTI_JG_OPT_VAR</a:t>
            </a:r>
            <a:endParaRPr lang="ko-KR" altLang="en-US" sz="1200" dirty="0"/>
          </a:p>
        </p:txBody>
      </p:sp>
      <p:sp>
        <p:nvSpPr>
          <p:cNvPr id="51" name="순서도: 문서 50">
            <a:extLst>
              <a:ext uri="{FF2B5EF4-FFF2-40B4-BE49-F238E27FC236}">
                <a16:creationId xmlns:a16="http://schemas.microsoft.com/office/drawing/2014/main" id="{67C8B143-47FA-97F4-7826-17103F4C1C0F}"/>
              </a:ext>
            </a:extLst>
          </p:cNvPr>
          <p:cNvSpPr/>
          <p:nvPr/>
        </p:nvSpPr>
        <p:spPr>
          <a:xfrm>
            <a:off x="5196644" y="2418588"/>
            <a:ext cx="1656184" cy="646855"/>
          </a:xfrm>
          <a:prstGeom prst="flowChartDocument">
            <a:avLst/>
          </a:prstGeom>
          <a:solidFill>
            <a:schemeClr val="bg1"/>
          </a:solidFill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BFA815-9C51-D8C1-4856-448768BB0208}"/>
              </a:ext>
            </a:extLst>
          </p:cNvPr>
          <p:cNvSpPr txBox="1"/>
          <p:nvPr/>
        </p:nvSpPr>
        <p:spPr>
          <a:xfrm>
            <a:off x="5160640" y="240985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</a:rPr>
              <a:t>UI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C5B024-1FC2-AF13-EA3F-4876769ACF20}"/>
              </a:ext>
            </a:extLst>
          </p:cNvPr>
          <p:cNvSpPr txBox="1"/>
          <p:nvPr/>
        </p:nvSpPr>
        <p:spPr>
          <a:xfrm>
            <a:off x="7491190" y="271013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</a:rPr>
              <a:t>UI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A47E77-DF82-340C-5131-21E7D8CC5CC4}"/>
              </a:ext>
            </a:extLst>
          </p:cNvPr>
          <p:cNvSpPr/>
          <p:nvPr/>
        </p:nvSpPr>
        <p:spPr>
          <a:xfrm>
            <a:off x="5210729" y="380007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B4E665-1628-FC86-BC8E-6AC579A3808A}"/>
              </a:ext>
            </a:extLst>
          </p:cNvPr>
          <p:cNvSpPr txBox="1"/>
          <p:nvPr/>
        </p:nvSpPr>
        <p:spPr>
          <a:xfrm>
            <a:off x="5160640" y="3497472"/>
            <a:ext cx="2036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배기량별 특소세 기존</a:t>
            </a:r>
            <a:r>
              <a:rPr lang="en-US" altLang="ko-KR" sz="1200" dirty="0"/>
              <a:t>Table</a:t>
            </a:r>
            <a:endParaRPr lang="ko-KR" altLang="en-US" sz="12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0F16E0F-4736-CA69-70E3-D9D9A2F0F23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41928" y="2062616"/>
            <a:ext cx="572528" cy="127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9522372C-B499-A681-A7AE-1B02DB5E2331}"/>
              </a:ext>
            </a:extLst>
          </p:cNvPr>
          <p:cNvSpPr/>
          <p:nvPr/>
        </p:nvSpPr>
        <p:spPr>
          <a:xfrm>
            <a:off x="984176" y="224721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9FE5DC4-148A-CABE-5F38-ECBCE8213F2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1739652" y="2445859"/>
            <a:ext cx="1116732" cy="62310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5623BC0C-80C0-FE87-2DD5-C3CE547B7531}"/>
              </a:ext>
            </a:extLst>
          </p:cNvPr>
          <p:cNvSpPr/>
          <p:nvPr/>
        </p:nvSpPr>
        <p:spPr>
          <a:xfrm rot="16200000">
            <a:off x="2667211" y="239961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4DDA23E6-22C2-A2DF-3C21-B7E4DFEE764E}"/>
              </a:ext>
            </a:extLst>
          </p:cNvPr>
          <p:cNvSpPr/>
          <p:nvPr/>
        </p:nvSpPr>
        <p:spPr>
          <a:xfrm rot="16200000">
            <a:off x="2667211" y="3905829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F4B132C7-2DFA-209A-830B-D3C46E0C1EF8}"/>
              </a:ext>
            </a:extLst>
          </p:cNvPr>
          <p:cNvSpPr/>
          <p:nvPr/>
        </p:nvSpPr>
        <p:spPr>
          <a:xfrm rot="16200000">
            <a:off x="2667211" y="5658820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3DED3E0-9690-71E0-60A8-0204DBA5D335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1739652" y="3068960"/>
            <a:ext cx="1116732" cy="88906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EB1A2E2-5D7E-4488-9E5A-9DD088BDF1AB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1739652" y="3068960"/>
            <a:ext cx="1116732" cy="262829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3CDEB9B-6D54-C3A7-115E-58436F77BD1C}"/>
              </a:ext>
            </a:extLst>
          </p:cNvPr>
          <p:cNvCxnSpPr>
            <a:cxnSpLocks/>
          </p:cNvCxnSpPr>
          <p:nvPr/>
        </p:nvCxnSpPr>
        <p:spPr>
          <a:xfrm>
            <a:off x="1739652" y="2996952"/>
            <a:ext cx="347107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BC1D02-90C2-A53A-AC4D-FD4E28C7F8AF}"/>
              </a:ext>
            </a:extLst>
          </p:cNvPr>
          <p:cNvCxnSpPr>
            <a:cxnSpLocks/>
          </p:cNvCxnSpPr>
          <p:nvPr/>
        </p:nvCxnSpPr>
        <p:spPr>
          <a:xfrm>
            <a:off x="1739652" y="3140968"/>
            <a:ext cx="57972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A2BD11-BF18-CC1B-CEA1-00BA5F762823}"/>
              </a:ext>
            </a:extLst>
          </p:cNvPr>
          <p:cNvSpPr/>
          <p:nvPr/>
        </p:nvSpPr>
        <p:spPr>
          <a:xfrm>
            <a:off x="1920280" y="1135777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A5CF4A-3988-8308-0950-88A95DDB809E}"/>
              </a:ext>
            </a:extLst>
          </p:cNvPr>
          <p:cNvSpPr txBox="1"/>
          <p:nvPr/>
        </p:nvSpPr>
        <p:spPr>
          <a:xfrm>
            <a:off x="1812876" y="8585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차종소분류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1C2F341-AB6E-092A-200A-9E82BE30CBB1}"/>
              </a:ext>
            </a:extLst>
          </p:cNvPr>
          <p:cNvCxnSpPr>
            <a:cxnSpLocks/>
            <a:stCxn id="84" idx="2"/>
            <a:endCxn id="11" idx="3"/>
          </p:cNvCxnSpPr>
          <p:nvPr/>
        </p:nvCxnSpPr>
        <p:spPr>
          <a:xfrm rot="5400000">
            <a:off x="1987762" y="1129270"/>
            <a:ext cx="225077" cy="79208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598DEB78-913B-840F-D64D-A544530FC366}"/>
              </a:ext>
            </a:extLst>
          </p:cNvPr>
          <p:cNvSpPr/>
          <p:nvPr/>
        </p:nvSpPr>
        <p:spPr>
          <a:xfrm rot="5400000">
            <a:off x="1616747" y="1583643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6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CD114-C857-4AF0-7313-19CC5CEEA331}"/>
              </a:ext>
            </a:extLst>
          </p:cNvPr>
          <p:cNvSpPr txBox="1"/>
          <p:nvPr/>
        </p:nvSpPr>
        <p:spPr>
          <a:xfrm>
            <a:off x="416496" y="69269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변수테이블 재설계</a:t>
            </a:r>
            <a:r>
              <a:rPr lang="en-US" altLang="ko-KR" sz="1600" dirty="0"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600" dirty="0">
                <a:latin typeface="HY목각파임B" pitchFamily="18" charset="-127"/>
                <a:ea typeface="HY목각파임B" pitchFamily="18" charset="-127"/>
              </a:rPr>
              <a:t>통합</a:t>
            </a:r>
            <a:r>
              <a:rPr lang="en-US" altLang="ko-KR" sz="1600" dirty="0">
                <a:latin typeface="HY목각파임B" pitchFamily="18" charset="-127"/>
                <a:ea typeface="HY목각파임B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F4DA6-3AB2-C12D-361A-EC095241FAEF}"/>
              </a:ext>
            </a:extLst>
          </p:cNvPr>
          <p:cNvSpPr txBox="1"/>
          <p:nvPr/>
        </p:nvSpPr>
        <p:spPr>
          <a:xfrm>
            <a:off x="416496" y="1430774"/>
            <a:ext cx="1296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ESTI</a:t>
            </a:r>
            <a:r>
              <a:rPr lang="en-US" altLang="ko-KR" sz="1000" dirty="0"/>
              <a:t>_COMM_VAR</a:t>
            </a:r>
          </a:p>
          <a:p>
            <a:r>
              <a:rPr lang="ko-KR" altLang="en-US" sz="1000" dirty="0"/>
              <a:t>ESTI</a:t>
            </a:r>
            <a:r>
              <a:rPr lang="en-US" altLang="ko-KR" sz="1000" dirty="0"/>
              <a:t>_CAR_VAR</a:t>
            </a:r>
          </a:p>
          <a:p>
            <a:r>
              <a:rPr lang="ko-KR" altLang="en-US" sz="1000" dirty="0"/>
              <a:t>ESTI</a:t>
            </a:r>
            <a:r>
              <a:rPr lang="en-US" altLang="ko-KR" sz="1000" dirty="0"/>
              <a:t>_JG_VAR</a:t>
            </a:r>
          </a:p>
          <a:p>
            <a:r>
              <a:rPr lang="ko-KR" altLang="en-US" sz="1000" dirty="0"/>
              <a:t>EST</a:t>
            </a:r>
            <a:r>
              <a:rPr lang="en-US" altLang="ko-KR" sz="1000" dirty="0"/>
              <a:t>I_JG_OPT_VAR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486E11-A33F-34DD-B739-B29FD863BF3E}"/>
              </a:ext>
            </a:extLst>
          </p:cNvPr>
          <p:cNvCxnSpPr/>
          <p:nvPr/>
        </p:nvCxnSpPr>
        <p:spPr>
          <a:xfrm>
            <a:off x="488504" y="2852936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7D984-B5EB-588F-F5FD-85D481B67550}"/>
              </a:ext>
            </a:extLst>
          </p:cNvPr>
          <p:cNvCxnSpPr>
            <a:cxnSpLocks/>
          </p:cNvCxnSpPr>
          <p:nvPr/>
        </p:nvCxnSpPr>
        <p:spPr>
          <a:xfrm>
            <a:off x="1928664" y="249289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93EB5D-A46C-4E4E-880D-3FF10F2E4001}"/>
              </a:ext>
            </a:extLst>
          </p:cNvPr>
          <p:cNvSpPr txBox="1"/>
          <p:nvPr/>
        </p:nvSpPr>
        <p:spPr>
          <a:xfrm>
            <a:off x="640904" y="2564904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변수구분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A9D10-4292-312A-DBAB-AA8AC3583C52}"/>
              </a:ext>
            </a:extLst>
          </p:cNvPr>
          <p:cNvSpPr txBox="1"/>
          <p:nvPr/>
        </p:nvSpPr>
        <p:spPr>
          <a:xfrm>
            <a:off x="2072680" y="2534707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변수명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F7F20-96ED-D1BB-2A76-B48433AF6DCB}"/>
              </a:ext>
            </a:extLst>
          </p:cNvPr>
          <p:cNvSpPr txBox="1"/>
          <p:nvPr/>
        </p:nvSpPr>
        <p:spPr>
          <a:xfrm>
            <a:off x="488505" y="3068960"/>
            <a:ext cx="14401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대 중 소</a:t>
            </a:r>
            <a:endParaRPr lang="ko-KR" altLang="en-US" sz="1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E57BFC-B917-A4CD-B678-171788D9539C}"/>
              </a:ext>
            </a:extLst>
          </p:cNvPr>
          <p:cNvCxnSpPr>
            <a:cxnSpLocks/>
          </p:cNvCxnSpPr>
          <p:nvPr/>
        </p:nvCxnSpPr>
        <p:spPr>
          <a:xfrm>
            <a:off x="3296816" y="249289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5E5620-14FD-280E-8DD3-56721D8FC53E}"/>
              </a:ext>
            </a:extLst>
          </p:cNvPr>
          <p:cNvCxnSpPr>
            <a:cxnSpLocks/>
          </p:cNvCxnSpPr>
          <p:nvPr/>
        </p:nvCxnSpPr>
        <p:spPr>
          <a:xfrm>
            <a:off x="4520952" y="249289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C89C8B-52BD-CC2C-0118-445838C42698}"/>
              </a:ext>
            </a:extLst>
          </p:cNvPr>
          <p:cNvSpPr txBox="1"/>
          <p:nvPr/>
        </p:nvSpPr>
        <p:spPr>
          <a:xfrm>
            <a:off x="3296816" y="2534707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변수설명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059220-8292-E1FF-34D7-D22886138427}"/>
              </a:ext>
            </a:extLst>
          </p:cNvPr>
          <p:cNvCxnSpPr>
            <a:cxnSpLocks/>
          </p:cNvCxnSpPr>
          <p:nvPr/>
        </p:nvCxnSpPr>
        <p:spPr>
          <a:xfrm>
            <a:off x="5745088" y="249289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E27A31-0AC5-0ADE-52C3-1180F204B6AC}"/>
              </a:ext>
            </a:extLst>
          </p:cNvPr>
          <p:cNvSpPr txBox="1"/>
          <p:nvPr/>
        </p:nvSpPr>
        <p:spPr>
          <a:xfrm>
            <a:off x="4520952" y="2534707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변수값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A8CCE-F0E9-C4AB-544A-46D72F877907}"/>
              </a:ext>
            </a:extLst>
          </p:cNvPr>
          <p:cNvSpPr txBox="1"/>
          <p:nvPr/>
        </p:nvSpPr>
        <p:spPr>
          <a:xfrm>
            <a:off x="7257256" y="5661248"/>
            <a:ext cx="14401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별도 엑셀파일 참조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2503197-6FE0-079E-EB7F-5C112D9792F7}"/>
              </a:ext>
            </a:extLst>
          </p:cNvPr>
          <p:cNvCxnSpPr>
            <a:cxnSpLocks/>
          </p:cNvCxnSpPr>
          <p:nvPr/>
        </p:nvCxnSpPr>
        <p:spPr>
          <a:xfrm>
            <a:off x="8553400" y="249289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EB8355-FD07-F094-C561-45E4E8661348}"/>
              </a:ext>
            </a:extLst>
          </p:cNvPr>
          <p:cNvSpPr txBox="1"/>
          <p:nvPr/>
        </p:nvSpPr>
        <p:spPr>
          <a:xfrm>
            <a:off x="8409384" y="2534707"/>
            <a:ext cx="11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 Stamp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681D5-097B-6EC7-E68F-B1671E2B532C}"/>
              </a:ext>
            </a:extLst>
          </p:cNvPr>
          <p:cNvSpPr txBox="1"/>
          <p:nvPr/>
        </p:nvSpPr>
        <p:spPr>
          <a:xfrm>
            <a:off x="416496" y="1135777"/>
            <a:ext cx="1091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[As-Is Table]</a:t>
            </a:r>
            <a:endParaRPr lang="ko-KR" altLang="en-US" sz="12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3E78F3-5772-99E5-C880-3F8B1D824029}"/>
              </a:ext>
            </a:extLst>
          </p:cNvPr>
          <p:cNvSpPr/>
          <p:nvPr/>
        </p:nvSpPr>
        <p:spPr>
          <a:xfrm>
            <a:off x="3152800" y="1406973"/>
            <a:ext cx="1503785" cy="581867"/>
          </a:xfrm>
          <a:prstGeom prst="rightArrow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Integration(</a:t>
            </a:r>
            <a:r>
              <a:rPr lang="ko-KR" altLang="en-US" sz="1000" b="1" dirty="0">
                <a:solidFill>
                  <a:prstClr val="black"/>
                </a:solidFill>
              </a:rPr>
              <a:t>통합</a:t>
            </a:r>
            <a:r>
              <a:rPr lang="en-US" altLang="ko-KR" sz="1000" b="1" dirty="0">
                <a:solidFill>
                  <a:prstClr val="black"/>
                </a:solidFill>
              </a:rPr>
              <a:t>)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80635-5D4D-740B-4FFC-47A574B53908}"/>
              </a:ext>
            </a:extLst>
          </p:cNvPr>
          <p:cNvSpPr txBox="1"/>
          <p:nvPr/>
        </p:nvSpPr>
        <p:spPr>
          <a:xfrm>
            <a:off x="6891985" y="1135776"/>
            <a:ext cx="114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[To-Be Table]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376C-CA40-7373-CDCE-4B10548CBB11}"/>
              </a:ext>
            </a:extLst>
          </p:cNvPr>
          <p:cNvSpPr txBox="1"/>
          <p:nvPr/>
        </p:nvSpPr>
        <p:spPr>
          <a:xfrm>
            <a:off x="6897216" y="1447018"/>
            <a:ext cx="1296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ESTI</a:t>
            </a:r>
            <a:r>
              <a:rPr lang="en-US" altLang="ko-KR" sz="1000" dirty="0"/>
              <a:t>_VAR</a:t>
            </a:r>
          </a:p>
        </p:txBody>
      </p:sp>
    </p:spTree>
    <p:extLst>
      <p:ext uri="{BB962C8B-B14F-4D97-AF65-F5344CB8AC3E}">
        <p14:creationId xmlns:p14="http://schemas.microsoft.com/office/powerpoint/2010/main" val="91623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A8184-D4B2-3F17-B2BE-2826BFC6BD76}"/>
              </a:ext>
            </a:extLst>
          </p:cNvPr>
          <p:cNvSpPr/>
          <p:nvPr/>
        </p:nvSpPr>
        <p:spPr>
          <a:xfrm>
            <a:off x="560512" y="2348880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CF027-FAA3-6644-CD63-8BB720AAFC16}"/>
              </a:ext>
            </a:extLst>
          </p:cNvPr>
          <p:cNvSpPr txBox="1"/>
          <p:nvPr/>
        </p:nvSpPr>
        <p:spPr>
          <a:xfrm>
            <a:off x="471736" y="2072625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차종코드별 견적조정</a:t>
            </a:r>
            <a:r>
              <a:rPr lang="en-US" altLang="ko-KR" sz="1000" dirty="0"/>
              <a:t>Table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FC17F-909D-3F20-0968-945ED37254A0}"/>
              </a:ext>
            </a:extLst>
          </p:cNvPr>
          <p:cNvSpPr/>
          <p:nvPr/>
        </p:nvSpPr>
        <p:spPr>
          <a:xfrm>
            <a:off x="552128" y="149935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213B6-D179-6E86-F71B-075C4EC0691B}"/>
              </a:ext>
            </a:extLst>
          </p:cNvPr>
          <p:cNvSpPr txBox="1"/>
          <p:nvPr/>
        </p:nvSpPr>
        <p:spPr>
          <a:xfrm>
            <a:off x="488504" y="12385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차종코드</a:t>
            </a:r>
            <a:endParaRPr lang="ko-KR" altLang="en-US" sz="10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A30A27-2573-E2D9-2ED4-D9299A545DD4}"/>
              </a:ext>
            </a:extLst>
          </p:cNvPr>
          <p:cNvSpPr/>
          <p:nvPr/>
        </p:nvSpPr>
        <p:spPr>
          <a:xfrm>
            <a:off x="984176" y="224721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6187D-9A74-0E1E-A39A-19EE095A74FC}"/>
              </a:ext>
            </a:extLst>
          </p:cNvPr>
          <p:cNvSpPr/>
          <p:nvPr/>
        </p:nvSpPr>
        <p:spPr>
          <a:xfrm>
            <a:off x="1877368" y="91975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92288-C4CD-8928-1AC4-21DB6AC62507}"/>
              </a:ext>
            </a:extLst>
          </p:cNvPr>
          <p:cNvSpPr txBox="1"/>
          <p:nvPr/>
        </p:nvSpPr>
        <p:spPr>
          <a:xfrm>
            <a:off x="1812876" y="6624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차종소분류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CED8864-0927-E8D9-C9E4-D3E62191B91F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rot="5400000">
            <a:off x="1858294" y="1042714"/>
            <a:ext cx="441101" cy="7491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482407E-3073-58A0-F0BA-3EC7BAAAC5DB}"/>
              </a:ext>
            </a:extLst>
          </p:cNvPr>
          <p:cNvSpPr/>
          <p:nvPr/>
        </p:nvSpPr>
        <p:spPr>
          <a:xfrm rot="5400000">
            <a:off x="1616747" y="1583643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7703A3-8991-419B-1F36-F2A454033B92}"/>
              </a:ext>
            </a:extLst>
          </p:cNvPr>
          <p:cNvSpPr/>
          <p:nvPr/>
        </p:nvSpPr>
        <p:spPr>
          <a:xfrm>
            <a:off x="3296816" y="908720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30169-2C19-C914-1A64-E302AD053463}"/>
              </a:ext>
            </a:extLst>
          </p:cNvPr>
          <p:cNvSpPr txBox="1"/>
          <p:nvPr/>
        </p:nvSpPr>
        <p:spPr>
          <a:xfrm>
            <a:off x="3296816" y="6409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제조사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2E069A7-71F6-EB80-D355-FC82F8B9E9BE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>
            <a:off x="2562501" y="327474"/>
            <a:ext cx="452134" cy="216862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944CA2-38D8-03EF-226D-EB0DF195496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128192" y="1776352"/>
            <a:ext cx="8384" cy="572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D3C426-921F-7118-B2D3-A66C48DB3551}"/>
              </a:ext>
            </a:extLst>
          </p:cNvPr>
          <p:cNvSpPr txBox="1"/>
          <p:nvPr/>
        </p:nvSpPr>
        <p:spPr>
          <a:xfrm>
            <a:off x="4886630" y="1175548"/>
            <a:ext cx="388279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[</a:t>
            </a:r>
            <a:r>
              <a:rPr lang="ko-KR" altLang="en-US" sz="900" b="1" dirty="0"/>
              <a:t>컬럼</a:t>
            </a:r>
            <a:r>
              <a:rPr lang="en-US" altLang="ko-KR" sz="900" b="1" dirty="0"/>
              <a:t>]</a:t>
            </a:r>
          </a:p>
          <a:p>
            <a:endParaRPr lang="en-US" altLang="ko-KR" sz="900" dirty="0"/>
          </a:p>
          <a:p>
            <a:r>
              <a:rPr lang="ko-KR" altLang="en-US" sz="900" dirty="0"/>
              <a:t>견적상 차종코드 생성일</a:t>
            </a:r>
            <a:endParaRPr lang="en-US" altLang="ko-KR" sz="900" dirty="0"/>
          </a:p>
          <a:p>
            <a:r>
              <a:rPr lang="ko-KR" altLang="en-US" sz="900" dirty="0"/>
              <a:t>참고데이터 </a:t>
            </a:r>
            <a:r>
              <a:rPr lang="en-US" altLang="ko-KR" sz="900" dirty="0"/>
              <a:t>: </a:t>
            </a:r>
            <a:r>
              <a:rPr lang="ko-KR" altLang="en-US" sz="900" dirty="0"/>
              <a:t>경매 </a:t>
            </a:r>
            <a:r>
              <a:rPr lang="en-US" altLang="ko-KR" sz="900" dirty="0"/>
              <a:t>Data</a:t>
            </a:r>
            <a:r>
              <a:rPr lang="ko-KR" altLang="en-US" sz="900" dirty="0" err="1"/>
              <a:t>분석시</a:t>
            </a:r>
            <a:r>
              <a:rPr lang="ko-KR" altLang="en-US" sz="900" dirty="0"/>
              <a:t> 이용한 현시점 </a:t>
            </a:r>
            <a:r>
              <a:rPr lang="ko-KR" altLang="en-US" sz="900" dirty="0" err="1"/>
              <a:t>차령</a:t>
            </a:r>
            <a:r>
              <a:rPr lang="ko-KR" altLang="en-US" sz="900" dirty="0"/>
              <a:t> </a:t>
            </a:r>
            <a:r>
              <a:rPr lang="en-US" altLang="ko-KR" sz="900" dirty="0"/>
              <a:t>24</a:t>
            </a:r>
            <a:r>
              <a:rPr lang="ko-KR" altLang="en-US" sz="900" dirty="0"/>
              <a:t>개월 </a:t>
            </a:r>
            <a:r>
              <a:rPr lang="ko-KR" altLang="en-US" sz="900" dirty="0" err="1"/>
              <a:t>잔가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1 </a:t>
            </a:r>
            <a:r>
              <a:rPr lang="ko-KR" altLang="en-US" sz="900" dirty="0"/>
              <a:t>현시점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차령</a:t>
            </a:r>
            <a:r>
              <a:rPr lang="en-US" altLang="ko-KR" sz="900" dirty="0"/>
              <a:t> 0 / 12 / 24 /36/ 48/ 60 / 72/ 84 / 96 </a:t>
            </a:r>
            <a:r>
              <a:rPr lang="ko-KR" altLang="en-US" sz="900" dirty="0"/>
              <a:t>개월 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2 36</a:t>
            </a:r>
            <a:r>
              <a:rPr lang="ko-KR" altLang="en-US" sz="900" dirty="0"/>
              <a:t>개월 </a:t>
            </a:r>
            <a:r>
              <a:rPr lang="ko-KR" altLang="en-US" sz="900" dirty="0" err="1"/>
              <a:t>예상후</a:t>
            </a:r>
            <a:r>
              <a:rPr lang="ko-KR" altLang="en-US" sz="900" dirty="0"/>
              <a:t> </a:t>
            </a:r>
            <a:r>
              <a:rPr lang="ko-KR" altLang="en-US" sz="900" dirty="0" err="1"/>
              <a:t>잔가율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3 36</a:t>
            </a:r>
            <a:r>
              <a:rPr lang="ko-KR" altLang="en-US" sz="900" dirty="0"/>
              <a:t>개월 신차견적 </a:t>
            </a:r>
            <a:r>
              <a:rPr lang="ko-KR" altLang="en-US" sz="900" dirty="0" err="1"/>
              <a:t>잔가율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계산</a:t>
            </a:r>
            <a:r>
              <a:rPr lang="en-US" altLang="ko-KR" sz="900" dirty="0"/>
              <a:t>2 : </a:t>
            </a:r>
            <a:r>
              <a:rPr lang="ko-KR" altLang="en-US" sz="900" dirty="0"/>
              <a:t>현시점 </a:t>
            </a:r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 err="1"/>
              <a:t>년평균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계산</a:t>
            </a:r>
            <a:r>
              <a:rPr lang="en-US" altLang="ko-KR" sz="900" dirty="0"/>
              <a:t>3 : 2</a:t>
            </a:r>
            <a:r>
              <a:rPr lang="ko-KR" altLang="en-US" sz="900" dirty="0" err="1"/>
              <a:t>년후</a:t>
            </a:r>
            <a:r>
              <a:rPr lang="ko-KR" altLang="en-US" sz="900" dirty="0"/>
              <a:t> </a:t>
            </a:r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차령</a:t>
            </a:r>
            <a:r>
              <a:rPr lang="ko-KR" altLang="en-US" sz="900" dirty="0"/>
              <a:t> </a:t>
            </a:r>
            <a:r>
              <a:rPr lang="en-US" altLang="ko-KR" sz="900" dirty="0"/>
              <a:t>4</a:t>
            </a:r>
            <a:r>
              <a:rPr lang="ko-KR" altLang="en-US" sz="900" dirty="0"/>
              <a:t>개월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4 : </a:t>
            </a:r>
            <a:r>
              <a:rPr lang="ko-KR" altLang="en-US" sz="900" dirty="0"/>
              <a:t>구입신차 평균소비자가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5 : </a:t>
            </a:r>
            <a:r>
              <a:rPr lang="ko-KR" altLang="en-US" sz="900" dirty="0"/>
              <a:t>적정 </a:t>
            </a:r>
            <a:r>
              <a:rPr lang="ko-KR" altLang="en-US" sz="900" dirty="0" err="1"/>
              <a:t>기본차량잔가율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일반 승용 </a:t>
            </a:r>
            <a:r>
              <a:rPr lang="en-US" altLang="ko-KR" sz="900" dirty="0"/>
              <a:t>LPG </a:t>
            </a:r>
            <a:r>
              <a:rPr lang="ko-KR" altLang="en-US" sz="900" dirty="0"/>
              <a:t>여부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기본개별</a:t>
            </a:r>
            <a:r>
              <a:rPr lang="ko-KR" altLang="en-US" sz="900" dirty="0"/>
              <a:t> 소비세율</a:t>
            </a:r>
            <a:endParaRPr lang="en-US" altLang="ko-KR" sz="900" dirty="0"/>
          </a:p>
          <a:p>
            <a:r>
              <a:rPr lang="ko-KR" altLang="en-US" sz="900" dirty="0"/>
              <a:t>납부시점 개별소비세율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ko-KR" altLang="en-US" sz="900" dirty="0" err="1"/>
              <a:t>조정승수</a:t>
            </a:r>
            <a:endParaRPr lang="en-US" altLang="ko-KR" sz="900" dirty="0"/>
          </a:p>
          <a:p>
            <a:r>
              <a:rPr lang="ko-KR" altLang="en-US" sz="900" dirty="0"/>
              <a:t>환경변수 </a:t>
            </a:r>
            <a:r>
              <a:rPr lang="en-US" altLang="ko-KR" sz="900" dirty="0"/>
              <a:t>(36</a:t>
            </a:r>
            <a:r>
              <a:rPr lang="ko-KR" altLang="en-US" sz="900" dirty="0"/>
              <a:t>개월 효과기준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재리스</a:t>
            </a:r>
            <a:r>
              <a:rPr lang="ko-KR" altLang="en-US" sz="900" dirty="0"/>
              <a:t> 환경변수 </a:t>
            </a:r>
            <a:r>
              <a:rPr lang="en-US" altLang="ko-KR" sz="900" dirty="0"/>
              <a:t>: 24</a:t>
            </a:r>
            <a:r>
              <a:rPr lang="ko-KR" altLang="en-US" sz="900" dirty="0"/>
              <a:t>개월 시간경과에 따른 중고차가 추가하락율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기본차령</a:t>
            </a:r>
            <a:r>
              <a:rPr lang="ko-KR" altLang="en-US" sz="900" dirty="0"/>
              <a:t>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r>
              <a:rPr lang="ko-KR" altLang="en-US" sz="900" dirty="0" err="1"/>
              <a:t>기본차령가격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초과차량가격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선택사양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r>
              <a:rPr lang="ko-KR" altLang="en-US" sz="900" dirty="0"/>
              <a:t>선택사양포함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</a:t>
            </a:r>
            <a:r>
              <a:rPr lang="ko-KR" altLang="en-US" sz="900" dirty="0"/>
              <a:t>선택사양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r>
              <a:rPr lang="en-US" altLang="ko-KR" sz="900" dirty="0"/>
              <a:t>” </a:t>
            </a:r>
            <a:r>
              <a:rPr lang="ko-KR" altLang="en-US" sz="900" dirty="0"/>
              <a:t>에 대한 결정변수</a:t>
            </a:r>
            <a:endParaRPr lang="en-US" altLang="ko-KR" sz="900" dirty="0"/>
          </a:p>
          <a:p>
            <a:r>
              <a:rPr lang="ko-KR" altLang="en-US" sz="900" dirty="0"/>
              <a:t>리스크 조절변수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신차판매 여부</a:t>
            </a:r>
            <a:endParaRPr lang="en-US" altLang="ko-KR" sz="900" dirty="0"/>
          </a:p>
          <a:p>
            <a:r>
              <a:rPr lang="ko-KR" altLang="en-US" sz="900" dirty="0"/>
              <a:t>표준주행거리 초과 </a:t>
            </a:r>
            <a:r>
              <a:rPr lang="en-US" altLang="ko-KR" sz="900" dirty="0"/>
              <a:t>10,000Km</a:t>
            </a:r>
            <a:r>
              <a:rPr lang="ko-KR" altLang="en-US" sz="900" dirty="0"/>
              <a:t>당 중고차 </a:t>
            </a:r>
            <a:r>
              <a:rPr lang="ko-KR" altLang="en-US" sz="900" dirty="0" err="1"/>
              <a:t>조정율</a:t>
            </a:r>
            <a:endParaRPr lang="en-US" altLang="ko-KR" sz="900" dirty="0"/>
          </a:p>
          <a:p>
            <a:r>
              <a:rPr lang="ko-KR" altLang="en-US" sz="900" dirty="0"/>
              <a:t>표준주행거리 초과 </a:t>
            </a:r>
            <a:r>
              <a:rPr lang="en-US" altLang="ko-KR" sz="900" dirty="0"/>
              <a:t>10,000Km</a:t>
            </a:r>
            <a:r>
              <a:rPr lang="ko-KR" altLang="en-US" sz="900" dirty="0"/>
              <a:t>당 중고차가 </a:t>
            </a:r>
            <a:r>
              <a:rPr lang="ko-KR" altLang="en-US" sz="900" dirty="0" err="1"/>
              <a:t>조정율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역정운행거리 관련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3B14E-C1E8-2DCB-F3CB-C20FA7BFD024}"/>
              </a:ext>
            </a:extLst>
          </p:cNvPr>
          <p:cNvSpPr txBox="1"/>
          <p:nvPr/>
        </p:nvSpPr>
        <p:spPr>
          <a:xfrm>
            <a:off x="2072680" y="2348880"/>
            <a:ext cx="1399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Surrogate Key 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[Primary Index Key]</a:t>
            </a:r>
          </a:p>
          <a:p>
            <a:endParaRPr lang="en-US" altLang="ko-KR" sz="900" dirty="0"/>
          </a:p>
          <a:p>
            <a:r>
              <a:rPr lang="ko-KR" altLang="en-US" sz="900" dirty="0"/>
              <a:t>차종코드</a:t>
            </a:r>
            <a:endParaRPr lang="en-US" altLang="ko-KR" sz="900" dirty="0"/>
          </a:p>
          <a:p>
            <a:r>
              <a:rPr lang="ko-KR" altLang="en-US" sz="900" dirty="0"/>
              <a:t>이력</a:t>
            </a:r>
            <a:r>
              <a:rPr lang="en-US" altLang="ko-KR" sz="900" dirty="0"/>
              <a:t> Serial Key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[Reference Index Key]</a:t>
            </a:r>
          </a:p>
          <a:p>
            <a:endParaRPr lang="en-US" altLang="ko-KR" sz="900" dirty="0"/>
          </a:p>
          <a:p>
            <a:r>
              <a:rPr lang="ko-KR" altLang="en-US" sz="900" dirty="0"/>
              <a:t>제조사코드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차종소분류</a:t>
            </a:r>
            <a:r>
              <a:rPr lang="ko-KR" altLang="en-US" sz="900" dirty="0"/>
              <a:t> 코드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01770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0D3C426-921F-7118-B2D3-A66C48DB3551}"/>
              </a:ext>
            </a:extLst>
          </p:cNvPr>
          <p:cNvSpPr txBox="1"/>
          <p:nvPr/>
        </p:nvSpPr>
        <p:spPr>
          <a:xfrm>
            <a:off x="422134" y="764704"/>
            <a:ext cx="388279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[</a:t>
            </a:r>
            <a:r>
              <a:rPr lang="ko-KR" altLang="en-US" sz="900" b="1" dirty="0"/>
              <a:t>컬럼</a:t>
            </a:r>
            <a:r>
              <a:rPr lang="en-US" altLang="ko-KR" sz="900" b="1" dirty="0"/>
              <a:t>] - </a:t>
            </a:r>
            <a:r>
              <a:rPr lang="ko-KR" altLang="en-US" sz="900" b="1" dirty="0"/>
              <a:t>계속</a:t>
            </a:r>
            <a:endParaRPr lang="en-US" altLang="ko-KR" sz="900" b="1" dirty="0"/>
          </a:p>
          <a:p>
            <a:endParaRPr lang="en-US" altLang="ko-KR" sz="900" dirty="0"/>
          </a:p>
          <a:p>
            <a:r>
              <a:rPr lang="ko-KR" altLang="en-US" sz="900" dirty="0"/>
              <a:t>견적상 차종코드 생성일</a:t>
            </a:r>
            <a:endParaRPr lang="en-US" altLang="ko-KR" sz="900" dirty="0"/>
          </a:p>
          <a:p>
            <a:r>
              <a:rPr lang="ko-KR" altLang="en-US" sz="900" dirty="0"/>
              <a:t>참고데이터 </a:t>
            </a:r>
            <a:r>
              <a:rPr lang="en-US" altLang="ko-KR" sz="900" dirty="0"/>
              <a:t>: </a:t>
            </a:r>
            <a:r>
              <a:rPr lang="ko-KR" altLang="en-US" sz="900" dirty="0"/>
              <a:t>경매 </a:t>
            </a:r>
            <a:r>
              <a:rPr lang="en-US" altLang="ko-KR" sz="900" dirty="0"/>
              <a:t>Data</a:t>
            </a:r>
            <a:r>
              <a:rPr lang="ko-KR" altLang="en-US" sz="900" dirty="0" err="1"/>
              <a:t>분석시</a:t>
            </a:r>
            <a:r>
              <a:rPr lang="ko-KR" altLang="en-US" sz="900" dirty="0"/>
              <a:t> 이용한 현시점 </a:t>
            </a:r>
            <a:r>
              <a:rPr lang="ko-KR" altLang="en-US" sz="900" dirty="0" err="1"/>
              <a:t>차령</a:t>
            </a:r>
            <a:r>
              <a:rPr lang="ko-KR" altLang="en-US" sz="900" dirty="0"/>
              <a:t> </a:t>
            </a:r>
            <a:r>
              <a:rPr lang="en-US" altLang="ko-KR" sz="900" dirty="0"/>
              <a:t>24</a:t>
            </a:r>
            <a:r>
              <a:rPr lang="ko-KR" altLang="en-US" sz="900" dirty="0"/>
              <a:t>개월 </a:t>
            </a:r>
            <a:r>
              <a:rPr lang="ko-KR" altLang="en-US" sz="900" dirty="0" err="1"/>
              <a:t>잔가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1 </a:t>
            </a:r>
            <a:r>
              <a:rPr lang="ko-KR" altLang="en-US" sz="900" dirty="0"/>
              <a:t>현시점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차령</a:t>
            </a:r>
            <a:r>
              <a:rPr lang="en-US" altLang="ko-KR" sz="900" dirty="0"/>
              <a:t> 0 / 12 / 24 /36/ 48/ 60 / 72/ 84 / 96 </a:t>
            </a:r>
            <a:r>
              <a:rPr lang="ko-KR" altLang="en-US" sz="900" dirty="0"/>
              <a:t>개월 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2 36</a:t>
            </a:r>
            <a:r>
              <a:rPr lang="ko-KR" altLang="en-US" sz="900" dirty="0"/>
              <a:t>개월 </a:t>
            </a:r>
            <a:r>
              <a:rPr lang="ko-KR" altLang="en-US" sz="900" dirty="0" err="1"/>
              <a:t>예상후</a:t>
            </a:r>
            <a:r>
              <a:rPr lang="ko-KR" altLang="en-US" sz="900" dirty="0"/>
              <a:t> </a:t>
            </a:r>
            <a:r>
              <a:rPr lang="ko-KR" altLang="en-US" sz="900" dirty="0" err="1"/>
              <a:t>잔가율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3 36</a:t>
            </a:r>
            <a:r>
              <a:rPr lang="ko-KR" altLang="en-US" sz="900" dirty="0"/>
              <a:t>개월 신차견적 </a:t>
            </a:r>
            <a:r>
              <a:rPr lang="ko-KR" altLang="en-US" sz="900" dirty="0" err="1"/>
              <a:t>잔가율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계산</a:t>
            </a:r>
            <a:r>
              <a:rPr lang="en-US" altLang="ko-KR" sz="900" dirty="0"/>
              <a:t>2 : </a:t>
            </a:r>
            <a:r>
              <a:rPr lang="ko-KR" altLang="en-US" sz="900" dirty="0"/>
              <a:t>현시점 </a:t>
            </a:r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 err="1"/>
              <a:t>년평균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계산</a:t>
            </a:r>
            <a:r>
              <a:rPr lang="en-US" altLang="ko-KR" sz="900" dirty="0"/>
              <a:t>3 : 2</a:t>
            </a:r>
            <a:r>
              <a:rPr lang="ko-KR" altLang="en-US" sz="900" dirty="0" err="1"/>
              <a:t>년후</a:t>
            </a:r>
            <a:r>
              <a:rPr lang="ko-KR" altLang="en-US" sz="900" dirty="0"/>
              <a:t> </a:t>
            </a:r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차령</a:t>
            </a:r>
            <a:r>
              <a:rPr lang="ko-KR" altLang="en-US" sz="900" dirty="0"/>
              <a:t> </a:t>
            </a:r>
            <a:r>
              <a:rPr lang="en-US" altLang="ko-KR" sz="900" dirty="0"/>
              <a:t>4</a:t>
            </a:r>
            <a:r>
              <a:rPr lang="ko-KR" altLang="en-US" sz="900" dirty="0"/>
              <a:t>개월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4 : </a:t>
            </a:r>
            <a:r>
              <a:rPr lang="ko-KR" altLang="en-US" sz="900" dirty="0"/>
              <a:t>구입신차 평균소비자가</a:t>
            </a:r>
            <a:endParaRPr lang="en-US" altLang="ko-KR" sz="900" dirty="0"/>
          </a:p>
          <a:p>
            <a:r>
              <a:rPr lang="ko-KR" altLang="en-US" sz="900" dirty="0"/>
              <a:t>참고</a:t>
            </a:r>
            <a:r>
              <a:rPr lang="en-US" altLang="ko-KR" sz="900" dirty="0"/>
              <a:t>5 : </a:t>
            </a:r>
            <a:r>
              <a:rPr lang="ko-KR" altLang="en-US" sz="900" dirty="0"/>
              <a:t>적정 </a:t>
            </a:r>
            <a:r>
              <a:rPr lang="ko-KR" altLang="en-US" sz="900" dirty="0" err="1"/>
              <a:t>기본차량잔가율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일반 승용 </a:t>
            </a:r>
            <a:r>
              <a:rPr lang="en-US" altLang="ko-KR" sz="900" dirty="0"/>
              <a:t>LPG </a:t>
            </a:r>
            <a:r>
              <a:rPr lang="ko-KR" altLang="en-US" sz="900" dirty="0"/>
              <a:t>여부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기본개별</a:t>
            </a:r>
            <a:r>
              <a:rPr lang="ko-KR" altLang="en-US" sz="900" dirty="0"/>
              <a:t> 소비세율</a:t>
            </a:r>
            <a:endParaRPr lang="en-US" altLang="ko-KR" sz="900" dirty="0"/>
          </a:p>
          <a:p>
            <a:r>
              <a:rPr lang="ko-KR" altLang="en-US" sz="900" dirty="0"/>
              <a:t>납부시점 개별소비세율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최저잔가율</a:t>
            </a:r>
            <a:r>
              <a:rPr lang="ko-KR" altLang="en-US" sz="900" dirty="0"/>
              <a:t> </a:t>
            </a:r>
            <a:r>
              <a:rPr lang="ko-KR" altLang="en-US" sz="900" dirty="0" err="1"/>
              <a:t>조정승수</a:t>
            </a:r>
            <a:endParaRPr lang="en-US" altLang="ko-KR" sz="900" dirty="0"/>
          </a:p>
          <a:p>
            <a:r>
              <a:rPr lang="ko-KR" altLang="en-US" sz="900" dirty="0"/>
              <a:t>환경변수 </a:t>
            </a:r>
            <a:r>
              <a:rPr lang="en-US" altLang="ko-KR" sz="900" dirty="0"/>
              <a:t>(36</a:t>
            </a:r>
            <a:r>
              <a:rPr lang="ko-KR" altLang="en-US" sz="900" dirty="0"/>
              <a:t>개월 효과기준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재리스</a:t>
            </a:r>
            <a:r>
              <a:rPr lang="ko-KR" altLang="en-US" sz="900" dirty="0"/>
              <a:t> 환경변수 </a:t>
            </a:r>
            <a:r>
              <a:rPr lang="en-US" altLang="ko-KR" sz="900" dirty="0"/>
              <a:t>: 24</a:t>
            </a:r>
            <a:r>
              <a:rPr lang="ko-KR" altLang="en-US" sz="900" dirty="0"/>
              <a:t>개월 시간경과에 따른 중고차가 추가하락율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기본차령</a:t>
            </a:r>
            <a:r>
              <a:rPr lang="ko-KR" altLang="en-US" sz="900" dirty="0"/>
              <a:t>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r>
              <a:rPr lang="ko-KR" altLang="en-US" sz="900" dirty="0" err="1"/>
              <a:t>기본차령가격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초과차량가격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선택사양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r>
              <a:rPr lang="ko-KR" altLang="en-US" sz="900" dirty="0"/>
              <a:t>선택사양포함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</a:t>
            </a:r>
            <a:r>
              <a:rPr lang="ko-KR" altLang="en-US" sz="900" dirty="0"/>
              <a:t>선택사양 가격 </a:t>
            </a:r>
            <a:r>
              <a:rPr lang="ko-KR" altLang="en-US" sz="900" dirty="0" err="1"/>
              <a:t>잔가율</a:t>
            </a:r>
            <a:r>
              <a:rPr lang="ko-KR" altLang="en-US" sz="900" dirty="0"/>
              <a:t> 승수</a:t>
            </a:r>
            <a:r>
              <a:rPr lang="en-US" altLang="ko-KR" sz="900" dirty="0"/>
              <a:t>” </a:t>
            </a:r>
            <a:r>
              <a:rPr lang="ko-KR" altLang="en-US" sz="900" dirty="0"/>
              <a:t>에 대한 결정변수</a:t>
            </a:r>
            <a:endParaRPr lang="en-US" altLang="ko-KR" sz="900" dirty="0"/>
          </a:p>
          <a:p>
            <a:r>
              <a:rPr lang="ko-KR" altLang="en-US" sz="900" dirty="0"/>
              <a:t>리스크 조절변수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신차판매 여부</a:t>
            </a:r>
            <a:endParaRPr lang="en-US" altLang="ko-KR" sz="900" dirty="0"/>
          </a:p>
          <a:p>
            <a:r>
              <a:rPr lang="ko-KR" altLang="en-US" sz="900" dirty="0"/>
              <a:t>표준주행거리 초과 </a:t>
            </a:r>
            <a:r>
              <a:rPr lang="en-US" altLang="ko-KR" sz="900" dirty="0"/>
              <a:t>10,000Km</a:t>
            </a:r>
            <a:r>
              <a:rPr lang="ko-KR" altLang="en-US" sz="900" dirty="0"/>
              <a:t>당 중고차 </a:t>
            </a:r>
            <a:r>
              <a:rPr lang="ko-KR" altLang="en-US" sz="900" dirty="0" err="1"/>
              <a:t>조정율</a:t>
            </a:r>
            <a:endParaRPr lang="en-US" altLang="ko-KR" sz="900" dirty="0"/>
          </a:p>
          <a:p>
            <a:r>
              <a:rPr lang="ko-KR" altLang="en-US" sz="900" dirty="0"/>
              <a:t>표준주행거리 초과 </a:t>
            </a:r>
            <a:r>
              <a:rPr lang="en-US" altLang="ko-KR" sz="900" dirty="0"/>
              <a:t>10,000Km</a:t>
            </a:r>
            <a:r>
              <a:rPr lang="ko-KR" altLang="en-US" sz="900" dirty="0"/>
              <a:t>당 중고차가 </a:t>
            </a:r>
            <a:r>
              <a:rPr lang="ko-KR" altLang="en-US" sz="900" dirty="0" err="1"/>
              <a:t>조정율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역정운행거리 관련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583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3623D-A452-FF64-874C-5AA00B89CF2E}"/>
              </a:ext>
            </a:extLst>
          </p:cNvPr>
          <p:cNvSpPr/>
          <p:nvPr/>
        </p:nvSpPr>
        <p:spPr>
          <a:xfrm>
            <a:off x="560512" y="2348880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524E-F7F0-D750-B7A1-64FC8907E2D6}"/>
              </a:ext>
            </a:extLst>
          </p:cNvPr>
          <p:cNvSpPr txBox="1"/>
          <p:nvPr/>
        </p:nvSpPr>
        <p:spPr>
          <a:xfrm>
            <a:off x="471736" y="2072625"/>
            <a:ext cx="1826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차량소분류별</a:t>
            </a:r>
            <a:r>
              <a:rPr lang="ko-KR" altLang="en-US" sz="1000" dirty="0"/>
              <a:t> 견적조정</a:t>
            </a:r>
            <a:r>
              <a:rPr lang="en-US" altLang="ko-KR" sz="1000" dirty="0"/>
              <a:t>Table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31FAE3-9258-30FA-5AC7-342B1AC92C5C}"/>
              </a:ext>
            </a:extLst>
          </p:cNvPr>
          <p:cNvSpPr/>
          <p:nvPr/>
        </p:nvSpPr>
        <p:spPr>
          <a:xfrm>
            <a:off x="552128" y="149935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A42CC-15B7-61AA-C42F-2B11E86857F4}"/>
              </a:ext>
            </a:extLst>
          </p:cNvPr>
          <p:cNvSpPr txBox="1"/>
          <p:nvPr/>
        </p:nvSpPr>
        <p:spPr>
          <a:xfrm>
            <a:off x="488504" y="12385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차종코드</a:t>
            </a:r>
            <a:endParaRPr lang="ko-KR" altLang="en-US" sz="1000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AB6A381-A842-1857-BB8F-01C736223F5D}"/>
              </a:ext>
            </a:extLst>
          </p:cNvPr>
          <p:cNvSpPr/>
          <p:nvPr/>
        </p:nvSpPr>
        <p:spPr>
          <a:xfrm>
            <a:off x="984176" y="224721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FDC4A5-ABE3-CDE8-B4E7-973B50CAE6D1}"/>
              </a:ext>
            </a:extLst>
          </p:cNvPr>
          <p:cNvSpPr/>
          <p:nvPr/>
        </p:nvSpPr>
        <p:spPr>
          <a:xfrm>
            <a:off x="1877368" y="919753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47A0F-4D25-957D-6344-1E8ABEE2AC93}"/>
              </a:ext>
            </a:extLst>
          </p:cNvPr>
          <p:cNvSpPr txBox="1"/>
          <p:nvPr/>
        </p:nvSpPr>
        <p:spPr>
          <a:xfrm>
            <a:off x="1812876" y="6624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차종소분류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5E8256D-0882-AE73-C91D-17ACE43E042D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1858294" y="1042714"/>
            <a:ext cx="441101" cy="7491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1409E0C-E2C6-C611-709D-7A69D36BA092}"/>
              </a:ext>
            </a:extLst>
          </p:cNvPr>
          <p:cNvSpPr/>
          <p:nvPr/>
        </p:nvSpPr>
        <p:spPr>
          <a:xfrm rot="5400000">
            <a:off x="1616747" y="1583643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FADF6D-4D78-362D-3430-3EF581416EFB}"/>
              </a:ext>
            </a:extLst>
          </p:cNvPr>
          <p:cNvSpPr/>
          <p:nvPr/>
        </p:nvSpPr>
        <p:spPr>
          <a:xfrm>
            <a:off x="3296816" y="908720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A2F98-97AE-1C6A-636E-388A227ABBB3}"/>
              </a:ext>
            </a:extLst>
          </p:cNvPr>
          <p:cNvSpPr txBox="1"/>
          <p:nvPr/>
        </p:nvSpPr>
        <p:spPr>
          <a:xfrm>
            <a:off x="3296816" y="6409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제조사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CEDAADC-FA89-D033-FDA9-C235544342C5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rot="5400000">
            <a:off x="2562501" y="327474"/>
            <a:ext cx="452134" cy="216862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7134DE-69C5-DFFC-3B59-6AA31814E55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128192" y="1776352"/>
            <a:ext cx="8384" cy="5725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53C90F-D5F7-7FF3-1F63-8B298657C401}"/>
              </a:ext>
            </a:extLst>
          </p:cNvPr>
          <p:cNvSpPr/>
          <p:nvPr/>
        </p:nvSpPr>
        <p:spPr>
          <a:xfrm>
            <a:off x="552128" y="4406334"/>
            <a:ext cx="1152128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7E81B-6367-0C6B-2A5D-E80062F9A3C0}"/>
              </a:ext>
            </a:extLst>
          </p:cNvPr>
          <p:cNvSpPr txBox="1"/>
          <p:nvPr/>
        </p:nvSpPr>
        <p:spPr>
          <a:xfrm>
            <a:off x="487636" y="41490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차종소분류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470EF80-7519-A60E-BA2C-E938AA3C684C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823737" y="4093495"/>
            <a:ext cx="617294" cy="83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761DDBF-9F6A-4F6B-8B20-D2F1614536DB}"/>
              </a:ext>
            </a:extLst>
          </p:cNvPr>
          <p:cNvSpPr/>
          <p:nvPr/>
        </p:nvSpPr>
        <p:spPr>
          <a:xfrm rot="10800000">
            <a:off x="992560" y="3789040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272EB-3E6B-2581-7175-B284578FFA6E}"/>
              </a:ext>
            </a:extLst>
          </p:cNvPr>
          <p:cNvSpPr txBox="1"/>
          <p:nvPr/>
        </p:nvSpPr>
        <p:spPr>
          <a:xfrm>
            <a:off x="4886630" y="1175548"/>
            <a:ext cx="186461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[</a:t>
            </a:r>
            <a:r>
              <a:rPr lang="ko-KR" altLang="en-US" sz="900" b="1" dirty="0"/>
              <a:t>컬럼</a:t>
            </a:r>
            <a:r>
              <a:rPr lang="en-US" altLang="ko-KR" sz="900" b="1" dirty="0"/>
              <a:t>] - </a:t>
            </a:r>
            <a:r>
              <a:rPr lang="ko-KR" altLang="en-US" sz="900" b="1" dirty="0"/>
              <a:t>추가부분</a:t>
            </a:r>
            <a:endParaRPr lang="en-US" altLang="ko-KR" sz="900" b="1" dirty="0"/>
          </a:p>
          <a:p>
            <a:endParaRPr lang="en-US" altLang="ko-KR" sz="900" dirty="0"/>
          </a:p>
          <a:p>
            <a:r>
              <a:rPr lang="ko-KR" altLang="en-US" sz="900" dirty="0"/>
              <a:t>소분류 </a:t>
            </a:r>
            <a:r>
              <a:rPr lang="ko-KR" altLang="en-US" sz="900" dirty="0" err="1"/>
              <a:t>차종명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>
                <a:solidFill>
                  <a:srgbClr val="FF0000"/>
                </a:solidFill>
              </a:rPr>
              <a:t>리스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 err="1">
                <a:solidFill>
                  <a:srgbClr val="FF0000"/>
                </a:solidFill>
              </a:rPr>
              <a:t>렌트구분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계약기간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배기량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 err="1">
                <a:solidFill>
                  <a:srgbClr val="FF0000"/>
                </a:solidFill>
              </a:rPr>
              <a:t>적용이차율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/ 10</a:t>
            </a:r>
            <a:r>
              <a:rPr lang="ko-KR" altLang="en-US" sz="900" dirty="0">
                <a:solidFill>
                  <a:srgbClr val="FF0000"/>
                </a:solidFill>
              </a:rPr>
              <a:t>만원당 월할부금</a:t>
            </a:r>
            <a:endParaRPr lang="en-US" altLang="ko-KR" sz="900" dirty="0">
              <a:solidFill>
                <a:srgbClr val="FF0000"/>
              </a:solidFill>
            </a:endParaRPr>
          </a:p>
          <a:p>
            <a:endParaRPr lang="en-US" altLang="ko-KR" sz="900" dirty="0"/>
          </a:p>
          <a:p>
            <a:r>
              <a:rPr lang="ko-KR" altLang="en-US" sz="900" dirty="0"/>
              <a:t>차량가격</a:t>
            </a:r>
            <a:endParaRPr lang="en-US" altLang="ko-KR" sz="900" dirty="0"/>
          </a:p>
          <a:p>
            <a:r>
              <a:rPr lang="ko-KR" altLang="en-US" sz="900" dirty="0"/>
              <a:t>기본 개별소비세율 </a:t>
            </a:r>
            <a:r>
              <a:rPr lang="en-US" altLang="ko-KR" sz="900" dirty="0"/>
              <a:t>(</a:t>
            </a:r>
            <a:r>
              <a:rPr lang="ko-KR" altLang="en-US" sz="900" dirty="0"/>
              <a:t>교육세 포함</a:t>
            </a:r>
            <a:r>
              <a:rPr lang="en-US" altLang="ko-KR" sz="900"/>
              <a:t>)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B9D99-4D44-1DD4-EEAA-11A2C798BB57}"/>
              </a:ext>
            </a:extLst>
          </p:cNvPr>
          <p:cNvSpPr txBox="1"/>
          <p:nvPr/>
        </p:nvSpPr>
        <p:spPr>
          <a:xfrm>
            <a:off x="2072680" y="2261771"/>
            <a:ext cx="2619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Surrogate Key </a:t>
            </a:r>
          </a:p>
          <a:p>
            <a:endParaRPr lang="en-US" altLang="ko-KR" sz="900" dirty="0"/>
          </a:p>
          <a:p>
            <a:r>
              <a:rPr lang="en-US" altLang="ko-KR" sz="900" b="1" dirty="0"/>
              <a:t>[Primary Index Key]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차량소분류</a:t>
            </a:r>
            <a:r>
              <a:rPr lang="ko-KR" altLang="en-US" sz="900" dirty="0"/>
              <a:t> 코드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소분류순번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실등록지역 </a:t>
            </a:r>
            <a:r>
              <a:rPr lang="en-US" altLang="ko-KR" sz="900" dirty="0"/>
              <a:t>(</a:t>
            </a:r>
            <a:r>
              <a:rPr lang="ko-KR" altLang="en-US" sz="900" dirty="0"/>
              <a:t>공채매입</a:t>
            </a:r>
            <a:r>
              <a:rPr lang="en-US" altLang="ko-KR" sz="900" dirty="0"/>
              <a:t>, </a:t>
            </a:r>
            <a:r>
              <a:rPr lang="ko-KR" altLang="en-US" sz="900" dirty="0"/>
              <a:t>환경개선부담금</a:t>
            </a:r>
            <a:r>
              <a:rPr lang="en-US" altLang="ko-KR" sz="900" dirty="0"/>
              <a:t>, </a:t>
            </a:r>
            <a:r>
              <a:rPr lang="ko-KR" altLang="en-US" sz="900" dirty="0" err="1"/>
              <a:t>차고지</a:t>
            </a:r>
            <a:r>
              <a:rPr lang="en-US" altLang="ko-KR" sz="900" dirty="0"/>
              <a:t>)</a:t>
            </a:r>
          </a:p>
          <a:p>
            <a:r>
              <a:rPr lang="en-US" altLang="ko-KR" sz="900" b="1" dirty="0"/>
              <a:t>[Reference Index Key]</a:t>
            </a:r>
          </a:p>
          <a:p>
            <a:endParaRPr lang="en-US" altLang="ko-KR" sz="900" dirty="0"/>
          </a:p>
          <a:p>
            <a:r>
              <a:rPr lang="ko-KR" altLang="en-US" sz="900" dirty="0"/>
              <a:t>제조사코드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/>
              <a:t>차종소분류</a:t>
            </a:r>
            <a:r>
              <a:rPr lang="ko-KR" altLang="en-US" sz="900" dirty="0"/>
              <a:t> 코드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6770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513" y="1124744"/>
            <a:ext cx="9205999" cy="5400600"/>
          </a:xfrm>
          <a:prstGeom prst="rect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96" y="119675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 </a:t>
            </a:r>
            <a:r>
              <a:rPr lang="ko-KR" altLang="en-US" sz="1200" b="1" dirty="0"/>
              <a:t>고려사항 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10CCB-87D0-8CF0-1B2A-AF7CDFCC33D3}"/>
              </a:ext>
            </a:extLst>
          </p:cNvPr>
          <p:cNvSpPr txBox="1"/>
          <p:nvPr/>
        </p:nvSpPr>
        <p:spPr>
          <a:xfrm>
            <a:off x="344488" y="620688"/>
            <a:ext cx="7776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●테이블</a:t>
            </a:r>
          </a:p>
          <a:p>
            <a:endParaRPr lang="ko-KR" altLang="en-US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변수</a:t>
            </a:r>
          </a:p>
          <a:p>
            <a:r>
              <a:rPr lang="en-US" altLang="ko-KR" sz="900" dirty="0"/>
              <a:t>ESTI_JG_VAR : </a:t>
            </a:r>
            <a:r>
              <a:rPr lang="ko-KR" altLang="en-US" sz="900" dirty="0" err="1"/>
              <a:t>차종코드별변수</a:t>
            </a:r>
            <a:endParaRPr lang="ko-KR" altLang="en-US" sz="900" dirty="0"/>
          </a:p>
          <a:p>
            <a:r>
              <a:rPr lang="en-US" altLang="ko-KR" sz="900" dirty="0"/>
              <a:t>ESTI_JG_OPT_VAR : </a:t>
            </a:r>
            <a:r>
              <a:rPr lang="ko-KR" altLang="en-US" sz="900" dirty="0" err="1"/>
              <a:t>차종코드별변수중</a:t>
            </a:r>
            <a:r>
              <a:rPr lang="ko-KR" altLang="en-US" sz="900" dirty="0"/>
              <a:t> 색상</a:t>
            </a:r>
            <a:r>
              <a:rPr lang="en-US" altLang="ko-KR" sz="900" dirty="0"/>
              <a:t>&amp;</a:t>
            </a:r>
            <a:r>
              <a:rPr lang="ko-KR" altLang="en-US" sz="900" dirty="0"/>
              <a:t>옵션 </a:t>
            </a:r>
            <a:r>
              <a:rPr lang="ko-KR" altLang="en-US" sz="900" dirty="0" err="1"/>
              <a:t>잔가반영</a:t>
            </a:r>
            <a:endParaRPr lang="ko-KR" altLang="en-US" sz="900" dirty="0"/>
          </a:p>
          <a:p>
            <a:r>
              <a:rPr lang="en-US" altLang="ko-KR" sz="900" dirty="0"/>
              <a:t>ESTI_COMM_VAR : </a:t>
            </a:r>
            <a:r>
              <a:rPr lang="ko-KR" altLang="en-US" sz="900" dirty="0"/>
              <a:t>공통변수 </a:t>
            </a:r>
            <a:r>
              <a:rPr lang="en-US" altLang="ko-KR" sz="900" dirty="0"/>
              <a:t>(</a:t>
            </a:r>
            <a:r>
              <a:rPr lang="ko-KR" altLang="en-US" sz="900" dirty="0" err="1"/>
              <a:t>이자율외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ESTI_CAR_VAR : </a:t>
            </a:r>
            <a:r>
              <a:rPr lang="ko-KR" altLang="en-US" sz="900" dirty="0" err="1"/>
              <a:t>차종분류별변수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 err="1"/>
              <a:t>보험료외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ESTI_SIK_VAR : </a:t>
            </a:r>
            <a:r>
              <a:rPr lang="ko-KR" altLang="en-US" sz="900" dirty="0" err="1"/>
              <a:t>계산시변수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jsp</a:t>
            </a:r>
            <a:r>
              <a:rPr lang="en-US" altLang="ko-KR" sz="900" dirty="0"/>
              <a:t> </a:t>
            </a:r>
            <a:r>
              <a:rPr lang="ko-KR" altLang="en-US" sz="900" dirty="0"/>
              <a:t>파일내 </a:t>
            </a:r>
            <a:r>
              <a:rPr lang="en-US" altLang="ko-KR" sz="900" dirty="0" err="1"/>
              <a:t>javascript</a:t>
            </a:r>
            <a:r>
              <a:rPr lang="en-US" altLang="ko-KR" sz="900" dirty="0"/>
              <a:t> </a:t>
            </a:r>
            <a:r>
              <a:rPr lang="ko-KR" altLang="en-US" sz="900" dirty="0"/>
              <a:t>에서 사용</a:t>
            </a:r>
            <a:r>
              <a:rPr lang="en-US" altLang="ko-KR" sz="900" dirty="0"/>
              <a:t>, </a:t>
            </a:r>
            <a:r>
              <a:rPr lang="ko-KR" altLang="en-US" sz="900" dirty="0" err="1"/>
              <a:t>그외</a:t>
            </a:r>
            <a:r>
              <a:rPr lang="ko-KR" altLang="en-US" sz="900" dirty="0"/>
              <a:t> </a:t>
            </a:r>
            <a:r>
              <a:rPr lang="ko-KR" altLang="en-US" sz="900" dirty="0" err="1"/>
              <a:t>고정값</a:t>
            </a:r>
            <a:r>
              <a:rPr lang="ko-KR" altLang="en-US" sz="900" dirty="0"/>
              <a:t> 관리로 사용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견적서</a:t>
            </a:r>
          </a:p>
          <a:p>
            <a:r>
              <a:rPr lang="en-US" altLang="ko-KR" sz="900" dirty="0"/>
              <a:t>ESTIMATE : FMS </a:t>
            </a:r>
            <a:r>
              <a:rPr lang="ko-KR" altLang="en-US" sz="900" dirty="0" err="1"/>
              <a:t>신차견적내가</a:t>
            </a:r>
            <a:r>
              <a:rPr lang="en-US" altLang="ko-KR" sz="900" dirty="0"/>
              <a:t>, </a:t>
            </a:r>
            <a:r>
              <a:rPr lang="ko-KR" altLang="en-US" sz="900" dirty="0" err="1"/>
              <a:t>재리스견적내기</a:t>
            </a:r>
            <a:r>
              <a:rPr lang="en-US" altLang="ko-KR" sz="900" dirty="0"/>
              <a:t>, </a:t>
            </a:r>
            <a:r>
              <a:rPr lang="ko-KR" altLang="en-US" sz="900" dirty="0"/>
              <a:t>계약 정상요금 계산하기 등 사용자가 견적</a:t>
            </a:r>
          </a:p>
          <a:p>
            <a:r>
              <a:rPr lang="en-US" altLang="ko-KR" sz="900" dirty="0"/>
              <a:t>ESTIMATE_HP : </a:t>
            </a:r>
            <a:r>
              <a:rPr lang="ko-KR" altLang="en-US" sz="900" dirty="0"/>
              <a:t>주요차종견적용</a:t>
            </a:r>
            <a:r>
              <a:rPr lang="en-US" altLang="ko-KR" sz="900" dirty="0"/>
              <a:t>, </a:t>
            </a:r>
            <a:r>
              <a:rPr lang="ko-KR" altLang="en-US" sz="900" dirty="0"/>
              <a:t>홈페이지 신차견적</a:t>
            </a:r>
          </a:p>
          <a:p>
            <a:r>
              <a:rPr lang="en-US" altLang="ko-KR" sz="900" dirty="0"/>
              <a:t>ESTIMATE_SH : </a:t>
            </a:r>
            <a:r>
              <a:rPr lang="ko-KR" altLang="en-US" sz="900" dirty="0"/>
              <a:t>재리스견적용</a:t>
            </a:r>
            <a:r>
              <a:rPr lang="en-US" altLang="ko-KR" sz="900" dirty="0"/>
              <a:t>, </a:t>
            </a:r>
            <a:r>
              <a:rPr lang="ko-KR" altLang="en-US" sz="900" dirty="0"/>
              <a:t>홈페이지 재리스견적</a:t>
            </a:r>
          </a:p>
          <a:p>
            <a:r>
              <a:rPr lang="en-US" altLang="ko-KR" sz="900" dirty="0"/>
              <a:t>ESTIMATE_CU : </a:t>
            </a:r>
            <a:r>
              <a:rPr lang="ko-KR" altLang="en-US" sz="900" dirty="0"/>
              <a:t>홈페이지 고객 실시간견적</a:t>
            </a:r>
            <a:r>
              <a:rPr lang="en-US" altLang="ko-KR" sz="900" dirty="0"/>
              <a:t>, </a:t>
            </a:r>
            <a:r>
              <a:rPr lang="ko-KR" altLang="en-US" sz="900" dirty="0"/>
              <a:t>간편견적</a:t>
            </a:r>
          </a:p>
          <a:p>
            <a:endParaRPr lang="ko-KR" altLang="en-US" sz="900" dirty="0"/>
          </a:p>
          <a:p>
            <a:r>
              <a:rPr lang="en-US" altLang="ko-KR" sz="900" dirty="0"/>
              <a:t>3) </a:t>
            </a:r>
            <a:r>
              <a:rPr lang="ko-KR" altLang="en-US" sz="900" dirty="0" err="1"/>
              <a:t>견적참고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견적과정 항목별 </a:t>
            </a:r>
            <a:r>
              <a:rPr lang="ko-KR" altLang="en-US" sz="900" dirty="0" err="1"/>
              <a:t>계산값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검증용 혹은 각종현황에 사용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ESTI_EXAM : </a:t>
            </a:r>
            <a:r>
              <a:rPr lang="ko-KR" altLang="en-US" sz="900" dirty="0"/>
              <a:t>사용자견적</a:t>
            </a:r>
          </a:p>
          <a:p>
            <a:r>
              <a:rPr lang="en-US" altLang="ko-KR" sz="900" dirty="0"/>
              <a:t>ESTI_EXAM_HP : </a:t>
            </a:r>
            <a:r>
              <a:rPr lang="ko-KR" altLang="en-US" sz="900" dirty="0" err="1"/>
              <a:t>홈페이지신차견적</a:t>
            </a:r>
            <a:endParaRPr lang="ko-KR" altLang="en-US" sz="900" dirty="0"/>
          </a:p>
          <a:p>
            <a:r>
              <a:rPr lang="en-US" altLang="ko-KR" sz="900" dirty="0"/>
              <a:t>ESTI_EXAM_SH : </a:t>
            </a:r>
            <a:r>
              <a:rPr lang="ko-KR" altLang="en-US" sz="900" dirty="0" err="1"/>
              <a:t>홈페이지재리스견적</a:t>
            </a:r>
            <a:endParaRPr lang="ko-KR" altLang="en-US" sz="900" dirty="0"/>
          </a:p>
          <a:p>
            <a:r>
              <a:rPr lang="en-US" altLang="ko-KR" sz="900" dirty="0"/>
              <a:t>ESTI_EXAM_CU : </a:t>
            </a:r>
            <a:r>
              <a:rPr lang="ko-KR" altLang="en-US" sz="900" dirty="0"/>
              <a:t>홈페이지고객견적</a:t>
            </a:r>
          </a:p>
          <a:p>
            <a:endParaRPr lang="ko-KR" altLang="en-US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견적비용비교 </a:t>
            </a:r>
            <a:r>
              <a:rPr lang="en-US" altLang="ko-KR" sz="900" dirty="0"/>
              <a:t>: </a:t>
            </a:r>
            <a:r>
              <a:rPr lang="ko-KR" altLang="en-US" sz="900" dirty="0"/>
              <a:t>견적서별 비용비교 항목 </a:t>
            </a:r>
            <a:r>
              <a:rPr lang="ko-KR" altLang="en-US" sz="900" dirty="0" err="1"/>
              <a:t>계산값</a:t>
            </a:r>
            <a:endParaRPr lang="ko-KR" altLang="en-US" sz="900" dirty="0"/>
          </a:p>
          <a:p>
            <a:r>
              <a:rPr lang="en-US" altLang="ko-KR" sz="900" dirty="0"/>
              <a:t>ESTI_COMPARE : </a:t>
            </a:r>
            <a:r>
              <a:rPr lang="ko-KR" altLang="en-US" sz="900" dirty="0"/>
              <a:t>사용자견적</a:t>
            </a:r>
          </a:p>
          <a:p>
            <a:r>
              <a:rPr lang="en-US" altLang="ko-KR" sz="900" dirty="0"/>
              <a:t>ESTI_COMPARE_HP : </a:t>
            </a:r>
            <a:r>
              <a:rPr lang="ko-KR" altLang="en-US" sz="900" dirty="0" err="1"/>
              <a:t>홈페이지신차견적</a:t>
            </a:r>
            <a:endParaRPr lang="ko-KR" altLang="en-US" sz="900" dirty="0"/>
          </a:p>
          <a:p>
            <a:r>
              <a:rPr lang="en-US" altLang="ko-KR" sz="900" dirty="0"/>
              <a:t>ESTI_COMPARE_SH : </a:t>
            </a:r>
            <a:r>
              <a:rPr lang="ko-KR" altLang="en-US" sz="900" dirty="0" err="1"/>
              <a:t>홈페이지재리스견적</a:t>
            </a:r>
            <a:endParaRPr lang="ko-KR" altLang="en-US" sz="900" dirty="0"/>
          </a:p>
          <a:p>
            <a:r>
              <a:rPr lang="en-US" altLang="ko-KR" sz="900" dirty="0"/>
              <a:t>ESTI_COMPARE_CU : </a:t>
            </a:r>
            <a:r>
              <a:rPr lang="ko-KR" altLang="en-US" sz="900" dirty="0"/>
              <a:t>홈페이지고객견적</a:t>
            </a:r>
          </a:p>
          <a:p>
            <a:endParaRPr lang="ko-KR" altLang="en-US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기타</a:t>
            </a:r>
          </a:p>
          <a:p>
            <a:r>
              <a:rPr lang="en-US" altLang="ko-KR" sz="900" dirty="0"/>
              <a:t>ESTI_SPE : </a:t>
            </a:r>
            <a:r>
              <a:rPr lang="ko-KR" altLang="en-US" sz="900" dirty="0"/>
              <a:t>상담요청내용</a:t>
            </a:r>
          </a:p>
          <a:p>
            <a:r>
              <a:rPr lang="en-US" altLang="ko-KR" sz="900" dirty="0"/>
              <a:t>ESTI_SPE_CAR : </a:t>
            </a:r>
            <a:r>
              <a:rPr lang="ko-KR" altLang="en-US" sz="900" dirty="0"/>
              <a:t>상담요청차량정보</a:t>
            </a:r>
          </a:p>
          <a:p>
            <a:r>
              <a:rPr lang="en-US" altLang="ko-KR" sz="900" dirty="0"/>
              <a:t>ESTI_MGR : </a:t>
            </a:r>
            <a:r>
              <a:rPr lang="ko-KR" altLang="en-US" sz="900" dirty="0" err="1"/>
              <a:t>상담및예약시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운전자정보등</a:t>
            </a:r>
            <a:endParaRPr lang="ko-KR" altLang="en-US" sz="900" dirty="0"/>
          </a:p>
          <a:p>
            <a:r>
              <a:rPr lang="en-US" altLang="ko-KR" sz="900" dirty="0"/>
              <a:t>ESTI_M : </a:t>
            </a:r>
            <a:r>
              <a:rPr lang="ko-KR" altLang="en-US" sz="900" dirty="0"/>
              <a:t>견적메모</a:t>
            </a:r>
          </a:p>
          <a:p>
            <a:r>
              <a:rPr lang="en-US" altLang="ko-KR" sz="900" dirty="0"/>
              <a:t>ESTI_PACK : </a:t>
            </a:r>
            <a:r>
              <a:rPr lang="ko-KR" altLang="en-US" sz="900" dirty="0" err="1"/>
              <a:t>메일용묶음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en-US" altLang="ko-KR" sz="900" dirty="0"/>
              <a:t>4) </a:t>
            </a:r>
            <a:r>
              <a:rPr lang="ko-KR" altLang="en-US" sz="900" dirty="0"/>
              <a:t>미사용</a:t>
            </a:r>
          </a:p>
          <a:p>
            <a:r>
              <a:rPr lang="en-US" altLang="ko-KR" sz="900" dirty="0"/>
              <a:t>ESTI_REG : </a:t>
            </a:r>
            <a:r>
              <a:rPr lang="ko-KR" altLang="en-US" sz="900" dirty="0" err="1"/>
              <a:t>사원별견적업무관리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 err="1"/>
              <a:t>사원별</a:t>
            </a:r>
            <a:r>
              <a:rPr lang="ko-KR" altLang="en-US" sz="900" dirty="0"/>
              <a:t> 고객상담업무 파악위해 관리하기로 하고</a:t>
            </a:r>
            <a:r>
              <a:rPr lang="en-US" altLang="ko-KR" sz="900" dirty="0"/>
              <a:t>,</a:t>
            </a:r>
            <a:r>
              <a:rPr lang="ko-KR" altLang="en-US" sz="900" dirty="0" err="1"/>
              <a:t>현재사용안함</a:t>
            </a:r>
            <a:r>
              <a:rPr lang="en-US" altLang="ko-KR" sz="900" dirty="0"/>
              <a:t>,</a:t>
            </a:r>
            <a:r>
              <a:rPr lang="ko-KR" altLang="en-US" sz="900" dirty="0"/>
              <a:t>메뉴도 정리해서 없음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ESTI_LIST : </a:t>
            </a:r>
            <a:r>
              <a:rPr lang="ko-KR" altLang="en-US" sz="900" dirty="0" err="1"/>
              <a:t>사원별견적업무관리</a:t>
            </a:r>
            <a:endParaRPr lang="ko-KR" altLang="en-US" sz="900" dirty="0"/>
          </a:p>
          <a:p>
            <a:r>
              <a:rPr lang="en-US" altLang="ko-KR" sz="900" dirty="0"/>
              <a:t>ESTI_CONT : </a:t>
            </a:r>
            <a:r>
              <a:rPr lang="ko-KR" altLang="en-US" sz="900" dirty="0" err="1"/>
              <a:t>사원별견적업무관리</a:t>
            </a:r>
            <a:endParaRPr lang="ko-KR" altLang="en-US" sz="900" dirty="0"/>
          </a:p>
          <a:p>
            <a:r>
              <a:rPr lang="en-US" altLang="ko-KR" sz="900" dirty="0"/>
              <a:t>ESTI_SH_VAR : </a:t>
            </a:r>
            <a:r>
              <a:rPr lang="ko-KR" altLang="en-US" sz="900" dirty="0"/>
              <a:t>차종코드</a:t>
            </a:r>
            <a:r>
              <a:rPr lang="en-US" altLang="ko-KR" sz="900" dirty="0"/>
              <a:t>3</a:t>
            </a:r>
            <a:r>
              <a:rPr lang="ko-KR" altLang="en-US" sz="900" dirty="0" err="1"/>
              <a:t>자리수일때</a:t>
            </a:r>
            <a:r>
              <a:rPr lang="ko-KR" altLang="en-US" sz="900" dirty="0"/>
              <a:t> 변수</a:t>
            </a:r>
            <a:r>
              <a:rPr lang="en-US" altLang="ko-KR" sz="900" dirty="0"/>
              <a:t>(</a:t>
            </a:r>
            <a:r>
              <a:rPr lang="ko-KR" altLang="en-US" sz="900" dirty="0"/>
              <a:t>견적 초기구축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ESTI_RM : </a:t>
            </a:r>
            <a:r>
              <a:rPr lang="ko-KR" altLang="en-US" sz="900" dirty="0" err="1"/>
              <a:t>월렌트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개월 </a:t>
            </a:r>
            <a:r>
              <a:rPr lang="ko-KR" altLang="en-US" sz="900" dirty="0" err="1"/>
              <a:t>재견적시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 err="1"/>
              <a:t>현재사용안함</a:t>
            </a:r>
            <a:r>
              <a:rPr lang="en-US" altLang="ko-KR" sz="900" dirty="0"/>
              <a:t>. </a:t>
            </a:r>
            <a:r>
              <a:rPr lang="ko-KR" altLang="en-US" sz="900" dirty="0"/>
              <a:t>무조건</a:t>
            </a:r>
            <a:r>
              <a:rPr lang="en-US" altLang="ko-KR" sz="900" dirty="0"/>
              <a:t>1</a:t>
            </a:r>
            <a:r>
              <a:rPr lang="ko-KR" altLang="en-US" sz="900" dirty="0"/>
              <a:t>개월에 </a:t>
            </a:r>
            <a:r>
              <a:rPr lang="ko-KR" altLang="en-US" sz="900" dirty="0" err="1"/>
              <a:t>네비</a:t>
            </a:r>
            <a:r>
              <a:rPr lang="ko-KR" altLang="en-US" sz="900" dirty="0"/>
              <a:t> </a:t>
            </a:r>
            <a:r>
              <a:rPr lang="ko-KR" altLang="en-US" sz="900" dirty="0" err="1"/>
              <a:t>관리안함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ESTI : </a:t>
            </a:r>
            <a:r>
              <a:rPr lang="ko-KR" altLang="en-US" sz="900" dirty="0"/>
              <a:t>미사용 </a:t>
            </a:r>
            <a:r>
              <a:rPr lang="en-US" altLang="ko-KR" sz="900" dirty="0"/>
              <a:t>(</a:t>
            </a:r>
            <a:r>
              <a:rPr lang="ko-KR" altLang="en-US" sz="900" dirty="0" err="1"/>
              <a:t>데이터없음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COMMONVAR : </a:t>
            </a:r>
            <a:r>
              <a:rPr lang="ko-KR" altLang="en-US" sz="900" dirty="0"/>
              <a:t>견적통합변수테이블 </a:t>
            </a:r>
            <a:r>
              <a:rPr lang="en-US" altLang="ko-KR" sz="900" dirty="0"/>
              <a:t>(2020</a:t>
            </a:r>
            <a:r>
              <a:rPr lang="ko-KR" altLang="en-US" sz="900" dirty="0" err="1"/>
              <a:t>년작업후보류중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6437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10CCB-87D0-8CF0-1B2A-AF7CDFCC33D3}"/>
              </a:ext>
            </a:extLst>
          </p:cNvPr>
          <p:cNvSpPr txBox="1"/>
          <p:nvPr/>
        </p:nvSpPr>
        <p:spPr>
          <a:xfrm>
            <a:off x="344488" y="620688"/>
            <a:ext cx="7523213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●</a:t>
            </a:r>
            <a:r>
              <a:rPr lang="ko-KR" altLang="en-US" sz="900" dirty="0"/>
              <a:t>프로시저</a:t>
            </a:r>
          </a:p>
          <a:p>
            <a:endParaRPr lang="ko-KR" altLang="en-US" sz="900" dirty="0"/>
          </a:p>
          <a:p>
            <a:r>
              <a:rPr lang="en-US" altLang="ko-KR" sz="900" dirty="0"/>
              <a:t>1) </a:t>
            </a:r>
            <a:r>
              <a:rPr lang="ko-KR" altLang="en-US" sz="900" dirty="0"/>
              <a:t>신차견적 </a:t>
            </a:r>
            <a:r>
              <a:rPr lang="en-US" altLang="ko-KR" sz="900" dirty="0"/>
              <a:t>(P_ESTI_JANGA-&gt;P_ESTI_FEEAMT-&gt;P_ESTI_CLSPER </a:t>
            </a:r>
            <a:r>
              <a:rPr lang="ko-KR" altLang="en-US" sz="900" dirty="0" err="1"/>
              <a:t>처리순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P_ESTI_JANGA : </a:t>
            </a:r>
            <a:r>
              <a:rPr lang="ko-KR" altLang="en-US" sz="900" dirty="0"/>
              <a:t>잔가계산</a:t>
            </a:r>
          </a:p>
          <a:p>
            <a:r>
              <a:rPr lang="en-US" altLang="ko-KR" sz="900" dirty="0"/>
              <a:t>P_ESTI_FEEAMT : </a:t>
            </a:r>
            <a:r>
              <a:rPr lang="ko-KR" altLang="en-US" sz="900" dirty="0"/>
              <a:t>대여료계산</a:t>
            </a:r>
          </a:p>
          <a:p>
            <a:r>
              <a:rPr lang="en-US" altLang="ko-KR" sz="900" dirty="0"/>
              <a:t>P_ESTI_CLSPER : </a:t>
            </a:r>
            <a:r>
              <a:rPr lang="ko-KR" altLang="en-US" sz="900" dirty="0" err="1"/>
              <a:t>위약율계산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en-US" altLang="ko-KR" sz="900" dirty="0"/>
              <a:t>2) </a:t>
            </a:r>
            <a:r>
              <a:rPr lang="ko-KR" altLang="en-US" sz="900" dirty="0"/>
              <a:t>재리스견적 </a:t>
            </a:r>
            <a:r>
              <a:rPr lang="en-US" altLang="ko-KR" sz="900" dirty="0"/>
              <a:t>(P_ESTI_SH_CAR_AMT-&gt;P_ESTI_SH_FEEAMT </a:t>
            </a:r>
            <a:r>
              <a:rPr lang="ko-KR" altLang="en-US" sz="900" dirty="0" err="1"/>
              <a:t>처리순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P_ESTI_SH_CAR_AMT : </a:t>
            </a:r>
            <a:r>
              <a:rPr lang="ko-KR" altLang="en-US" sz="900" dirty="0"/>
              <a:t>중고차가계산</a:t>
            </a:r>
          </a:p>
          <a:p>
            <a:r>
              <a:rPr lang="en-US" altLang="ko-KR" sz="900" dirty="0"/>
              <a:t>P_ESTI_SH_FEEAMT : </a:t>
            </a:r>
            <a:r>
              <a:rPr lang="ko-KR" altLang="en-US" sz="900" dirty="0"/>
              <a:t>대여료계산</a:t>
            </a:r>
          </a:p>
          <a:p>
            <a:endParaRPr lang="ko-KR" altLang="en-US" sz="900" dirty="0"/>
          </a:p>
          <a:p>
            <a:r>
              <a:rPr lang="en-US" altLang="ko-KR" sz="900" dirty="0"/>
              <a:t>3) </a:t>
            </a:r>
            <a:r>
              <a:rPr lang="ko-KR" altLang="en-US" sz="900" dirty="0"/>
              <a:t>일괄견적</a:t>
            </a:r>
          </a:p>
          <a:p>
            <a:r>
              <a:rPr lang="en-US" altLang="ko-KR" sz="900" dirty="0"/>
              <a:t>P_ESTI_REG_HP_RES : </a:t>
            </a:r>
            <a:r>
              <a:rPr lang="ko-KR" altLang="en-US" sz="900" dirty="0"/>
              <a:t>주요차종견적 일괄처리 </a:t>
            </a:r>
            <a:r>
              <a:rPr lang="en-US" altLang="ko-KR" sz="900" dirty="0"/>
              <a:t>(</a:t>
            </a:r>
            <a:r>
              <a:rPr lang="ko-KR" altLang="en-US" sz="900" dirty="0"/>
              <a:t>우선순위번호</a:t>
            </a:r>
            <a:r>
              <a:rPr lang="en-US" altLang="ko-KR" sz="900" dirty="0"/>
              <a:t>,</a:t>
            </a:r>
            <a:r>
              <a:rPr lang="ko-KR" altLang="en-US" sz="900" dirty="0"/>
              <a:t>약정주행거리로 </a:t>
            </a:r>
            <a:r>
              <a:rPr lang="en-US" altLang="ko-KR" sz="900" dirty="0"/>
              <a:t>P_ESTI_REG_HP </a:t>
            </a:r>
            <a:r>
              <a:rPr lang="ko-KR" altLang="en-US" sz="900" dirty="0"/>
              <a:t>호출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P_ESTI_REG_HP : </a:t>
            </a:r>
            <a:r>
              <a:rPr lang="ko-KR" altLang="en-US" sz="900" dirty="0"/>
              <a:t>우선순위번호</a:t>
            </a:r>
            <a:r>
              <a:rPr lang="en-US" altLang="ko-KR" sz="900" dirty="0"/>
              <a:t>,</a:t>
            </a:r>
            <a:r>
              <a:rPr lang="ko-KR" altLang="en-US" sz="900" dirty="0"/>
              <a:t>약정주행거리 기준</a:t>
            </a:r>
            <a:r>
              <a:rPr lang="en-US" altLang="ko-KR" sz="900" dirty="0"/>
              <a:t>(60</a:t>
            </a:r>
            <a:r>
              <a:rPr lang="ko-KR" altLang="en-US" sz="900" dirty="0"/>
              <a:t>건</a:t>
            </a:r>
            <a:r>
              <a:rPr lang="en-US" altLang="ko-KR" sz="900" dirty="0"/>
              <a:t>1</a:t>
            </a:r>
            <a:r>
              <a:rPr lang="ko-KR" altLang="en-US" sz="900" dirty="0"/>
              <a:t>묶음</a:t>
            </a:r>
            <a:r>
              <a:rPr lang="en-US" altLang="ko-KR" sz="900" dirty="0"/>
              <a:t>, estimate insert, P_ESTI_JANGA/P_ESTI_FEEAMT/P_ESTI_CLSPER </a:t>
            </a:r>
            <a:r>
              <a:rPr lang="ko-KR" altLang="en-US" sz="900" dirty="0"/>
              <a:t>호출</a:t>
            </a:r>
            <a:r>
              <a:rPr lang="en-US" altLang="ko-KR" sz="900" dirty="0"/>
              <a:t>) </a:t>
            </a:r>
          </a:p>
          <a:p>
            <a:r>
              <a:rPr lang="en-US" altLang="ko-KR" sz="900" dirty="0"/>
              <a:t>P_ESTI_REG_SH2 : </a:t>
            </a:r>
            <a:r>
              <a:rPr lang="ko-KR" altLang="en-US" sz="900" dirty="0"/>
              <a:t>일일 재리스견적 일괄처리 </a:t>
            </a:r>
            <a:r>
              <a:rPr lang="en-US" altLang="ko-KR" sz="900" dirty="0"/>
              <a:t>(</a:t>
            </a:r>
            <a:r>
              <a:rPr lang="ko-KR" altLang="en-US" sz="900" dirty="0"/>
              <a:t>차량</a:t>
            </a:r>
            <a:r>
              <a:rPr lang="en-US" altLang="ko-KR" sz="900" dirty="0"/>
              <a:t>,</a:t>
            </a:r>
            <a:r>
              <a:rPr lang="ko-KR" altLang="en-US" sz="900" dirty="0"/>
              <a:t>약정주행거리로 </a:t>
            </a:r>
            <a:r>
              <a:rPr lang="en-US" altLang="ko-KR" sz="900" dirty="0"/>
              <a:t>P_ESTI_REG_SH </a:t>
            </a:r>
            <a:r>
              <a:rPr lang="ko-KR" altLang="en-US" sz="900" dirty="0"/>
              <a:t>호출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P_ESTI_REG_SH : </a:t>
            </a:r>
            <a:r>
              <a:rPr lang="ko-KR" altLang="en-US" sz="900" dirty="0"/>
              <a:t>차량</a:t>
            </a:r>
            <a:r>
              <a:rPr lang="en-US" altLang="ko-KR" sz="900" dirty="0"/>
              <a:t>,</a:t>
            </a:r>
            <a:r>
              <a:rPr lang="ko-KR" altLang="en-US" sz="900" dirty="0"/>
              <a:t>약정주행거리 기준 </a:t>
            </a:r>
            <a:r>
              <a:rPr lang="en-US" altLang="ko-KR" sz="900" dirty="0"/>
              <a:t>(20</a:t>
            </a:r>
            <a:r>
              <a:rPr lang="ko-KR" altLang="en-US" sz="900" dirty="0"/>
              <a:t>건</a:t>
            </a:r>
            <a:r>
              <a:rPr lang="en-US" altLang="ko-KR" sz="900" dirty="0"/>
              <a:t>1</a:t>
            </a:r>
            <a:r>
              <a:rPr lang="ko-KR" altLang="en-US" sz="900" dirty="0"/>
              <a:t>묶음</a:t>
            </a:r>
            <a:r>
              <a:rPr lang="en-US" altLang="ko-KR" sz="900" dirty="0"/>
              <a:t>, </a:t>
            </a:r>
            <a:r>
              <a:rPr lang="en-US" altLang="ko-KR" sz="900" dirty="0" err="1"/>
              <a:t>estimate_sh</a:t>
            </a:r>
            <a:r>
              <a:rPr lang="en-US" altLang="ko-KR" sz="900" dirty="0"/>
              <a:t> insert, P_ESTI_SH_CAR_AMT/P_ESTI_SH_FEEAMT/P_ESTI_SH_UPLOAD </a:t>
            </a:r>
            <a:r>
              <a:rPr lang="ko-KR" altLang="en-US" sz="900" dirty="0"/>
              <a:t>호출</a:t>
            </a:r>
            <a:r>
              <a:rPr lang="en-US" altLang="ko-KR" sz="900" dirty="0"/>
              <a:t>) </a:t>
            </a:r>
          </a:p>
          <a:p>
            <a:endParaRPr lang="en-US" altLang="ko-KR" sz="900" dirty="0"/>
          </a:p>
          <a:p>
            <a:r>
              <a:rPr lang="en-US" altLang="ko-KR" sz="900" dirty="0"/>
              <a:t>4) </a:t>
            </a:r>
            <a:r>
              <a:rPr lang="ko-KR" altLang="en-US" sz="900" dirty="0"/>
              <a:t>홈페이지반영</a:t>
            </a:r>
          </a:p>
          <a:p>
            <a:r>
              <a:rPr lang="en-US" altLang="ko-KR" sz="900" dirty="0"/>
              <a:t>P_ESTI_HP_UPLOAD : </a:t>
            </a:r>
            <a:r>
              <a:rPr lang="ko-KR" altLang="en-US" sz="900" dirty="0"/>
              <a:t>주요차종 신차견적 홈페이지반영</a:t>
            </a:r>
            <a:r>
              <a:rPr lang="en-US" altLang="ko-KR" sz="900" dirty="0"/>
              <a:t>, </a:t>
            </a:r>
            <a:r>
              <a:rPr lang="ko-KR" altLang="en-US" sz="900" dirty="0"/>
              <a:t>주요차종관리에서 전체 호출</a:t>
            </a:r>
            <a:r>
              <a:rPr lang="en-US" altLang="ko-KR" sz="900" dirty="0"/>
              <a:t>, </a:t>
            </a:r>
            <a:r>
              <a:rPr lang="en-US" altLang="ko-KR" sz="900" dirty="0" err="1"/>
              <a:t>main_car</a:t>
            </a:r>
            <a:r>
              <a:rPr lang="en-US" altLang="ko-KR" sz="900" dirty="0"/>
              <a:t> insert</a:t>
            </a:r>
          </a:p>
          <a:p>
            <a:r>
              <a:rPr lang="en-US" altLang="ko-KR" sz="900" dirty="0"/>
              <a:t>P_ESTI_SH_UPLOAD : </a:t>
            </a:r>
            <a:r>
              <a:rPr lang="ko-KR" altLang="en-US" sz="900" dirty="0"/>
              <a:t>재리스견적 홈페이지반영</a:t>
            </a:r>
            <a:r>
              <a:rPr lang="en-US" altLang="ko-KR" sz="900" dirty="0"/>
              <a:t>, </a:t>
            </a:r>
            <a:r>
              <a:rPr lang="ko-KR" altLang="en-US" sz="900" dirty="0" err="1"/>
              <a:t>재리스견적시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차량하나씩</a:t>
            </a:r>
            <a:r>
              <a:rPr lang="ko-KR" altLang="en-US" sz="900" dirty="0"/>
              <a:t> 호출</a:t>
            </a:r>
            <a:r>
              <a:rPr lang="en-US" altLang="ko-KR" sz="900" dirty="0"/>
              <a:t>, secondhand insert</a:t>
            </a:r>
          </a:p>
          <a:p>
            <a:endParaRPr lang="en-US" altLang="ko-KR" sz="900" dirty="0"/>
          </a:p>
          <a:p>
            <a:r>
              <a:rPr lang="en-US" altLang="ko-KR" sz="900" dirty="0"/>
              <a:t>5) </a:t>
            </a:r>
            <a:r>
              <a:rPr lang="ko-KR" altLang="en-US" sz="900" dirty="0"/>
              <a:t>기타</a:t>
            </a:r>
          </a:p>
          <a:p>
            <a:r>
              <a:rPr lang="en-US" altLang="ko-KR" sz="900" dirty="0"/>
              <a:t>P_ESTI_SH_BASE : </a:t>
            </a:r>
            <a:r>
              <a:rPr lang="ko-KR" altLang="en-US" sz="900" dirty="0" err="1"/>
              <a:t>보유차</a:t>
            </a:r>
            <a:r>
              <a:rPr lang="ko-KR" altLang="en-US" sz="900" dirty="0"/>
              <a:t> 정보 최신으로 반영</a:t>
            </a:r>
            <a:r>
              <a:rPr lang="en-US" altLang="ko-KR" sz="900" dirty="0"/>
              <a:t>(</a:t>
            </a:r>
            <a:r>
              <a:rPr lang="ko-KR" altLang="en-US" sz="900" dirty="0" err="1"/>
              <a:t>보유차</a:t>
            </a:r>
            <a:r>
              <a:rPr lang="en-US" altLang="ko-KR" sz="900" dirty="0"/>
              <a:t>,</a:t>
            </a:r>
            <a:r>
              <a:rPr lang="ko-KR" altLang="en-US" sz="900" dirty="0" err="1"/>
              <a:t>재리스</a:t>
            </a:r>
            <a:r>
              <a:rPr lang="ko-KR" altLang="en-US" sz="900" dirty="0"/>
              <a:t> </a:t>
            </a:r>
            <a:r>
              <a:rPr lang="ko-KR" altLang="en-US" sz="900" dirty="0" err="1"/>
              <a:t>견적시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선처리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P_ESTI_REG_SH_OFFLS_ALL_CAR : </a:t>
            </a:r>
            <a:r>
              <a:rPr lang="ko-KR" altLang="en-US" sz="900" dirty="0" err="1"/>
              <a:t>월마감경매낙찰가견적</a:t>
            </a:r>
            <a:endParaRPr lang="ko-KR" altLang="en-US" sz="900" dirty="0"/>
          </a:p>
          <a:p>
            <a:r>
              <a:rPr lang="en-US" altLang="ko-KR" sz="900" dirty="0"/>
              <a:t>P_ESTI_REG_SH_OFFLS_ALL_CAR_RE : </a:t>
            </a:r>
            <a:r>
              <a:rPr lang="ko-KR" altLang="en-US" sz="900" dirty="0" err="1"/>
              <a:t>월마감경매낙찰가재견적</a:t>
            </a:r>
            <a:endParaRPr lang="ko-KR" altLang="en-US" sz="900" dirty="0"/>
          </a:p>
          <a:p>
            <a:r>
              <a:rPr lang="en-US" altLang="ko-KR" sz="900" dirty="0"/>
              <a:t>P_ESTI_REG_SH_OFFLS_ALL_CAR_SU : </a:t>
            </a:r>
            <a:r>
              <a:rPr lang="ko-KR" altLang="en-US" sz="900" dirty="0" err="1"/>
              <a:t>월마감매각예정기준차가</a:t>
            </a:r>
            <a:endParaRPr lang="ko-KR" altLang="en-US" sz="900" dirty="0"/>
          </a:p>
          <a:p>
            <a:r>
              <a:rPr lang="en-US" altLang="ko-KR" sz="900" dirty="0"/>
              <a:t>P_ESTI_REG_SH_OFFLS_END_CAR : </a:t>
            </a:r>
            <a:r>
              <a:rPr lang="ko-KR" altLang="en-US" sz="900" dirty="0" err="1"/>
              <a:t>월마감만기도래기준차가</a:t>
            </a:r>
            <a:endParaRPr lang="ko-KR" altLang="en-US" sz="900" dirty="0"/>
          </a:p>
          <a:p>
            <a:r>
              <a:rPr lang="en-US" altLang="ko-KR" sz="900" dirty="0"/>
              <a:t>P_ESTI_REG_SH_TIDY : </a:t>
            </a:r>
            <a:r>
              <a:rPr lang="ko-KR" altLang="en-US" sz="900" dirty="0"/>
              <a:t>견적정리</a:t>
            </a:r>
            <a:r>
              <a:rPr lang="en-US" altLang="ko-KR" sz="900" dirty="0"/>
              <a:t>, </a:t>
            </a:r>
            <a:r>
              <a:rPr lang="ko-KR" altLang="en-US" sz="900" dirty="0"/>
              <a:t>신차</a:t>
            </a:r>
            <a:r>
              <a:rPr lang="en-US" altLang="ko-KR" sz="900" dirty="0"/>
              <a:t>/</a:t>
            </a:r>
            <a:r>
              <a:rPr lang="ko-KR" altLang="en-US" sz="900" dirty="0" err="1"/>
              <a:t>재리스견적중</a:t>
            </a:r>
            <a:r>
              <a:rPr lang="ko-KR" altLang="en-US" sz="900" dirty="0"/>
              <a:t> </a:t>
            </a:r>
            <a:r>
              <a:rPr lang="en-US" altLang="ko-KR" sz="900" dirty="0"/>
              <a:t>30</a:t>
            </a:r>
            <a:r>
              <a:rPr lang="ko-KR" altLang="en-US" sz="900" dirty="0" err="1"/>
              <a:t>일이전</a:t>
            </a:r>
            <a:r>
              <a:rPr lang="ko-KR" altLang="en-US" sz="900" dirty="0"/>
              <a:t> </a:t>
            </a:r>
            <a:r>
              <a:rPr lang="en-US" altLang="ko-KR" sz="900" dirty="0"/>
              <a:t>10000</a:t>
            </a:r>
            <a:r>
              <a:rPr lang="ko-KR" altLang="en-US" sz="900" dirty="0"/>
              <a:t>번 이후 삭제</a:t>
            </a:r>
            <a:r>
              <a:rPr lang="en-US" altLang="ko-KR" sz="900" dirty="0"/>
              <a:t>, </a:t>
            </a:r>
            <a:r>
              <a:rPr lang="ko-KR" altLang="en-US" sz="900" dirty="0" err="1"/>
              <a:t>삭제견적중</a:t>
            </a:r>
            <a:r>
              <a:rPr lang="ko-KR" altLang="en-US" sz="900" dirty="0"/>
              <a:t> 참고테이블 </a:t>
            </a:r>
            <a:r>
              <a:rPr lang="ko-KR" altLang="en-US" sz="900" dirty="0" err="1"/>
              <a:t>남은거</a:t>
            </a:r>
            <a:r>
              <a:rPr lang="ko-KR" altLang="en-US" sz="900" dirty="0"/>
              <a:t> 삭제</a:t>
            </a:r>
          </a:p>
          <a:p>
            <a:r>
              <a:rPr lang="en-US" altLang="ko-KR" sz="900" dirty="0"/>
              <a:t>P_ESTI_REG_SH_END : </a:t>
            </a:r>
            <a:r>
              <a:rPr lang="ko-KR" altLang="en-US" sz="900" dirty="0"/>
              <a:t>계약만료일 경과 미청구분 채권반영 잔가계산</a:t>
            </a:r>
          </a:p>
          <a:p>
            <a:r>
              <a:rPr lang="en-US" altLang="ko-KR" sz="900" dirty="0"/>
              <a:t>P_ESTI_REG_SH_EMP : </a:t>
            </a:r>
            <a:r>
              <a:rPr lang="ko-KR" altLang="en-US" sz="900" dirty="0"/>
              <a:t>업무지원차량 </a:t>
            </a:r>
            <a:r>
              <a:rPr lang="ko-KR" altLang="en-US" sz="900" dirty="0" err="1"/>
              <a:t>매월초</a:t>
            </a:r>
            <a:r>
              <a:rPr lang="ko-KR" altLang="en-US" sz="900" dirty="0"/>
              <a:t> 견적 </a:t>
            </a:r>
            <a:r>
              <a:rPr lang="en-US" altLang="ko-KR" sz="900" dirty="0"/>
              <a:t>(</a:t>
            </a:r>
            <a:r>
              <a:rPr lang="ko-KR" altLang="en-US" sz="900" dirty="0"/>
              <a:t>비용캠페인 등 사용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P_ESTI_REG_SH_EMP3 : </a:t>
            </a:r>
            <a:r>
              <a:rPr lang="ko-KR" altLang="en-US" sz="900" dirty="0"/>
              <a:t>업무지원차량 중 월중간에 배정되어 매월견적이 </a:t>
            </a:r>
            <a:r>
              <a:rPr lang="ko-KR" altLang="en-US" sz="900" dirty="0" err="1"/>
              <a:t>없는건</a:t>
            </a:r>
            <a:r>
              <a:rPr lang="ko-KR" altLang="en-US" sz="900" dirty="0"/>
              <a:t> 업무대여견적 계산</a:t>
            </a:r>
            <a:r>
              <a:rPr lang="en-US" altLang="ko-KR" sz="900" dirty="0"/>
              <a:t>, P_ESTI_REG_SH_EMP </a:t>
            </a:r>
            <a:r>
              <a:rPr lang="ko-KR" altLang="en-US" sz="900" dirty="0"/>
              <a:t>호출</a:t>
            </a:r>
          </a:p>
          <a:p>
            <a:r>
              <a:rPr lang="en-US" altLang="ko-KR" sz="900" dirty="0"/>
              <a:t>P_ESTI_REG_SH_RES : </a:t>
            </a:r>
            <a:r>
              <a:rPr lang="ko-KR" altLang="en-US" sz="900" dirty="0" err="1"/>
              <a:t>보유차</a:t>
            </a:r>
            <a:r>
              <a:rPr lang="ko-KR" altLang="en-US" sz="900" dirty="0"/>
              <a:t> 사고대차 대여료 매월 </a:t>
            </a:r>
            <a:r>
              <a:rPr lang="ko-KR" altLang="en-US" sz="900" dirty="0" err="1"/>
              <a:t>초견적</a:t>
            </a:r>
            <a:r>
              <a:rPr lang="en-US" altLang="ko-KR" sz="900" dirty="0"/>
              <a:t>(</a:t>
            </a:r>
            <a:r>
              <a:rPr lang="ko-KR" altLang="en-US" sz="900" dirty="0"/>
              <a:t>비용캠페인 등 사용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P_ESTI_REG_SH_RES3 : </a:t>
            </a:r>
            <a:r>
              <a:rPr lang="ko-KR" altLang="en-US" sz="900" dirty="0" err="1"/>
              <a:t>보유차</a:t>
            </a:r>
            <a:r>
              <a:rPr lang="ko-KR" altLang="en-US" sz="900" dirty="0"/>
              <a:t> 월중간에 배정되어 매월견적이 </a:t>
            </a:r>
            <a:r>
              <a:rPr lang="ko-KR" altLang="en-US" sz="900" dirty="0" err="1"/>
              <a:t>없는건</a:t>
            </a:r>
            <a:r>
              <a:rPr lang="ko-KR" altLang="en-US" sz="900" dirty="0"/>
              <a:t> 업무대여견적 계산</a:t>
            </a:r>
            <a:r>
              <a:rPr lang="en-US" altLang="ko-KR" sz="900" dirty="0"/>
              <a:t>, P_ESTI_REG_SH_RES </a:t>
            </a:r>
            <a:r>
              <a:rPr lang="ko-KR" altLang="en-US" sz="900" dirty="0"/>
              <a:t>호출</a:t>
            </a:r>
          </a:p>
          <a:p>
            <a:r>
              <a:rPr lang="en-US" altLang="ko-KR" sz="900" dirty="0"/>
              <a:t>P_ESTI_REG_SH_AUTO : P_ESTI_REG_SH2 </a:t>
            </a:r>
            <a:r>
              <a:rPr lang="ko-KR" altLang="en-US" sz="900" dirty="0" err="1"/>
              <a:t>새벽처리분외</a:t>
            </a:r>
            <a:r>
              <a:rPr lang="ko-KR" altLang="en-US" sz="900" dirty="0"/>
              <a:t> 정오</a:t>
            </a:r>
            <a:r>
              <a:rPr lang="en-US" altLang="ko-KR" sz="900" dirty="0"/>
              <a:t>,</a:t>
            </a:r>
            <a:r>
              <a:rPr lang="ko-KR" altLang="en-US" sz="900" dirty="0"/>
              <a:t>오후</a:t>
            </a:r>
            <a:r>
              <a:rPr lang="en-US" altLang="ko-KR" sz="900" dirty="0"/>
              <a:t>3</a:t>
            </a:r>
            <a:r>
              <a:rPr lang="ko-KR" altLang="en-US" sz="900" dirty="0"/>
              <a:t>시</a:t>
            </a:r>
            <a:r>
              <a:rPr lang="en-US" altLang="ko-KR" sz="900" dirty="0"/>
              <a:t>,</a:t>
            </a:r>
            <a:r>
              <a:rPr lang="ko-KR" altLang="en-US" sz="900" dirty="0"/>
              <a:t>오후</a:t>
            </a:r>
            <a:r>
              <a:rPr lang="en-US" altLang="ko-KR" sz="900" dirty="0"/>
              <a:t>6</a:t>
            </a:r>
            <a:r>
              <a:rPr lang="ko-KR" altLang="en-US" sz="900" dirty="0"/>
              <a:t>시 기준을 추가등록분 자동 재리스견적</a:t>
            </a:r>
          </a:p>
          <a:p>
            <a:r>
              <a:rPr lang="en-US" altLang="ko-KR" sz="900" dirty="0"/>
              <a:t>P_ESTI_REG_SH_OFFLS : </a:t>
            </a:r>
            <a:r>
              <a:rPr lang="ko-KR" altLang="en-US" sz="900" dirty="0"/>
              <a:t>매각관리</a:t>
            </a:r>
            <a:r>
              <a:rPr lang="en-US" altLang="ko-KR" sz="900" dirty="0"/>
              <a:t>-</a:t>
            </a:r>
            <a:r>
              <a:rPr lang="ko-KR" altLang="en-US" sz="900" dirty="0"/>
              <a:t>경매낙찰차량에서 </a:t>
            </a:r>
            <a:r>
              <a:rPr lang="ko-KR" altLang="en-US" sz="900" dirty="0" err="1"/>
              <a:t>실예상낙찰가</a:t>
            </a:r>
            <a:r>
              <a:rPr lang="ko-KR" altLang="en-US" sz="900" dirty="0"/>
              <a:t> 계산하기</a:t>
            </a:r>
          </a:p>
        </p:txBody>
      </p:sp>
    </p:spTree>
    <p:extLst>
      <p:ext uri="{BB962C8B-B14F-4D97-AF65-F5344CB8AC3E}">
        <p14:creationId xmlns:p14="http://schemas.microsoft.com/office/powerpoint/2010/main" val="257395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10CCB-87D0-8CF0-1B2A-AF7CDFCC33D3}"/>
              </a:ext>
            </a:extLst>
          </p:cNvPr>
          <p:cNvSpPr txBox="1"/>
          <p:nvPr/>
        </p:nvSpPr>
        <p:spPr>
          <a:xfrm>
            <a:off x="344488" y="620688"/>
            <a:ext cx="9207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●</a:t>
            </a:r>
            <a:r>
              <a:rPr lang="ko-KR" altLang="en-US" sz="900" dirty="0"/>
              <a:t>프로시저</a:t>
            </a:r>
          </a:p>
          <a:p>
            <a:endParaRPr lang="ko-KR" altLang="en-US" sz="900" dirty="0"/>
          </a:p>
          <a:p>
            <a:r>
              <a:rPr lang="en-US" altLang="ko-KR" sz="900" dirty="0"/>
              <a:t>6) </a:t>
            </a:r>
            <a:r>
              <a:rPr lang="ko-KR" altLang="en-US" sz="900" dirty="0"/>
              <a:t>미사용</a:t>
            </a:r>
          </a:p>
          <a:p>
            <a:r>
              <a:rPr lang="en-US" altLang="ko-KR" sz="900" dirty="0"/>
              <a:t>P_ESTI_REG_HP2 : </a:t>
            </a:r>
            <a:r>
              <a:rPr lang="ko-KR" altLang="en-US" sz="900" dirty="0"/>
              <a:t>소스주석처리됨</a:t>
            </a:r>
            <a:r>
              <a:rPr lang="en-US" altLang="ko-KR" sz="900" dirty="0"/>
              <a:t>. FMS </a:t>
            </a:r>
            <a:r>
              <a:rPr lang="ko-KR" altLang="en-US" sz="900" dirty="0"/>
              <a:t>주요차종견적 </a:t>
            </a:r>
            <a:r>
              <a:rPr lang="ko-KR" altLang="en-US" sz="900" dirty="0" err="1"/>
              <a:t>한건씩</a:t>
            </a:r>
            <a:r>
              <a:rPr lang="ko-KR" altLang="en-US" sz="900" dirty="0"/>
              <a:t> 처리 </a:t>
            </a:r>
            <a:r>
              <a:rPr lang="en-US" altLang="ko-KR" sz="900" dirty="0"/>
              <a:t>(P_ESTI_REG_HP </a:t>
            </a:r>
            <a:r>
              <a:rPr lang="ko-KR" altLang="en-US" sz="900" dirty="0"/>
              <a:t>호출</a:t>
            </a:r>
            <a:r>
              <a:rPr lang="en-US" altLang="ko-KR" sz="900" dirty="0"/>
              <a:t>) - 2019-05-08 </a:t>
            </a:r>
            <a:r>
              <a:rPr lang="ko-KR" altLang="en-US" sz="900" dirty="0"/>
              <a:t>약정주행거리 증가로 일괄견적 처리수가 많아 한번에 </a:t>
            </a:r>
            <a:r>
              <a:rPr lang="ko-KR" altLang="en-US" sz="900" dirty="0" err="1"/>
              <a:t>하는것은</a:t>
            </a:r>
            <a:r>
              <a:rPr lang="ko-KR" altLang="en-US" sz="900" dirty="0"/>
              <a:t> </a:t>
            </a:r>
            <a:r>
              <a:rPr lang="ko-KR" altLang="en-US" sz="900" dirty="0" err="1"/>
              <a:t>안한다</a:t>
            </a:r>
            <a:endParaRPr lang="ko-KR" altLang="en-US" sz="900" dirty="0"/>
          </a:p>
          <a:p>
            <a:r>
              <a:rPr lang="en-US" altLang="ko-KR" sz="900" dirty="0"/>
              <a:t>P_ESTI_SH_UPLOAD2 : </a:t>
            </a:r>
            <a:r>
              <a:rPr lang="ko-KR" altLang="en-US" sz="900" dirty="0"/>
              <a:t>소스주석처리됨</a:t>
            </a:r>
            <a:r>
              <a:rPr lang="en-US" altLang="ko-KR" sz="900" dirty="0"/>
              <a:t>. </a:t>
            </a:r>
            <a:r>
              <a:rPr lang="ko-KR" altLang="en-US" sz="900" dirty="0"/>
              <a:t>미사용</a:t>
            </a:r>
            <a:r>
              <a:rPr lang="en-US" altLang="ko-KR" sz="900" dirty="0"/>
              <a:t>, 201701 P_ESTI_SH_UPLOAD </a:t>
            </a:r>
            <a:r>
              <a:rPr lang="ko-KR" altLang="en-US" sz="900" dirty="0"/>
              <a:t>하나만 쓴다</a:t>
            </a:r>
          </a:p>
          <a:p>
            <a:r>
              <a:rPr lang="en-US" altLang="ko-KR" sz="900" dirty="0"/>
              <a:t>P_ESTI_RUNAMT : </a:t>
            </a:r>
            <a:r>
              <a:rPr lang="ko-KR" altLang="en-US" sz="900" dirty="0" err="1"/>
              <a:t>소스주석처리함</a:t>
            </a:r>
            <a:r>
              <a:rPr lang="en-US" altLang="ko-KR" sz="900" dirty="0"/>
              <a:t>. </a:t>
            </a:r>
            <a:r>
              <a:rPr lang="ko-KR" altLang="en-US" sz="900" dirty="0"/>
              <a:t>미사용</a:t>
            </a:r>
            <a:r>
              <a:rPr lang="en-US" altLang="ko-KR" sz="900" dirty="0"/>
              <a:t>, </a:t>
            </a:r>
            <a:r>
              <a:rPr lang="ko-KR" altLang="en-US" sz="900" dirty="0"/>
              <a:t>대여료계산 프로시저에서 처리함</a:t>
            </a:r>
            <a:r>
              <a:rPr lang="en-US" altLang="ko-KR" sz="900" dirty="0"/>
              <a:t>. </a:t>
            </a:r>
            <a:r>
              <a:rPr lang="ko-KR" altLang="en-US" sz="900" dirty="0" err="1"/>
              <a:t>신차초과운행부담금계산</a:t>
            </a:r>
            <a:endParaRPr lang="ko-KR" altLang="en-US" sz="900" dirty="0"/>
          </a:p>
          <a:p>
            <a:r>
              <a:rPr lang="en-US" altLang="ko-KR" sz="900" dirty="0"/>
              <a:t>P_ESTI_REG_CMP_ADD : </a:t>
            </a:r>
            <a:r>
              <a:rPr lang="ko-KR" altLang="en-US" sz="900" dirty="0" err="1"/>
              <a:t>핵심소스주석처리됨</a:t>
            </a:r>
            <a:r>
              <a:rPr lang="en-US" altLang="ko-KR" sz="900" dirty="0"/>
              <a:t>. </a:t>
            </a:r>
            <a:r>
              <a:rPr lang="ko-KR" altLang="en-US" sz="900" dirty="0"/>
              <a:t>영업효율캠페인 정산</a:t>
            </a:r>
            <a:r>
              <a:rPr lang="en-US" altLang="ko-KR" sz="900" dirty="0"/>
              <a:t>/</a:t>
            </a:r>
            <a:r>
              <a:rPr lang="ko-KR" altLang="en-US" sz="900" dirty="0"/>
              <a:t>추가분 자동처리분 </a:t>
            </a:r>
            <a:r>
              <a:rPr lang="en-US" altLang="ko-KR" sz="900" dirty="0"/>
              <a:t>- </a:t>
            </a:r>
            <a:r>
              <a:rPr lang="ko-KR" altLang="en-US" sz="900" dirty="0" err="1"/>
              <a:t>결과안맞아서</a:t>
            </a:r>
            <a:r>
              <a:rPr lang="ko-KR" altLang="en-US" sz="900" dirty="0"/>
              <a:t> </a:t>
            </a:r>
            <a:r>
              <a:rPr lang="ko-KR" altLang="en-US" sz="900" dirty="0" err="1"/>
              <a:t>사용안함</a:t>
            </a:r>
            <a:r>
              <a:rPr lang="en-US" altLang="ko-KR" sz="900" dirty="0"/>
              <a:t>. </a:t>
            </a:r>
            <a:r>
              <a:rPr lang="ko-KR" altLang="en-US" sz="900" dirty="0"/>
              <a:t>배차호출확인완료</a:t>
            </a:r>
            <a:r>
              <a:rPr lang="en-US" altLang="ko-KR" sz="900" dirty="0"/>
              <a:t>-0</a:t>
            </a:r>
            <a:r>
              <a:rPr lang="ko-KR" altLang="en-US" sz="900" dirty="0"/>
              <a:t>건</a:t>
            </a:r>
          </a:p>
          <a:p>
            <a:r>
              <a:rPr lang="en-US" altLang="ko-KR" sz="900" dirty="0"/>
              <a:t>P_ESTI_REG_EV : </a:t>
            </a:r>
            <a:r>
              <a:rPr lang="ko-KR" altLang="en-US" sz="900" dirty="0" err="1"/>
              <a:t>소스주석처리함</a:t>
            </a:r>
            <a:r>
              <a:rPr lang="en-US" altLang="ko-KR" sz="900" dirty="0"/>
              <a:t>. </a:t>
            </a:r>
            <a:r>
              <a:rPr lang="ko-KR" altLang="en-US" sz="900" dirty="0"/>
              <a:t>현재는 </a:t>
            </a:r>
            <a:r>
              <a:rPr lang="ko-KR" altLang="en-US" sz="900" dirty="0" err="1"/>
              <a:t>사용안함</a:t>
            </a:r>
            <a:r>
              <a:rPr lang="en-US" altLang="ko-KR" sz="900" dirty="0"/>
              <a:t>. </a:t>
            </a:r>
            <a:r>
              <a:rPr lang="ko-KR" altLang="en-US" sz="900" dirty="0"/>
              <a:t>전기차</a:t>
            </a:r>
            <a:r>
              <a:rPr lang="en-US" altLang="ko-KR" sz="900" dirty="0"/>
              <a:t>/</a:t>
            </a:r>
            <a:r>
              <a:rPr lang="ko-KR" altLang="en-US" sz="900" dirty="0" err="1"/>
              <a:t>수소차</a:t>
            </a:r>
            <a:r>
              <a:rPr lang="ko-KR" altLang="en-US" sz="900" dirty="0"/>
              <a:t> </a:t>
            </a:r>
            <a:r>
              <a:rPr lang="ko-KR" altLang="en-US" sz="900" dirty="0" err="1"/>
              <a:t>기본식</a:t>
            </a:r>
            <a:r>
              <a:rPr lang="ko-KR" altLang="en-US" sz="900" dirty="0"/>
              <a:t> 반납형 일괄처리</a:t>
            </a:r>
          </a:p>
          <a:p>
            <a:r>
              <a:rPr lang="en-US" altLang="ko-KR" sz="900" dirty="0"/>
              <a:t>P_ESTI_REG_SH_TAE : </a:t>
            </a:r>
            <a:r>
              <a:rPr lang="ko-KR" altLang="en-US" sz="900" dirty="0" err="1"/>
              <a:t>소스주석처리함</a:t>
            </a:r>
            <a:r>
              <a:rPr lang="en-US" altLang="ko-KR" sz="900" dirty="0"/>
              <a:t>. </a:t>
            </a:r>
            <a:r>
              <a:rPr lang="ko-KR" altLang="en-US" sz="900" dirty="0" err="1"/>
              <a:t>출고전대차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개월 견적 등록</a:t>
            </a:r>
            <a:r>
              <a:rPr lang="en-US" altLang="ko-KR" sz="900" dirty="0"/>
              <a:t>, </a:t>
            </a:r>
            <a:r>
              <a:rPr lang="ko-KR" altLang="en-US" sz="900" dirty="0"/>
              <a:t>확인요</a:t>
            </a:r>
          </a:p>
          <a:p>
            <a:r>
              <a:rPr lang="en-US" altLang="ko-KR" sz="900" dirty="0"/>
              <a:t>P_ESTI_REG_HP_BK : </a:t>
            </a:r>
            <a:r>
              <a:rPr lang="ko-KR" altLang="en-US" sz="900" dirty="0"/>
              <a:t>주요차종 견적 잘못 </a:t>
            </a:r>
            <a:r>
              <a:rPr lang="ko-KR" altLang="en-US" sz="900" dirty="0" err="1"/>
              <a:t>등록분</a:t>
            </a:r>
            <a:r>
              <a:rPr lang="ko-KR" altLang="en-US" sz="900" dirty="0"/>
              <a:t> 전견적으로 돌리기</a:t>
            </a:r>
            <a:r>
              <a:rPr lang="en-US" altLang="ko-KR" sz="900" dirty="0"/>
              <a:t>, P_ESTI_HP_UPLOAD</a:t>
            </a:r>
            <a:r>
              <a:rPr lang="ko-KR" altLang="en-US" sz="900" dirty="0"/>
              <a:t>에서 점검</a:t>
            </a:r>
            <a:r>
              <a:rPr lang="en-US" altLang="ko-KR" sz="900" dirty="0"/>
              <a:t>, </a:t>
            </a:r>
            <a:r>
              <a:rPr lang="ko-KR" altLang="en-US" sz="900" dirty="0" err="1"/>
              <a:t>실제사용여부확인필요</a:t>
            </a:r>
            <a:r>
              <a:rPr lang="en-US" altLang="ko-KR" sz="900" dirty="0"/>
              <a:t>, </a:t>
            </a:r>
            <a:r>
              <a:rPr lang="ko-KR" altLang="en-US" sz="900" dirty="0" err="1"/>
              <a:t>해당건</a:t>
            </a:r>
            <a:r>
              <a:rPr lang="ko-KR" altLang="en-US" sz="900" dirty="0"/>
              <a:t> 필요시 개별 실행한 것으로 추정</a:t>
            </a:r>
          </a:p>
          <a:p>
            <a:r>
              <a:rPr lang="en-US" altLang="ko-KR" sz="900" dirty="0"/>
              <a:t>P_ESTI_REG_HP_READY : </a:t>
            </a:r>
            <a:r>
              <a:rPr lang="ko-KR" altLang="en-US" sz="900" dirty="0"/>
              <a:t>주요차종 견적 등록 </a:t>
            </a:r>
            <a:r>
              <a:rPr lang="ko-KR" altLang="en-US" sz="900" dirty="0" err="1"/>
              <a:t>시작전</a:t>
            </a:r>
            <a:r>
              <a:rPr lang="ko-KR" altLang="en-US" sz="900" dirty="0"/>
              <a:t> 기존 견적이 </a:t>
            </a:r>
            <a:r>
              <a:rPr lang="ko-KR" altLang="en-US" sz="900" dirty="0" err="1"/>
              <a:t>없는경우</a:t>
            </a:r>
            <a:r>
              <a:rPr lang="ko-KR" altLang="en-US" sz="900" dirty="0"/>
              <a:t> 처리</a:t>
            </a:r>
            <a:r>
              <a:rPr lang="en-US" altLang="ko-KR" sz="900" dirty="0"/>
              <a:t>, </a:t>
            </a:r>
            <a:r>
              <a:rPr lang="ko-KR" altLang="en-US" sz="900" dirty="0" err="1"/>
              <a:t>실제사용여부확인필요</a:t>
            </a:r>
            <a:r>
              <a:rPr lang="en-US" altLang="ko-KR" sz="900" dirty="0"/>
              <a:t>, </a:t>
            </a:r>
            <a:r>
              <a:rPr lang="ko-KR" altLang="en-US" sz="900" dirty="0" err="1"/>
              <a:t>해당건</a:t>
            </a:r>
            <a:r>
              <a:rPr lang="ko-KR" altLang="en-US" sz="900" dirty="0"/>
              <a:t> 필요시 개별 실행한 것으로 추정</a:t>
            </a:r>
          </a:p>
          <a:p>
            <a:r>
              <a:rPr lang="en-US" altLang="ko-KR" sz="900" dirty="0"/>
              <a:t>P_ESTI_REG_SH_EMP2 : </a:t>
            </a:r>
            <a:r>
              <a:rPr lang="ko-KR" altLang="en-US" sz="900" dirty="0"/>
              <a:t>확인요</a:t>
            </a:r>
          </a:p>
          <a:p>
            <a:r>
              <a:rPr lang="en-US" altLang="ko-KR" sz="900" dirty="0"/>
              <a:t>P_ESTI_REG_SH_RES2 : </a:t>
            </a:r>
            <a:r>
              <a:rPr lang="ko-KR" altLang="en-US" sz="900" dirty="0"/>
              <a:t>확인요</a:t>
            </a:r>
          </a:p>
          <a:p>
            <a:endParaRPr lang="ko-KR" altLang="en-US" sz="900" dirty="0"/>
          </a:p>
          <a:p>
            <a:r>
              <a:rPr lang="en-US" altLang="ko-KR" sz="900" dirty="0"/>
              <a:t>7) </a:t>
            </a:r>
            <a:r>
              <a:rPr lang="ko-KR" altLang="en-US" sz="900" dirty="0"/>
              <a:t>견적변수통합 변환처리 및 견적정리</a:t>
            </a:r>
            <a:r>
              <a:rPr lang="en-US" altLang="ko-KR" sz="900" dirty="0"/>
              <a:t>(2020</a:t>
            </a:r>
            <a:r>
              <a:rPr lang="ko-KR" altLang="en-US" sz="900" dirty="0" err="1"/>
              <a:t>년작업후보류중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P_COMMONVAR_COMM_REG : </a:t>
            </a:r>
            <a:r>
              <a:rPr lang="ko-KR" altLang="en-US" sz="900" dirty="0"/>
              <a:t>기존 견적변수를 통합관리로 자동등록</a:t>
            </a:r>
            <a:r>
              <a:rPr lang="en-US" altLang="ko-KR" sz="900" dirty="0"/>
              <a:t>, </a:t>
            </a:r>
            <a:r>
              <a:rPr lang="ko-KR" altLang="en-US" sz="900" dirty="0"/>
              <a:t>이후 </a:t>
            </a:r>
            <a:r>
              <a:rPr lang="ko-KR" altLang="en-US" sz="900" dirty="0" err="1"/>
              <a:t>반영안됨</a:t>
            </a:r>
            <a:endParaRPr lang="ko-KR" altLang="en-US" sz="900" dirty="0"/>
          </a:p>
          <a:p>
            <a:r>
              <a:rPr lang="en-US" altLang="ko-KR" sz="900" dirty="0"/>
              <a:t>P_COMMONVAR_CAR_REG</a:t>
            </a:r>
          </a:p>
          <a:p>
            <a:r>
              <a:rPr lang="en-US" altLang="ko-KR" sz="900" dirty="0"/>
              <a:t>P_COMMONVAR_JG_OPT_REG</a:t>
            </a:r>
          </a:p>
          <a:p>
            <a:r>
              <a:rPr lang="en-US" altLang="ko-KR" sz="900" dirty="0"/>
              <a:t>P_COMMONVAR_JG_REG</a:t>
            </a:r>
          </a:p>
          <a:p>
            <a:r>
              <a:rPr lang="en-US" altLang="ko-KR" sz="900" dirty="0"/>
              <a:t>P_COMMONVAR_DEF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123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10CCB-87D0-8CF0-1B2A-AF7CDFCC33D3}"/>
              </a:ext>
            </a:extLst>
          </p:cNvPr>
          <p:cNvSpPr txBox="1"/>
          <p:nvPr/>
        </p:nvSpPr>
        <p:spPr>
          <a:xfrm>
            <a:off x="344488" y="620688"/>
            <a:ext cx="42267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●</a:t>
            </a:r>
            <a:r>
              <a:rPr lang="ko-KR" altLang="en-US" sz="1000" dirty="0"/>
              <a:t>메뉴</a:t>
            </a:r>
          </a:p>
          <a:p>
            <a:endParaRPr lang="ko-KR" altLang="en-US" sz="1000" dirty="0"/>
          </a:p>
          <a:p>
            <a:r>
              <a:rPr lang="en-US" altLang="ko-KR" sz="1000" dirty="0"/>
              <a:t>1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스마트견적관리</a:t>
            </a:r>
            <a:endParaRPr lang="ko-KR" altLang="en-US" sz="1000" dirty="0"/>
          </a:p>
          <a:p>
            <a:r>
              <a:rPr lang="en-US" altLang="ko-KR" sz="1000" dirty="0"/>
              <a:t>2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신차다중견적내기</a:t>
            </a:r>
            <a:endParaRPr lang="ko-KR" altLang="en-US" sz="1000" dirty="0"/>
          </a:p>
          <a:p>
            <a:r>
              <a:rPr lang="en-US" altLang="ko-KR" sz="1000" dirty="0"/>
              <a:t>3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신차견적서관리</a:t>
            </a:r>
            <a:endParaRPr lang="ko-KR" altLang="en-US" sz="1000" dirty="0"/>
          </a:p>
          <a:p>
            <a:r>
              <a:rPr lang="en-US" altLang="ko-KR" sz="1000" dirty="0"/>
              <a:t>4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재리스견적내기</a:t>
            </a:r>
            <a:endParaRPr lang="ko-KR" altLang="en-US" sz="1000" dirty="0"/>
          </a:p>
          <a:p>
            <a:r>
              <a:rPr lang="en-US" altLang="ko-KR" sz="1000" dirty="0"/>
              <a:t>5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재리스견적관리</a:t>
            </a:r>
            <a:endParaRPr lang="ko-KR" altLang="en-US" sz="1000" dirty="0"/>
          </a:p>
          <a:p>
            <a:r>
              <a:rPr lang="en-US" altLang="ko-KR" sz="1000" dirty="0"/>
              <a:t>6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월렌트견적내기</a:t>
            </a:r>
            <a:endParaRPr lang="ko-KR" altLang="en-US" sz="1000" dirty="0"/>
          </a:p>
          <a:p>
            <a:r>
              <a:rPr lang="en-US" altLang="ko-KR" sz="1000" dirty="0"/>
              <a:t>7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월렌트견적관리</a:t>
            </a:r>
            <a:endParaRPr lang="ko-KR" altLang="en-US" sz="1000" dirty="0"/>
          </a:p>
          <a:p>
            <a:r>
              <a:rPr lang="en-US" altLang="ko-KR" sz="1000" dirty="0"/>
              <a:t>8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업무대여견적</a:t>
            </a:r>
          </a:p>
          <a:p>
            <a:r>
              <a:rPr lang="en-US" altLang="ko-KR" sz="1000" dirty="0"/>
              <a:t>9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일반대차견적</a:t>
            </a:r>
            <a:endParaRPr lang="ko-KR" altLang="en-US" sz="1000" dirty="0"/>
          </a:p>
          <a:p>
            <a:r>
              <a:rPr lang="en-US" altLang="ko-KR" sz="1000" dirty="0"/>
              <a:t>10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견적사후관리</a:t>
            </a:r>
            <a:endParaRPr lang="ko-KR" altLang="en-US" sz="1000" dirty="0"/>
          </a:p>
          <a:p>
            <a:r>
              <a:rPr lang="en-US" altLang="ko-KR" sz="1000" dirty="0"/>
              <a:t>11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고객견적서관리</a:t>
            </a:r>
            <a:endParaRPr lang="ko-KR" altLang="en-US" sz="1000" dirty="0"/>
          </a:p>
          <a:p>
            <a:r>
              <a:rPr lang="en-US" altLang="ko-KR" sz="1000" dirty="0"/>
              <a:t>12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연장견적관리</a:t>
            </a:r>
            <a:endParaRPr lang="ko-KR" altLang="en-US" sz="1000" dirty="0"/>
          </a:p>
          <a:p>
            <a:r>
              <a:rPr lang="en-US" altLang="ko-KR" sz="1000" dirty="0"/>
              <a:t>13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</a:t>
            </a:r>
            <a:r>
              <a:rPr lang="ko-KR" altLang="en-US" sz="1000" dirty="0" err="1"/>
              <a:t>출고대차견적관리</a:t>
            </a:r>
            <a:endParaRPr lang="ko-KR" altLang="en-US" sz="1000" dirty="0"/>
          </a:p>
          <a:p>
            <a:r>
              <a:rPr lang="en-US" altLang="ko-KR" sz="1000" dirty="0"/>
              <a:t>14	 </a:t>
            </a:r>
            <a:r>
              <a:rPr lang="ko-KR" altLang="en-US" sz="1000" dirty="0"/>
              <a:t>영업관리 </a:t>
            </a:r>
            <a:r>
              <a:rPr lang="en-US" altLang="ko-KR" sz="1000" dirty="0"/>
              <a:t>- </a:t>
            </a:r>
            <a:r>
              <a:rPr lang="ko-KR" altLang="en-US" sz="1000" dirty="0"/>
              <a:t>견적관리	 견적점검</a:t>
            </a:r>
          </a:p>
          <a:p>
            <a:r>
              <a:rPr lang="en-US" altLang="ko-KR" sz="1000" dirty="0"/>
              <a:t>15	 </a:t>
            </a:r>
            <a:r>
              <a:rPr lang="ko-KR" altLang="en-US" sz="1000" dirty="0"/>
              <a:t>현황 및 통계 </a:t>
            </a:r>
            <a:r>
              <a:rPr lang="en-US" altLang="ko-KR" sz="1000" dirty="0"/>
              <a:t>- </a:t>
            </a:r>
            <a:r>
              <a:rPr lang="ko-KR" altLang="en-US" sz="1000" dirty="0"/>
              <a:t>영업관리	 신차견적서</a:t>
            </a:r>
            <a:r>
              <a:rPr lang="en-US" altLang="ko-KR" sz="1000" dirty="0"/>
              <a:t>3</a:t>
            </a:r>
            <a:r>
              <a:rPr lang="ko-KR" altLang="en-US" sz="1000" dirty="0" err="1"/>
              <a:t>개월전</a:t>
            </a:r>
            <a:endParaRPr lang="ko-KR" altLang="en-US" sz="1000" dirty="0"/>
          </a:p>
          <a:p>
            <a:r>
              <a:rPr lang="en-US" altLang="ko-KR" sz="1000" dirty="0"/>
              <a:t>16	 </a:t>
            </a:r>
            <a:r>
              <a:rPr lang="ko-KR" altLang="en-US" sz="1000" dirty="0"/>
              <a:t>현황 및 통계 </a:t>
            </a:r>
            <a:r>
              <a:rPr lang="en-US" altLang="ko-KR" sz="1000" dirty="0"/>
              <a:t>- </a:t>
            </a:r>
            <a:r>
              <a:rPr lang="ko-KR" altLang="en-US" sz="1000" dirty="0"/>
              <a:t>영업관리	 재리스견적</a:t>
            </a:r>
            <a:r>
              <a:rPr lang="en-US" altLang="ko-KR" sz="1000" dirty="0"/>
              <a:t>3</a:t>
            </a:r>
            <a:r>
              <a:rPr lang="ko-KR" altLang="en-US" sz="1000" dirty="0" err="1"/>
              <a:t>개월전</a:t>
            </a:r>
            <a:endParaRPr lang="ko-KR" altLang="en-US" sz="1000" dirty="0"/>
          </a:p>
          <a:p>
            <a:r>
              <a:rPr lang="en-US" altLang="ko-KR" sz="1000" dirty="0"/>
              <a:t>17	 FMS</a:t>
            </a:r>
            <a:r>
              <a:rPr lang="ko-KR" altLang="en-US" sz="1000" dirty="0"/>
              <a:t>운영관리 </a:t>
            </a:r>
            <a:r>
              <a:rPr lang="en-US" altLang="ko-KR" sz="1000" dirty="0"/>
              <a:t>- SMS </a:t>
            </a:r>
            <a:r>
              <a:rPr lang="ko-KR" altLang="en-US" sz="1000" dirty="0"/>
              <a:t>및 이메일	 견적서메일관리</a:t>
            </a:r>
          </a:p>
          <a:p>
            <a:r>
              <a:rPr lang="en-US" altLang="ko-KR" sz="1000" dirty="0"/>
              <a:t>18	 FMS</a:t>
            </a:r>
            <a:r>
              <a:rPr lang="ko-KR" altLang="en-US" sz="1000" dirty="0"/>
              <a:t>운영관리 </a:t>
            </a:r>
            <a:r>
              <a:rPr lang="en-US" altLang="ko-KR" sz="1000" dirty="0"/>
              <a:t>- Master	 </a:t>
            </a:r>
            <a:r>
              <a:rPr lang="ko-KR" altLang="en-US" sz="1000" dirty="0"/>
              <a:t>견적변수관리</a:t>
            </a:r>
          </a:p>
        </p:txBody>
      </p:sp>
    </p:spTree>
    <p:extLst>
      <p:ext uri="{BB962C8B-B14F-4D97-AF65-F5344CB8AC3E}">
        <p14:creationId xmlns:p14="http://schemas.microsoft.com/office/powerpoint/2010/main" val="203400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E573F6-6E6D-D91D-AB46-EFFA703A7893}"/>
              </a:ext>
            </a:extLst>
          </p:cNvPr>
          <p:cNvSpPr txBox="1"/>
          <p:nvPr/>
        </p:nvSpPr>
        <p:spPr>
          <a:xfrm>
            <a:off x="416496" y="1430774"/>
            <a:ext cx="5616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1) 견적서 기본정보 등록</a:t>
            </a:r>
          </a:p>
          <a:p>
            <a:r>
              <a:rPr lang="ko-KR" altLang="en-US" sz="1000" dirty="0"/>
              <a:t>ESTIMATE : FMS </a:t>
            </a:r>
            <a:r>
              <a:rPr lang="ko-KR" altLang="en-US" sz="1000" dirty="0" err="1"/>
              <a:t>신차견적내가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재리스견적내기</a:t>
            </a:r>
            <a:r>
              <a:rPr lang="ko-KR" altLang="en-US" sz="1000" dirty="0"/>
              <a:t>, 계약 정상요금 계산하기 등 사용자가 견적</a:t>
            </a:r>
          </a:p>
          <a:p>
            <a:r>
              <a:rPr lang="ko-KR" altLang="en-US" sz="1000" dirty="0"/>
              <a:t>ESTIMATE_HP : 주요차종견적용, 홈페이지 신차견적</a:t>
            </a:r>
          </a:p>
          <a:p>
            <a:r>
              <a:rPr lang="ko-KR" altLang="en-US" sz="1000" dirty="0"/>
              <a:t>ESTIMATE_SH : 재리스견적용, 홈페이지 재리스견적</a:t>
            </a:r>
          </a:p>
          <a:p>
            <a:r>
              <a:rPr lang="ko-KR" altLang="en-US" sz="1000" dirty="0"/>
              <a:t>ESTIMATE_CU : 홈페이지 고객 실시간견적, 간편견적</a:t>
            </a:r>
          </a:p>
          <a:p>
            <a:endParaRPr lang="ko-KR" altLang="en-US" sz="1000" dirty="0"/>
          </a:p>
          <a:p>
            <a:r>
              <a:rPr lang="ko-KR" altLang="en-US" sz="1000" dirty="0"/>
              <a:t>2) 신차견적 프로시저 실행 (P_ESTI_JANGA-&gt;P_ESTI_FEEAMT-&gt;P_ESTI_CLSPER </a:t>
            </a:r>
            <a:r>
              <a:rPr lang="ko-KR" altLang="en-US" sz="1000" dirty="0" err="1"/>
              <a:t>처리순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P_ESTI_JANGA : 잔가계산</a:t>
            </a:r>
          </a:p>
          <a:p>
            <a:r>
              <a:rPr lang="ko-KR" altLang="en-US" sz="1000" dirty="0"/>
              <a:t>P_ESTI_FEEAMT : 대여료계산</a:t>
            </a:r>
          </a:p>
          <a:p>
            <a:r>
              <a:rPr lang="ko-KR" altLang="en-US" sz="1000" dirty="0"/>
              <a:t>P_ESTI_CLSPER : </a:t>
            </a:r>
            <a:r>
              <a:rPr lang="ko-KR" altLang="en-US" sz="1000" dirty="0" err="1"/>
              <a:t>위약율계산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3) 재리스견적 프로시저 실행 (P_ESTI_SH_CAR_AMT-&gt;P_ESTI_SH_FEEAMT </a:t>
            </a:r>
            <a:r>
              <a:rPr lang="ko-KR" altLang="en-US" sz="1000" dirty="0" err="1"/>
              <a:t>처리순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P_ESTI_SH_CAR_AMT : 중고차가계산</a:t>
            </a:r>
          </a:p>
          <a:p>
            <a:r>
              <a:rPr lang="ko-KR" altLang="en-US" sz="1000" dirty="0"/>
              <a:t>P_ESTI_SH_FEEAMT : 대여료계산</a:t>
            </a:r>
          </a:p>
          <a:p>
            <a:endParaRPr lang="ko-KR" altLang="en-US" sz="1000" dirty="0"/>
          </a:p>
          <a:p>
            <a:r>
              <a:rPr lang="ko-KR" altLang="en-US" sz="1000" dirty="0"/>
              <a:t>* 2) 3) </a:t>
            </a:r>
            <a:r>
              <a:rPr lang="ko-KR" altLang="en-US" sz="1000" dirty="0" err="1"/>
              <a:t>실행후</a:t>
            </a:r>
            <a:r>
              <a:rPr lang="ko-KR" altLang="en-US" sz="1000" dirty="0"/>
              <a:t> 결과값은 1) 테이블에 </a:t>
            </a:r>
            <a:r>
              <a:rPr lang="ko-KR" altLang="en-US" sz="1000" dirty="0" err="1"/>
              <a:t>update</a:t>
            </a:r>
            <a:endParaRPr lang="ko-KR" altLang="en-US" sz="1000" dirty="0"/>
          </a:p>
          <a:p>
            <a:r>
              <a:rPr lang="ko-KR" altLang="en-US" sz="1000" dirty="0"/>
              <a:t>* 비용비교는 비용비교 있음 선택시에만 처리한다. </a:t>
            </a:r>
          </a:p>
          <a:p>
            <a:r>
              <a:rPr lang="ko-KR" altLang="en-US" sz="1000" dirty="0"/>
              <a:t>* 계약 정상요금 계산하기시에는 영업효율관련 값도 처리한다.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BD4F5-984F-9706-5B96-2DB85FA7B573}"/>
              </a:ext>
            </a:extLst>
          </p:cNvPr>
          <p:cNvSpPr txBox="1"/>
          <p:nvPr/>
        </p:nvSpPr>
        <p:spPr>
          <a:xfrm>
            <a:off x="372319" y="937751"/>
            <a:ext cx="159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masis MT Pro Black" panose="020B0604020202020204" pitchFamily="18" charset="0"/>
              </a:rPr>
              <a:t>Procedure</a:t>
            </a:r>
            <a:endParaRPr lang="ko-KR" altLang="en-US" sz="12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0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ED82AA-9F91-AD56-922F-A3764B56E070}"/>
              </a:ext>
            </a:extLst>
          </p:cNvPr>
          <p:cNvGraphicFramePr>
            <a:graphicFrameLocks noGrp="1"/>
          </p:cNvGraphicFramePr>
          <p:nvPr/>
        </p:nvGraphicFramePr>
        <p:xfrm>
          <a:off x="852488" y="1254125"/>
          <a:ext cx="8200358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651">
                  <a:extLst>
                    <a:ext uri="{9D8B030D-6E8A-4147-A177-3AD203B41FA5}">
                      <a16:colId xmlns:a16="http://schemas.microsoft.com/office/drawing/2014/main" val="2704208583"/>
                    </a:ext>
                  </a:extLst>
                </a:gridCol>
                <a:gridCol w="1827885">
                  <a:extLst>
                    <a:ext uri="{9D8B030D-6E8A-4147-A177-3AD203B41FA5}">
                      <a16:colId xmlns:a16="http://schemas.microsoft.com/office/drawing/2014/main" val="3736139640"/>
                    </a:ext>
                  </a:extLst>
                </a:gridCol>
                <a:gridCol w="1196605">
                  <a:extLst>
                    <a:ext uri="{9D8B030D-6E8A-4147-A177-3AD203B41FA5}">
                      <a16:colId xmlns:a16="http://schemas.microsoft.com/office/drawing/2014/main" val="2075703912"/>
                    </a:ext>
                  </a:extLst>
                </a:gridCol>
                <a:gridCol w="3366826">
                  <a:extLst>
                    <a:ext uri="{9D8B030D-6E8A-4147-A177-3AD203B41FA5}">
                      <a16:colId xmlns:a16="http://schemas.microsoft.com/office/drawing/2014/main" val="414705156"/>
                    </a:ext>
                  </a:extLst>
                </a:gridCol>
                <a:gridCol w="678391">
                  <a:extLst>
                    <a:ext uri="{9D8B030D-6E8A-4147-A177-3AD203B41FA5}">
                      <a16:colId xmlns:a16="http://schemas.microsoft.com/office/drawing/2014/main" val="2079483027"/>
                    </a:ext>
                  </a:extLst>
                </a:gridCol>
              </a:tblGrid>
              <a:tr h="2072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 Interface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주요테이블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관련테이블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085252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홈페이지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장기렌트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리스 목록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신차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Code, car_mng, car_nm, car_opt, car_col, car_dc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0832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장기렌트 목록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재리스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37615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실시간견적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Estimate_cu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650883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FMS(</a:t>
                      </a:r>
                      <a:r>
                        <a:rPr lang="ko-KR" altLang="en-US" sz="1100" u="none" strike="noStrike" dirty="0">
                          <a:effectLst/>
                        </a:rPr>
                        <a:t>견적관리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스마트견적관리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634876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상담메세지받기신청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09683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영업전화상담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425698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고객상담요청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17618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고객견적서관리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11799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신차다중견적내기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004005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산차견적서관리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3543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재리스견적내기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100382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재리스견적관리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789204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연장견적관리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45195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월렌트견적내기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740188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월렌트견적관리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942232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업무대여견적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652220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차량예약관리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187042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일반대차견적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estimate_sh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457024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견적사후관리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76139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출고대차견적관리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877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4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0598C2-1289-76C9-001A-35B099DE1187}"/>
              </a:ext>
            </a:extLst>
          </p:cNvPr>
          <p:cNvSpPr/>
          <p:nvPr/>
        </p:nvSpPr>
        <p:spPr>
          <a:xfrm>
            <a:off x="4664968" y="4509120"/>
            <a:ext cx="1152128" cy="136815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7EF861-21D3-6952-1EEF-6AD8A381D472}"/>
              </a:ext>
            </a:extLst>
          </p:cNvPr>
          <p:cNvSpPr/>
          <p:nvPr/>
        </p:nvSpPr>
        <p:spPr>
          <a:xfrm>
            <a:off x="532284" y="2420144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CC527-5387-A3F2-12BC-EEB3DF361D75}"/>
              </a:ext>
            </a:extLst>
          </p:cNvPr>
          <p:cNvSpPr/>
          <p:nvPr/>
        </p:nvSpPr>
        <p:spPr>
          <a:xfrm>
            <a:off x="704528" y="2636912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74F895-741E-E20D-6325-673E5937970F}"/>
              </a:ext>
            </a:extLst>
          </p:cNvPr>
          <p:cNvSpPr/>
          <p:nvPr/>
        </p:nvSpPr>
        <p:spPr>
          <a:xfrm>
            <a:off x="2199927" y="2924944"/>
            <a:ext cx="662868" cy="1080120"/>
          </a:xfrm>
          <a:prstGeom prst="rightArrow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>
                <a:solidFill>
                  <a:prstClr val="black"/>
                </a:solidFill>
              </a:rPr>
              <a:t>To-Be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3C9FE-B343-4D4A-DAA3-D855C0C8BAA3}"/>
              </a:ext>
            </a:extLst>
          </p:cNvPr>
          <p:cNvSpPr txBox="1"/>
          <p:nvPr/>
        </p:nvSpPr>
        <p:spPr>
          <a:xfrm>
            <a:off x="488504" y="2143889"/>
            <a:ext cx="77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Estimate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3E7C8-39D2-9D70-8F4F-0C63F46A2491}"/>
              </a:ext>
            </a:extLst>
          </p:cNvPr>
          <p:cNvSpPr txBox="1"/>
          <p:nvPr/>
        </p:nvSpPr>
        <p:spPr>
          <a:xfrm>
            <a:off x="704528" y="2359913"/>
            <a:ext cx="99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Estimate_sh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217D25-0D6B-53A7-29D9-5FEE52882C42}"/>
              </a:ext>
            </a:extLst>
          </p:cNvPr>
          <p:cNvSpPr/>
          <p:nvPr/>
        </p:nvSpPr>
        <p:spPr>
          <a:xfrm>
            <a:off x="920552" y="2852936"/>
            <a:ext cx="1152128" cy="1440160"/>
          </a:xfrm>
          <a:prstGeom prst="rect">
            <a:avLst/>
          </a:prstGeom>
          <a:solidFill>
            <a:schemeClr val="bg1"/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C5CD8D-8CE6-4296-97A7-CC2E30ED20A8}"/>
              </a:ext>
            </a:extLst>
          </p:cNvPr>
          <p:cNvSpPr txBox="1"/>
          <p:nvPr/>
        </p:nvSpPr>
        <p:spPr>
          <a:xfrm>
            <a:off x="920552" y="2575937"/>
            <a:ext cx="99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Estimate_cu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278EA-95D2-4D6F-1AE0-CD8E5FEEFDC9}"/>
              </a:ext>
            </a:extLst>
          </p:cNvPr>
          <p:cNvSpPr txBox="1"/>
          <p:nvPr/>
        </p:nvSpPr>
        <p:spPr>
          <a:xfrm>
            <a:off x="3101194" y="2287905"/>
            <a:ext cx="77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Estimate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89113D-726F-E9CB-F533-E1E1474D7B85}"/>
              </a:ext>
            </a:extLst>
          </p:cNvPr>
          <p:cNvSpPr/>
          <p:nvPr/>
        </p:nvSpPr>
        <p:spPr>
          <a:xfrm>
            <a:off x="3152800" y="1052736"/>
            <a:ext cx="1152128" cy="100811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7C375-AAE4-6BFD-1081-4D14F1F53165}"/>
              </a:ext>
            </a:extLst>
          </p:cNvPr>
          <p:cNvSpPr txBox="1"/>
          <p:nvPr/>
        </p:nvSpPr>
        <p:spPr>
          <a:xfrm>
            <a:off x="3101194" y="7757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미계약고객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D5D167-B14C-10FF-DF04-F9A426DC743A}"/>
              </a:ext>
            </a:extLst>
          </p:cNvPr>
          <p:cNvSpPr/>
          <p:nvPr/>
        </p:nvSpPr>
        <p:spPr>
          <a:xfrm>
            <a:off x="3144416" y="2573288"/>
            <a:ext cx="1152128" cy="1440160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DB307E-0BA0-BBC0-097E-AAE3E9967FBF}"/>
              </a:ext>
            </a:extLst>
          </p:cNvPr>
          <p:cNvSpPr txBox="1"/>
          <p:nvPr/>
        </p:nvSpPr>
        <p:spPr>
          <a:xfrm>
            <a:off x="3080792" y="42237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견적별옵션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B46AA8-69E6-462B-DD0C-F15A56D3EFCD}"/>
              </a:ext>
            </a:extLst>
          </p:cNvPr>
          <p:cNvSpPr/>
          <p:nvPr/>
        </p:nvSpPr>
        <p:spPr>
          <a:xfrm>
            <a:off x="3152800" y="4509120"/>
            <a:ext cx="1152128" cy="136815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B5C42-DD20-89CF-CC50-4D40F7D1E6EE}"/>
              </a:ext>
            </a:extLst>
          </p:cNvPr>
          <p:cNvSpPr txBox="1"/>
          <p:nvPr/>
        </p:nvSpPr>
        <p:spPr>
          <a:xfrm>
            <a:off x="4626634" y="42210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견적별색상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EB3DF1-32D0-6BA7-BBE9-FDE1E37E23FB}"/>
              </a:ext>
            </a:extLst>
          </p:cNvPr>
          <p:cNvSpPr txBox="1"/>
          <p:nvPr/>
        </p:nvSpPr>
        <p:spPr>
          <a:xfrm>
            <a:off x="6177274" y="42210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견적별할인율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64C0E0-FCDB-7B66-DB8F-FBF05708BCA4}"/>
              </a:ext>
            </a:extLst>
          </p:cNvPr>
          <p:cNvSpPr/>
          <p:nvPr/>
        </p:nvSpPr>
        <p:spPr>
          <a:xfrm>
            <a:off x="6177136" y="4509120"/>
            <a:ext cx="1152128" cy="136815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E8DA05-B3FC-852D-B0A7-F7FC28096FFC}"/>
              </a:ext>
            </a:extLst>
          </p:cNvPr>
          <p:cNvSpPr/>
          <p:nvPr/>
        </p:nvSpPr>
        <p:spPr>
          <a:xfrm>
            <a:off x="4664968" y="6366500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493DC-247F-3D0E-C574-1873F380954F}"/>
              </a:ext>
            </a:extLst>
          </p:cNvPr>
          <p:cNvSpPr txBox="1"/>
          <p:nvPr/>
        </p:nvSpPr>
        <p:spPr>
          <a:xfrm>
            <a:off x="4592960" y="607846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Car_col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A85FE-E195-7D39-48F5-437196661C65}"/>
              </a:ext>
            </a:extLst>
          </p:cNvPr>
          <p:cNvSpPr txBox="1"/>
          <p:nvPr/>
        </p:nvSpPr>
        <p:spPr>
          <a:xfrm>
            <a:off x="6177274" y="607846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Car_dc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02EE17-9A48-4DF8-F1DF-4E5001852BD9}"/>
              </a:ext>
            </a:extLst>
          </p:cNvPr>
          <p:cNvSpPr/>
          <p:nvPr/>
        </p:nvSpPr>
        <p:spPr>
          <a:xfrm>
            <a:off x="6177136" y="6366500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157335-5F92-61A0-28CF-41A9413D019E}"/>
              </a:ext>
            </a:extLst>
          </p:cNvPr>
          <p:cNvSpPr/>
          <p:nvPr/>
        </p:nvSpPr>
        <p:spPr>
          <a:xfrm>
            <a:off x="3152800" y="6381328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536F6-D7AA-9622-7C19-5ACECBC73C88}"/>
              </a:ext>
            </a:extLst>
          </p:cNvPr>
          <p:cNvSpPr txBox="1"/>
          <p:nvPr/>
        </p:nvSpPr>
        <p:spPr>
          <a:xfrm>
            <a:off x="3114466" y="609329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Car_opt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5D087-EFB6-6A27-F022-DB2770BCE4A4}"/>
              </a:ext>
            </a:extLst>
          </p:cNvPr>
          <p:cNvSpPr txBox="1"/>
          <p:nvPr/>
        </p:nvSpPr>
        <p:spPr>
          <a:xfrm>
            <a:off x="7617434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견적호출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CC85DB-BE69-ED36-15FD-6F19F63D979A}"/>
              </a:ext>
            </a:extLst>
          </p:cNvPr>
          <p:cNvSpPr/>
          <p:nvPr/>
        </p:nvSpPr>
        <p:spPr>
          <a:xfrm>
            <a:off x="7617296" y="4509120"/>
            <a:ext cx="1152128" cy="1368152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E6C443-09D4-3BA5-3E66-C336F4633353}"/>
              </a:ext>
            </a:extLst>
          </p:cNvPr>
          <p:cNvSpPr txBox="1"/>
          <p:nvPr/>
        </p:nvSpPr>
        <p:spPr>
          <a:xfrm>
            <a:off x="4634787" y="2276872"/>
            <a:ext cx="132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Estimate(</a:t>
            </a:r>
            <a:r>
              <a:rPr lang="ko-KR" altLang="en-US" sz="1200" dirty="0"/>
              <a:t>전기차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956297-3061-A8D8-38A2-2C4A38A8C2D3}"/>
              </a:ext>
            </a:extLst>
          </p:cNvPr>
          <p:cNvSpPr/>
          <p:nvPr/>
        </p:nvSpPr>
        <p:spPr>
          <a:xfrm>
            <a:off x="4678009" y="2562255"/>
            <a:ext cx="1152128" cy="1440160"/>
          </a:xfrm>
          <a:prstGeom prst="rect">
            <a:avLst/>
          </a:prstGeom>
          <a:noFill/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6C9FFCD-AD47-1E6A-F4A9-1D895B5C85D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3468452" y="2312876"/>
            <a:ext cx="512440" cy="8384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85C18DB-D617-D799-DD64-0DC226F05537}"/>
              </a:ext>
            </a:extLst>
          </p:cNvPr>
          <p:cNvCxnSpPr>
            <a:cxnSpLocks/>
            <a:stCxn id="20" idx="2"/>
            <a:endCxn id="54" idx="0"/>
          </p:cNvCxnSpPr>
          <p:nvPr/>
        </p:nvCxnSpPr>
        <p:spPr>
          <a:xfrm rot="16200000" flipH="1">
            <a:off x="4240765" y="1548946"/>
            <a:ext cx="501407" cy="1525209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F6F95FC-9BCD-3B2F-1688-0F9EB8EFB27E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3476836" y="4257092"/>
            <a:ext cx="495672" cy="838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23EEC6C-DD43-8B75-5357-664D8B9972D6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16200000" flipH="1">
            <a:off x="4232920" y="3501008"/>
            <a:ext cx="495672" cy="152055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D03937E-DC47-209C-5FCE-EFAE2CE678C8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rot="16200000" flipH="1">
            <a:off x="4989004" y="2744924"/>
            <a:ext cx="495672" cy="303272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4D8AAF9-10F9-1D3D-9A06-2D5EC8693C6B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 rot="16200000" flipH="1">
            <a:off x="5709084" y="2024844"/>
            <a:ext cx="495672" cy="447288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94BB0F-BCB1-EB40-F49C-6C418A8C69C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rot="5400000" flipH="1" flipV="1">
            <a:off x="3476836" y="6129300"/>
            <a:ext cx="504056" cy="127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30D0631-5501-6A11-2135-B5ED5174644B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992350" y="6125954"/>
            <a:ext cx="510406" cy="1304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A6DE951-5682-0BE8-1B25-A5BEAF7D12B3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rot="5400000" flipH="1" flipV="1">
            <a:off x="6508586" y="6121886"/>
            <a:ext cx="489228" cy="127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FAA308D5-0992-2B93-794B-5EAEC9F45A21}"/>
              </a:ext>
            </a:extLst>
          </p:cNvPr>
          <p:cNvSpPr/>
          <p:nvPr/>
        </p:nvSpPr>
        <p:spPr>
          <a:xfrm flipV="1">
            <a:off x="3584848" y="5877272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47B7B45D-7F17-587A-589E-BCD99EF60BD2}"/>
              </a:ext>
            </a:extLst>
          </p:cNvPr>
          <p:cNvSpPr/>
          <p:nvPr/>
        </p:nvSpPr>
        <p:spPr>
          <a:xfrm flipV="1">
            <a:off x="5108366" y="5877272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BA881906-40AE-ADFD-14F9-D841B2160B89}"/>
              </a:ext>
            </a:extLst>
          </p:cNvPr>
          <p:cNvSpPr/>
          <p:nvPr/>
        </p:nvSpPr>
        <p:spPr>
          <a:xfrm flipV="1">
            <a:off x="6620534" y="5877272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42311C4-A97D-2D80-57D4-C0106925C39B}"/>
              </a:ext>
            </a:extLst>
          </p:cNvPr>
          <p:cNvSpPr/>
          <p:nvPr/>
        </p:nvSpPr>
        <p:spPr>
          <a:xfrm>
            <a:off x="6609184" y="440745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10906A66-3D0F-BFD4-70F0-190BEF40C867}"/>
              </a:ext>
            </a:extLst>
          </p:cNvPr>
          <p:cNvSpPr/>
          <p:nvPr/>
        </p:nvSpPr>
        <p:spPr>
          <a:xfrm>
            <a:off x="8060694" y="440745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2031A0EA-0660-B5BA-34BA-ED9A03418BCD}"/>
              </a:ext>
            </a:extLst>
          </p:cNvPr>
          <p:cNvSpPr/>
          <p:nvPr/>
        </p:nvSpPr>
        <p:spPr>
          <a:xfrm>
            <a:off x="5097016" y="440745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2D1A15C9-8950-2926-4326-0C98B03B4F69}"/>
              </a:ext>
            </a:extLst>
          </p:cNvPr>
          <p:cNvSpPr/>
          <p:nvPr/>
        </p:nvSpPr>
        <p:spPr>
          <a:xfrm>
            <a:off x="3584848" y="4407456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DBBE3D60-BD34-CB10-02D4-55595F573392}"/>
              </a:ext>
            </a:extLst>
          </p:cNvPr>
          <p:cNvSpPr/>
          <p:nvPr/>
        </p:nvSpPr>
        <p:spPr>
          <a:xfrm>
            <a:off x="3584848" y="2463240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84575DD7-AC0A-C7F1-7B24-A949E8A4BF69}"/>
              </a:ext>
            </a:extLst>
          </p:cNvPr>
          <p:cNvSpPr/>
          <p:nvPr/>
        </p:nvSpPr>
        <p:spPr>
          <a:xfrm>
            <a:off x="5097016" y="2463240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12481-3E1E-2E24-1803-25ED77F15694}"/>
              </a:ext>
            </a:extLst>
          </p:cNvPr>
          <p:cNvSpPr txBox="1"/>
          <p:nvPr/>
        </p:nvSpPr>
        <p:spPr>
          <a:xfrm>
            <a:off x="3152800" y="105273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고객정보</a:t>
            </a:r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AF68F-A8E1-240E-444F-58AD72C68046}"/>
              </a:ext>
            </a:extLst>
          </p:cNvPr>
          <p:cNvSpPr txBox="1"/>
          <p:nvPr/>
        </p:nvSpPr>
        <p:spPr>
          <a:xfrm>
            <a:off x="3144415" y="257651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고객정보</a:t>
            </a:r>
            <a:r>
              <a:rPr lang="en-US" altLang="ko-KR" sz="1000" dirty="0"/>
              <a:t>key </a:t>
            </a:r>
          </a:p>
          <a:p>
            <a:r>
              <a:rPr lang="ko-KR" altLang="en-US" sz="1000" dirty="0"/>
              <a:t>견적정보</a:t>
            </a:r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04460-4B52-2798-F9E9-2D20FD367DDE}"/>
              </a:ext>
            </a:extLst>
          </p:cNvPr>
          <p:cNvSpPr txBox="1"/>
          <p:nvPr/>
        </p:nvSpPr>
        <p:spPr>
          <a:xfrm>
            <a:off x="4662995" y="256490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고객정보</a:t>
            </a:r>
            <a:r>
              <a:rPr lang="en-US" altLang="ko-KR" sz="1000" dirty="0"/>
              <a:t>key </a:t>
            </a:r>
          </a:p>
          <a:p>
            <a:r>
              <a:rPr lang="ko-KR" altLang="en-US" sz="1000" dirty="0"/>
              <a:t>견적정보</a:t>
            </a:r>
            <a:r>
              <a:rPr lang="en-US" altLang="ko-KR" sz="1000" dirty="0"/>
              <a:t>Key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6C473-0735-627D-1717-0C1D31E68ACC}"/>
              </a:ext>
            </a:extLst>
          </p:cNvPr>
          <p:cNvSpPr/>
          <p:nvPr/>
        </p:nvSpPr>
        <p:spPr>
          <a:xfrm>
            <a:off x="6681192" y="1598022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89437-EC73-68AE-D288-9C187181A779}"/>
              </a:ext>
            </a:extLst>
          </p:cNvPr>
          <p:cNvSpPr txBox="1"/>
          <p:nvPr/>
        </p:nvSpPr>
        <p:spPr>
          <a:xfrm>
            <a:off x="6625712" y="13099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Car_mng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DF7200-982A-46BA-83A6-1B5D431F3EC1}"/>
              </a:ext>
            </a:extLst>
          </p:cNvPr>
          <p:cNvSpPr/>
          <p:nvPr/>
        </p:nvSpPr>
        <p:spPr>
          <a:xfrm>
            <a:off x="6681192" y="2215897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571CE7-0FCD-A479-2FD8-18306A38195C}"/>
              </a:ext>
            </a:extLst>
          </p:cNvPr>
          <p:cNvSpPr txBox="1"/>
          <p:nvPr/>
        </p:nvSpPr>
        <p:spPr>
          <a:xfrm>
            <a:off x="6609184" y="1927865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Car_nm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094C9C-A09B-B951-3B2E-D6C3A23FD87E}"/>
              </a:ext>
            </a:extLst>
          </p:cNvPr>
          <p:cNvSpPr/>
          <p:nvPr/>
        </p:nvSpPr>
        <p:spPr>
          <a:xfrm>
            <a:off x="6681192" y="980728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E3B05-8CCF-6580-724B-130B5D3E11C5}"/>
              </a:ext>
            </a:extLst>
          </p:cNvPr>
          <p:cNvSpPr txBox="1"/>
          <p:nvPr/>
        </p:nvSpPr>
        <p:spPr>
          <a:xfrm>
            <a:off x="6642858" y="692696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Cord</a:t>
            </a:r>
            <a:endParaRPr lang="ko-KR" altLang="en-US" sz="1200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602FF88-4FCD-EC38-E996-1E9EE9EEE6C0}"/>
              </a:ext>
            </a:extLst>
          </p:cNvPr>
          <p:cNvCxnSpPr>
            <a:cxnSpLocks/>
            <a:stCxn id="31" idx="1"/>
            <a:endCxn id="54" idx="3"/>
          </p:cNvCxnSpPr>
          <p:nvPr/>
        </p:nvCxnSpPr>
        <p:spPr>
          <a:xfrm rot="10800000" flipV="1">
            <a:off x="5830138" y="1119227"/>
            <a:ext cx="851055" cy="21631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AFC38D6-0ABF-50DF-FFD4-A5E9D2C93ADE}"/>
              </a:ext>
            </a:extLst>
          </p:cNvPr>
          <p:cNvCxnSpPr>
            <a:cxnSpLocks/>
            <a:stCxn id="15" idx="1"/>
            <a:endCxn id="54" idx="3"/>
          </p:cNvCxnSpPr>
          <p:nvPr/>
        </p:nvCxnSpPr>
        <p:spPr>
          <a:xfrm rot="10800000" flipV="1">
            <a:off x="5830138" y="1736521"/>
            <a:ext cx="851055" cy="154581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66D263D-AED3-D58B-BD55-2DEEF3AD1399}"/>
              </a:ext>
            </a:extLst>
          </p:cNvPr>
          <p:cNvCxnSpPr>
            <a:cxnSpLocks/>
            <a:stCxn id="23" idx="1"/>
            <a:endCxn id="54" idx="3"/>
          </p:cNvCxnSpPr>
          <p:nvPr/>
        </p:nvCxnSpPr>
        <p:spPr>
          <a:xfrm rot="10800000" flipV="1">
            <a:off x="5830138" y="2354397"/>
            <a:ext cx="851055" cy="927938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D1B96D4-3B0C-A3FA-A6CA-68D86CBF709B}"/>
              </a:ext>
            </a:extLst>
          </p:cNvPr>
          <p:cNvSpPr/>
          <p:nvPr/>
        </p:nvSpPr>
        <p:spPr>
          <a:xfrm rot="5400000">
            <a:off x="5729587" y="3239827"/>
            <a:ext cx="276682" cy="101664"/>
          </a:xfrm>
          <a:prstGeom prst="triangle">
            <a:avLst/>
          </a:prstGeom>
          <a:noFill/>
          <a:ln w="6350"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AAF558-240A-5AD9-61D6-1EBFF5896505}"/>
              </a:ext>
            </a:extLst>
          </p:cNvPr>
          <p:cNvSpPr/>
          <p:nvPr/>
        </p:nvSpPr>
        <p:spPr>
          <a:xfrm>
            <a:off x="8481392" y="980728"/>
            <a:ext cx="115212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Reference Table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514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prstDash val="sysDot"/>
        </a:ln>
        <a:effectLst/>
      </a:spPr>
      <a:bodyPr rtlCol="0" anchor="ctr"/>
      <a:lstStyle>
        <a:defPPr algn="ctr">
          <a:defRPr sz="1000"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33519</TotalTime>
  <Words>2299</Words>
  <Application>Microsoft Office PowerPoint</Application>
  <PresentationFormat>A4 용지(210x297mm)</PresentationFormat>
  <Paragraphs>519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Adobe 고딕 Std B</vt:lpstr>
      <vt:lpstr>HY목각파임B</vt:lpstr>
      <vt:lpstr>Sanseriffic</vt:lpstr>
      <vt:lpstr>맑은 고딕</vt:lpstr>
      <vt:lpstr>Amasis MT Pro Black</vt:lpstr>
      <vt:lpstr>Arial</vt:lpstr>
      <vt:lpstr>Times New Roman</vt:lpstr>
      <vt:lpstr>Wingdings</vt:lpstr>
      <vt:lpstr>1_Office 테마</vt:lpstr>
      <vt:lpstr>아마존카 견적시스템 업무분석 및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759</cp:lastModifiedBy>
  <cp:revision>5941</cp:revision>
  <cp:lastPrinted>2022-09-20T02:00:30Z</cp:lastPrinted>
  <dcterms:created xsi:type="dcterms:W3CDTF">2013-06-13T03:42:57Z</dcterms:created>
  <dcterms:modified xsi:type="dcterms:W3CDTF">2022-10-04T01:07:12Z</dcterms:modified>
</cp:coreProperties>
</file>