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1" r:id="rId4"/>
    <p:sldId id="264" r:id="rId5"/>
    <p:sldId id="262" r:id="rId6"/>
    <p:sldId id="265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2" autoAdjust="0"/>
    <p:restoredTop sz="86732" autoAdjust="0"/>
  </p:normalViewPr>
  <p:slideViewPr>
    <p:cSldViewPr snapToGrid="0">
      <p:cViewPr>
        <p:scale>
          <a:sx n="100" d="100"/>
          <a:sy n="100" d="100"/>
        </p:scale>
        <p:origin x="1920" y="174"/>
      </p:cViewPr>
      <p:guideLst>
        <p:guide orient="horz" pos="2160"/>
        <p:guide pos="312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F92-4C37-4207-9161-C99A349EA8D7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D6545E-A326-4E23-A83C-59F0B4EBEB69}"/>
              </a:ext>
            </a:extLst>
          </p:cNvPr>
          <p:cNvSpPr/>
          <p:nvPr/>
        </p:nvSpPr>
        <p:spPr>
          <a:xfrm>
            <a:off x="653088" y="1516463"/>
            <a:ext cx="1644263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안녕하세요</a:t>
            </a:r>
            <a:r>
              <a:rPr lang="en-US" altLang="ko-KR" sz="800" dirty="0"/>
              <a:t>! </a:t>
            </a:r>
            <a:r>
              <a:rPr lang="ko-KR" altLang="en-US" sz="800" dirty="0" err="1"/>
              <a:t>아마존카입니다</a:t>
            </a:r>
            <a:r>
              <a:rPr lang="en-US" altLang="ko-KR" sz="800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24BC70-DB45-498B-92C4-E479732819D7}"/>
              </a:ext>
            </a:extLst>
          </p:cNvPr>
          <p:cNvSpPr/>
          <p:nvPr/>
        </p:nvSpPr>
        <p:spPr>
          <a:xfrm>
            <a:off x="910923" y="705637"/>
            <a:ext cx="972031" cy="46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800" dirty="0"/>
              <a:t>접속번호연결</a:t>
            </a:r>
            <a:endParaRPr lang="en-US" altLang="ko-KR" sz="800" dirty="0"/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SKB </a:t>
            </a:r>
            <a:r>
              <a:rPr lang="ko-KR" altLang="en-US" sz="800" dirty="0" err="1">
                <a:solidFill>
                  <a:schemeClr val="tx1"/>
                </a:solidFill>
              </a:rPr>
              <a:t>중계선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070-XXXX-XXXX</a:t>
            </a:r>
          </a:p>
        </p:txBody>
      </p:sp>
      <p:cxnSp>
        <p:nvCxnSpPr>
          <p:cNvPr id="56" name="꺾인 연결선 45">
            <a:extLst>
              <a:ext uri="{FF2B5EF4-FFF2-40B4-BE49-F238E27FC236}">
                <a16:creationId xmlns:a16="http://schemas.microsoft.com/office/drawing/2014/main" id="{1CCD3DFA-72C9-46E1-B02A-6ABA0B20022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1261115" y="1302357"/>
            <a:ext cx="349929" cy="7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BA7C20-01E2-4C13-BA5E-7F14E3AB6CFF}"/>
              </a:ext>
            </a:extLst>
          </p:cNvPr>
          <p:cNvSpPr/>
          <p:nvPr/>
        </p:nvSpPr>
        <p:spPr>
          <a:xfrm>
            <a:off x="6902610" y="2295140"/>
            <a:ext cx="2406948" cy="107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긴급출동서비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스</a:t>
            </a:r>
            <a:r>
              <a:rPr lang="ko-KR" altLang="en-US" sz="800" dirty="0">
                <a:solidFill>
                  <a:schemeClr val="tx1"/>
                </a:solidFill>
              </a:rPr>
              <a:t> 문자안내는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743DAA-06A4-4E2C-9EB3-A480F1CC787E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 flipH="1">
            <a:off x="1475219" y="1818304"/>
            <a:ext cx="1" cy="32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5C3C73-4C22-4093-9FA2-41268ED8DA4B}"/>
              </a:ext>
            </a:extLst>
          </p:cNvPr>
          <p:cNvSpPr/>
          <p:nvPr/>
        </p:nvSpPr>
        <p:spPr>
          <a:xfrm>
            <a:off x="275081" y="2146485"/>
            <a:ext cx="2400275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18</a:t>
            </a:r>
            <a:r>
              <a:rPr lang="ko-KR" altLang="en-US" sz="800" dirty="0"/>
              <a:t>일부터 산업안전보건법에 </a:t>
            </a:r>
            <a:r>
              <a:rPr lang="ko-KR" altLang="en-US" sz="800" dirty="0" err="1"/>
              <a:t>고객응대근로자</a:t>
            </a:r>
            <a:r>
              <a:rPr lang="ko-KR" altLang="en-US" sz="800" dirty="0"/>
              <a:t> 보호조치가 시행되었습니다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고객님의 따뜻한 말 한마디가 상담원에게 큰 힘이 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68" name="꺾인 연결선 64">
            <a:extLst>
              <a:ext uri="{FF2B5EF4-FFF2-40B4-BE49-F238E27FC236}">
                <a16:creationId xmlns:a16="http://schemas.microsoft.com/office/drawing/2014/main" id="{E3C1892E-3FAF-4467-AFE9-32A5F8D5DA2C}"/>
              </a:ext>
            </a:extLst>
          </p:cNvPr>
          <p:cNvCxnSpPr>
            <a:cxnSpLocks/>
            <a:stCxn id="93" idx="3"/>
            <a:endCxn id="144" idx="1"/>
          </p:cNvCxnSpPr>
          <p:nvPr/>
        </p:nvCxnSpPr>
        <p:spPr>
          <a:xfrm>
            <a:off x="6412355" y="2831484"/>
            <a:ext cx="490255" cy="1760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101A90C-755A-45D2-8ADA-80BC3D8445B9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1475219" y="2803576"/>
            <a:ext cx="1206" cy="28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58AA965-9CCE-4D37-BAD6-94229895F6D1}"/>
              </a:ext>
            </a:extLst>
          </p:cNvPr>
          <p:cNvSpPr/>
          <p:nvPr/>
        </p:nvSpPr>
        <p:spPr>
          <a:xfrm>
            <a:off x="6706138" y="437820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79" name="꺾인 연결선 34">
            <a:extLst>
              <a:ext uri="{FF2B5EF4-FFF2-40B4-BE49-F238E27FC236}">
                <a16:creationId xmlns:a16="http://schemas.microsoft.com/office/drawing/2014/main" id="{91255B7E-0D3A-4897-A248-1235E08B9E3F}"/>
              </a:ext>
            </a:extLst>
          </p:cNvPr>
          <p:cNvCxnSpPr>
            <a:cxnSpLocks/>
            <a:stCxn id="93" idx="3"/>
            <a:endCxn id="61" idx="1"/>
          </p:cNvCxnSpPr>
          <p:nvPr/>
        </p:nvCxnSpPr>
        <p:spPr>
          <a:xfrm flipV="1">
            <a:off x="6412355" y="2831483"/>
            <a:ext cx="4902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2F23A7FE-B331-40F6-8627-1B352F498F04}"/>
              </a:ext>
            </a:extLst>
          </p:cNvPr>
          <p:cNvSpPr/>
          <p:nvPr/>
        </p:nvSpPr>
        <p:spPr>
          <a:xfrm>
            <a:off x="6675386" y="262268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B7ABA97-B599-41DE-85F9-1ED32904C6AE}"/>
              </a:ext>
            </a:extLst>
          </p:cNvPr>
          <p:cNvSpPr/>
          <p:nvPr/>
        </p:nvSpPr>
        <p:spPr>
          <a:xfrm>
            <a:off x="1869139" y="1403568"/>
            <a:ext cx="699863" cy="156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배경음악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59173DC-C5D4-4200-BBB2-5440446F980F}"/>
              </a:ext>
            </a:extLst>
          </p:cNvPr>
          <p:cNvSpPr/>
          <p:nvPr/>
        </p:nvSpPr>
        <p:spPr>
          <a:xfrm>
            <a:off x="277495" y="3085692"/>
            <a:ext cx="2397860" cy="699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고객정보확인을 위해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대표자의 전화번호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차량이용자의 전화번호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84774B-D94C-4D7B-ACF2-7A047F874546}"/>
              </a:ext>
            </a:extLst>
          </p:cNvPr>
          <p:cNvSpPr txBox="1"/>
          <p:nvPr/>
        </p:nvSpPr>
        <p:spPr>
          <a:xfrm>
            <a:off x="3204481" y="566753"/>
            <a:ext cx="348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고객인증 시나리오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7609DE-47A4-4AE3-A4F3-8315240D3247}"/>
              </a:ext>
            </a:extLst>
          </p:cNvPr>
          <p:cNvSpPr/>
          <p:nvPr/>
        </p:nvSpPr>
        <p:spPr>
          <a:xfrm>
            <a:off x="4949190" y="2566688"/>
            <a:ext cx="1463165" cy="52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“</a:t>
            </a:r>
            <a:r>
              <a:rPr lang="ko-KR" altLang="en-US" sz="800" dirty="0"/>
              <a:t>홍길동</a:t>
            </a:r>
            <a:r>
              <a:rPr lang="en-US" altLang="ko-KR" sz="800" dirty="0"/>
              <a:t>”</a:t>
            </a:r>
            <a:r>
              <a:rPr lang="ko-KR" altLang="en-US" sz="800" dirty="0"/>
              <a:t>님이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번을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</a:t>
            </a:r>
            <a:r>
              <a:rPr lang="ko-KR" altLang="en-US" sz="800" dirty="0" err="1"/>
              <a:t>눌러세요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685D676-1BC6-4564-8136-182E3EB8D254}"/>
              </a:ext>
            </a:extLst>
          </p:cNvPr>
          <p:cNvSpPr/>
          <p:nvPr/>
        </p:nvSpPr>
        <p:spPr>
          <a:xfrm>
            <a:off x="4949190" y="4399033"/>
            <a:ext cx="1463165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정보를 확인할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B278A8-ADA2-4643-AB7C-9D0199CA1C31}"/>
              </a:ext>
            </a:extLst>
          </p:cNvPr>
          <p:cNvSpPr/>
          <p:nvPr/>
        </p:nvSpPr>
        <p:spPr>
          <a:xfrm>
            <a:off x="3329316" y="3234491"/>
            <a:ext cx="903029" cy="402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사용자 인증</a:t>
            </a:r>
          </a:p>
        </p:txBody>
      </p:sp>
      <p:cxnSp>
        <p:nvCxnSpPr>
          <p:cNvPr id="105" name="꺾인 연결선 45">
            <a:extLst>
              <a:ext uri="{FF2B5EF4-FFF2-40B4-BE49-F238E27FC236}">
                <a16:creationId xmlns:a16="http://schemas.microsoft.com/office/drawing/2014/main" id="{A4F0004C-85F5-48C4-B0CF-947A2CC46477}"/>
              </a:ext>
            </a:extLst>
          </p:cNvPr>
          <p:cNvCxnSpPr>
            <a:cxnSpLocks/>
            <a:stCxn id="82" idx="3"/>
            <a:endCxn id="101" idx="1"/>
          </p:cNvCxnSpPr>
          <p:nvPr/>
        </p:nvCxnSpPr>
        <p:spPr>
          <a:xfrm flipV="1">
            <a:off x="2675355" y="3435537"/>
            <a:ext cx="6539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45">
            <a:extLst>
              <a:ext uri="{FF2B5EF4-FFF2-40B4-BE49-F238E27FC236}">
                <a16:creationId xmlns:a16="http://schemas.microsoft.com/office/drawing/2014/main" id="{E2F97DB4-3882-4142-B2D3-CEE6A39FC15F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>
            <a:off x="4232345" y="3435537"/>
            <a:ext cx="716845" cy="1160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45">
            <a:extLst>
              <a:ext uri="{FF2B5EF4-FFF2-40B4-BE49-F238E27FC236}">
                <a16:creationId xmlns:a16="http://schemas.microsoft.com/office/drawing/2014/main" id="{413BFC55-DD57-47E2-B310-5B3ACA6939EF}"/>
              </a:ext>
            </a:extLst>
          </p:cNvPr>
          <p:cNvCxnSpPr>
            <a:cxnSpLocks/>
            <a:stCxn id="101" idx="3"/>
            <a:endCxn id="93" idx="1"/>
          </p:cNvCxnSpPr>
          <p:nvPr/>
        </p:nvCxnSpPr>
        <p:spPr>
          <a:xfrm flipV="1">
            <a:off x="4232345" y="2831484"/>
            <a:ext cx="716845" cy="604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81620C76-3D53-4E37-AD7B-42194FD893C3}"/>
              </a:ext>
            </a:extLst>
          </p:cNvPr>
          <p:cNvSpPr/>
          <p:nvPr/>
        </p:nvSpPr>
        <p:spPr>
          <a:xfrm>
            <a:off x="4373315" y="2475030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BF83602-DFAC-4417-9236-8F8711F9B39C}"/>
              </a:ext>
            </a:extLst>
          </p:cNvPr>
          <p:cNvSpPr/>
          <p:nvPr/>
        </p:nvSpPr>
        <p:spPr>
          <a:xfrm>
            <a:off x="4373315" y="4671328"/>
            <a:ext cx="528916" cy="263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112" name="꺾인 연결선 45">
            <a:extLst>
              <a:ext uri="{FF2B5EF4-FFF2-40B4-BE49-F238E27FC236}">
                <a16:creationId xmlns:a16="http://schemas.microsoft.com/office/drawing/2014/main" id="{FDC530D9-3DB2-43D8-B920-041BCB5C3FD3}"/>
              </a:ext>
            </a:extLst>
          </p:cNvPr>
          <p:cNvCxnSpPr>
            <a:cxnSpLocks/>
            <a:stCxn id="99" idx="2"/>
            <a:endCxn id="82" idx="2"/>
          </p:cNvCxnSpPr>
          <p:nvPr/>
        </p:nvCxnSpPr>
        <p:spPr>
          <a:xfrm rot="5400000" flipH="1">
            <a:off x="3074800" y="2187008"/>
            <a:ext cx="1007597" cy="4204348"/>
          </a:xfrm>
          <a:prstGeom prst="bentConnector3">
            <a:avLst>
              <a:gd name="adj1" fmla="val -41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A0A4EE6-C493-4040-97BF-F59B486025DA}"/>
              </a:ext>
            </a:extLst>
          </p:cNvPr>
          <p:cNvSpPr/>
          <p:nvPr/>
        </p:nvSpPr>
        <p:spPr>
          <a:xfrm>
            <a:off x="6902610" y="4394621"/>
            <a:ext cx="2406948" cy="393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이용에 불편을 드려 죄송합니다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46" name="꺾인 연결선 45">
            <a:extLst>
              <a:ext uri="{FF2B5EF4-FFF2-40B4-BE49-F238E27FC236}">
                <a16:creationId xmlns:a16="http://schemas.microsoft.com/office/drawing/2014/main" id="{A4F07B4D-804F-4662-8C47-994F05795126}"/>
              </a:ext>
            </a:extLst>
          </p:cNvPr>
          <p:cNvCxnSpPr>
            <a:cxnSpLocks/>
            <a:stCxn id="144" idx="2"/>
            <a:endCxn id="82" idx="2"/>
          </p:cNvCxnSpPr>
          <p:nvPr/>
        </p:nvCxnSpPr>
        <p:spPr>
          <a:xfrm rot="5400000" flipH="1">
            <a:off x="4289662" y="972147"/>
            <a:ext cx="1003185" cy="6629659"/>
          </a:xfrm>
          <a:prstGeom prst="bentConnector3">
            <a:avLst>
              <a:gd name="adj1" fmla="val -4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id="{023D87D0-FB79-43AC-9DA2-DD334CF93E12}"/>
              </a:ext>
            </a:extLst>
          </p:cNvPr>
          <p:cNvSpPr/>
          <p:nvPr/>
        </p:nvSpPr>
        <p:spPr>
          <a:xfrm>
            <a:off x="2227202" y="376008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9413-725E-464C-8942-7BE51B1F4BB5}"/>
              </a:ext>
            </a:extLst>
          </p:cNvPr>
          <p:cNvSpPr txBox="1"/>
          <p:nvPr/>
        </p:nvSpPr>
        <p:spPr>
          <a:xfrm>
            <a:off x="3465573" y="325341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</a:t>
            </a:r>
            <a:r>
              <a:rPr lang="ko-KR" altLang="en-US" b="1" dirty="0" err="1"/>
              <a:t>메인시나리오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C30030-E19D-4E6E-8088-78CD5E598EB7}"/>
              </a:ext>
            </a:extLst>
          </p:cNvPr>
          <p:cNvSpPr/>
          <p:nvPr/>
        </p:nvSpPr>
        <p:spPr>
          <a:xfrm>
            <a:off x="250599" y="425393"/>
            <a:ext cx="1686400" cy="578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chemeClr val="tx1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꺾인 연결선 34">
            <a:extLst>
              <a:ext uri="{FF2B5EF4-FFF2-40B4-BE49-F238E27FC236}">
                <a16:creationId xmlns:a16="http://schemas.microsoft.com/office/drawing/2014/main" id="{57AB2B3B-07A9-493F-8B65-ECC9D50BDB83}"/>
              </a:ext>
            </a:extLst>
          </p:cNvPr>
          <p:cNvCxnSpPr>
            <a:cxnSpLocks/>
            <a:stCxn id="168" idx="3"/>
            <a:endCxn id="93" idx="1"/>
          </p:cNvCxnSpPr>
          <p:nvPr/>
        </p:nvCxnSpPr>
        <p:spPr>
          <a:xfrm>
            <a:off x="1936999" y="1377356"/>
            <a:ext cx="498417" cy="2671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  <a:stCxn id="168" idx="3"/>
            <a:endCxn id="196" idx="1"/>
          </p:cNvCxnSpPr>
          <p:nvPr/>
        </p:nvCxnSpPr>
        <p:spPr>
          <a:xfrm>
            <a:off x="1936999" y="1377356"/>
            <a:ext cx="498416" cy="834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196" idx="3"/>
            <a:endCxn id="207" idx="1"/>
          </p:cNvCxnSpPr>
          <p:nvPr/>
        </p:nvCxnSpPr>
        <p:spPr>
          <a:xfrm>
            <a:off x="3849938" y="2211366"/>
            <a:ext cx="497390" cy="70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93" idx="3"/>
            <a:endCxn id="177" idx="1"/>
          </p:cNvCxnSpPr>
          <p:nvPr/>
        </p:nvCxnSpPr>
        <p:spPr>
          <a:xfrm flipV="1">
            <a:off x="3849939" y="3739411"/>
            <a:ext cx="497388" cy="30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3B0ED9F-80AE-45BD-99D7-59AC33370610}"/>
              </a:ext>
            </a:extLst>
          </p:cNvPr>
          <p:cNvSpPr/>
          <p:nvPr/>
        </p:nvSpPr>
        <p:spPr>
          <a:xfrm>
            <a:off x="4142924" y="193395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E6335CC-0CA2-46B3-8728-74C8F5EC6CB7}"/>
              </a:ext>
            </a:extLst>
          </p:cNvPr>
          <p:cNvSpPr/>
          <p:nvPr/>
        </p:nvSpPr>
        <p:spPr>
          <a:xfrm>
            <a:off x="4143686" y="2679479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1C886-0635-439A-9960-35B8C4CB1675}"/>
              </a:ext>
            </a:extLst>
          </p:cNvPr>
          <p:cNvSpPr txBox="1"/>
          <p:nvPr/>
        </p:nvSpPr>
        <p:spPr>
          <a:xfrm>
            <a:off x="8630495" y="1178331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전화번호</a:t>
            </a:r>
          </a:p>
        </p:txBody>
      </p:sp>
      <p:cxnSp>
        <p:nvCxnSpPr>
          <p:cNvPr id="106" name="꺾인 연결선 34">
            <a:extLst>
              <a:ext uri="{FF2B5EF4-FFF2-40B4-BE49-F238E27FC236}">
                <a16:creationId xmlns:a16="http://schemas.microsoft.com/office/drawing/2014/main" id="{A3D6904C-993C-4A1A-89D4-46D7BDD84DC7}"/>
              </a:ext>
            </a:extLst>
          </p:cNvPr>
          <p:cNvCxnSpPr>
            <a:cxnSpLocks/>
            <a:stCxn id="168" idx="3"/>
            <a:endCxn id="242" idx="1"/>
          </p:cNvCxnSpPr>
          <p:nvPr/>
        </p:nvCxnSpPr>
        <p:spPr>
          <a:xfrm>
            <a:off x="1936999" y="1377356"/>
            <a:ext cx="498418" cy="4260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0455A8-A652-4116-B462-194445AE2451}"/>
              </a:ext>
            </a:extLst>
          </p:cNvPr>
          <p:cNvSpPr/>
          <p:nvPr/>
        </p:nvSpPr>
        <p:spPr>
          <a:xfrm>
            <a:off x="4347327" y="5471808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종 료</a:t>
            </a:r>
          </a:p>
        </p:txBody>
      </p: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8BF49AF3-B6EA-4407-90F8-3EFDB20924C3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>
            <a:off x="7215972" y="2915945"/>
            <a:ext cx="518023" cy="225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A246777-36F7-41BA-A075-0B74EF58C70E}"/>
              </a:ext>
            </a:extLst>
          </p:cNvPr>
          <p:cNvSpPr/>
          <p:nvPr/>
        </p:nvSpPr>
        <p:spPr>
          <a:xfrm>
            <a:off x="2227202" y="537454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87" name="꺾인 연결선 34">
            <a:extLst>
              <a:ext uri="{FF2B5EF4-FFF2-40B4-BE49-F238E27FC236}">
                <a16:creationId xmlns:a16="http://schemas.microsoft.com/office/drawing/2014/main" id="{BFB64B96-F727-4DF9-867B-3EE8A53199F4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 flipV="1">
            <a:off x="3849938" y="2184570"/>
            <a:ext cx="497390" cy="2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34">
            <a:extLst>
              <a:ext uri="{FF2B5EF4-FFF2-40B4-BE49-F238E27FC236}">
                <a16:creationId xmlns:a16="http://schemas.microsoft.com/office/drawing/2014/main" id="{31D2B0C3-6B99-4ADE-8CDB-ABF6033526E5}"/>
              </a:ext>
            </a:extLst>
          </p:cNvPr>
          <p:cNvCxnSpPr>
            <a:cxnSpLocks/>
            <a:stCxn id="93" idx="3"/>
            <a:endCxn id="178" idx="1"/>
          </p:cNvCxnSpPr>
          <p:nvPr/>
        </p:nvCxnSpPr>
        <p:spPr>
          <a:xfrm>
            <a:off x="3849939" y="4049091"/>
            <a:ext cx="497388" cy="467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917E03-A8E9-408E-81FA-F983BC796521}"/>
              </a:ext>
            </a:extLst>
          </p:cNvPr>
          <p:cNvSpPr/>
          <p:nvPr/>
        </p:nvSpPr>
        <p:spPr>
          <a:xfrm>
            <a:off x="2435416" y="3493900"/>
            <a:ext cx="1414523" cy="1110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정비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정비업체 연락처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4B7B5B-F46A-48DA-966B-553ED29DED48}"/>
              </a:ext>
            </a:extLst>
          </p:cNvPr>
          <p:cNvSpPr/>
          <p:nvPr/>
        </p:nvSpPr>
        <p:spPr>
          <a:xfrm>
            <a:off x="4347328" y="971551"/>
            <a:ext cx="2860524" cy="806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담당자의 연락처를 </a:t>
            </a:r>
            <a:r>
              <a:rPr lang="ko-KR" altLang="en-US" sz="800" dirty="0" err="1">
                <a:solidFill>
                  <a:srgbClr val="FF0000"/>
                </a:solidFill>
              </a:rPr>
              <a:t>문자발송해드렸습니다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12DDFF-D3F6-4C5D-88F0-8770053719C2}"/>
              </a:ext>
            </a:extLst>
          </p:cNvPr>
          <p:cNvSpPr/>
          <p:nvPr/>
        </p:nvSpPr>
        <p:spPr>
          <a:xfrm>
            <a:off x="7727466" y="943772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66C1B00-FCC1-43D4-BC08-D91BA52D5FA6}"/>
              </a:ext>
            </a:extLst>
          </p:cNvPr>
          <p:cNvSpPr/>
          <p:nvPr/>
        </p:nvSpPr>
        <p:spPr>
          <a:xfrm>
            <a:off x="7727466" y="118693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EF7DA2-46F3-43A3-881A-273799F0098C}"/>
              </a:ext>
            </a:extLst>
          </p:cNvPr>
          <p:cNvSpPr/>
          <p:nvPr/>
        </p:nvSpPr>
        <p:spPr>
          <a:xfrm>
            <a:off x="7727465" y="143815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5375C9-2BA5-4285-9CFC-3C2314767549}"/>
              </a:ext>
            </a:extLst>
          </p:cNvPr>
          <p:cNvSpPr txBox="1"/>
          <p:nvPr/>
        </p:nvSpPr>
        <p:spPr>
          <a:xfrm>
            <a:off x="8630495" y="1421170"/>
            <a:ext cx="11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보험회사 및 긴급출동서비스 연락처 및 이용안내</a:t>
            </a:r>
            <a:endParaRPr lang="ko-KR" altLang="en-US" sz="800" b="1" dirty="0"/>
          </a:p>
        </p:txBody>
      </p:sp>
      <p:cxnSp>
        <p:nvCxnSpPr>
          <p:cNvPr id="155" name="꺾인 연결선 34">
            <a:extLst>
              <a:ext uri="{FF2B5EF4-FFF2-40B4-BE49-F238E27FC236}">
                <a16:creationId xmlns:a16="http://schemas.microsoft.com/office/drawing/2014/main" id="{A023E068-9A8F-4084-AB71-AA795D4C898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7207852" y="1044023"/>
            <a:ext cx="519614" cy="330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34">
            <a:extLst>
              <a:ext uri="{FF2B5EF4-FFF2-40B4-BE49-F238E27FC236}">
                <a16:creationId xmlns:a16="http://schemas.microsoft.com/office/drawing/2014/main" id="{DA971FBC-5419-4644-9A7B-BB7D01CAA705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 flipV="1">
            <a:off x="7207852" y="1287189"/>
            <a:ext cx="519614" cy="87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34">
            <a:extLst>
              <a:ext uri="{FF2B5EF4-FFF2-40B4-BE49-F238E27FC236}">
                <a16:creationId xmlns:a16="http://schemas.microsoft.com/office/drawing/2014/main" id="{170A7948-05DB-4063-A172-5670D1E5FF26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>
            <a:off x="7207852" y="1374845"/>
            <a:ext cx="519613" cy="16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A8ACDFD8-2EAA-4836-92F4-638FAC0F5CB7}"/>
              </a:ext>
            </a:extLst>
          </p:cNvPr>
          <p:cNvSpPr/>
          <p:nvPr/>
        </p:nvSpPr>
        <p:spPr>
          <a:xfrm>
            <a:off x="2227202" y="196274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67" name="꺾인 연결선 34">
            <a:extLst>
              <a:ext uri="{FF2B5EF4-FFF2-40B4-BE49-F238E27FC236}">
                <a16:creationId xmlns:a16="http://schemas.microsoft.com/office/drawing/2014/main" id="{4B959D84-F208-46C7-B7F0-F9BE9B095043}"/>
              </a:ext>
            </a:extLst>
          </p:cNvPr>
          <p:cNvCxnSpPr>
            <a:cxnSpLocks/>
            <a:stCxn id="168" idx="3"/>
            <a:endCxn id="129" idx="1"/>
          </p:cNvCxnSpPr>
          <p:nvPr/>
        </p:nvCxnSpPr>
        <p:spPr>
          <a:xfrm flipV="1">
            <a:off x="1936999" y="1374845"/>
            <a:ext cx="2410329" cy="2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0880F218-C51E-491B-B620-446695211997}"/>
              </a:ext>
            </a:extLst>
          </p:cNvPr>
          <p:cNvSpPr/>
          <p:nvPr/>
        </p:nvSpPr>
        <p:spPr>
          <a:xfrm>
            <a:off x="2227202" y="116021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AA2A58-0BAB-4B39-B51F-B04B254F4F00}"/>
              </a:ext>
            </a:extLst>
          </p:cNvPr>
          <p:cNvSpPr/>
          <p:nvPr/>
        </p:nvSpPr>
        <p:spPr>
          <a:xfrm>
            <a:off x="4347327" y="3447820"/>
            <a:ext cx="2868643" cy="583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정비업체 연락처를 </a:t>
            </a:r>
            <a:r>
              <a:rPr lang="ko-KR" altLang="en-US" sz="800" dirty="0" err="1"/>
              <a:t>문자발송해드렸습니다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846CED-6044-423B-9D1F-6DDC4E738914}"/>
              </a:ext>
            </a:extLst>
          </p:cNvPr>
          <p:cNvSpPr/>
          <p:nvPr/>
        </p:nvSpPr>
        <p:spPr>
          <a:xfrm>
            <a:off x="4347327" y="4130053"/>
            <a:ext cx="2868643" cy="772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정비업체 연락처를 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70DF588-A5B0-44F1-8F4E-42C277BABB2A}"/>
              </a:ext>
            </a:extLst>
          </p:cNvPr>
          <p:cNvSpPr/>
          <p:nvPr/>
        </p:nvSpPr>
        <p:spPr>
          <a:xfrm>
            <a:off x="7733995" y="4414978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77D212-A250-4323-9B1F-7A150FD0D2B9}"/>
              </a:ext>
            </a:extLst>
          </p:cNvPr>
          <p:cNvSpPr/>
          <p:nvPr/>
        </p:nvSpPr>
        <p:spPr>
          <a:xfrm>
            <a:off x="7733995" y="363544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181" name="꺾인 연결선 34">
            <a:extLst>
              <a:ext uri="{FF2B5EF4-FFF2-40B4-BE49-F238E27FC236}">
                <a16:creationId xmlns:a16="http://schemas.microsoft.com/office/drawing/2014/main" id="{C71A3F29-3C75-4C54-95B5-9084964476CC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7215970" y="4515229"/>
            <a:ext cx="518025" cy="1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34">
            <a:extLst>
              <a:ext uri="{FF2B5EF4-FFF2-40B4-BE49-F238E27FC236}">
                <a16:creationId xmlns:a16="http://schemas.microsoft.com/office/drawing/2014/main" id="{E816A9F2-9FA7-4714-9AAB-C046CCD4B4D6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215970" y="3735699"/>
            <a:ext cx="518025" cy="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5C76C7E-D50B-44E3-B7F4-4A46B027B126}"/>
              </a:ext>
            </a:extLst>
          </p:cNvPr>
          <p:cNvSpPr txBox="1"/>
          <p:nvPr/>
        </p:nvSpPr>
        <p:spPr>
          <a:xfrm>
            <a:off x="8630496" y="2019040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3F15131-B172-42F9-A184-4DE6F7988F4A}"/>
              </a:ext>
            </a:extLst>
          </p:cNvPr>
          <p:cNvSpPr/>
          <p:nvPr/>
        </p:nvSpPr>
        <p:spPr>
          <a:xfrm>
            <a:off x="2435415" y="1656175"/>
            <a:ext cx="1414523" cy="1110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긴급출동 서비스 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긴급출동 서비스에 대한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1A0995B-963E-4AD0-B3B5-BF16C768BAD8}"/>
              </a:ext>
            </a:extLst>
          </p:cNvPr>
          <p:cNvSpPr/>
          <p:nvPr/>
        </p:nvSpPr>
        <p:spPr>
          <a:xfrm>
            <a:off x="4157437" y="3480977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70047EA8-DD54-41AE-92CC-E9B2D58F7BBC}"/>
              </a:ext>
            </a:extLst>
          </p:cNvPr>
          <p:cNvSpPr/>
          <p:nvPr/>
        </p:nvSpPr>
        <p:spPr>
          <a:xfrm>
            <a:off x="4157437" y="429835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A8C608E-6666-4822-9D13-856BD6879B2E}"/>
              </a:ext>
            </a:extLst>
          </p:cNvPr>
          <p:cNvSpPr/>
          <p:nvPr/>
        </p:nvSpPr>
        <p:spPr>
          <a:xfrm>
            <a:off x="4347328" y="1876700"/>
            <a:ext cx="2868644" cy="615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긴급출동 서비스에 대한 안내문자를 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FDBB2EA-08D2-4682-931E-BA0F60036A85}"/>
              </a:ext>
            </a:extLst>
          </p:cNvPr>
          <p:cNvSpPr/>
          <p:nvPr/>
        </p:nvSpPr>
        <p:spPr>
          <a:xfrm>
            <a:off x="4347328" y="2569746"/>
            <a:ext cx="2868644" cy="692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아울러 고객님의 휴대폰으로 긴급출동 서비스에 대한 안내문자를 발송해드렸습니다</a:t>
            </a:r>
            <a:r>
              <a:rPr lang="en-US" altLang="ko-KR" sz="800" dirty="0">
                <a:solidFill>
                  <a:srgbClr val="FF0000"/>
                </a:solidFill>
              </a:rPr>
              <a:t>. 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en-US" altLang="ko-KR" sz="800" dirty="0"/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0229CB0-93F1-44D6-973C-F7B93F5C596E}"/>
              </a:ext>
            </a:extLst>
          </p:cNvPr>
          <p:cNvSpPr/>
          <p:nvPr/>
        </p:nvSpPr>
        <p:spPr>
          <a:xfrm>
            <a:off x="7733995" y="2525821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0AB029C-F29C-40BD-B5EF-CBBB34BBAABA}"/>
              </a:ext>
            </a:extLst>
          </p:cNvPr>
          <p:cNvSpPr/>
          <p:nvPr/>
        </p:nvSpPr>
        <p:spPr>
          <a:xfrm>
            <a:off x="7727466" y="203372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210" name="꺾인 연결선 34">
            <a:extLst>
              <a:ext uri="{FF2B5EF4-FFF2-40B4-BE49-F238E27FC236}">
                <a16:creationId xmlns:a16="http://schemas.microsoft.com/office/drawing/2014/main" id="{DD0767B4-7401-43FD-879C-648D1888E2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 flipV="1">
            <a:off x="7215972" y="2626072"/>
            <a:ext cx="518023" cy="28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34">
            <a:extLst>
              <a:ext uri="{FF2B5EF4-FFF2-40B4-BE49-F238E27FC236}">
                <a16:creationId xmlns:a16="http://schemas.microsoft.com/office/drawing/2014/main" id="{9EB0E711-8914-4C04-B017-8E1788E6D942}"/>
              </a:ext>
            </a:extLst>
          </p:cNvPr>
          <p:cNvCxnSpPr>
            <a:cxnSpLocks/>
            <a:stCxn id="206" idx="3"/>
            <a:endCxn id="209" idx="1"/>
          </p:cNvCxnSpPr>
          <p:nvPr/>
        </p:nvCxnSpPr>
        <p:spPr>
          <a:xfrm flipV="1">
            <a:off x="7215972" y="2133976"/>
            <a:ext cx="511494" cy="5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7744F7-C6E6-4C7F-9DCE-C01C70FC35A1}"/>
              </a:ext>
            </a:extLst>
          </p:cNvPr>
          <p:cNvSpPr txBox="1"/>
          <p:nvPr/>
        </p:nvSpPr>
        <p:spPr>
          <a:xfrm>
            <a:off x="8650658" y="3627976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B70653D3-F021-494B-A637-EB74B0C7C352}"/>
              </a:ext>
            </a:extLst>
          </p:cNvPr>
          <p:cNvSpPr/>
          <p:nvPr/>
        </p:nvSpPr>
        <p:spPr>
          <a:xfrm>
            <a:off x="7733995" y="3040744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4415AE-D866-44A3-85C6-0A5FE062B074}"/>
              </a:ext>
            </a:extLst>
          </p:cNvPr>
          <p:cNvSpPr txBox="1"/>
          <p:nvPr/>
        </p:nvSpPr>
        <p:spPr>
          <a:xfrm>
            <a:off x="8630495" y="3025801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긴급출동 서비스안내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688B6E7-6989-4E63-9AD8-20114E8A3DB7}"/>
              </a:ext>
            </a:extLst>
          </p:cNvPr>
          <p:cNvSpPr/>
          <p:nvPr/>
        </p:nvSpPr>
        <p:spPr>
          <a:xfrm>
            <a:off x="2435417" y="5109777"/>
            <a:ext cx="1414523" cy="105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</a:t>
            </a:r>
            <a:r>
              <a:rPr lang="en-US" altLang="ko-KR" sz="800" dirty="0"/>
              <a:t>. </a:t>
            </a:r>
            <a:r>
              <a:rPr lang="ko-KR" altLang="en-US" sz="800" dirty="0"/>
              <a:t>죄송합니다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영업관련 및 기타 상담은 업무시간에만 가능합니다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</a:p>
        </p:txBody>
      </p:sp>
      <p:cxnSp>
        <p:nvCxnSpPr>
          <p:cNvPr id="243" name="꺾인 연결선 34">
            <a:extLst>
              <a:ext uri="{FF2B5EF4-FFF2-40B4-BE49-F238E27FC236}">
                <a16:creationId xmlns:a16="http://schemas.microsoft.com/office/drawing/2014/main" id="{483E134C-FB99-402D-9942-C786326728E3}"/>
              </a:ext>
            </a:extLst>
          </p:cNvPr>
          <p:cNvCxnSpPr>
            <a:cxnSpLocks/>
            <a:stCxn id="242" idx="3"/>
            <a:endCxn id="72" idx="1"/>
          </p:cNvCxnSpPr>
          <p:nvPr/>
        </p:nvCxnSpPr>
        <p:spPr>
          <a:xfrm flipV="1">
            <a:off x="3849940" y="5637835"/>
            <a:ext cx="4973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76C578-7F28-45E4-8D32-99CFA422FFD8}"/>
              </a:ext>
            </a:extLst>
          </p:cNvPr>
          <p:cNvSpPr/>
          <p:nvPr/>
        </p:nvSpPr>
        <p:spPr>
          <a:xfrm>
            <a:off x="250600" y="986130"/>
            <a:ext cx="1686399" cy="78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교통사고 관련 상담은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긴급출동 서비스안내는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정비 관련 상담은 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영업 및 기타상담은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다시듣기는</a:t>
            </a:r>
            <a:r>
              <a:rPr lang="ko-KR" altLang="en-US" sz="800" dirty="0">
                <a:solidFill>
                  <a:schemeClr val="tx1"/>
                </a:solidFill>
              </a:rPr>
              <a:t> *를 눌러주세요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A04F1531-367D-4A01-AA24-1A6E58CED643}"/>
              </a:ext>
            </a:extLst>
          </p:cNvPr>
          <p:cNvSpPr/>
          <p:nvPr/>
        </p:nvSpPr>
        <p:spPr>
          <a:xfrm>
            <a:off x="1066027" y="1791586"/>
            <a:ext cx="870971" cy="1953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처음으로</a:t>
            </a:r>
          </a:p>
        </p:txBody>
      </p:sp>
    </p:spTree>
    <p:extLst>
      <p:ext uri="{BB962C8B-B14F-4D97-AF65-F5344CB8AC3E}">
        <p14:creationId xmlns:p14="http://schemas.microsoft.com/office/powerpoint/2010/main" val="6093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담당자콜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3124265" y="889555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당담자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연결시</a:t>
            </a:r>
            <a:r>
              <a:rPr lang="ko-KR" altLang="en-US" sz="800" dirty="0"/>
              <a:t> 고객 상담품질과 개인정보 보호를 위하여 통화내용이 녹음됨을 알려 드립니다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잠시만 기다려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05A84-7D4D-4D9C-B863-9B8CD57603AF}"/>
              </a:ext>
            </a:extLst>
          </p:cNvPr>
          <p:cNvSpPr/>
          <p:nvPr/>
        </p:nvSpPr>
        <p:spPr>
          <a:xfrm>
            <a:off x="926065" y="1077389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담당자 </a:t>
            </a:r>
            <a:r>
              <a:rPr lang="en-US" altLang="ko-KR" sz="1100" b="1" dirty="0"/>
              <a:t>CALL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223E2F-4C45-4E55-9711-B9066E50783A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>
            <a:off x="4662877" y="1546646"/>
            <a:ext cx="4401" cy="6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7507B0-0508-4069-B390-24EFC13992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2421174" y="1218099"/>
            <a:ext cx="7030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2ED9700-3098-45D3-B415-44038BBA8705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201487" y="1218100"/>
            <a:ext cx="479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950E2C-61D4-4FB6-AB40-83CE8BC81ED8}"/>
              </a:ext>
            </a:extLst>
          </p:cNvPr>
          <p:cNvSpPr/>
          <p:nvPr/>
        </p:nvSpPr>
        <p:spPr>
          <a:xfrm>
            <a:off x="6680910" y="1099551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88121B-0B0A-42CF-A0DA-8393F3CD2A3B}"/>
              </a:ext>
            </a:extLst>
          </p:cNvPr>
          <p:cNvSpPr txBox="1"/>
          <p:nvPr/>
        </p:nvSpPr>
        <p:spPr>
          <a:xfrm>
            <a:off x="4629520" y="1794422"/>
            <a:ext cx="175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FC886-A89A-4812-8550-DFCEDE97D510}"/>
              </a:ext>
            </a:extLst>
          </p:cNvPr>
          <p:cNvSpPr/>
          <p:nvPr/>
        </p:nvSpPr>
        <p:spPr>
          <a:xfrm>
            <a:off x="4341596" y="6540741"/>
            <a:ext cx="633754" cy="169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START</a:t>
            </a:r>
            <a:endParaRPr lang="ko-KR" altLang="en-US" sz="8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8D617EB-31C1-46F4-80ED-CDD2979A04C8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4658473" y="6310185"/>
            <a:ext cx="0" cy="23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E5BBF3-AC81-4C7E-AE84-9DADD2D1C3C2}"/>
              </a:ext>
            </a:extLst>
          </p:cNvPr>
          <p:cNvSpPr txBox="1"/>
          <p:nvPr/>
        </p:nvSpPr>
        <p:spPr>
          <a:xfrm>
            <a:off x="4629519" y="2884237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057F6C-9315-4854-BFB1-971B1810B9E2}"/>
              </a:ext>
            </a:extLst>
          </p:cNvPr>
          <p:cNvSpPr/>
          <p:nvPr/>
        </p:nvSpPr>
        <p:spPr>
          <a:xfrm>
            <a:off x="3133068" y="2146734"/>
            <a:ext cx="3068419" cy="5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5ABCDF-D816-4730-AFE8-4AE538263EAE}"/>
              </a:ext>
            </a:extLst>
          </p:cNvPr>
          <p:cNvSpPr txBox="1"/>
          <p:nvPr/>
        </p:nvSpPr>
        <p:spPr>
          <a:xfrm>
            <a:off x="6251736" y="1003858"/>
            <a:ext cx="43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연결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B1BEE39-61A0-44C9-8693-60381FE1D956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201487" y="1218100"/>
            <a:ext cx="479423" cy="120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607EB-3892-4520-B042-DC8DDF1A3BDA}"/>
              </a:ext>
            </a:extLst>
          </p:cNvPr>
          <p:cNvSpPr/>
          <p:nvPr/>
        </p:nvSpPr>
        <p:spPr>
          <a:xfrm>
            <a:off x="4000759" y="1647656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F18A2D0-97E9-4266-B30F-8BD07F250AC5}"/>
              </a:ext>
            </a:extLst>
          </p:cNvPr>
          <p:cNvSpPr/>
          <p:nvPr/>
        </p:nvSpPr>
        <p:spPr>
          <a:xfrm>
            <a:off x="4000759" y="2762372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4A555F-8D3C-4F16-AEFA-65ABBFB7804C}"/>
              </a:ext>
            </a:extLst>
          </p:cNvPr>
          <p:cNvSpPr/>
          <p:nvPr/>
        </p:nvSpPr>
        <p:spPr>
          <a:xfrm>
            <a:off x="748720" y="5132681"/>
            <a:ext cx="2366740" cy="441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고객님께서 전화주신 휴대폰번호로 담당자 연락처를 </a:t>
            </a:r>
            <a:r>
              <a:rPr lang="ko-KR" altLang="en-US" sz="800" dirty="0" err="1">
                <a:solidFill>
                  <a:schemeClr val="tx1"/>
                </a:solidFill>
              </a:rPr>
              <a:t>문자발송해드렸습니다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58B351-AE3D-4227-8ADD-3865CADA8C04}"/>
              </a:ext>
            </a:extLst>
          </p:cNvPr>
          <p:cNvSpPr/>
          <p:nvPr/>
        </p:nvSpPr>
        <p:spPr>
          <a:xfrm>
            <a:off x="3567494" y="6015290"/>
            <a:ext cx="2181958" cy="2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처음으로 돌아가시려면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F736FC-8C3F-47D1-9010-2FA0F8EA59D7}"/>
              </a:ext>
            </a:extLst>
          </p:cNvPr>
          <p:cNvSpPr/>
          <p:nvPr/>
        </p:nvSpPr>
        <p:spPr>
          <a:xfrm>
            <a:off x="3128665" y="4325325"/>
            <a:ext cx="3077223" cy="387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모든 담당자와  통화연결이 되지 않습니다</a:t>
            </a:r>
            <a:r>
              <a:rPr lang="en-US" altLang="ko-KR" sz="800" dirty="0"/>
              <a:t>.</a:t>
            </a:r>
          </a:p>
          <a:p>
            <a:pPr fontAlgn="base"/>
            <a:r>
              <a:rPr lang="ko-KR" altLang="en-US" sz="800" u="sng" dirty="0">
                <a:solidFill>
                  <a:schemeClr val="tx1"/>
                </a:solidFill>
              </a:rPr>
              <a:t>이용에 불편을 드려 죄송합니다</a:t>
            </a:r>
            <a:r>
              <a:rPr lang="en-US" altLang="ko-KR" sz="800" u="sng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AF23B9-AA30-48D6-9242-A3992CD1DC17}"/>
              </a:ext>
            </a:extLst>
          </p:cNvPr>
          <p:cNvCxnSpPr>
            <a:cxnSpLocks/>
            <a:stCxn id="65" idx="2"/>
            <a:endCxn id="36" idx="0"/>
          </p:cNvCxnSpPr>
          <p:nvPr/>
        </p:nvCxnSpPr>
        <p:spPr>
          <a:xfrm>
            <a:off x="4667278" y="2694080"/>
            <a:ext cx="0" cy="5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70">
            <a:extLst>
              <a:ext uri="{FF2B5EF4-FFF2-40B4-BE49-F238E27FC236}">
                <a16:creationId xmlns:a16="http://schemas.microsoft.com/office/drawing/2014/main" id="{44C9D766-995E-4E48-A823-99D30E9BE451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3074694" y="4431510"/>
            <a:ext cx="441175" cy="2726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70">
            <a:extLst>
              <a:ext uri="{FF2B5EF4-FFF2-40B4-BE49-F238E27FC236}">
                <a16:creationId xmlns:a16="http://schemas.microsoft.com/office/drawing/2014/main" id="{6E972AE2-CFD3-4182-A375-F281A34585E5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3089729" y="3555132"/>
            <a:ext cx="419911" cy="273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4688DAB-3C4D-4DD7-B998-06D809730E5B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4658473" y="4712770"/>
            <a:ext cx="8804" cy="13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DDF424-2E65-4B78-82F4-738CB7CE668E}"/>
              </a:ext>
            </a:extLst>
          </p:cNvPr>
          <p:cNvSpPr txBox="1"/>
          <p:nvPr/>
        </p:nvSpPr>
        <p:spPr>
          <a:xfrm>
            <a:off x="926065" y="4648162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문자수신이 가능한 휴대폰 발신인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D6439-CA4B-42B1-A926-B015FFA34350}"/>
              </a:ext>
            </a:extLst>
          </p:cNvPr>
          <p:cNvSpPr txBox="1"/>
          <p:nvPr/>
        </p:nvSpPr>
        <p:spPr>
          <a:xfrm>
            <a:off x="4627810" y="3962434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310C59-D0BE-428B-A5E2-A1F8A78BAED6}"/>
              </a:ext>
            </a:extLst>
          </p:cNvPr>
          <p:cNvSpPr/>
          <p:nvPr/>
        </p:nvSpPr>
        <p:spPr>
          <a:xfrm>
            <a:off x="3133068" y="3240856"/>
            <a:ext cx="3068419" cy="54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C1EA9E-B089-432B-80CD-1A728526FA15}"/>
              </a:ext>
            </a:extLst>
          </p:cNvPr>
          <p:cNvSpPr/>
          <p:nvPr/>
        </p:nvSpPr>
        <p:spPr>
          <a:xfrm>
            <a:off x="4000759" y="3844763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F5CCFC-0503-448E-9B43-704148067710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>
          <a:xfrm flipH="1">
            <a:off x="4667277" y="3788202"/>
            <a:ext cx="1" cy="5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4372088" y="250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예외처리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4A3D9D-2249-4913-9938-3150003680D3}"/>
              </a:ext>
            </a:extLst>
          </p:cNvPr>
          <p:cNvSpPr/>
          <p:nvPr/>
        </p:nvSpPr>
        <p:spPr>
          <a:xfrm>
            <a:off x="3333149" y="3795802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EF63D-A28C-4080-910E-25B7BDD62FC6}"/>
              </a:ext>
            </a:extLst>
          </p:cNvPr>
          <p:cNvSpPr/>
          <p:nvPr/>
        </p:nvSpPr>
        <p:spPr>
          <a:xfrm>
            <a:off x="4124206" y="2915405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5D56D5-626F-4C6B-926D-32BDDB6C54D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867358" y="4452893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D87121-1A50-4480-B5EF-5B3FF3FF55A0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4871761" y="3196825"/>
            <a:ext cx="0" cy="59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8F2BC0-8571-4754-A3FC-4F08E5F09558}"/>
              </a:ext>
            </a:extLst>
          </p:cNvPr>
          <p:cNvSpPr/>
          <p:nvPr/>
        </p:nvSpPr>
        <p:spPr>
          <a:xfrm>
            <a:off x="4355124" y="5132780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E387E-0B9B-4110-B69B-921434A7EF44}"/>
              </a:ext>
            </a:extLst>
          </p:cNvPr>
          <p:cNvSpPr/>
          <p:nvPr/>
        </p:nvSpPr>
        <p:spPr>
          <a:xfrm>
            <a:off x="4669127" y="347004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C4D510-C099-45F5-B45D-85238C29492E}"/>
              </a:ext>
            </a:extLst>
          </p:cNvPr>
          <p:cNvSpPr/>
          <p:nvPr/>
        </p:nvSpPr>
        <p:spPr>
          <a:xfrm>
            <a:off x="3948807" y="1311761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잘못 누르셨습니다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E076D-F7A7-4C58-B8AE-7AE8F6162072}"/>
              </a:ext>
            </a:extLst>
          </p:cNvPr>
          <p:cNvSpPr/>
          <p:nvPr/>
        </p:nvSpPr>
        <p:spPr>
          <a:xfrm>
            <a:off x="2253122" y="1311760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잘못누른경우</a:t>
            </a:r>
            <a:endParaRPr lang="ko-KR" altLang="en-US" sz="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B1E7EA-C0DD-4770-9CDB-DE3AAD91781F}"/>
              </a:ext>
            </a:extLst>
          </p:cNvPr>
          <p:cNvSpPr/>
          <p:nvPr/>
        </p:nvSpPr>
        <p:spPr>
          <a:xfrm>
            <a:off x="2253122" y="1727747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입력시간이 초과된 경우</a:t>
            </a:r>
            <a:endParaRPr lang="ko-KR" altLang="en-US" sz="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A564A-34A3-4F13-93D0-E7490ED9603F}"/>
              </a:ext>
            </a:extLst>
          </p:cNvPr>
          <p:cNvSpPr/>
          <p:nvPr/>
        </p:nvSpPr>
        <p:spPr>
          <a:xfrm>
            <a:off x="6135385" y="1494883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639769-8A83-42DA-831D-86641F7323BE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5518696" y="1611315"/>
            <a:ext cx="616689" cy="25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ADEB919-394C-44FE-BDF9-CB3A7054B9DA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518696" y="1452471"/>
            <a:ext cx="616689" cy="158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B9228B-B662-4D78-AD03-7CF92C881982}"/>
              </a:ext>
            </a:extLst>
          </p:cNvPr>
          <p:cNvSpPr/>
          <p:nvPr/>
        </p:nvSpPr>
        <p:spPr>
          <a:xfrm>
            <a:off x="3948807" y="1727747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입력시간이 초과되셨습니다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9FBC60-BC68-407C-8A08-A040F76693C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688995" y="1868457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B5B0A4-8301-4F00-856D-69914FA9BAD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688995" y="1452471"/>
            <a:ext cx="259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F27774E4-2E59-4721-99A9-D25421FC4F5A}"/>
              </a:ext>
            </a:extLst>
          </p:cNvPr>
          <p:cNvSpPr/>
          <p:nvPr/>
        </p:nvSpPr>
        <p:spPr>
          <a:xfrm>
            <a:off x="1894202" y="921267"/>
            <a:ext cx="5761896" cy="142052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E709A2-FCE8-46F4-9D7E-F9876110DB2D}"/>
              </a:ext>
            </a:extLst>
          </p:cNvPr>
          <p:cNvSpPr txBox="1"/>
          <p:nvPr/>
        </p:nvSpPr>
        <p:spPr>
          <a:xfrm>
            <a:off x="4399002" y="23673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6D9D4C-84ED-48D4-81EE-2CDE0196ACC2}"/>
              </a:ext>
            </a:extLst>
          </p:cNvPr>
          <p:cNvSpPr/>
          <p:nvPr/>
        </p:nvSpPr>
        <p:spPr>
          <a:xfrm>
            <a:off x="927716" y="997122"/>
            <a:ext cx="1096347" cy="5151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ARS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61556-687C-4062-99D3-C0C79C3269E8}"/>
              </a:ext>
            </a:extLst>
          </p:cNvPr>
          <p:cNvSpPr/>
          <p:nvPr/>
        </p:nvSpPr>
        <p:spPr>
          <a:xfrm>
            <a:off x="7623791" y="997122"/>
            <a:ext cx="1096347" cy="5151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아마존카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WEB</a:t>
            </a:r>
            <a:endParaRPr lang="ko-KR" altLang="en-US" sz="11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B1BD712-3FA5-4B30-BCB2-0388CE84294C}"/>
              </a:ext>
            </a:extLst>
          </p:cNvPr>
          <p:cNvCxnSpPr>
            <a:cxnSpLocks/>
          </p:cNvCxnSpPr>
          <p:nvPr/>
        </p:nvCxnSpPr>
        <p:spPr>
          <a:xfrm flipV="1">
            <a:off x="2024063" y="1895467"/>
            <a:ext cx="5599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97B807-0663-47FB-8671-E75DA1494D4D}"/>
              </a:ext>
            </a:extLst>
          </p:cNvPr>
          <p:cNvCxnSpPr>
            <a:cxnSpLocks/>
          </p:cNvCxnSpPr>
          <p:nvPr/>
        </p:nvCxnSpPr>
        <p:spPr>
          <a:xfrm flipH="1">
            <a:off x="2024063" y="2281230"/>
            <a:ext cx="55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230C60-DCB1-48DB-B58D-EA8E2242863E}"/>
              </a:ext>
            </a:extLst>
          </p:cNvPr>
          <p:cNvSpPr/>
          <p:nvPr/>
        </p:nvSpPr>
        <p:spPr>
          <a:xfrm>
            <a:off x="3990856" y="1155080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가입자인증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732AC-9868-47A3-8215-0C164843E716}"/>
              </a:ext>
            </a:extLst>
          </p:cNvPr>
          <p:cNvSpPr txBox="1"/>
          <p:nvPr/>
        </p:nvSpPr>
        <p:spPr>
          <a:xfrm>
            <a:off x="3057526" y="1674729"/>
            <a:ext cx="3505199" cy="21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대표자의 전화번호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차량이용자의 전화번호 또는 사업장의 전화번호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6FE82D-30F6-4E7A-8AB0-4CF7AAEB984D}"/>
              </a:ext>
            </a:extLst>
          </p:cNvPr>
          <p:cNvSpPr txBox="1"/>
          <p:nvPr/>
        </p:nvSpPr>
        <p:spPr>
          <a:xfrm>
            <a:off x="2690814" y="2080899"/>
            <a:ext cx="4772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담장자정연락처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담당자부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담당자부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8219A-8987-40DD-8C04-7EACF894E44A}"/>
              </a:ext>
            </a:extLst>
          </p:cNvPr>
          <p:cNvCxnSpPr>
            <a:cxnSpLocks/>
          </p:cNvCxnSpPr>
          <p:nvPr/>
        </p:nvCxnSpPr>
        <p:spPr>
          <a:xfrm flipV="1">
            <a:off x="2024063" y="3724243"/>
            <a:ext cx="5599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F3344-4CE5-48A2-9F8A-D834735530AE}"/>
              </a:ext>
            </a:extLst>
          </p:cNvPr>
          <p:cNvCxnSpPr>
            <a:cxnSpLocks/>
          </p:cNvCxnSpPr>
          <p:nvPr/>
        </p:nvCxnSpPr>
        <p:spPr>
          <a:xfrm flipH="1">
            <a:off x="2024063" y="4110006"/>
            <a:ext cx="55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FFC4CB-4CAB-432E-ABCA-1F2BA93D1676}"/>
              </a:ext>
            </a:extLst>
          </p:cNvPr>
          <p:cNvSpPr/>
          <p:nvPr/>
        </p:nvSpPr>
        <p:spPr>
          <a:xfrm>
            <a:off x="3990856" y="2983856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910-1602-4CA2-A306-1C067B358DC8}"/>
              </a:ext>
            </a:extLst>
          </p:cNvPr>
          <p:cNvSpPr txBox="1"/>
          <p:nvPr/>
        </p:nvSpPr>
        <p:spPr>
          <a:xfrm>
            <a:off x="3443288" y="3503506"/>
            <a:ext cx="2549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발신자휴대폰번호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문자요청종류구분코드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1404A-3CE7-484D-8EBB-B700393D6733}"/>
              </a:ext>
            </a:extLst>
          </p:cNvPr>
          <p:cNvSpPr txBox="1"/>
          <p:nvPr/>
        </p:nvSpPr>
        <p:spPr>
          <a:xfrm>
            <a:off x="4405314" y="3889208"/>
            <a:ext cx="671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NOK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CD0661-99D9-45D8-B8E1-76D3AC12A6E3}"/>
              </a:ext>
            </a:extLst>
          </p:cNvPr>
          <p:cNvSpPr/>
          <p:nvPr/>
        </p:nvSpPr>
        <p:spPr>
          <a:xfrm>
            <a:off x="2663876" y="5280208"/>
            <a:ext cx="1495109" cy="281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문자요청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7D01F76-3AE4-45BE-8E36-75777458ABAC}"/>
              </a:ext>
            </a:extLst>
          </p:cNvPr>
          <p:cNvSpPr/>
          <p:nvPr/>
        </p:nvSpPr>
        <p:spPr>
          <a:xfrm>
            <a:off x="4631431" y="5275445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담당자 연락처 정보 문자요청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EDA225-D172-4983-A44B-C4E7EEE4D83B}"/>
              </a:ext>
            </a:extLst>
          </p:cNvPr>
          <p:cNvSpPr/>
          <p:nvPr/>
        </p:nvSpPr>
        <p:spPr>
          <a:xfrm>
            <a:off x="4631431" y="5636892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보험회사 및 긴급출동안내정보 문자요청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2D5741-6AEB-4D1E-A60F-81428EF9F4C1}"/>
              </a:ext>
            </a:extLst>
          </p:cNvPr>
          <p:cNvSpPr/>
          <p:nvPr/>
        </p:nvSpPr>
        <p:spPr>
          <a:xfrm>
            <a:off x="4631431" y="5998339"/>
            <a:ext cx="2357174" cy="2814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정비업체 연락처 정보 문자요청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7F42C6F-9236-472C-9C57-C5CFA814741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4158985" y="5416155"/>
            <a:ext cx="472446" cy="47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15C5434-E095-4104-9D68-14CCE03B3C69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158985" y="5420918"/>
            <a:ext cx="472446" cy="356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26BC431-7C23-421C-B5C9-88C307634619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158985" y="5420918"/>
            <a:ext cx="472446" cy="7181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F468673-56F5-4485-B3F0-699264AB9568}"/>
              </a:ext>
            </a:extLst>
          </p:cNvPr>
          <p:cNvSpPr/>
          <p:nvPr/>
        </p:nvSpPr>
        <p:spPr>
          <a:xfrm>
            <a:off x="3990856" y="4681313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문자종류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4C17E9-57EB-4EFC-B07B-722AA3C79CFE}"/>
              </a:ext>
            </a:extLst>
          </p:cNvPr>
          <p:cNvSpPr/>
          <p:nvPr/>
        </p:nvSpPr>
        <p:spPr>
          <a:xfrm>
            <a:off x="646174" y="63956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Helvetica Neue"/>
              </a:rPr>
              <a:t>13.125.123.35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13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FE1DB5-59CA-4F79-A583-CD60905F2E07}"/>
              </a:ext>
            </a:extLst>
          </p:cNvPr>
          <p:cNvSpPr txBox="1"/>
          <p:nvPr/>
        </p:nvSpPr>
        <p:spPr>
          <a:xfrm>
            <a:off x="4168170" y="5510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녹음멘트구성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A54A-BE45-425F-8E17-B1815DFE78CA}"/>
              </a:ext>
            </a:extLst>
          </p:cNvPr>
          <p:cNvSpPr txBox="1"/>
          <p:nvPr/>
        </p:nvSpPr>
        <p:spPr>
          <a:xfrm>
            <a:off x="679072" y="1492422"/>
            <a:ext cx="88316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1. </a:t>
            </a:r>
            <a:r>
              <a:rPr lang="ko-KR" altLang="en-US" sz="800" b="1" dirty="0">
                <a:latin typeface="+mj-ea"/>
                <a:ea typeface="+mj-ea"/>
              </a:rPr>
              <a:t>안녕하세요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 err="1">
                <a:latin typeface="+mj-ea"/>
                <a:ea typeface="+mj-ea"/>
              </a:rPr>
              <a:t>아마존카입니다</a:t>
            </a:r>
            <a:r>
              <a:rPr lang="en-US" altLang="ko-KR" sz="800" b="1" dirty="0">
                <a:latin typeface="+mj-ea"/>
                <a:ea typeface="+mj-ea"/>
              </a:rPr>
              <a:t>. (</a:t>
            </a:r>
            <a:r>
              <a:rPr lang="ko-KR" altLang="en-US" sz="800" b="1" dirty="0" err="1">
                <a:latin typeface="+mj-ea"/>
                <a:ea typeface="+mj-ea"/>
              </a:rPr>
              <a:t>배경음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(</a:t>
            </a:r>
            <a:r>
              <a:rPr lang="ko-KR" altLang="en-US" sz="800" b="1" dirty="0">
                <a:latin typeface="+mj-ea"/>
                <a:ea typeface="+mj-ea"/>
              </a:rPr>
              <a:t>이하 </a:t>
            </a:r>
            <a:r>
              <a:rPr lang="ko-KR" altLang="en-US" sz="800" b="1" dirty="0" err="1">
                <a:latin typeface="+mj-ea"/>
                <a:ea typeface="+mj-ea"/>
              </a:rPr>
              <a:t>조금빠르게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배경음없음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2. 2018</a:t>
            </a:r>
            <a:r>
              <a:rPr lang="ko-KR" altLang="en-US" sz="800" b="1" dirty="0">
                <a:latin typeface="+mj-ea"/>
                <a:ea typeface="+mj-ea"/>
              </a:rPr>
              <a:t>년 </a:t>
            </a:r>
            <a:r>
              <a:rPr lang="en-US" altLang="ko-KR" sz="800" b="1" dirty="0">
                <a:latin typeface="+mj-ea"/>
                <a:ea typeface="+mj-ea"/>
              </a:rPr>
              <a:t>10</a:t>
            </a:r>
            <a:r>
              <a:rPr lang="ko-KR" altLang="en-US" sz="800" b="1" dirty="0">
                <a:latin typeface="+mj-ea"/>
                <a:ea typeface="+mj-ea"/>
              </a:rPr>
              <a:t>월 </a:t>
            </a:r>
            <a:r>
              <a:rPr lang="en-US" altLang="ko-KR" sz="800" b="1" dirty="0">
                <a:latin typeface="+mj-ea"/>
                <a:ea typeface="+mj-ea"/>
              </a:rPr>
              <a:t>18</a:t>
            </a:r>
            <a:r>
              <a:rPr lang="ko-KR" altLang="en-US" sz="800" b="1" dirty="0">
                <a:latin typeface="+mj-ea"/>
                <a:ea typeface="+mj-ea"/>
              </a:rPr>
              <a:t>일부터 산업안전보건법에 </a:t>
            </a:r>
            <a:r>
              <a:rPr lang="ko-KR" altLang="en-US" sz="800" b="1" dirty="0" err="1">
                <a:latin typeface="+mj-ea"/>
                <a:ea typeface="+mj-ea"/>
              </a:rPr>
              <a:t>고객응대근로자</a:t>
            </a:r>
            <a:r>
              <a:rPr lang="ko-KR" altLang="en-US" sz="800" b="1" dirty="0">
                <a:latin typeface="+mj-ea"/>
                <a:ea typeface="+mj-ea"/>
              </a:rPr>
              <a:t> 보호조치가 시행되었습니다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고객님의 따뜻한 말 한마디가 상담원에게 큰 힘이 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3. </a:t>
            </a:r>
            <a:r>
              <a:rPr lang="ko-KR" altLang="en-US" sz="800" b="1" dirty="0">
                <a:latin typeface="+mj-ea"/>
                <a:ea typeface="+mj-ea"/>
              </a:rPr>
              <a:t>고객정보확인을 위해 계약서에 등록된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대표자의 전화번호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또는</a:t>
            </a:r>
            <a:r>
              <a:rPr lang="en-US" altLang="ko-KR" sz="800" b="1" dirty="0">
                <a:latin typeface="+mj-ea"/>
                <a:ea typeface="+mj-ea"/>
              </a:rPr>
              <a:t> </a:t>
            </a:r>
            <a:r>
              <a:rPr lang="ko-KR" altLang="en-US" sz="800" b="1" dirty="0">
                <a:latin typeface="+mj-ea"/>
                <a:ea typeface="+mj-ea"/>
              </a:rPr>
              <a:t>차량이용자의 전화번호 또는 사업장의 전화번호와 </a:t>
            </a:r>
            <a:r>
              <a:rPr lang="en-US" altLang="ko-KR" sz="800" b="1" dirty="0">
                <a:latin typeface="+mj-ea"/>
                <a:ea typeface="+mj-ea"/>
              </a:rPr>
              <a:t># 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r>
              <a:rPr lang="ko-KR" altLang="en-US" sz="800" b="1" dirty="0">
                <a:latin typeface="+mj-ea"/>
                <a:ea typeface="+mj-ea"/>
              </a:rPr>
              <a:t> 다시 듣기는 </a:t>
            </a:r>
            <a:r>
              <a:rPr lang="en-US" altLang="ko-KR" sz="800" b="1" dirty="0">
                <a:latin typeface="+mj-ea"/>
                <a:ea typeface="+mj-ea"/>
              </a:rPr>
              <a:t>*</a:t>
            </a:r>
            <a:r>
              <a:rPr lang="ko-KR" altLang="en-US" sz="800" b="1" dirty="0">
                <a:latin typeface="+mj-ea"/>
                <a:ea typeface="+mj-ea"/>
              </a:rPr>
              <a:t>표를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4. “OOO” </a:t>
            </a:r>
            <a:r>
              <a:rPr lang="ko-KR" altLang="en-US" sz="800" b="1" dirty="0">
                <a:latin typeface="+mj-ea"/>
                <a:ea typeface="+mj-ea"/>
              </a:rPr>
              <a:t>님이 맞으시면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아니시면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번을 </a:t>
            </a:r>
            <a:r>
              <a:rPr lang="ko-KR" altLang="en-US" sz="800" b="1" dirty="0" err="1">
                <a:latin typeface="+mj-ea"/>
                <a:ea typeface="+mj-ea"/>
              </a:rPr>
              <a:t>눌러세요</a:t>
            </a:r>
            <a:r>
              <a:rPr lang="en-US" altLang="ko-KR" sz="800" b="1" dirty="0">
                <a:latin typeface="+mj-ea"/>
                <a:ea typeface="+mj-ea"/>
              </a:rPr>
              <a:t>. (OOO</a:t>
            </a:r>
            <a:r>
              <a:rPr lang="ko-KR" altLang="en-US" sz="800" b="1" dirty="0">
                <a:latin typeface="+mj-ea"/>
                <a:ea typeface="+mj-ea"/>
              </a:rPr>
              <a:t>생략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5. </a:t>
            </a:r>
            <a:r>
              <a:rPr lang="ko-KR" altLang="en-US" sz="800" b="1" dirty="0">
                <a:latin typeface="+mj-ea"/>
                <a:ea typeface="+mj-ea"/>
              </a:rPr>
              <a:t>현재는 근무시간이 종료되어 담당자에게 직접 연결해 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 err="1">
                <a:latin typeface="+mj-ea"/>
                <a:ea typeface="+mj-ea"/>
              </a:rPr>
              <a:t>안내음성에</a:t>
            </a:r>
            <a:r>
              <a:rPr lang="ko-KR" altLang="en-US" sz="800" b="1" dirty="0">
                <a:latin typeface="+mj-ea"/>
                <a:ea typeface="+mj-ea"/>
              </a:rPr>
              <a:t> 따라 상담업무를 선택하여 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6. </a:t>
            </a:r>
            <a:r>
              <a:rPr lang="ko-KR" altLang="en-US" sz="800" b="1" dirty="0">
                <a:latin typeface="+mj-ea"/>
                <a:ea typeface="+mj-ea"/>
              </a:rPr>
              <a:t>교통사고 관련 상담은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긴급출동서비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스</a:t>
            </a:r>
            <a:r>
              <a:rPr lang="ko-KR" altLang="en-US" sz="800" b="1" dirty="0">
                <a:latin typeface="+mj-ea"/>
                <a:ea typeface="+mj-ea"/>
              </a:rPr>
              <a:t> 문자안내는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</a:t>
            </a:r>
            <a:r>
              <a:rPr lang="ko-KR" altLang="en-US" sz="800" b="1" dirty="0">
                <a:latin typeface="+mj-ea"/>
                <a:ea typeface="+mj-ea"/>
              </a:rPr>
              <a:t> 정비 관련 상담은 </a:t>
            </a:r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영업 및 기타상담은 </a:t>
            </a:r>
            <a:r>
              <a:rPr lang="en-US" altLang="ko-KR" sz="800" b="1" dirty="0">
                <a:latin typeface="+mj-ea"/>
                <a:ea typeface="+mj-ea"/>
              </a:rPr>
              <a:t>4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*를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7. </a:t>
            </a:r>
            <a:r>
              <a:rPr lang="ko-KR" altLang="en-US" sz="800" b="1" dirty="0">
                <a:latin typeface="+mj-ea"/>
                <a:ea typeface="+mj-ea"/>
              </a:rPr>
              <a:t>긴급출동 서비스 안내입니다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긴급출동 서비스에 대한 문자안내는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고객지원 담당자 전화연결은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8. </a:t>
            </a:r>
            <a:r>
              <a:rPr lang="ko-KR" altLang="en-US" sz="800" b="1" dirty="0">
                <a:latin typeface="+mj-ea"/>
                <a:ea typeface="+mj-ea"/>
              </a:rPr>
              <a:t>교통사고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담당자의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9. </a:t>
            </a:r>
            <a:r>
              <a:rPr lang="ko-KR" altLang="en-US" sz="800" b="1" dirty="0">
                <a:latin typeface="+mj-ea"/>
                <a:ea typeface="+mj-ea"/>
              </a:rPr>
              <a:t>교통사고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10. </a:t>
            </a:r>
            <a:r>
              <a:rPr lang="ko-KR" altLang="en-US" sz="800" b="1" dirty="0">
                <a:latin typeface="+mj-ea"/>
                <a:ea typeface="+mj-ea"/>
              </a:rPr>
              <a:t>고객님의 휴대폰번호로 긴급출동 서비스에 대한 안내문자를  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잠시후에 확인해주시기 바랍니다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11. </a:t>
            </a:r>
            <a:r>
              <a:rPr lang="ko-KR" altLang="en-US" sz="800" b="1" dirty="0">
                <a:latin typeface="+mj-ea"/>
                <a:ea typeface="+mj-ea"/>
              </a:rPr>
              <a:t>고객님의 휴대폰번호가 확인되지 않아 문자서비스는 이용할 수 없습니다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12.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긴급출동 서비스에 대한 안내문자를 발송해드렸습니다</a:t>
            </a:r>
            <a:r>
              <a:rPr lang="en-US" altLang="ko-KR" sz="800" b="1" dirty="0">
                <a:latin typeface="+mj-ea"/>
                <a:ea typeface="+mj-ea"/>
              </a:rPr>
              <a:t>. 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13.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14. </a:t>
            </a:r>
            <a:r>
              <a:rPr lang="ko-KR" altLang="en-US" sz="800" b="1" dirty="0">
                <a:latin typeface="+mj-ea"/>
                <a:ea typeface="+mj-ea"/>
              </a:rPr>
              <a:t>고객님의 휴대폰번호로 정비업체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잠시후에 확인해주시기 바랍니다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15. </a:t>
            </a:r>
            <a:r>
              <a:rPr lang="ko-KR" altLang="en-US" sz="800" b="1" dirty="0">
                <a:latin typeface="+mj-ea"/>
                <a:ea typeface="+mj-ea"/>
              </a:rPr>
              <a:t>고객지원 담당자로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아울러 고객님의 휴대폰으로 정비업체 연락처를 문자를 발송해드렸습니다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16. </a:t>
            </a:r>
            <a:r>
              <a:rPr lang="ko-KR" altLang="en-US" sz="800" b="1" dirty="0" err="1">
                <a:latin typeface="+mj-ea"/>
                <a:ea typeface="+mj-ea"/>
              </a:rPr>
              <a:t>당담자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ko-KR" altLang="en-US" sz="800" b="1" dirty="0" err="1">
                <a:latin typeface="+mj-ea"/>
                <a:ea typeface="+mj-ea"/>
              </a:rPr>
              <a:t>연결시</a:t>
            </a:r>
            <a:r>
              <a:rPr lang="ko-KR" altLang="en-US" sz="800" b="1" dirty="0">
                <a:latin typeface="+mj-ea"/>
                <a:ea typeface="+mj-ea"/>
              </a:rPr>
              <a:t> 고객 상담품질과 개인정보 보호를 위하여 통화내용이 녹음됨을 알려 드립니다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 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17.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지금은 담당자와 연결이 되지 않아 다른 담당자를 대신하여 연결해드리겠습니다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잠시만 기다려주세요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en-US" altLang="ko-KR" sz="800" b="1" u="sng" dirty="0">
              <a:latin typeface="+mj-ea"/>
              <a:ea typeface="+mj-ea"/>
            </a:endParaRPr>
          </a:p>
          <a:p>
            <a:pPr fontAlgn="base"/>
            <a:r>
              <a:rPr lang="en-US" altLang="ko-KR" sz="800" b="1" dirty="0">
                <a:latin typeface="+mj-ea"/>
                <a:ea typeface="+mj-ea"/>
              </a:rPr>
              <a:t>18.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지금은 모든 담당자와  통화연결이 되지 않습니다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u="sng" dirty="0">
                <a:latin typeface="+mj-ea"/>
                <a:ea typeface="+mj-ea"/>
              </a:rPr>
              <a:t>이용에 불편을 드려 죄송합니다</a:t>
            </a:r>
            <a:r>
              <a:rPr lang="en-US" altLang="ko-KR" sz="800" b="1" u="sng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19. </a:t>
            </a:r>
            <a:r>
              <a:rPr lang="ko-KR" altLang="en-US" sz="800" b="1" dirty="0">
                <a:latin typeface="+mj-ea"/>
                <a:ea typeface="+mj-ea"/>
              </a:rPr>
              <a:t>고객님께서 전화주신 휴대폰번호로 담당자 연락처를 </a:t>
            </a:r>
            <a:r>
              <a:rPr lang="ko-KR" altLang="en-US" sz="800" b="1" dirty="0" err="1">
                <a:latin typeface="+mj-ea"/>
                <a:ea typeface="+mj-ea"/>
              </a:rPr>
              <a:t>문자발송해드렸습니다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20. </a:t>
            </a:r>
            <a:r>
              <a:rPr lang="ko-KR" altLang="en-US" sz="800" b="1" dirty="0">
                <a:latin typeface="+mj-ea"/>
                <a:ea typeface="+mj-ea"/>
              </a:rPr>
              <a:t>고객님의 정보를 확인할 수 없습니다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21. </a:t>
            </a:r>
            <a:r>
              <a:rPr lang="ko-KR" altLang="en-US" sz="800" b="1" dirty="0">
                <a:latin typeface="+mj-ea"/>
                <a:ea typeface="+mj-ea"/>
              </a:rPr>
              <a:t>이용에 불편을 드려 죄송합니다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22.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*표를 눌러주세요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23.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24.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25. </a:t>
            </a:r>
            <a:r>
              <a:rPr lang="ko-KR" altLang="en-US" sz="800" b="1" dirty="0">
                <a:latin typeface="+mj-ea"/>
                <a:ea typeface="+mj-ea"/>
              </a:rPr>
              <a:t>잘못 누르셨습니다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26. </a:t>
            </a:r>
            <a:r>
              <a:rPr lang="ko-KR" altLang="en-US" sz="800" b="1" dirty="0">
                <a:latin typeface="+mj-ea"/>
                <a:ea typeface="+mj-ea"/>
              </a:rPr>
              <a:t>입력시간이 초과되셨습니다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27. </a:t>
            </a:r>
            <a:r>
              <a:rPr lang="ko-KR" altLang="en-US" sz="800" b="1" dirty="0">
                <a:latin typeface="+mj-ea"/>
                <a:ea typeface="+mj-ea"/>
              </a:rPr>
              <a:t>정비 관련 상담입니다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정비업체 연락처 문자안내는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고객지원 담당자 전화연결은 </a:t>
            </a:r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ko-KR" altLang="en-US" sz="800" b="1" dirty="0">
                <a:latin typeface="+mj-ea"/>
                <a:ea typeface="+mj-ea"/>
              </a:rPr>
              <a:t>번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 err="1">
                <a:latin typeface="+mj-ea"/>
                <a:ea typeface="+mj-ea"/>
              </a:rPr>
              <a:t>다시듣기는</a:t>
            </a:r>
            <a:r>
              <a:rPr lang="ko-KR" altLang="en-US" sz="800" b="1" dirty="0">
                <a:latin typeface="+mj-ea"/>
                <a:ea typeface="+mj-ea"/>
              </a:rPr>
              <a:t> *표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처음으로 가시려면 </a:t>
            </a:r>
            <a:r>
              <a:rPr lang="en-US" altLang="ko-KR" sz="800" b="1" dirty="0">
                <a:latin typeface="+mj-ea"/>
                <a:ea typeface="+mj-ea"/>
              </a:rPr>
              <a:t>#</a:t>
            </a:r>
            <a:r>
              <a:rPr lang="ko-KR" altLang="en-US" sz="800" b="1" dirty="0">
                <a:latin typeface="+mj-ea"/>
                <a:ea typeface="+mj-ea"/>
              </a:rPr>
              <a:t>버튼을 눌러주세요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  <a:endParaRPr lang="ko-KR" altLang="en-US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28. </a:t>
            </a:r>
            <a:r>
              <a:rPr lang="ko-KR" altLang="en-US" sz="800" b="1" dirty="0">
                <a:latin typeface="+mj-ea"/>
                <a:ea typeface="+mj-ea"/>
              </a:rPr>
              <a:t>고객님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죄송합니다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영업관련 및 기타 상담은 업무시간에만 가능합니다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800" b="1" dirty="0">
                <a:latin typeface="+mj-ea"/>
                <a:ea typeface="+mj-ea"/>
              </a:rPr>
              <a:t>29. </a:t>
            </a:r>
            <a:r>
              <a:rPr lang="ko-KR" altLang="en-US" sz="800" b="1" dirty="0">
                <a:latin typeface="+mj-ea"/>
                <a:ea typeface="+mj-ea"/>
              </a:rPr>
              <a:t>입력하신 정보가 올바르지 않습니다</a:t>
            </a:r>
            <a:r>
              <a:rPr lang="en-US" altLang="ko-KR" sz="800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4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999</Words>
  <Application>Microsoft Office PowerPoint</Application>
  <PresentationFormat>A4 용지(210x297mm)</PresentationFormat>
  <Paragraphs>148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Helvetica Neue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KimSeungBeom</dc:creator>
  <cp:lastModifiedBy>임 태현</cp:lastModifiedBy>
  <cp:revision>111</cp:revision>
  <dcterms:created xsi:type="dcterms:W3CDTF">2019-10-07T06:12:25Z</dcterms:created>
  <dcterms:modified xsi:type="dcterms:W3CDTF">2019-12-25T10:34:59Z</dcterms:modified>
</cp:coreProperties>
</file>