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9" r:id="rId3"/>
    <p:sldId id="261" r:id="rId4"/>
    <p:sldId id="264" r:id="rId5"/>
    <p:sldId id="262" r:id="rId6"/>
    <p:sldId id="265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2" autoAdjust="0"/>
    <p:restoredTop sz="86732" autoAdjust="0"/>
  </p:normalViewPr>
  <p:slideViewPr>
    <p:cSldViewPr snapToGrid="0">
      <p:cViewPr varScale="1">
        <p:scale>
          <a:sx n="106" d="100"/>
          <a:sy n="106" d="100"/>
        </p:scale>
        <p:origin x="1740" y="48"/>
      </p:cViewPr>
      <p:guideLst>
        <p:guide orient="horz" pos="2160"/>
        <p:guide pos="312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9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6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FF92-4C37-4207-9161-C99A349EA8D7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D6545E-A326-4E23-A83C-59F0B4EBEB69}"/>
              </a:ext>
            </a:extLst>
          </p:cNvPr>
          <p:cNvSpPr/>
          <p:nvPr/>
        </p:nvSpPr>
        <p:spPr>
          <a:xfrm>
            <a:off x="653088" y="1516463"/>
            <a:ext cx="1644263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안녕하세요</a:t>
            </a:r>
            <a:r>
              <a:rPr lang="en-US" altLang="ko-KR" sz="800" dirty="0"/>
              <a:t>! </a:t>
            </a:r>
            <a:r>
              <a:rPr lang="ko-KR" altLang="en-US" sz="800" dirty="0" err="1"/>
              <a:t>아마존카입니다</a:t>
            </a:r>
            <a:r>
              <a:rPr lang="en-US" altLang="ko-KR" sz="800" dirty="0"/>
              <a:t>.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24BC70-DB45-498B-92C4-E479732819D7}"/>
              </a:ext>
            </a:extLst>
          </p:cNvPr>
          <p:cNvSpPr/>
          <p:nvPr/>
        </p:nvSpPr>
        <p:spPr>
          <a:xfrm>
            <a:off x="910923" y="705637"/>
            <a:ext cx="972031" cy="460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800" dirty="0"/>
              <a:t>접속번호연결</a:t>
            </a:r>
            <a:endParaRPr lang="en-US" altLang="ko-KR" sz="800" dirty="0"/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SKB </a:t>
            </a:r>
            <a:r>
              <a:rPr lang="ko-KR" altLang="en-US" sz="800" dirty="0" err="1">
                <a:solidFill>
                  <a:schemeClr val="tx1"/>
                </a:solidFill>
              </a:rPr>
              <a:t>중계선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070-XXXX-XXXX</a:t>
            </a:r>
          </a:p>
        </p:txBody>
      </p:sp>
      <p:cxnSp>
        <p:nvCxnSpPr>
          <p:cNvPr id="56" name="꺾인 연결선 45">
            <a:extLst>
              <a:ext uri="{FF2B5EF4-FFF2-40B4-BE49-F238E27FC236}">
                <a16:creationId xmlns:a16="http://schemas.microsoft.com/office/drawing/2014/main" id="{1CCD3DFA-72C9-46E1-B02A-6ABA0B200228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rot="16200000" flipH="1">
            <a:off x="1261115" y="1302357"/>
            <a:ext cx="349929" cy="78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BA7C20-01E2-4C13-BA5E-7F14E3AB6CFF}"/>
              </a:ext>
            </a:extLst>
          </p:cNvPr>
          <p:cNvSpPr/>
          <p:nvPr/>
        </p:nvSpPr>
        <p:spPr>
          <a:xfrm>
            <a:off x="6902610" y="2295140"/>
            <a:ext cx="2406948" cy="1072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현재는 근무시간이 종료되어 담당자</a:t>
            </a:r>
            <a:r>
              <a:rPr lang="ko-KR" altLang="en-US" sz="800" dirty="0">
                <a:solidFill>
                  <a:schemeClr val="tx1"/>
                </a:solidFill>
              </a:rPr>
              <a:t>에게</a:t>
            </a:r>
            <a:r>
              <a:rPr lang="ko-KR" altLang="en-US" sz="800" dirty="0"/>
              <a:t> 직접 연결해 드리겠습니다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안내음성에</a:t>
            </a:r>
            <a:r>
              <a:rPr lang="ko-KR" altLang="en-US" sz="800" dirty="0"/>
              <a:t> 따라 상담업무를 선택하여 주세요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>
                <a:solidFill>
                  <a:schemeClr val="tx1"/>
                </a:solidFill>
              </a:rPr>
              <a:t>교통사고 관련 상담은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긴급출동서비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스</a:t>
            </a:r>
            <a:r>
              <a:rPr lang="ko-KR" altLang="en-US" sz="800" dirty="0">
                <a:solidFill>
                  <a:schemeClr val="tx1"/>
                </a:solidFill>
              </a:rPr>
              <a:t> 문자안내는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정비 관련 상담은 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영업 및 기타상담은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다시듣기는</a:t>
            </a:r>
            <a:r>
              <a:rPr lang="ko-KR" altLang="en-US" sz="800" dirty="0">
                <a:solidFill>
                  <a:schemeClr val="tx1"/>
                </a:solidFill>
              </a:rPr>
              <a:t> *를 눌러주세요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5743DAA-06A4-4E2C-9EB3-A480F1CC787E}"/>
              </a:ext>
            </a:extLst>
          </p:cNvPr>
          <p:cNvCxnSpPr>
            <a:cxnSpLocks/>
            <a:stCxn id="28" idx="2"/>
            <a:endCxn id="63" idx="0"/>
          </p:cNvCxnSpPr>
          <p:nvPr/>
        </p:nvCxnSpPr>
        <p:spPr>
          <a:xfrm>
            <a:off x="1477633" y="2526932"/>
            <a:ext cx="0" cy="33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5C3C73-4C22-4093-9FA2-41268ED8DA4B}"/>
              </a:ext>
            </a:extLst>
          </p:cNvPr>
          <p:cNvSpPr/>
          <p:nvPr/>
        </p:nvSpPr>
        <p:spPr>
          <a:xfrm>
            <a:off x="277495" y="2865688"/>
            <a:ext cx="2400275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2018</a:t>
            </a:r>
            <a:r>
              <a:rPr lang="ko-KR" altLang="en-US" sz="800" dirty="0"/>
              <a:t>년 </a:t>
            </a:r>
            <a:r>
              <a:rPr lang="en-US" altLang="ko-KR" sz="800" dirty="0"/>
              <a:t>10</a:t>
            </a:r>
            <a:r>
              <a:rPr lang="ko-KR" altLang="en-US" sz="800" dirty="0"/>
              <a:t>월 </a:t>
            </a:r>
            <a:r>
              <a:rPr lang="en-US" altLang="ko-KR" sz="800" dirty="0"/>
              <a:t>18</a:t>
            </a:r>
            <a:r>
              <a:rPr lang="ko-KR" altLang="en-US" sz="800" dirty="0"/>
              <a:t>일부터 산업안전보건법에 </a:t>
            </a:r>
            <a:r>
              <a:rPr lang="ko-KR" altLang="en-US" sz="800" dirty="0" err="1"/>
              <a:t>고객응대근로자</a:t>
            </a:r>
            <a:r>
              <a:rPr lang="ko-KR" altLang="en-US" sz="800" dirty="0"/>
              <a:t> 보호조치가 시행되었습니다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고객님의 따뜻한 말 한마디가 상담원에게 큰 힘이 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68" name="꺾인 연결선 64">
            <a:extLst>
              <a:ext uri="{FF2B5EF4-FFF2-40B4-BE49-F238E27FC236}">
                <a16:creationId xmlns:a16="http://schemas.microsoft.com/office/drawing/2014/main" id="{E3C1892E-3FAF-4467-AFE9-32A5F8D5DA2C}"/>
              </a:ext>
            </a:extLst>
          </p:cNvPr>
          <p:cNvCxnSpPr>
            <a:cxnSpLocks/>
            <a:stCxn id="93" idx="3"/>
            <a:endCxn id="144" idx="1"/>
          </p:cNvCxnSpPr>
          <p:nvPr/>
        </p:nvCxnSpPr>
        <p:spPr>
          <a:xfrm>
            <a:off x="6412355" y="2831484"/>
            <a:ext cx="490255" cy="1760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101A90C-755A-45D2-8ADA-80BC3D8445B9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 flipH="1">
            <a:off x="1476425" y="3522779"/>
            <a:ext cx="1208" cy="18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58AA965-9CCE-4D37-BAD6-94229895F6D1}"/>
              </a:ext>
            </a:extLst>
          </p:cNvPr>
          <p:cNvSpPr/>
          <p:nvPr/>
        </p:nvSpPr>
        <p:spPr>
          <a:xfrm>
            <a:off x="6706138" y="437820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79" name="꺾인 연결선 34">
            <a:extLst>
              <a:ext uri="{FF2B5EF4-FFF2-40B4-BE49-F238E27FC236}">
                <a16:creationId xmlns:a16="http://schemas.microsoft.com/office/drawing/2014/main" id="{91255B7E-0D3A-4897-A248-1235E08B9E3F}"/>
              </a:ext>
            </a:extLst>
          </p:cNvPr>
          <p:cNvCxnSpPr>
            <a:cxnSpLocks/>
            <a:stCxn id="93" idx="3"/>
            <a:endCxn id="61" idx="1"/>
          </p:cNvCxnSpPr>
          <p:nvPr/>
        </p:nvCxnSpPr>
        <p:spPr>
          <a:xfrm flipV="1">
            <a:off x="6412355" y="2831483"/>
            <a:ext cx="4902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2F23A7FE-B331-40F6-8627-1B352F498F04}"/>
              </a:ext>
            </a:extLst>
          </p:cNvPr>
          <p:cNvSpPr/>
          <p:nvPr/>
        </p:nvSpPr>
        <p:spPr>
          <a:xfrm>
            <a:off x="6675386" y="262268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B7ABA97-B599-41DE-85F9-1ED32904C6AE}"/>
              </a:ext>
            </a:extLst>
          </p:cNvPr>
          <p:cNvSpPr/>
          <p:nvPr/>
        </p:nvSpPr>
        <p:spPr>
          <a:xfrm>
            <a:off x="1869139" y="1403568"/>
            <a:ext cx="699863" cy="156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배경음악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59173DC-C5D4-4200-BBB2-5440446F980F}"/>
              </a:ext>
            </a:extLst>
          </p:cNvPr>
          <p:cNvSpPr/>
          <p:nvPr/>
        </p:nvSpPr>
        <p:spPr>
          <a:xfrm>
            <a:off x="277495" y="3702793"/>
            <a:ext cx="2397860" cy="699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고객정보확인을 위해 계약서에 등록된</a:t>
            </a:r>
            <a:r>
              <a:rPr lang="en-US" altLang="ko-KR" sz="800" dirty="0"/>
              <a:t> </a:t>
            </a:r>
            <a:r>
              <a:rPr lang="ko-KR" altLang="en-US" sz="800" dirty="0"/>
              <a:t>대표자의 전화번호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차량이용자의 전화번호 또는 사업장의 전화번호와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r>
              <a:rPr lang="ko-KR" altLang="en-US" sz="800" dirty="0"/>
              <a:t> 다시 듣기는 </a:t>
            </a:r>
            <a:r>
              <a:rPr lang="en-US" altLang="ko-KR" sz="800" dirty="0"/>
              <a:t>*</a:t>
            </a:r>
            <a:r>
              <a:rPr lang="ko-KR" altLang="en-US" sz="800" dirty="0"/>
              <a:t>표를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84774B-D94C-4D7B-ACF2-7A047F874546}"/>
              </a:ext>
            </a:extLst>
          </p:cNvPr>
          <p:cNvSpPr txBox="1"/>
          <p:nvPr/>
        </p:nvSpPr>
        <p:spPr>
          <a:xfrm>
            <a:off x="3204481" y="566753"/>
            <a:ext cx="348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아마존카</a:t>
            </a:r>
            <a:r>
              <a:rPr lang="ko-KR" altLang="en-US" b="1" dirty="0"/>
              <a:t> </a:t>
            </a:r>
            <a:r>
              <a:rPr lang="en-US" altLang="ko-KR" b="1" dirty="0"/>
              <a:t>ARS</a:t>
            </a:r>
            <a:r>
              <a:rPr lang="ko-KR" altLang="en-US" b="1" dirty="0"/>
              <a:t> 고객인증 시나리오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27609DE-47A4-4AE3-A4F3-8315240D3247}"/>
              </a:ext>
            </a:extLst>
          </p:cNvPr>
          <p:cNvSpPr/>
          <p:nvPr/>
        </p:nvSpPr>
        <p:spPr>
          <a:xfrm>
            <a:off x="4949190" y="2566688"/>
            <a:ext cx="1463165" cy="529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“</a:t>
            </a:r>
            <a:r>
              <a:rPr lang="ko-KR" altLang="en-US" sz="800" dirty="0"/>
              <a:t>홍길동</a:t>
            </a:r>
            <a:r>
              <a:rPr lang="en-US" altLang="ko-KR" sz="800" dirty="0"/>
              <a:t>”</a:t>
            </a:r>
            <a:r>
              <a:rPr lang="ko-KR" altLang="en-US" sz="800" dirty="0"/>
              <a:t>님이 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번을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</a:t>
            </a:r>
            <a:r>
              <a:rPr lang="ko-KR" altLang="en-US" sz="800" dirty="0" err="1"/>
              <a:t>눌러세요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685D676-1BC6-4564-8136-182E3EB8D254}"/>
              </a:ext>
            </a:extLst>
          </p:cNvPr>
          <p:cNvSpPr/>
          <p:nvPr/>
        </p:nvSpPr>
        <p:spPr>
          <a:xfrm>
            <a:off x="4949190" y="4399033"/>
            <a:ext cx="1463165" cy="39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정보를 확인할 수 없습니다</a:t>
            </a:r>
            <a:r>
              <a:rPr lang="en-US" altLang="ko-KR" sz="800" dirty="0"/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FB278A8-ADA2-4643-AB7C-9D0199CA1C31}"/>
              </a:ext>
            </a:extLst>
          </p:cNvPr>
          <p:cNvSpPr/>
          <p:nvPr/>
        </p:nvSpPr>
        <p:spPr>
          <a:xfrm>
            <a:off x="3329316" y="3851592"/>
            <a:ext cx="903029" cy="402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사용자 인증</a:t>
            </a:r>
          </a:p>
        </p:txBody>
      </p:sp>
      <p:cxnSp>
        <p:nvCxnSpPr>
          <p:cNvPr id="105" name="꺾인 연결선 45">
            <a:extLst>
              <a:ext uri="{FF2B5EF4-FFF2-40B4-BE49-F238E27FC236}">
                <a16:creationId xmlns:a16="http://schemas.microsoft.com/office/drawing/2014/main" id="{A4F0004C-85F5-48C4-B0CF-947A2CC46477}"/>
              </a:ext>
            </a:extLst>
          </p:cNvPr>
          <p:cNvCxnSpPr>
            <a:cxnSpLocks/>
            <a:stCxn id="82" idx="3"/>
            <a:endCxn id="101" idx="1"/>
          </p:cNvCxnSpPr>
          <p:nvPr/>
        </p:nvCxnSpPr>
        <p:spPr>
          <a:xfrm flipV="1">
            <a:off x="2675355" y="4052638"/>
            <a:ext cx="6539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45">
            <a:extLst>
              <a:ext uri="{FF2B5EF4-FFF2-40B4-BE49-F238E27FC236}">
                <a16:creationId xmlns:a16="http://schemas.microsoft.com/office/drawing/2014/main" id="{E2F97DB4-3882-4142-B2D3-CEE6A39FC15F}"/>
              </a:ext>
            </a:extLst>
          </p:cNvPr>
          <p:cNvCxnSpPr>
            <a:cxnSpLocks/>
            <a:stCxn id="101" idx="3"/>
            <a:endCxn id="99" idx="1"/>
          </p:cNvCxnSpPr>
          <p:nvPr/>
        </p:nvCxnSpPr>
        <p:spPr>
          <a:xfrm>
            <a:off x="4232345" y="4052638"/>
            <a:ext cx="716845" cy="543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45">
            <a:extLst>
              <a:ext uri="{FF2B5EF4-FFF2-40B4-BE49-F238E27FC236}">
                <a16:creationId xmlns:a16="http://schemas.microsoft.com/office/drawing/2014/main" id="{413BFC55-DD57-47E2-B310-5B3ACA6939EF}"/>
              </a:ext>
            </a:extLst>
          </p:cNvPr>
          <p:cNvCxnSpPr>
            <a:cxnSpLocks/>
            <a:stCxn id="101" idx="3"/>
            <a:endCxn id="93" idx="1"/>
          </p:cNvCxnSpPr>
          <p:nvPr/>
        </p:nvCxnSpPr>
        <p:spPr>
          <a:xfrm flipV="1">
            <a:off x="4232345" y="2831484"/>
            <a:ext cx="716845" cy="1221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81620C76-3D53-4E37-AD7B-42194FD893C3}"/>
              </a:ext>
            </a:extLst>
          </p:cNvPr>
          <p:cNvSpPr/>
          <p:nvPr/>
        </p:nvSpPr>
        <p:spPr>
          <a:xfrm>
            <a:off x="4373315" y="2475030"/>
            <a:ext cx="528916" cy="263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BF83602-DFAC-4417-9236-8F8711F9B39C}"/>
              </a:ext>
            </a:extLst>
          </p:cNvPr>
          <p:cNvSpPr/>
          <p:nvPr/>
        </p:nvSpPr>
        <p:spPr>
          <a:xfrm>
            <a:off x="4373315" y="4671328"/>
            <a:ext cx="528916" cy="263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112" name="꺾인 연결선 45">
            <a:extLst>
              <a:ext uri="{FF2B5EF4-FFF2-40B4-BE49-F238E27FC236}">
                <a16:creationId xmlns:a16="http://schemas.microsoft.com/office/drawing/2014/main" id="{FDC530D9-3DB2-43D8-B920-041BCB5C3FD3}"/>
              </a:ext>
            </a:extLst>
          </p:cNvPr>
          <p:cNvCxnSpPr>
            <a:cxnSpLocks/>
            <a:stCxn id="99" idx="2"/>
            <a:endCxn id="82" idx="2"/>
          </p:cNvCxnSpPr>
          <p:nvPr/>
        </p:nvCxnSpPr>
        <p:spPr>
          <a:xfrm rot="5400000" flipH="1">
            <a:off x="3383351" y="2495558"/>
            <a:ext cx="390496" cy="4204348"/>
          </a:xfrm>
          <a:prstGeom prst="bentConnector3">
            <a:avLst>
              <a:gd name="adj1" fmla="val -58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A0A4EE6-C493-4040-97BF-F59B486025DA}"/>
              </a:ext>
            </a:extLst>
          </p:cNvPr>
          <p:cNvSpPr/>
          <p:nvPr/>
        </p:nvSpPr>
        <p:spPr>
          <a:xfrm>
            <a:off x="6902610" y="4394621"/>
            <a:ext cx="2406948" cy="39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이용에 불편을 드려 죄송합니다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46" name="꺾인 연결선 45">
            <a:extLst>
              <a:ext uri="{FF2B5EF4-FFF2-40B4-BE49-F238E27FC236}">
                <a16:creationId xmlns:a16="http://schemas.microsoft.com/office/drawing/2014/main" id="{A4F07B4D-804F-4662-8C47-994F05795126}"/>
              </a:ext>
            </a:extLst>
          </p:cNvPr>
          <p:cNvCxnSpPr>
            <a:cxnSpLocks/>
            <a:stCxn id="144" idx="2"/>
            <a:endCxn id="82" idx="2"/>
          </p:cNvCxnSpPr>
          <p:nvPr/>
        </p:nvCxnSpPr>
        <p:spPr>
          <a:xfrm rot="5400000" flipH="1">
            <a:off x="4598213" y="1280697"/>
            <a:ext cx="386084" cy="6629659"/>
          </a:xfrm>
          <a:prstGeom prst="bentConnector3">
            <a:avLst>
              <a:gd name="adj1" fmla="val -592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2B803C-CAEB-42F6-ABD0-237478FBCD2E}"/>
              </a:ext>
            </a:extLst>
          </p:cNvPr>
          <p:cNvSpPr/>
          <p:nvPr/>
        </p:nvSpPr>
        <p:spPr>
          <a:xfrm>
            <a:off x="655501" y="2225091"/>
            <a:ext cx="1644263" cy="301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아마존카</a:t>
            </a:r>
            <a:r>
              <a:rPr lang="ko-KR" altLang="en-US" sz="800" dirty="0"/>
              <a:t> 이용고객이 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눌러주세요</a:t>
            </a:r>
            <a:r>
              <a:rPr lang="en-US" altLang="ko-KR" sz="800" dirty="0"/>
              <a:t>.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B4C98F-4A17-477D-8405-2802F132F76B}"/>
              </a:ext>
            </a:extLst>
          </p:cNvPr>
          <p:cNvCxnSpPr>
            <a:cxnSpLocks/>
            <a:stCxn id="54" idx="2"/>
            <a:endCxn id="28" idx="0"/>
          </p:cNvCxnSpPr>
          <p:nvPr/>
        </p:nvCxnSpPr>
        <p:spPr>
          <a:xfrm>
            <a:off x="1475220" y="1818304"/>
            <a:ext cx="2413" cy="40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6C98C440-0048-4842-985F-29F1A176F77E}"/>
              </a:ext>
            </a:extLst>
          </p:cNvPr>
          <p:cNvSpPr/>
          <p:nvPr/>
        </p:nvSpPr>
        <p:spPr>
          <a:xfrm>
            <a:off x="1521627" y="2550816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BEE306-5A12-440E-BBF1-2558486FEFA8}"/>
              </a:ext>
            </a:extLst>
          </p:cNvPr>
          <p:cNvSpPr/>
          <p:nvPr/>
        </p:nvSpPr>
        <p:spPr>
          <a:xfrm>
            <a:off x="3062595" y="2171560"/>
            <a:ext cx="903029" cy="402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영업상담콜백</a:t>
            </a:r>
            <a:endParaRPr lang="ko-KR" altLang="en-US" sz="800" b="1" dirty="0"/>
          </a:p>
        </p:txBody>
      </p:sp>
      <p:cxnSp>
        <p:nvCxnSpPr>
          <p:cNvPr id="51" name="꺾인 연결선 45">
            <a:extLst>
              <a:ext uri="{FF2B5EF4-FFF2-40B4-BE49-F238E27FC236}">
                <a16:creationId xmlns:a16="http://schemas.microsoft.com/office/drawing/2014/main" id="{2A46CA67-2281-45C6-A053-E9A0E77D42B7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299764" y="2372606"/>
            <a:ext cx="762831" cy="3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70E17ECC-53C1-48A4-8568-E6AAFEA6D877}"/>
              </a:ext>
            </a:extLst>
          </p:cNvPr>
          <p:cNvSpPr/>
          <p:nvPr/>
        </p:nvSpPr>
        <p:spPr>
          <a:xfrm>
            <a:off x="2369904" y="2190706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58" name="액자 57">
            <a:extLst>
              <a:ext uri="{FF2B5EF4-FFF2-40B4-BE49-F238E27FC236}">
                <a16:creationId xmlns:a16="http://schemas.microsoft.com/office/drawing/2014/main" id="{D9781BBA-42CC-4A89-9F48-CB71A8AE3A3D}"/>
              </a:ext>
            </a:extLst>
          </p:cNvPr>
          <p:cNvSpPr/>
          <p:nvPr/>
        </p:nvSpPr>
        <p:spPr>
          <a:xfrm>
            <a:off x="277496" y="2032749"/>
            <a:ext cx="3887828" cy="706216"/>
          </a:xfrm>
          <a:prstGeom prst="frame">
            <a:avLst>
              <a:gd name="adj1" fmla="val 8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6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타원 35">
            <a:extLst>
              <a:ext uri="{FF2B5EF4-FFF2-40B4-BE49-F238E27FC236}">
                <a16:creationId xmlns:a16="http://schemas.microsoft.com/office/drawing/2014/main" id="{023D87D0-FB79-43AC-9DA2-DD334CF93E12}"/>
              </a:ext>
            </a:extLst>
          </p:cNvPr>
          <p:cNvSpPr/>
          <p:nvPr/>
        </p:nvSpPr>
        <p:spPr>
          <a:xfrm>
            <a:off x="2227202" y="3760088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69413-725E-464C-8942-7BE51B1F4BB5}"/>
              </a:ext>
            </a:extLst>
          </p:cNvPr>
          <p:cNvSpPr txBox="1"/>
          <p:nvPr/>
        </p:nvSpPr>
        <p:spPr>
          <a:xfrm>
            <a:off x="3465573" y="325341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아마존카</a:t>
            </a:r>
            <a:r>
              <a:rPr lang="ko-KR" altLang="en-US" b="1" dirty="0"/>
              <a:t> </a:t>
            </a:r>
            <a:r>
              <a:rPr lang="en-US" altLang="ko-KR" b="1" dirty="0"/>
              <a:t>ARS</a:t>
            </a:r>
            <a:r>
              <a:rPr lang="ko-KR" altLang="en-US" b="1" dirty="0"/>
              <a:t> </a:t>
            </a:r>
            <a:r>
              <a:rPr lang="ko-KR" altLang="en-US" b="1" dirty="0" err="1"/>
              <a:t>메인시나리오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C30030-E19D-4E6E-8088-78CD5E598EB7}"/>
              </a:ext>
            </a:extLst>
          </p:cNvPr>
          <p:cNvSpPr/>
          <p:nvPr/>
        </p:nvSpPr>
        <p:spPr>
          <a:xfrm>
            <a:off x="250599" y="425393"/>
            <a:ext cx="1686400" cy="578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현재는 근무시간이 종료되어 담당자</a:t>
            </a:r>
            <a:r>
              <a:rPr lang="ko-KR" altLang="en-US" sz="800" dirty="0">
                <a:solidFill>
                  <a:schemeClr val="tx1"/>
                </a:solidFill>
              </a:rPr>
              <a:t>에게</a:t>
            </a:r>
            <a:r>
              <a:rPr lang="ko-KR" altLang="en-US" sz="800" dirty="0"/>
              <a:t> 직접 연결해 드리겠습니다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안내음성에</a:t>
            </a:r>
            <a:r>
              <a:rPr lang="ko-KR" altLang="en-US" sz="800" dirty="0"/>
              <a:t> 따라 상담업무를 선택하여 주세요</a:t>
            </a:r>
            <a:r>
              <a:rPr lang="en-US" altLang="ko-KR" sz="800" dirty="0"/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꺾인 연결선 34">
            <a:extLst>
              <a:ext uri="{FF2B5EF4-FFF2-40B4-BE49-F238E27FC236}">
                <a16:creationId xmlns:a16="http://schemas.microsoft.com/office/drawing/2014/main" id="{57AB2B3B-07A9-493F-8B65-ECC9D50BDB83}"/>
              </a:ext>
            </a:extLst>
          </p:cNvPr>
          <p:cNvCxnSpPr>
            <a:cxnSpLocks/>
            <a:stCxn id="168" idx="3"/>
            <a:endCxn id="93" idx="1"/>
          </p:cNvCxnSpPr>
          <p:nvPr/>
        </p:nvCxnSpPr>
        <p:spPr>
          <a:xfrm>
            <a:off x="1936999" y="1377356"/>
            <a:ext cx="498417" cy="2671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cxnSpLocks/>
            <a:stCxn id="168" idx="3"/>
            <a:endCxn id="196" idx="1"/>
          </p:cNvCxnSpPr>
          <p:nvPr/>
        </p:nvCxnSpPr>
        <p:spPr>
          <a:xfrm>
            <a:off x="1936999" y="1377356"/>
            <a:ext cx="498416" cy="834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cxnSpLocks/>
            <a:stCxn id="196" idx="3"/>
            <a:endCxn id="207" idx="1"/>
          </p:cNvCxnSpPr>
          <p:nvPr/>
        </p:nvCxnSpPr>
        <p:spPr>
          <a:xfrm>
            <a:off x="3849938" y="2211366"/>
            <a:ext cx="497390" cy="704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93" idx="3"/>
            <a:endCxn id="177" idx="1"/>
          </p:cNvCxnSpPr>
          <p:nvPr/>
        </p:nvCxnSpPr>
        <p:spPr>
          <a:xfrm flipV="1">
            <a:off x="3849939" y="3739411"/>
            <a:ext cx="497388" cy="309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83B0ED9F-80AE-45BD-99D7-59AC33370610}"/>
              </a:ext>
            </a:extLst>
          </p:cNvPr>
          <p:cNvSpPr/>
          <p:nvPr/>
        </p:nvSpPr>
        <p:spPr>
          <a:xfrm>
            <a:off x="4142924" y="193395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E6335CC-0CA2-46B3-8728-74C8F5EC6CB7}"/>
              </a:ext>
            </a:extLst>
          </p:cNvPr>
          <p:cNvSpPr/>
          <p:nvPr/>
        </p:nvSpPr>
        <p:spPr>
          <a:xfrm>
            <a:off x="4143686" y="267947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1C886-0635-439A-9960-35B8C4CB1675}"/>
              </a:ext>
            </a:extLst>
          </p:cNvPr>
          <p:cNvSpPr txBox="1"/>
          <p:nvPr/>
        </p:nvSpPr>
        <p:spPr>
          <a:xfrm>
            <a:off x="8630495" y="1178331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담당자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전화번호</a:t>
            </a:r>
          </a:p>
        </p:txBody>
      </p:sp>
      <p:cxnSp>
        <p:nvCxnSpPr>
          <p:cNvPr id="106" name="꺾인 연결선 34">
            <a:extLst>
              <a:ext uri="{FF2B5EF4-FFF2-40B4-BE49-F238E27FC236}">
                <a16:creationId xmlns:a16="http://schemas.microsoft.com/office/drawing/2014/main" id="{A3D6904C-993C-4A1A-89D4-46D7BDD84DC7}"/>
              </a:ext>
            </a:extLst>
          </p:cNvPr>
          <p:cNvCxnSpPr>
            <a:cxnSpLocks/>
            <a:stCxn id="168" idx="3"/>
            <a:endCxn id="242" idx="1"/>
          </p:cNvCxnSpPr>
          <p:nvPr/>
        </p:nvCxnSpPr>
        <p:spPr>
          <a:xfrm>
            <a:off x="1936999" y="1377356"/>
            <a:ext cx="498418" cy="4464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id="{8BF49AF3-B6EA-4407-90F8-3EFDB20924C3}"/>
              </a:ext>
            </a:extLst>
          </p:cNvPr>
          <p:cNvCxnSpPr>
            <a:cxnSpLocks/>
            <a:stCxn id="207" idx="3"/>
            <a:endCxn id="218" idx="1"/>
          </p:cNvCxnSpPr>
          <p:nvPr/>
        </p:nvCxnSpPr>
        <p:spPr>
          <a:xfrm>
            <a:off x="7215972" y="2915945"/>
            <a:ext cx="518023" cy="225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EA246777-36F7-41BA-A075-0B74EF58C70E}"/>
              </a:ext>
            </a:extLst>
          </p:cNvPr>
          <p:cNvSpPr/>
          <p:nvPr/>
        </p:nvSpPr>
        <p:spPr>
          <a:xfrm>
            <a:off x="2227202" y="537454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87" name="꺾인 연결선 34">
            <a:extLst>
              <a:ext uri="{FF2B5EF4-FFF2-40B4-BE49-F238E27FC236}">
                <a16:creationId xmlns:a16="http://schemas.microsoft.com/office/drawing/2014/main" id="{BFB64B96-F727-4DF9-867B-3EE8A53199F4}"/>
              </a:ext>
            </a:extLst>
          </p:cNvPr>
          <p:cNvCxnSpPr>
            <a:cxnSpLocks/>
            <a:stCxn id="196" idx="3"/>
            <a:endCxn id="206" idx="1"/>
          </p:cNvCxnSpPr>
          <p:nvPr/>
        </p:nvCxnSpPr>
        <p:spPr>
          <a:xfrm flipV="1">
            <a:off x="3849938" y="2184570"/>
            <a:ext cx="497390" cy="26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34">
            <a:extLst>
              <a:ext uri="{FF2B5EF4-FFF2-40B4-BE49-F238E27FC236}">
                <a16:creationId xmlns:a16="http://schemas.microsoft.com/office/drawing/2014/main" id="{31D2B0C3-6B99-4ADE-8CDB-ABF6033526E5}"/>
              </a:ext>
            </a:extLst>
          </p:cNvPr>
          <p:cNvCxnSpPr>
            <a:cxnSpLocks/>
            <a:stCxn id="93" idx="3"/>
            <a:endCxn id="178" idx="1"/>
          </p:cNvCxnSpPr>
          <p:nvPr/>
        </p:nvCxnSpPr>
        <p:spPr>
          <a:xfrm>
            <a:off x="3849939" y="4049091"/>
            <a:ext cx="497388" cy="467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5917E03-A8E9-408E-81FA-F983BC796521}"/>
              </a:ext>
            </a:extLst>
          </p:cNvPr>
          <p:cNvSpPr/>
          <p:nvPr/>
        </p:nvSpPr>
        <p:spPr>
          <a:xfrm>
            <a:off x="2435416" y="3493900"/>
            <a:ext cx="1414523" cy="11103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정비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정비업체 연락처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C4B7B5B-F46A-48DA-966B-553ED29DED48}"/>
              </a:ext>
            </a:extLst>
          </p:cNvPr>
          <p:cNvSpPr/>
          <p:nvPr/>
        </p:nvSpPr>
        <p:spPr>
          <a:xfrm>
            <a:off x="4347328" y="971551"/>
            <a:ext cx="2860524" cy="806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교통사고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담당자의 연락처를 </a:t>
            </a:r>
            <a:r>
              <a:rPr lang="ko-KR" altLang="en-US" sz="800" dirty="0" err="1">
                <a:solidFill>
                  <a:srgbClr val="FF0000"/>
                </a:solidFill>
              </a:rPr>
              <a:t>문자발송해드렸습니다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312DDFF-D3F6-4C5D-88F0-8770053719C2}"/>
              </a:ext>
            </a:extLst>
          </p:cNvPr>
          <p:cNvSpPr/>
          <p:nvPr/>
        </p:nvSpPr>
        <p:spPr>
          <a:xfrm>
            <a:off x="7727466" y="943772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66C1B00-FCC1-43D4-BC08-D91BA52D5FA6}"/>
              </a:ext>
            </a:extLst>
          </p:cNvPr>
          <p:cNvSpPr/>
          <p:nvPr/>
        </p:nvSpPr>
        <p:spPr>
          <a:xfrm>
            <a:off x="7727466" y="118693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EF7DA2-46F3-43A3-881A-273799F0098C}"/>
              </a:ext>
            </a:extLst>
          </p:cNvPr>
          <p:cNvSpPr/>
          <p:nvPr/>
        </p:nvSpPr>
        <p:spPr>
          <a:xfrm>
            <a:off x="7727465" y="143815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A5375C9-2BA5-4285-9CFC-3C2314767549}"/>
              </a:ext>
            </a:extLst>
          </p:cNvPr>
          <p:cNvSpPr txBox="1"/>
          <p:nvPr/>
        </p:nvSpPr>
        <p:spPr>
          <a:xfrm>
            <a:off x="8630495" y="1421170"/>
            <a:ext cx="113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보험회사 및 긴급출동서비스 연락처 및 이용안내</a:t>
            </a:r>
            <a:endParaRPr lang="ko-KR" altLang="en-US" sz="800" b="1" dirty="0"/>
          </a:p>
        </p:txBody>
      </p:sp>
      <p:cxnSp>
        <p:nvCxnSpPr>
          <p:cNvPr id="155" name="꺾인 연결선 34">
            <a:extLst>
              <a:ext uri="{FF2B5EF4-FFF2-40B4-BE49-F238E27FC236}">
                <a16:creationId xmlns:a16="http://schemas.microsoft.com/office/drawing/2014/main" id="{A023E068-9A8F-4084-AB71-AA795D4C8987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7207852" y="1044023"/>
            <a:ext cx="519614" cy="330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34">
            <a:extLst>
              <a:ext uri="{FF2B5EF4-FFF2-40B4-BE49-F238E27FC236}">
                <a16:creationId xmlns:a16="http://schemas.microsoft.com/office/drawing/2014/main" id="{DA971FBC-5419-4644-9A7B-BB7D01CAA705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 flipV="1">
            <a:off x="7207852" y="1287189"/>
            <a:ext cx="519614" cy="8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34">
            <a:extLst>
              <a:ext uri="{FF2B5EF4-FFF2-40B4-BE49-F238E27FC236}">
                <a16:creationId xmlns:a16="http://schemas.microsoft.com/office/drawing/2014/main" id="{170A7948-05DB-4063-A172-5670D1E5FF26}"/>
              </a:ext>
            </a:extLst>
          </p:cNvPr>
          <p:cNvCxnSpPr>
            <a:cxnSpLocks/>
            <a:stCxn id="129" idx="3"/>
            <a:endCxn id="153" idx="1"/>
          </p:cNvCxnSpPr>
          <p:nvPr/>
        </p:nvCxnSpPr>
        <p:spPr>
          <a:xfrm>
            <a:off x="7207852" y="1374845"/>
            <a:ext cx="519613" cy="163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A8ACDFD8-2EAA-4836-92F4-638FAC0F5CB7}"/>
              </a:ext>
            </a:extLst>
          </p:cNvPr>
          <p:cNvSpPr/>
          <p:nvPr/>
        </p:nvSpPr>
        <p:spPr>
          <a:xfrm>
            <a:off x="2227202" y="1962743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67" name="꺾인 연결선 34">
            <a:extLst>
              <a:ext uri="{FF2B5EF4-FFF2-40B4-BE49-F238E27FC236}">
                <a16:creationId xmlns:a16="http://schemas.microsoft.com/office/drawing/2014/main" id="{4B959D84-F208-46C7-B7F0-F9BE9B095043}"/>
              </a:ext>
            </a:extLst>
          </p:cNvPr>
          <p:cNvCxnSpPr>
            <a:cxnSpLocks/>
            <a:stCxn id="168" idx="3"/>
            <a:endCxn id="129" idx="1"/>
          </p:cNvCxnSpPr>
          <p:nvPr/>
        </p:nvCxnSpPr>
        <p:spPr>
          <a:xfrm flipV="1">
            <a:off x="1936999" y="1374845"/>
            <a:ext cx="2410329" cy="2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id="{0880F218-C51E-491B-B620-446695211997}"/>
              </a:ext>
            </a:extLst>
          </p:cNvPr>
          <p:cNvSpPr/>
          <p:nvPr/>
        </p:nvSpPr>
        <p:spPr>
          <a:xfrm>
            <a:off x="2227202" y="116021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6AA2A58-0BAB-4B39-B51F-B04B254F4F00}"/>
              </a:ext>
            </a:extLst>
          </p:cNvPr>
          <p:cNvSpPr/>
          <p:nvPr/>
        </p:nvSpPr>
        <p:spPr>
          <a:xfrm>
            <a:off x="4347327" y="3447820"/>
            <a:ext cx="2868643" cy="583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정비업체 연락처를 </a:t>
            </a:r>
            <a:r>
              <a:rPr lang="ko-KR" altLang="en-US" sz="800" dirty="0" err="1"/>
              <a:t>문자발송해드렸습니다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D846CED-6044-423B-9D1F-6DDC4E738914}"/>
              </a:ext>
            </a:extLst>
          </p:cNvPr>
          <p:cNvSpPr/>
          <p:nvPr/>
        </p:nvSpPr>
        <p:spPr>
          <a:xfrm>
            <a:off x="4347327" y="4130053"/>
            <a:ext cx="2868643" cy="772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정비업체 연락처를 문자를 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70DF588-A5B0-44F1-8F4E-42C277BABB2A}"/>
              </a:ext>
            </a:extLst>
          </p:cNvPr>
          <p:cNvSpPr/>
          <p:nvPr/>
        </p:nvSpPr>
        <p:spPr>
          <a:xfrm>
            <a:off x="7733995" y="4242609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77D212-A250-4323-9B1F-7A150FD0D2B9}"/>
              </a:ext>
            </a:extLst>
          </p:cNvPr>
          <p:cNvSpPr/>
          <p:nvPr/>
        </p:nvSpPr>
        <p:spPr>
          <a:xfrm>
            <a:off x="7733995" y="363544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181" name="꺾인 연결선 34">
            <a:extLst>
              <a:ext uri="{FF2B5EF4-FFF2-40B4-BE49-F238E27FC236}">
                <a16:creationId xmlns:a16="http://schemas.microsoft.com/office/drawing/2014/main" id="{C71A3F29-3C75-4C54-95B5-9084964476CC}"/>
              </a:ext>
            </a:extLst>
          </p:cNvPr>
          <p:cNvCxnSpPr>
            <a:cxnSpLocks/>
            <a:endCxn id="179" idx="1"/>
          </p:cNvCxnSpPr>
          <p:nvPr/>
        </p:nvCxnSpPr>
        <p:spPr>
          <a:xfrm flipV="1">
            <a:off x="7215970" y="4342860"/>
            <a:ext cx="518025" cy="1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34">
            <a:extLst>
              <a:ext uri="{FF2B5EF4-FFF2-40B4-BE49-F238E27FC236}">
                <a16:creationId xmlns:a16="http://schemas.microsoft.com/office/drawing/2014/main" id="{E816A9F2-9FA7-4714-9AAB-C046CCD4B4D6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215970" y="3735699"/>
            <a:ext cx="518025" cy="3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5C76C7E-D50B-44E3-B7F4-4A46B027B126}"/>
              </a:ext>
            </a:extLst>
          </p:cNvPr>
          <p:cNvSpPr txBox="1"/>
          <p:nvPr/>
        </p:nvSpPr>
        <p:spPr>
          <a:xfrm>
            <a:off x="8630496" y="2019040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3F15131-B172-42F9-A184-4DE6F7988F4A}"/>
              </a:ext>
            </a:extLst>
          </p:cNvPr>
          <p:cNvSpPr/>
          <p:nvPr/>
        </p:nvSpPr>
        <p:spPr>
          <a:xfrm>
            <a:off x="2435415" y="1656175"/>
            <a:ext cx="1414523" cy="11103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긴급출동 서비스 안내입니다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긴급출동 서비스에 대한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1A0995B-963E-4AD0-B3B5-BF16C768BAD8}"/>
              </a:ext>
            </a:extLst>
          </p:cNvPr>
          <p:cNvSpPr/>
          <p:nvPr/>
        </p:nvSpPr>
        <p:spPr>
          <a:xfrm>
            <a:off x="4157437" y="348097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70047EA8-DD54-41AE-92CC-E9B2D58F7BBC}"/>
              </a:ext>
            </a:extLst>
          </p:cNvPr>
          <p:cNvSpPr/>
          <p:nvPr/>
        </p:nvSpPr>
        <p:spPr>
          <a:xfrm>
            <a:off x="4157437" y="429835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A8C608E-6666-4822-9D13-856BD6879B2E}"/>
              </a:ext>
            </a:extLst>
          </p:cNvPr>
          <p:cNvSpPr/>
          <p:nvPr/>
        </p:nvSpPr>
        <p:spPr>
          <a:xfrm>
            <a:off x="4347328" y="1876700"/>
            <a:ext cx="2868644" cy="615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긴급출동 서비스에 대한 안내문자를 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3FDBB2EA-08D2-4682-931E-BA0F60036A85}"/>
              </a:ext>
            </a:extLst>
          </p:cNvPr>
          <p:cNvSpPr/>
          <p:nvPr/>
        </p:nvSpPr>
        <p:spPr>
          <a:xfrm>
            <a:off x="4347328" y="2569746"/>
            <a:ext cx="2868644" cy="692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긴급출동 서비스에 대한 안내문자를 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en-US" altLang="ko-KR" sz="800" dirty="0"/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0229CB0-93F1-44D6-973C-F7B93F5C596E}"/>
              </a:ext>
            </a:extLst>
          </p:cNvPr>
          <p:cNvSpPr/>
          <p:nvPr/>
        </p:nvSpPr>
        <p:spPr>
          <a:xfrm>
            <a:off x="7733995" y="2525821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0AB029C-F29C-40BD-B5EF-CBBB34BBAABA}"/>
              </a:ext>
            </a:extLst>
          </p:cNvPr>
          <p:cNvSpPr/>
          <p:nvPr/>
        </p:nvSpPr>
        <p:spPr>
          <a:xfrm>
            <a:off x="7727466" y="2033725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210" name="꺾인 연결선 34">
            <a:extLst>
              <a:ext uri="{FF2B5EF4-FFF2-40B4-BE49-F238E27FC236}">
                <a16:creationId xmlns:a16="http://schemas.microsoft.com/office/drawing/2014/main" id="{DD0767B4-7401-43FD-879C-648D1888E208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 flipV="1">
            <a:off x="7215972" y="2626072"/>
            <a:ext cx="518023" cy="289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34">
            <a:extLst>
              <a:ext uri="{FF2B5EF4-FFF2-40B4-BE49-F238E27FC236}">
                <a16:creationId xmlns:a16="http://schemas.microsoft.com/office/drawing/2014/main" id="{9EB0E711-8914-4C04-B017-8E1788E6D942}"/>
              </a:ext>
            </a:extLst>
          </p:cNvPr>
          <p:cNvCxnSpPr>
            <a:cxnSpLocks/>
            <a:stCxn id="206" idx="3"/>
            <a:endCxn id="209" idx="1"/>
          </p:cNvCxnSpPr>
          <p:nvPr/>
        </p:nvCxnSpPr>
        <p:spPr>
          <a:xfrm flipV="1">
            <a:off x="7215972" y="2133976"/>
            <a:ext cx="511494" cy="50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47744F7-C6E6-4C7F-9DCE-C01C70FC35A1}"/>
              </a:ext>
            </a:extLst>
          </p:cNvPr>
          <p:cNvSpPr txBox="1"/>
          <p:nvPr/>
        </p:nvSpPr>
        <p:spPr>
          <a:xfrm>
            <a:off x="8650658" y="3627976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B70653D3-F021-494B-A637-EB74B0C7C352}"/>
              </a:ext>
            </a:extLst>
          </p:cNvPr>
          <p:cNvSpPr/>
          <p:nvPr/>
        </p:nvSpPr>
        <p:spPr>
          <a:xfrm>
            <a:off x="7733995" y="3040744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4415AE-D866-44A3-85C6-0A5FE062B074}"/>
              </a:ext>
            </a:extLst>
          </p:cNvPr>
          <p:cNvSpPr txBox="1"/>
          <p:nvPr/>
        </p:nvSpPr>
        <p:spPr>
          <a:xfrm>
            <a:off x="8630495" y="3025801"/>
            <a:ext cx="1130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긴급출동 서비스안내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688B6E7-6989-4E63-9AD8-20114E8A3DB7}"/>
              </a:ext>
            </a:extLst>
          </p:cNvPr>
          <p:cNvSpPr/>
          <p:nvPr/>
        </p:nvSpPr>
        <p:spPr>
          <a:xfrm>
            <a:off x="2435417" y="5109778"/>
            <a:ext cx="1414523" cy="14644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</a:t>
            </a:r>
            <a:r>
              <a:rPr lang="en-US" altLang="ko-KR" sz="800" dirty="0"/>
              <a:t>. </a:t>
            </a:r>
            <a:r>
              <a:rPr lang="ko-KR" altLang="en-US" sz="800" dirty="0"/>
              <a:t>죄송합니다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영업관련 상담은 업무시간에만 가능합니다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연락처를 </a:t>
            </a:r>
            <a:r>
              <a:rPr lang="ko-KR" altLang="en-US" sz="800" dirty="0" err="1"/>
              <a:t>남겨주시면</a:t>
            </a:r>
            <a:r>
              <a:rPr lang="ko-KR" altLang="en-US" sz="800" dirty="0"/>
              <a:t> 업무시간에 연락 드리도록 하겠습니다</a:t>
            </a:r>
            <a:r>
              <a:rPr lang="en-US" altLang="ko-KR" sz="800" dirty="0"/>
              <a:t>. </a:t>
            </a:r>
            <a:r>
              <a:rPr lang="ko-KR" altLang="en-US" sz="800" dirty="0"/>
              <a:t>연락처를 남기시려면 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  </a:t>
            </a:r>
            <a:r>
              <a:rPr lang="ko-KR" altLang="en-US" sz="800" dirty="0"/>
              <a:t>통화를 마치시려면 </a:t>
            </a:r>
            <a:r>
              <a:rPr lang="en-US" altLang="ko-KR" sz="800" dirty="0"/>
              <a:t>2</a:t>
            </a:r>
            <a:r>
              <a:rPr lang="ko-KR" altLang="en-US" sz="800" dirty="0"/>
              <a:t>번 </a:t>
            </a:r>
            <a:r>
              <a:rPr lang="en-US" altLang="ko-KR" sz="800" dirty="0"/>
              <a:t>,</a:t>
            </a:r>
            <a:endParaRPr lang="ko-KR" altLang="en-US" sz="800" dirty="0"/>
          </a:p>
          <a:p>
            <a:r>
              <a:rPr lang="ko-KR" altLang="en-US" sz="800" dirty="0"/>
              <a:t>처음으로 가시려면 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cxnSp>
        <p:nvCxnSpPr>
          <p:cNvPr id="243" name="꺾인 연결선 34">
            <a:extLst>
              <a:ext uri="{FF2B5EF4-FFF2-40B4-BE49-F238E27FC236}">
                <a16:creationId xmlns:a16="http://schemas.microsoft.com/office/drawing/2014/main" id="{483E134C-FB99-402D-9942-C786326728E3}"/>
              </a:ext>
            </a:extLst>
          </p:cNvPr>
          <p:cNvCxnSpPr>
            <a:cxnSpLocks/>
            <a:stCxn id="242" idx="3"/>
            <a:endCxn id="66" idx="1"/>
          </p:cNvCxnSpPr>
          <p:nvPr/>
        </p:nvCxnSpPr>
        <p:spPr>
          <a:xfrm flipV="1">
            <a:off x="3849940" y="5414314"/>
            <a:ext cx="497387" cy="427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A76C578-7F28-45E4-8D32-99CFA422FFD8}"/>
              </a:ext>
            </a:extLst>
          </p:cNvPr>
          <p:cNvSpPr/>
          <p:nvPr/>
        </p:nvSpPr>
        <p:spPr>
          <a:xfrm>
            <a:off x="250600" y="986130"/>
            <a:ext cx="1686399" cy="78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교통사고 관련 상담은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긴급출동 서비스안내는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정비 관련 상담은 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영업 및 기타상담은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다시듣기는</a:t>
            </a:r>
            <a:r>
              <a:rPr lang="ko-KR" altLang="en-US" sz="800" dirty="0">
                <a:solidFill>
                  <a:schemeClr val="tx1"/>
                </a:solidFill>
              </a:rPr>
              <a:t> *를 눌러주세요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A04F1531-367D-4A01-AA24-1A6E58CED643}"/>
              </a:ext>
            </a:extLst>
          </p:cNvPr>
          <p:cNvSpPr/>
          <p:nvPr/>
        </p:nvSpPr>
        <p:spPr>
          <a:xfrm>
            <a:off x="1066027" y="1791586"/>
            <a:ext cx="870971" cy="1953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처음으로</a:t>
            </a:r>
          </a:p>
        </p:txBody>
      </p:sp>
      <p:cxnSp>
        <p:nvCxnSpPr>
          <p:cNvPr id="57" name="꺾인 연결선 34">
            <a:extLst>
              <a:ext uri="{FF2B5EF4-FFF2-40B4-BE49-F238E27FC236}">
                <a16:creationId xmlns:a16="http://schemas.microsoft.com/office/drawing/2014/main" id="{7AAEF268-F3C6-4DCC-8612-7507E2D5FE43}"/>
              </a:ext>
            </a:extLst>
          </p:cNvPr>
          <p:cNvCxnSpPr>
            <a:cxnSpLocks/>
            <a:stCxn id="242" idx="3"/>
            <a:endCxn id="85" idx="1"/>
          </p:cNvCxnSpPr>
          <p:nvPr/>
        </p:nvCxnSpPr>
        <p:spPr>
          <a:xfrm>
            <a:off x="3849940" y="5842000"/>
            <a:ext cx="497386" cy="546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013EA857-9F02-40E3-8922-F3A20C0FBAF3}"/>
              </a:ext>
            </a:extLst>
          </p:cNvPr>
          <p:cNvSpPr/>
          <p:nvPr/>
        </p:nvSpPr>
        <p:spPr>
          <a:xfrm>
            <a:off x="4164228" y="613497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983F13C-62DC-4260-BDA6-7EAEE8EE421F}"/>
              </a:ext>
            </a:extLst>
          </p:cNvPr>
          <p:cNvSpPr/>
          <p:nvPr/>
        </p:nvSpPr>
        <p:spPr>
          <a:xfrm>
            <a:off x="4152466" y="5172764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53BDDD9-0497-4CBD-A6AB-189F3ABFC7BE}"/>
              </a:ext>
            </a:extLst>
          </p:cNvPr>
          <p:cNvSpPr/>
          <p:nvPr/>
        </p:nvSpPr>
        <p:spPr>
          <a:xfrm>
            <a:off x="4347327" y="5204457"/>
            <a:ext cx="1414523" cy="4197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연락받으실</a:t>
            </a:r>
            <a:r>
              <a:rPr lang="ko-KR" altLang="en-US" sz="800" dirty="0"/>
              <a:t> 전화번호와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567C9D3-6C43-4B63-ACB3-821EC14848C8}"/>
              </a:ext>
            </a:extLst>
          </p:cNvPr>
          <p:cNvSpPr/>
          <p:nvPr/>
        </p:nvSpPr>
        <p:spPr>
          <a:xfrm>
            <a:off x="6186638" y="5032312"/>
            <a:ext cx="1601528" cy="749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입력하신 번호는 </a:t>
            </a:r>
            <a:r>
              <a:rPr lang="ko-KR" altLang="en-US" sz="800" dirty="0" err="1"/>
              <a:t>영일영</a:t>
            </a:r>
            <a:r>
              <a:rPr lang="ko-KR" altLang="en-US" sz="800" dirty="0"/>
              <a:t> 삼삼오오 </a:t>
            </a:r>
            <a:r>
              <a:rPr lang="ko-KR" altLang="en-US" sz="800" dirty="0" err="1"/>
              <a:t>육칠팔구</a:t>
            </a:r>
            <a:r>
              <a:rPr lang="ko-KR" altLang="en-US" sz="800" dirty="0"/>
              <a:t> 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115AEF-F6B7-4CE3-A98C-1F8EAF32AF39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5761850" y="5407007"/>
            <a:ext cx="424788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83B96D9-2D90-4D06-A707-1D01E530EA98}"/>
              </a:ext>
            </a:extLst>
          </p:cNvPr>
          <p:cNvSpPr/>
          <p:nvPr/>
        </p:nvSpPr>
        <p:spPr>
          <a:xfrm>
            <a:off x="8325493" y="4998221"/>
            <a:ext cx="1386066" cy="817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등록되셨습니다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영업시간에 </a:t>
            </a:r>
            <a:r>
              <a:rPr lang="ko-KR" altLang="en-US" sz="800" dirty="0" err="1"/>
              <a:t>연락드리겠습니다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A5604D8-BBB2-4EFC-8120-26369DF314A6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 flipV="1">
            <a:off x="7788166" y="5407006"/>
            <a:ext cx="537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34">
            <a:extLst>
              <a:ext uri="{FF2B5EF4-FFF2-40B4-BE49-F238E27FC236}">
                <a16:creationId xmlns:a16="http://schemas.microsoft.com/office/drawing/2014/main" id="{9DCBE445-C884-4A9F-AD45-FEF42E7D6688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 flipH="1">
            <a:off x="5942231" y="4736530"/>
            <a:ext cx="157530" cy="1932813"/>
          </a:xfrm>
          <a:prstGeom prst="bentConnector3">
            <a:avLst>
              <a:gd name="adj1" fmla="val -145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7FCE7642-D3C6-49C6-B96F-70F6E3F5D57A}"/>
              </a:ext>
            </a:extLst>
          </p:cNvPr>
          <p:cNvSpPr/>
          <p:nvPr/>
        </p:nvSpPr>
        <p:spPr>
          <a:xfrm>
            <a:off x="7840805" y="518694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16276AF-6DC8-49B2-AB1F-6EB214EFD18B}"/>
              </a:ext>
            </a:extLst>
          </p:cNvPr>
          <p:cNvSpPr/>
          <p:nvPr/>
        </p:nvSpPr>
        <p:spPr>
          <a:xfrm>
            <a:off x="7072521" y="5859163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4533E0-B1FC-4746-8EC1-D5246FBE839A}"/>
              </a:ext>
            </a:extLst>
          </p:cNvPr>
          <p:cNvSpPr/>
          <p:nvPr/>
        </p:nvSpPr>
        <p:spPr>
          <a:xfrm>
            <a:off x="7207852" y="6210268"/>
            <a:ext cx="1351695" cy="332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종 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408626D-7BC2-45E0-B2EB-B2CA60E218F9}"/>
              </a:ext>
            </a:extLst>
          </p:cNvPr>
          <p:cNvSpPr/>
          <p:nvPr/>
        </p:nvSpPr>
        <p:spPr>
          <a:xfrm>
            <a:off x="4347326" y="6178863"/>
            <a:ext cx="1414523" cy="4197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이용해주셔서</a:t>
            </a:r>
            <a:r>
              <a:rPr lang="ko-KR" altLang="en-US" sz="800" dirty="0"/>
              <a:t> 감사합니다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BFFE8DF-8B16-4EDA-948C-0C594D689FE6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5761849" y="6376295"/>
            <a:ext cx="1446003" cy="1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6229406-F510-4B04-ADAD-0339595DBFA2}"/>
              </a:ext>
            </a:extLst>
          </p:cNvPr>
          <p:cNvSpPr/>
          <p:nvPr/>
        </p:nvSpPr>
        <p:spPr>
          <a:xfrm>
            <a:off x="8559547" y="4593004"/>
            <a:ext cx="903029" cy="215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CALL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BACK</a:t>
            </a:r>
            <a:endParaRPr lang="ko-KR" altLang="en-US" sz="800" b="1" dirty="0"/>
          </a:p>
        </p:txBody>
      </p:sp>
      <p:cxnSp>
        <p:nvCxnSpPr>
          <p:cNvPr id="95" name="꺾인 연결선 34">
            <a:extLst>
              <a:ext uri="{FF2B5EF4-FFF2-40B4-BE49-F238E27FC236}">
                <a16:creationId xmlns:a16="http://schemas.microsoft.com/office/drawing/2014/main" id="{3542DF8E-BFBE-4585-8AD3-A82B6139A7A2}"/>
              </a:ext>
            </a:extLst>
          </p:cNvPr>
          <p:cNvCxnSpPr>
            <a:cxnSpLocks/>
            <a:stCxn id="67" idx="3"/>
            <a:endCxn id="94" idx="1"/>
          </p:cNvCxnSpPr>
          <p:nvPr/>
        </p:nvCxnSpPr>
        <p:spPr>
          <a:xfrm flipV="1">
            <a:off x="7788166" y="4700727"/>
            <a:ext cx="771381" cy="706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B7FFFB-FB86-4C85-87D2-EB216569BAD4}"/>
              </a:ext>
            </a:extLst>
          </p:cNvPr>
          <p:cNvSpPr/>
          <p:nvPr/>
        </p:nvSpPr>
        <p:spPr>
          <a:xfrm>
            <a:off x="335471" y="5109778"/>
            <a:ext cx="1585707" cy="1464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아마존카</a:t>
            </a:r>
            <a:r>
              <a:rPr lang="ko-KR" altLang="en-US" sz="800" dirty="0"/>
              <a:t> 고객이 </a:t>
            </a:r>
            <a:r>
              <a:rPr lang="ko-KR" altLang="en-US" sz="800" dirty="0" err="1"/>
              <a:t>아닌경우</a:t>
            </a:r>
            <a:r>
              <a:rPr lang="ko-KR" altLang="en-US" sz="800" dirty="0"/>
              <a:t> 영업관련 내용에 한하여 상담이 가능합니다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현재는 업무시간이 </a:t>
            </a:r>
            <a:r>
              <a:rPr lang="ko-KR" altLang="en-US" sz="800" dirty="0" err="1"/>
              <a:t>아니오니</a:t>
            </a:r>
            <a:r>
              <a:rPr lang="en-US" altLang="ko-KR" sz="800" dirty="0"/>
              <a:t> </a:t>
            </a:r>
            <a:r>
              <a:rPr lang="ko-KR" altLang="en-US" sz="800" dirty="0"/>
              <a:t>연락처를 </a:t>
            </a:r>
            <a:r>
              <a:rPr lang="ko-KR" altLang="en-US" sz="800" dirty="0" err="1"/>
              <a:t>남겨주시면</a:t>
            </a:r>
            <a:r>
              <a:rPr lang="ko-KR" altLang="en-US" sz="800" dirty="0"/>
              <a:t> 업무시간에 연락 드리도록 하겠습니다</a:t>
            </a:r>
            <a:r>
              <a:rPr lang="en-US" altLang="ko-KR" sz="800" dirty="0"/>
              <a:t>. </a:t>
            </a:r>
            <a:r>
              <a:rPr lang="ko-KR" altLang="en-US" sz="800" dirty="0"/>
              <a:t>연락처를 남기시려면 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  </a:t>
            </a:r>
            <a:r>
              <a:rPr lang="ko-KR" altLang="en-US" sz="800" dirty="0"/>
              <a:t>통화를 마치시려면 </a:t>
            </a:r>
            <a:r>
              <a:rPr lang="en-US" altLang="ko-KR" sz="800" dirty="0"/>
              <a:t>2</a:t>
            </a:r>
            <a:r>
              <a:rPr lang="ko-KR" altLang="en-US" sz="800" dirty="0"/>
              <a:t>번 </a:t>
            </a:r>
            <a:r>
              <a:rPr lang="en-US" altLang="ko-KR" sz="800" dirty="0"/>
              <a:t>,</a:t>
            </a:r>
            <a:endParaRPr lang="ko-KR" altLang="en-US" sz="800" dirty="0"/>
          </a:p>
          <a:p>
            <a:r>
              <a:rPr lang="ko-KR" altLang="en-US" sz="800" dirty="0"/>
              <a:t>처음으로 가시려면 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cxnSp>
        <p:nvCxnSpPr>
          <p:cNvPr id="74" name="꺾인 연결선 34">
            <a:extLst>
              <a:ext uri="{FF2B5EF4-FFF2-40B4-BE49-F238E27FC236}">
                <a16:creationId xmlns:a16="http://schemas.microsoft.com/office/drawing/2014/main" id="{F1A3D4FD-9037-400C-ABA7-02B528EFBF42}"/>
              </a:ext>
            </a:extLst>
          </p:cNvPr>
          <p:cNvCxnSpPr>
            <a:cxnSpLocks/>
            <a:stCxn id="168" idx="3"/>
            <a:endCxn id="72" idx="3"/>
          </p:cNvCxnSpPr>
          <p:nvPr/>
        </p:nvCxnSpPr>
        <p:spPr>
          <a:xfrm flipH="1">
            <a:off x="1921178" y="1377356"/>
            <a:ext cx="15821" cy="4464644"/>
          </a:xfrm>
          <a:prstGeom prst="bentConnector3">
            <a:avLst>
              <a:gd name="adj1" fmla="val -1444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921AF27-40B2-4574-97A4-F88714ABE10C}"/>
              </a:ext>
            </a:extLst>
          </p:cNvPr>
          <p:cNvSpPr txBox="1"/>
          <p:nvPr/>
        </p:nvSpPr>
        <p:spPr>
          <a:xfrm>
            <a:off x="423397" y="4828417"/>
            <a:ext cx="1414523" cy="21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아마존카</a:t>
            </a:r>
            <a:r>
              <a:rPr lang="ko-KR" altLang="en-US" sz="800" b="1" dirty="0"/>
              <a:t> 고객이 </a:t>
            </a:r>
            <a:r>
              <a:rPr lang="ko-KR" altLang="en-US" sz="800" b="1" dirty="0" err="1"/>
              <a:t>아닌경우</a:t>
            </a:r>
            <a:endParaRPr lang="ko-KR" altLang="en-US" sz="800" b="1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AD56FB8B-00BF-4FC1-8886-247BF42F04A7}"/>
              </a:ext>
            </a:extLst>
          </p:cNvPr>
          <p:cNvSpPr/>
          <p:nvPr/>
        </p:nvSpPr>
        <p:spPr>
          <a:xfrm>
            <a:off x="144696" y="4703551"/>
            <a:ext cx="1937090" cy="2046914"/>
          </a:xfrm>
          <a:prstGeom prst="frame">
            <a:avLst>
              <a:gd name="adj1" fmla="val 8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BDDF1EA-6CAD-42D0-8D95-4668984463EF}"/>
              </a:ext>
            </a:extLst>
          </p:cNvPr>
          <p:cNvSpPr/>
          <p:nvPr/>
        </p:nvSpPr>
        <p:spPr>
          <a:xfrm>
            <a:off x="676810" y="3784572"/>
            <a:ext cx="903029" cy="402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영업상담콜백</a:t>
            </a:r>
            <a:endParaRPr lang="ko-KR" altLang="en-US" sz="8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06BCC68-BD2E-4B60-874B-7ACB02EB0A2E}"/>
              </a:ext>
            </a:extLst>
          </p:cNvPr>
          <p:cNvCxnSpPr>
            <a:cxnSpLocks/>
            <a:stCxn id="86" idx="2"/>
            <a:endCxn id="72" idx="0"/>
          </p:cNvCxnSpPr>
          <p:nvPr/>
        </p:nvCxnSpPr>
        <p:spPr>
          <a:xfrm>
            <a:off x="1128325" y="4186664"/>
            <a:ext cx="0" cy="9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478C139-6686-4DFC-AAD1-B9F52231F43B}"/>
              </a:ext>
            </a:extLst>
          </p:cNvPr>
          <p:cNvCxnSpPr>
            <a:cxnSpLocks/>
          </p:cNvCxnSpPr>
          <p:nvPr/>
        </p:nvCxnSpPr>
        <p:spPr>
          <a:xfrm flipV="1">
            <a:off x="2081786" y="6672044"/>
            <a:ext cx="2205154" cy="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3665227" y="24286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담당자콜 시나리오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70E3-00E4-4B9E-97C7-55E1937B0690}"/>
              </a:ext>
            </a:extLst>
          </p:cNvPr>
          <p:cNvSpPr/>
          <p:nvPr/>
        </p:nvSpPr>
        <p:spPr>
          <a:xfrm>
            <a:off x="3124265" y="889555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당담자</a:t>
            </a:r>
            <a:r>
              <a:rPr lang="ko-KR" altLang="en-US" sz="800" dirty="0"/>
              <a:t> </a:t>
            </a:r>
            <a:r>
              <a:rPr lang="ko-KR" altLang="en-US" sz="800" dirty="0" err="1"/>
              <a:t>연결시</a:t>
            </a:r>
            <a:r>
              <a:rPr lang="ko-KR" altLang="en-US" sz="800" dirty="0"/>
              <a:t> 고객 상담품질과 개인정보 보호를 위하여 통화내용이 녹음됨을 알려 드립니다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잠시만 기다려 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905A84-7D4D-4D9C-B863-9B8CD57603AF}"/>
              </a:ext>
            </a:extLst>
          </p:cNvPr>
          <p:cNvSpPr/>
          <p:nvPr/>
        </p:nvSpPr>
        <p:spPr>
          <a:xfrm>
            <a:off x="926065" y="1077389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담당자 </a:t>
            </a:r>
            <a:r>
              <a:rPr lang="en-US" altLang="ko-KR" sz="1100" b="1" dirty="0"/>
              <a:t>CALL</a:t>
            </a:r>
            <a:endParaRPr lang="ko-KR" altLang="en-US" sz="11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223E2F-4C45-4E55-9711-B9066E50783A}"/>
              </a:ext>
            </a:extLst>
          </p:cNvPr>
          <p:cNvCxnSpPr>
            <a:cxnSpLocks/>
            <a:stCxn id="10" idx="2"/>
            <a:endCxn id="65" idx="0"/>
          </p:cNvCxnSpPr>
          <p:nvPr/>
        </p:nvCxnSpPr>
        <p:spPr>
          <a:xfrm>
            <a:off x="4662877" y="1546646"/>
            <a:ext cx="4401" cy="6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07507B0-0508-4069-B390-24EFC13992B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2421174" y="1218099"/>
            <a:ext cx="7030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2ED9700-3098-45D3-B415-44038BBA8705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 flipV="1">
            <a:off x="6201487" y="1218100"/>
            <a:ext cx="479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950E2C-61D4-4FB6-AB40-83CE8BC81ED8}"/>
              </a:ext>
            </a:extLst>
          </p:cNvPr>
          <p:cNvSpPr/>
          <p:nvPr/>
        </p:nvSpPr>
        <p:spPr>
          <a:xfrm>
            <a:off x="6680910" y="1099551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88121B-0B0A-42CF-A0DA-8393F3CD2A3B}"/>
              </a:ext>
            </a:extLst>
          </p:cNvPr>
          <p:cNvSpPr txBox="1"/>
          <p:nvPr/>
        </p:nvSpPr>
        <p:spPr>
          <a:xfrm>
            <a:off x="4629520" y="1794422"/>
            <a:ext cx="1752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FC886-A89A-4812-8550-DFCEDE97D510}"/>
              </a:ext>
            </a:extLst>
          </p:cNvPr>
          <p:cNvSpPr/>
          <p:nvPr/>
        </p:nvSpPr>
        <p:spPr>
          <a:xfrm>
            <a:off x="4341596" y="6540741"/>
            <a:ext cx="633754" cy="169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START</a:t>
            </a:r>
            <a:endParaRPr lang="ko-KR" altLang="en-US" sz="8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8D617EB-31C1-46F4-80ED-CDD2979A04C8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>
            <a:off x="4658473" y="6310185"/>
            <a:ext cx="0" cy="23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E5BBF3-AC81-4C7E-AE84-9DADD2D1C3C2}"/>
              </a:ext>
            </a:extLst>
          </p:cNvPr>
          <p:cNvSpPr txBox="1"/>
          <p:nvPr/>
        </p:nvSpPr>
        <p:spPr>
          <a:xfrm>
            <a:off x="4629519" y="2884237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057F6C-9315-4854-BFB1-971B1810B9E2}"/>
              </a:ext>
            </a:extLst>
          </p:cNvPr>
          <p:cNvSpPr/>
          <p:nvPr/>
        </p:nvSpPr>
        <p:spPr>
          <a:xfrm>
            <a:off x="3133068" y="2146734"/>
            <a:ext cx="3068419" cy="547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5ABCDF-D816-4730-AFE8-4AE538263EAE}"/>
              </a:ext>
            </a:extLst>
          </p:cNvPr>
          <p:cNvSpPr txBox="1"/>
          <p:nvPr/>
        </p:nvSpPr>
        <p:spPr>
          <a:xfrm>
            <a:off x="6251736" y="1003858"/>
            <a:ext cx="437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연결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B1BEE39-61A0-44C9-8693-60381FE1D956}"/>
              </a:ext>
            </a:extLst>
          </p:cNvPr>
          <p:cNvCxnSpPr>
            <a:cxnSpLocks/>
            <a:stCxn id="65" idx="3"/>
            <a:endCxn id="47" idx="1"/>
          </p:cNvCxnSpPr>
          <p:nvPr/>
        </p:nvCxnSpPr>
        <p:spPr>
          <a:xfrm flipV="1">
            <a:off x="6201487" y="1218100"/>
            <a:ext cx="479423" cy="1202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F8607EB-3892-4520-B042-DC8DDF1A3BDA}"/>
              </a:ext>
            </a:extLst>
          </p:cNvPr>
          <p:cNvSpPr/>
          <p:nvPr/>
        </p:nvSpPr>
        <p:spPr>
          <a:xfrm>
            <a:off x="4000759" y="1647656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정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F18A2D0-97E9-4266-B30F-8BD07F250AC5}"/>
              </a:ext>
            </a:extLst>
          </p:cNvPr>
          <p:cNvSpPr/>
          <p:nvPr/>
        </p:nvSpPr>
        <p:spPr>
          <a:xfrm>
            <a:off x="4000759" y="2762372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4A555F-8D3C-4F16-AEFA-65ABBFB7804C}"/>
              </a:ext>
            </a:extLst>
          </p:cNvPr>
          <p:cNvSpPr/>
          <p:nvPr/>
        </p:nvSpPr>
        <p:spPr>
          <a:xfrm>
            <a:off x="748720" y="5132681"/>
            <a:ext cx="2366740" cy="441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고객님께서 전화주신 휴대폰번호로 담당자 연락처를 </a:t>
            </a:r>
            <a:r>
              <a:rPr lang="ko-KR" altLang="en-US" sz="800" dirty="0" err="1">
                <a:solidFill>
                  <a:schemeClr val="tx1"/>
                </a:solidFill>
              </a:rPr>
              <a:t>문자발송해드렸습니다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558B351-AE3D-4227-8ADD-3865CADA8C04}"/>
              </a:ext>
            </a:extLst>
          </p:cNvPr>
          <p:cNvSpPr/>
          <p:nvPr/>
        </p:nvSpPr>
        <p:spPr>
          <a:xfrm>
            <a:off x="3567494" y="6015290"/>
            <a:ext cx="2181958" cy="294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처음으로 돌아가시려면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F736FC-8C3F-47D1-9010-2FA0F8EA59D7}"/>
              </a:ext>
            </a:extLst>
          </p:cNvPr>
          <p:cNvSpPr/>
          <p:nvPr/>
        </p:nvSpPr>
        <p:spPr>
          <a:xfrm>
            <a:off x="3128665" y="4325325"/>
            <a:ext cx="3077223" cy="387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모든 담당자와  통화연결이 되지 않습니다</a:t>
            </a:r>
            <a:r>
              <a:rPr lang="en-US" altLang="ko-KR" sz="800" dirty="0"/>
              <a:t>.</a:t>
            </a:r>
          </a:p>
          <a:p>
            <a:pPr fontAlgn="base"/>
            <a:r>
              <a:rPr lang="ko-KR" altLang="en-US" sz="800" u="sng" dirty="0">
                <a:solidFill>
                  <a:schemeClr val="tx1"/>
                </a:solidFill>
              </a:rPr>
              <a:t>이용에 불편을 드려 죄송합니다</a:t>
            </a:r>
            <a:r>
              <a:rPr lang="en-US" altLang="ko-KR" sz="800" u="sng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3AF23B9-AA30-48D6-9242-A3992CD1DC17}"/>
              </a:ext>
            </a:extLst>
          </p:cNvPr>
          <p:cNvCxnSpPr>
            <a:cxnSpLocks/>
            <a:stCxn id="65" idx="2"/>
            <a:endCxn id="36" idx="0"/>
          </p:cNvCxnSpPr>
          <p:nvPr/>
        </p:nvCxnSpPr>
        <p:spPr>
          <a:xfrm>
            <a:off x="4667278" y="2694080"/>
            <a:ext cx="0" cy="54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70">
            <a:extLst>
              <a:ext uri="{FF2B5EF4-FFF2-40B4-BE49-F238E27FC236}">
                <a16:creationId xmlns:a16="http://schemas.microsoft.com/office/drawing/2014/main" id="{44C9D766-995E-4E48-A823-99D30E9BE451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rot="16200000" flipH="1">
            <a:off x="3074694" y="4431510"/>
            <a:ext cx="441175" cy="2726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70">
            <a:extLst>
              <a:ext uri="{FF2B5EF4-FFF2-40B4-BE49-F238E27FC236}">
                <a16:creationId xmlns:a16="http://schemas.microsoft.com/office/drawing/2014/main" id="{6E972AE2-CFD3-4182-A375-F281A34585E5}"/>
              </a:ext>
            </a:extLst>
          </p:cNvPr>
          <p:cNvCxnSpPr>
            <a:cxnSpLocks/>
            <a:stCxn id="54" idx="2"/>
            <a:endCxn id="45" idx="0"/>
          </p:cNvCxnSpPr>
          <p:nvPr/>
        </p:nvCxnSpPr>
        <p:spPr>
          <a:xfrm rot="5400000">
            <a:off x="3089729" y="3555132"/>
            <a:ext cx="419911" cy="2735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4688DAB-3C4D-4DD7-B998-06D809730E5B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4658473" y="4712770"/>
            <a:ext cx="8804" cy="130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7DDF424-2E65-4B78-82F4-738CB7CE668E}"/>
              </a:ext>
            </a:extLst>
          </p:cNvPr>
          <p:cNvSpPr txBox="1"/>
          <p:nvPr/>
        </p:nvSpPr>
        <p:spPr>
          <a:xfrm>
            <a:off x="926065" y="4648162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문자수신이 가능한 휴대폰 발신인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D6439-CA4B-42B1-A926-B015FFA34350}"/>
              </a:ext>
            </a:extLst>
          </p:cNvPr>
          <p:cNvSpPr txBox="1"/>
          <p:nvPr/>
        </p:nvSpPr>
        <p:spPr>
          <a:xfrm>
            <a:off x="4627810" y="3962434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310C59-D0BE-428B-A5E2-A1F8A78BAED6}"/>
              </a:ext>
            </a:extLst>
          </p:cNvPr>
          <p:cNvSpPr/>
          <p:nvPr/>
        </p:nvSpPr>
        <p:spPr>
          <a:xfrm>
            <a:off x="3133068" y="3240856"/>
            <a:ext cx="3068419" cy="5473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EC1EA9E-B089-432B-80CD-1A728526FA15}"/>
              </a:ext>
            </a:extLst>
          </p:cNvPr>
          <p:cNvSpPr/>
          <p:nvPr/>
        </p:nvSpPr>
        <p:spPr>
          <a:xfrm>
            <a:off x="4000759" y="3844763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3F5CCFC-0503-448E-9B43-704148067710}"/>
              </a:ext>
            </a:extLst>
          </p:cNvPr>
          <p:cNvCxnSpPr>
            <a:cxnSpLocks/>
            <a:stCxn id="36" idx="2"/>
            <a:endCxn id="54" idx="0"/>
          </p:cNvCxnSpPr>
          <p:nvPr/>
        </p:nvCxnSpPr>
        <p:spPr>
          <a:xfrm flipH="1">
            <a:off x="4667277" y="3788202"/>
            <a:ext cx="1" cy="53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4372088" y="250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예외처리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4A3D9D-2249-4913-9938-3150003680D3}"/>
              </a:ext>
            </a:extLst>
          </p:cNvPr>
          <p:cNvSpPr/>
          <p:nvPr/>
        </p:nvSpPr>
        <p:spPr>
          <a:xfrm>
            <a:off x="3333149" y="3795802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휴대폰번호가 확인되지 않아 문자서비스는 이용할 수 없습니다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3EF63D-A28C-4080-910E-25B7BDD62FC6}"/>
              </a:ext>
            </a:extLst>
          </p:cNvPr>
          <p:cNvSpPr/>
          <p:nvPr/>
        </p:nvSpPr>
        <p:spPr>
          <a:xfrm>
            <a:off x="4124206" y="2915405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문자발송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5D56D5-626F-4C6B-926D-32BDDB6C54D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4867358" y="4452893"/>
            <a:ext cx="4403" cy="67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D87121-1A50-4480-B5EF-5B3FF3FF55A0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4871761" y="3196825"/>
            <a:ext cx="0" cy="59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8F2BC0-8571-4754-A3FC-4F08E5F09558}"/>
              </a:ext>
            </a:extLst>
          </p:cNvPr>
          <p:cNvSpPr/>
          <p:nvPr/>
        </p:nvSpPr>
        <p:spPr>
          <a:xfrm>
            <a:off x="4355124" y="5132780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7E387E-0B9B-4110-B69B-921434A7EF44}"/>
              </a:ext>
            </a:extLst>
          </p:cNvPr>
          <p:cNvSpPr/>
          <p:nvPr/>
        </p:nvSpPr>
        <p:spPr>
          <a:xfrm>
            <a:off x="4669127" y="347004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C4D510-C099-45F5-B45D-85238C29492E}"/>
              </a:ext>
            </a:extLst>
          </p:cNvPr>
          <p:cNvSpPr/>
          <p:nvPr/>
        </p:nvSpPr>
        <p:spPr>
          <a:xfrm>
            <a:off x="3948807" y="1311761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잘못 누르셨습니다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7E076D-F7A7-4C58-B8AE-7AE8F6162072}"/>
              </a:ext>
            </a:extLst>
          </p:cNvPr>
          <p:cNvSpPr/>
          <p:nvPr/>
        </p:nvSpPr>
        <p:spPr>
          <a:xfrm>
            <a:off x="2253122" y="1311760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잘못누른경우</a:t>
            </a:r>
            <a:endParaRPr lang="ko-KR" altLang="en-US" sz="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B1E7EA-C0DD-4770-9CDB-DE3AAD91781F}"/>
              </a:ext>
            </a:extLst>
          </p:cNvPr>
          <p:cNvSpPr/>
          <p:nvPr/>
        </p:nvSpPr>
        <p:spPr>
          <a:xfrm>
            <a:off x="2253122" y="1727747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입력시간이 초과된 경우</a:t>
            </a:r>
            <a:endParaRPr lang="ko-KR" altLang="en-US" sz="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2A564A-34A3-4F13-93D0-E7490ED9603F}"/>
              </a:ext>
            </a:extLst>
          </p:cNvPr>
          <p:cNvSpPr/>
          <p:nvPr/>
        </p:nvSpPr>
        <p:spPr>
          <a:xfrm>
            <a:off x="6135385" y="1494883"/>
            <a:ext cx="1123633" cy="232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다시듣기동작</a:t>
            </a:r>
            <a:endParaRPr lang="ko-KR" altLang="en-US" sz="8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2639769-8A83-42DA-831D-86641F7323BE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5518696" y="1611315"/>
            <a:ext cx="616689" cy="257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ADEB919-394C-44FE-BDF9-CB3A7054B9DA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518696" y="1452471"/>
            <a:ext cx="616689" cy="158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B9228B-B662-4D78-AD03-7CF92C881982}"/>
              </a:ext>
            </a:extLst>
          </p:cNvPr>
          <p:cNvSpPr/>
          <p:nvPr/>
        </p:nvSpPr>
        <p:spPr>
          <a:xfrm>
            <a:off x="3948807" y="1727747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입력시간이 초과되셨습니다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9FBC60-BC68-407C-8A08-A040F76693C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688995" y="1868457"/>
            <a:ext cx="25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B5B0A4-8301-4F00-856D-69914FA9BAD2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688995" y="1452471"/>
            <a:ext cx="259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액자 23">
            <a:extLst>
              <a:ext uri="{FF2B5EF4-FFF2-40B4-BE49-F238E27FC236}">
                <a16:creationId xmlns:a16="http://schemas.microsoft.com/office/drawing/2014/main" id="{F27774E4-2E59-4721-99A9-D25421FC4F5A}"/>
              </a:ext>
            </a:extLst>
          </p:cNvPr>
          <p:cNvSpPr/>
          <p:nvPr/>
        </p:nvSpPr>
        <p:spPr>
          <a:xfrm>
            <a:off x="1894202" y="921267"/>
            <a:ext cx="5761896" cy="1420522"/>
          </a:xfrm>
          <a:prstGeom prst="frame">
            <a:avLst>
              <a:gd name="adj1" fmla="val 14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1E709A2-FCE8-46F4-9D7E-F9876110DB2D}"/>
              </a:ext>
            </a:extLst>
          </p:cNvPr>
          <p:cNvSpPr txBox="1"/>
          <p:nvPr/>
        </p:nvSpPr>
        <p:spPr>
          <a:xfrm>
            <a:off x="4399002" y="23673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구성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6D9D4C-84ED-48D4-81EE-2CDE0196ACC2}"/>
              </a:ext>
            </a:extLst>
          </p:cNvPr>
          <p:cNvSpPr/>
          <p:nvPr/>
        </p:nvSpPr>
        <p:spPr>
          <a:xfrm>
            <a:off x="927716" y="997122"/>
            <a:ext cx="1096347" cy="5151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ARS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61556-687C-4062-99D3-C0C79C3269E8}"/>
              </a:ext>
            </a:extLst>
          </p:cNvPr>
          <p:cNvSpPr/>
          <p:nvPr/>
        </p:nvSpPr>
        <p:spPr>
          <a:xfrm>
            <a:off x="7623791" y="997122"/>
            <a:ext cx="1096347" cy="5151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아마존카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WEB</a:t>
            </a:r>
            <a:endParaRPr lang="ko-KR" altLang="en-US" sz="11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B1BD712-3FA5-4B30-BCB2-0388CE84294C}"/>
              </a:ext>
            </a:extLst>
          </p:cNvPr>
          <p:cNvCxnSpPr>
            <a:cxnSpLocks/>
          </p:cNvCxnSpPr>
          <p:nvPr/>
        </p:nvCxnSpPr>
        <p:spPr>
          <a:xfrm flipV="1">
            <a:off x="2024063" y="1895467"/>
            <a:ext cx="55997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97B807-0663-47FB-8671-E75DA1494D4D}"/>
              </a:ext>
            </a:extLst>
          </p:cNvPr>
          <p:cNvCxnSpPr>
            <a:cxnSpLocks/>
          </p:cNvCxnSpPr>
          <p:nvPr/>
        </p:nvCxnSpPr>
        <p:spPr>
          <a:xfrm flipH="1">
            <a:off x="2024063" y="2281230"/>
            <a:ext cx="559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230C60-DCB1-48DB-B58D-EA8E2242863E}"/>
              </a:ext>
            </a:extLst>
          </p:cNvPr>
          <p:cNvSpPr/>
          <p:nvPr/>
        </p:nvSpPr>
        <p:spPr>
          <a:xfrm>
            <a:off x="3990856" y="1155080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가입자인증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C732AC-9868-47A3-8215-0C164843E716}"/>
              </a:ext>
            </a:extLst>
          </p:cNvPr>
          <p:cNvSpPr txBox="1"/>
          <p:nvPr/>
        </p:nvSpPr>
        <p:spPr>
          <a:xfrm>
            <a:off x="3057526" y="1674729"/>
            <a:ext cx="3505199" cy="21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대표자의 전화번호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차량이용자의 전화번호 또는 사업장의 전화번호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6FE82D-30F6-4E7A-8AB0-4CF7AAEB984D}"/>
              </a:ext>
            </a:extLst>
          </p:cNvPr>
          <p:cNvSpPr txBox="1"/>
          <p:nvPr/>
        </p:nvSpPr>
        <p:spPr>
          <a:xfrm>
            <a:off x="2690814" y="2080899"/>
            <a:ext cx="4772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고객이름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담장자정연락처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담당자부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담당자부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E8219A-8987-40DD-8C04-7EACF894E44A}"/>
              </a:ext>
            </a:extLst>
          </p:cNvPr>
          <p:cNvCxnSpPr>
            <a:cxnSpLocks/>
          </p:cNvCxnSpPr>
          <p:nvPr/>
        </p:nvCxnSpPr>
        <p:spPr>
          <a:xfrm flipV="1">
            <a:off x="2024063" y="3724243"/>
            <a:ext cx="55997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F3344-4CE5-48A2-9F8A-D834735530AE}"/>
              </a:ext>
            </a:extLst>
          </p:cNvPr>
          <p:cNvCxnSpPr>
            <a:cxnSpLocks/>
          </p:cNvCxnSpPr>
          <p:nvPr/>
        </p:nvCxnSpPr>
        <p:spPr>
          <a:xfrm flipH="1">
            <a:off x="2024063" y="4110006"/>
            <a:ext cx="559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FFC4CB-4CAB-432E-ABCA-1F2BA93D1676}"/>
              </a:ext>
            </a:extLst>
          </p:cNvPr>
          <p:cNvSpPr/>
          <p:nvPr/>
        </p:nvSpPr>
        <p:spPr>
          <a:xfrm>
            <a:off x="3990856" y="2983856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910-1602-4CA2-A306-1C067B358DC8}"/>
              </a:ext>
            </a:extLst>
          </p:cNvPr>
          <p:cNvSpPr txBox="1"/>
          <p:nvPr/>
        </p:nvSpPr>
        <p:spPr>
          <a:xfrm>
            <a:off x="3443288" y="3503506"/>
            <a:ext cx="2549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발신자휴대폰번호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문자요청종류구분코드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1404A-3CE7-484D-8EBB-B700393D6733}"/>
              </a:ext>
            </a:extLst>
          </p:cNvPr>
          <p:cNvSpPr txBox="1"/>
          <p:nvPr/>
        </p:nvSpPr>
        <p:spPr>
          <a:xfrm>
            <a:off x="4405314" y="3889208"/>
            <a:ext cx="671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NOK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CD0661-99D9-45D8-B8E1-76D3AC12A6E3}"/>
              </a:ext>
            </a:extLst>
          </p:cNvPr>
          <p:cNvSpPr/>
          <p:nvPr/>
        </p:nvSpPr>
        <p:spPr>
          <a:xfrm>
            <a:off x="2664961" y="5025763"/>
            <a:ext cx="1495109" cy="281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문자요청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7D01F76-3AE4-45BE-8E36-75777458ABAC}"/>
              </a:ext>
            </a:extLst>
          </p:cNvPr>
          <p:cNvSpPr/>
          <p:nvPr/>
        </p:nvSpPr>
        <p:spPr>
          <a:xfrm>
            <a:off x="4632516" y="5021000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담당자 연락처 정보 문자요청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EDA225-D172-4983-A44B-C4E7EEE4D83B}"/>
              </a:ext>
            </a:extLst>
          </p:cNvPr>
          <p:cNvSpPr/>
          <p:nvPr/>
        </p:nvSpPr>
        <p:spPr>
          <a:xfrm>
            <a:off x="4632516" y="5382447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보험회사 및 긴급출동안내정보 문자요청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2D5741-6AEB-4D1E-A60F-81428EF9F4C1}"/>
              </a:ext>
            </a:extLst>
          </p:cNvPr>
          <p:cNvSpPr/>
          <p:nvPr/>
        </p:nvSpPr>
        <p:spPr>
          <a:xfrm>
            <a:off x="4632516" y="5743894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정비업체 연락처 정보 문자요청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7F42C6F-9236-472C-9C57-C5CFA814741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4160070" y="5161710"/>
            <a:ext cx="472446" cy="47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15C5434-E095-4104-9D68-14CCE03B3C69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160070" y="5166473"/>
            <a:ext cx="472446" cy="3566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26BC431-7C23-421C-B5C9-88C307634619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160070" y="5166473"/>
            <a:ext cx="472446" cy="7181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F468673-56F5-4485-B3F0-699264AB9568}"/>
              </a:ext>
            </a:extLst>
          </p:cNvPr>
          <p:cNvSpPr/>
          <p:nvPr/>
        </p:nvSpPr>
        <p:spPr>
          <a:xfrm>
            <a:off x="3991941" y="4426868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문자종류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4C17E9-57EB-4EFC-B07B-722AA3C79CFE}"/>
              </a:ext>
            </a:extLst>
          </p:cNvPr>
          <p:cNvSpPr/>
          <p:nvPr/>
        </p:nvSpPr>
        <p:spPr>
          <a:xfrm>
            <a:off x="646174" y="63956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Helvetica Neue"/>
              </a:rPr>
              <a:t>13.125.123.35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1C7F9-4C69-46AB-9D5C-3483EECC014D}"/>
              </a:ext>
            </a:extLst>
          </p:cNvPr>
          <p:cNvSpPr/>
          <p:nvPr/>
        </p:nvSpPr>
        <p:spPr>
          <a:xfrm>
            <a:off x="2664961" y="6276495"/>
            <a:ext cx="1495109" cy="281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콜백요청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0AED7-E60A-485F-8DE2-F62E6D177165}"/>
              </a:ext>
            </a:extLst>
          </p:cNvPr>
          <p:cNvSpPr/>
          <p:nvPr/>
        </p:nvSpPr>
        <p:spPr>
          <a:xfrm>
            <a:off x="4632516" y="6271240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담당자 연락처 정보 문자요청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CFA6EA9-E766-49B6-BC02-D13159A5DE97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 flipV="1">
            <a:off x="4160070" y="6411950"/>
            <a:ext cx="472446" cy="52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FE1DB5-59CA-4F79-A583-CD60905F2E07}"/>
              </a:ext>
            </a:extLst>
          </p:cNvPr>
          <p:cNvSpPr txBox="1"/>
          <p:nvPr/>
        </p:nvSpPr>
        <p:spPr>
          <a:xfrm>
            <a:off x="4168170" y="5510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녹음멘트구성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BA54A-BE45-425F-8E17-B1815DFE78CA}"/>
              </a:ext>
            </a:extLst>
          </p:cNvPr>
          <p:cNvSpPr txBox="1"/>
          <p:nvPr/>
        </p:nvSpPr>
        <p:spPr>
          <a:xfrm>
            <a:off x="694837" y="1485036"/>
            <a:ext cx="88316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1. </a:t>
            </a:r>
            <a:r>
              <a:rPr lang="ko-KR" altLang="en-US" sz="800" b="1" dirty="0">
                <a:latin typeface="+mj-ea"/>
                <a:ea typeface="+mj-ea"/>
              </a:rPr>
              <a:t>안녕하세요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 err="1">
                <a:latin typeface="+mj-ea"/>
                <a:ea typeface="+mj-ea"/>
              </a:rPr>
              <a:t>아마존카입니다</a:t>
            </a:r>
            <a:r>
              <a:rPr lang="en-US" altLang="ko-KR" sz="800" b="1" dirty="0">
                <a:latin typeface="+mj-ea"/>
                <a:ea typeface="+mj-ea"/>
              </a:rPr>
              <a:t>. (</a:t>
            </a:r>
            <a:r>
              <a:rPr lang="ko-KR" altLang="en-US" sz="800" b="1" dirty="0" err="1">
                <a:latin typeface="+mj-ea"/>
                <a:ea typeface="+mj-ea"/>
              </a:rPr>
              <a:t>배경음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</a:p>
          <a:p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(</a:t>
            </a:r>
            <a:r>
              <a:rPr lang="ko-KR" altLang="en-US" sz="800" b="1" dirty="0">
                <a:latin typeface="+mj-ea"/>
                <a:ea typeface="+mj-ea"/>
              </a:rPr>
              <a:t>이하 </a:t>
            </a:r>
            <a:r>
              <a:rPr lang="ko-KR" altLang="en-US" sz="800" b="1" dirty="0" err="1">
                <a:latin typeface="+mj-ea"/>
                <a:ea typeface="+mj-ea"/>
              </a:rPr>
              <a:t>조금빠르게</a:t>
            </a:r>
            <a:r>
              <a:rPr lang="en-US" altLang="ko-KR" sz="800" b="1" dirty="0">
                <a:latin typeface="+mj-ea"/>
                <a:ea typeface="+mj-ea"/>
              </a:rPr>
              <a:t>,</a:t>
            </a:r>
            <a:r>
              <a:rPr lang="ko-KR" altLang="en-US" sz="800" b="1" dirty="0">
                <a:latin typeface="+mj-ea"/>
                <a:ea typeface="+mj-ea"/>
              </a:rPr>
              <a:t> </a:t>
            </a:r>
            <a:r>
              <a:rPr lang="ko-KR" altLang="en-US" sz="800" b="1" dirty="0" err="1">
                <a:latin typeface="+mj-ea"/>
                <a:ea typeface="+mj-ea"/>
              </a:rPr>
              <a:t>배경음없음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2. 2018</a:t>
            </a:r>
            <a:r>
              <a:rPr lang="ko-KR" altLang="en-US" sz="800" b="1" dirty="0">
                <a:latin typeface="+mj-ea"/>
                <a:ea typeface="+mj-ea"/>
              </a:rPr>
              <a:t>년 </a:t>
            </a:r>
            <a:r>
              <a:rPr lang="en-US" altLang="ko-KR" sz="800" b="1" dirty="0">
                <a:latin typeface="+mj-ea"/>
                <a:ea typeface="+mj-ea"/>
              </a:rPr>
              <a:t>10</a:t>
            </a:r>
            <a:r>
              <a:rPr lang="ko-KR" altLang="en-US" sz="800" b="1" dirty="0">
                <a:latin typeface="+mj-ea"/>
                <a:ea typeface="+mj-ea"/>
              </a:rPr>
              <a:t>월 </a:t>
            </a:r>
            <a:r>
              <a:rPr lang="en-US" altLang="ko-KR" sz="800" b="1" dirty="0">
                <a:latin typeface="+mj-ea"/>
                <a:ea typeface="+mj-ea"/>
              </a:rPr>
              <a:t>18</a:t>
            </a:r>
            <a:r>
              <a:rPr lang="ko-KR" altLang="en-US" sz="800" b="1" dirty="0">
                <a:latin typeface="+mj-ea"/>
                <a:ea typeface="+mj-ea"/>
              </a:rPr>
              <a:t>일부터 산업안전보건법에 </a:t>
            </a:r>
            <a:r>
              <a:rPr lang="ko-KR" altLang="en-US" sz="800" b="1" dirty="0" err="1">
                <a:latin typeface="+mj-ea"/>
                <a:ea typeface="+mj-ea"/>
              </a:rPr>
              <a:t>고객응대근로자</a:t>
            </a:r>
            <a:r>
              <a:rPr lang="ko-KR" altLang="en-US" sz="800" b="1" dirty="0">
                <a:latin typeface="+mj-ea"/>
                <a:ea typeface="+mj-ea"/>
              </a:rPr>
              <a:t> 보호조치가 시행되었습니다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고객님의 따뜻한 말 한마디가 상담원에게 큰 힘이 됩니다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3. </a:t>
            </a:r>
            <a:r>
              <a:rPr lang="ko-KR" altLang="en-US" sz="800" b="1" dirty="0">
                <a:latin typeface="+mj-ea"/>
                <a:ea typeface="+mj-ea"/>
              </a:rPr>
              <a:t>고객정보확인을 위해 계약서에 등록된</a:t>
            </a:r>
            <a:r>
              <a:rPr lang="en-US" altLang="ko-KR" sz="800" b="1" dirty="0">
                <a:latin typeface="+mj-ea"/>
                <a:ea typeface="+mj-ea"/>
              </a:rPr>
              <a:t> </a:t>
            </a:r>
            <a:r>
              <a:rPr lang="ko-KR" altLang="en-US" sz="800" b="1" dirty="0">
                <a:latin typeface="+mj-ea"/>
                <a:ea typeface="+mj-ea"/>
              </a:rPr>
              <a:t>대표자의 전화번호</a:t>
            </a:r>
            <a:r>
              <a:rPr lang="en-US" altLang="ko-KR" sz="800" b="1" dirty="0">
                <a:latin typeface="+mj-ea"/>
                <a:ea typeface="+mj-ea"/>
              </a:rPr>
              <a:t> </a:t>
            </a:r>
            <a:r>
              <a:rPr lang="ko-KR" altLang="en-US" sz="800" b="1" dirty="0">
                <a:latin typeface="+mj-ea"/>
                <a:ea typeface="+mj-ea"/>
              </a:rPr>
              <a:t>또는</a:t>
            </a:r>
            <a:r>
              <a:rPr lang="en-US" altLang="ko-KR" sz="800" b="1" dirty="0">
                <a:latin typeface="+mj-ea"/>
                <a:ea typeface="+mj-ea"/>
              </a:rPr>
              <a:t> </a:t>
            </a:r>
            <a:r>
              <a:rPr lang="ko-KR" altLang="en-US" sz="800" b="1" dirty="0">
                <a:latin typeface="+mj-ea"/>
                <a:ea typeface="+mj-ea"/>
              </a:rPr>
              <a:t>차량이용자의 전화번호 또는 사업장의 전화번호와 </a:t>
            </a:r>
            <a:r>
              <a:rPr lang="en-US" altLang="ko-KR" sz="800" b="1" dirty="0">
                <a:latin typeface="+mj-ea"/>
                <a:ea typeface="+mj-ea"/>
              </a:rPr>
              <a:t># 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r>
              <a:rPr lang="ko-KR" altLang="en-US" sz="800" b="1" dirty="0">
                <a:latin typeface="+mj-ea"/>
                <a:ea typeface="+mj-ea"/>
              </a:rPr>
              <a:t> 다시 듣기는 </a:t>
            </a:r>
            <a:r>
              <a:rPr lang="en-US" altLang="ko-KR" sz="800" b="1" dirty="0">
                <a:latin typeface="+mj-ea"/>
                <a:ea typeface="+mj-ea"/>
              </a:rPr>
              <a:t>*</a:t>
            </a:r>
            <a:r>
              <a:rPr lang="ko-KR" altLang="en-US" sz="800" b="1" dirty="0">
                <a:latin typeface="+mj-ea"/>
                <a:ea typeface="+mj-ea"/>
              </a:rPr>
              <a:t>표를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4. “OOO” </a:t>
            </a:r>
            <a:r>
              <a:rPr lang="ko-KR" altLang="en-US" sz="800" b="1" dirty="0">
                <a:latin typeface="+mj-ea"/>
                <a:ea typeface="+mj-ea"/>
              </a:rPr>
              <a:t>님이 맞으시면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아니시면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번을 </a:t>
            </a:r>
            <a:r>
              <a:rPr lang="ko-KR" altLang="en-US" sz="800" b="1" dirty="0" err="1">
                <a:latin typeface="+mj-ea"/>
                <a:ea typeface="+mj-ea"/>
              </a:rPr>
              <a:t>눌러세요</a:t>
            </a:r>
            <a:r>
              <a:rPr lang="en-US" altLang="ko-KR" sz="800" b="1" dirty="0">
                <a:latin typeface="+mj-ea"/>
                <a:ea typeface="+mj-ea"/>
              </a:rPr>
              <a:t>. (OOO</a:t>
            </a:r>
            <a:r>
              <a:rPr lang="ko-KR" altLang="en-US" sz="800" b="1" dirty="0">
                <a:latin typeface="+mj-ea"/>
                <a:ea typeface="+mj-ea"/>
              </a:rPr>
              <a:t>생략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5. </a:t>
            </a:r>
            <a:r>
              <a:rPr lang="ko-KR" altLang="en-US" sz="800" b="1" dirty="0">
                <a:latin typeface="+mj-ea"/>
                <a:ea typeface="+mj-ea"/>
              </a:rPr>
              <a:t>현재는 근무시간이 종료되어 담당자에게 직접 연결해 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 err="1">
                <a:latin typeface="+mj-ea"/>
                <a:ea typeface="+mj-ea"/>
              </a:rPr>
              <a:t>안내음성에</a:t>
            </a:r>
            <a:r>
              <a:rPr lang="ko-KR" altLang="en-US" sz="800" b="1" dirty="0">
                <a:latin typeface="+mj-ea"/>
                <a:ea typeface="+mj-ea"/>
              </a:rPr>
              <a:t> 따라 상담업무를 선택하여 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6. </a:t>
            </a:r>
            <a:r>
              <a:rPr lang="ko-KR" altLang="en-US" sz="800" b="1" dirty="0">
                <a:latin typeface="+mj-ea"/>
                <a:ea typeface="+mj-ea"/>
              </a:rPr>
              <a:t>교통사고 관련 상담은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긴급출동서비</a:t>
            </a:r>
            <a:r>
              <a:rPr lang="ko-KR" altLang="en-US" sz="800" b="1" dirty="0">
                <a:latin typeface="+mj-ea"/>
                <a:ea typeface="+mj-ea"/>
              </a:rPr>
              <a:t> </a:t>
            </a:r>
            <a:r>
              <a:rPr lang="ko-KR" altLang="en-US" sz="800" b="1" dirty="0" err="1">
                <a:latin typeface="+mj-ea"/>
                <a:ea typeface="+mj-ea"/>
              </a:rPr>
              <a:t>스</a:t>
            </a:r>
            <a:r>
              <a:rPr lang="ko-KR" altLang="en-US" sz="800" b="1" dirty="0">
                <a:latin typeface="+mj-ea"/>
                <a:ea typeface="+mj-ea"/>
              </a:rPr>
              <a:t> 문자안내는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</a:t>
            </a:r>
            <a:r>
              <a:rPr lang="ko-KR" altLang="en-US" sz="800" b="1" dirty="0">
                <a:latin typeface="+mj-ea"/>
                <a:ea typeface="+mj-ea"/>
              </a:rPr>
              <a:t> 정비 관련 상담은 </a:t>
            </a:r>
            <a:r>
              <a:rPr lang="en-US" altLang="ko-KR" sz="800" b="1" dirty="0">
                <a:latin typeface="+mj-ea"/>
                <a:ea typeface="+mj-ea"/>
              </a:rPr>
              <a:t>3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영업 및 기타상담은 </a:t>
            </a:r>
            <a:r>
              <a:rPr lang="en-US" altLang="ko-KR" sz="800" b="1" dirty="0">
                <a:latin typeface="+mj-ea"/>
                <a:ea typeface="+mj-ea"/>
              </a:rPr>
              <a:t>4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*를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7. </a:t>
            </a:r>
            <a:r>
              <a:rPr lang="ko-KR" altLang="en-US" sz="800" b="1" dirty="0">
                <a:latin typeface="+mj-ea"/>
                <a:ea typeface="+mj-ea"/>
              </a:rPr>
              <a:t>긴급출동 서비스 안내입니다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긴급출동 서비스에 대한 문자안내는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고객지원 담당자 전화연결은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8. </a:t>
            </a:r>
            <a:r>
              <a:rPr lang="ko-KR" altLang="en-US" sz="800" b="1" dirty="0">
                <a:latin typeface="+mj-ea"/>
                <a:ea typeface="+mj-ea"/>
              </a:rPr>
              <a:t>교통사고 관련 상담입니다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아울러 고객님의 휴대폰으로 담당자의 연락처를 </a:t>
            </a:r>
            <a:r>
              <a:rPr lang="ko-KR" altLang="en-US" sz="800" b="1" dirty="0" err="1">
                <a:latin typeface="+mj-ea"/>
                <a:ea typeface="+mj-ea"/>
              </a:rPr>
              <a:t>문자발송해드렸습니다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9. </a:t>
            </a:r>
            <a:r>
              <a:rPr lang="ko-KR" altLang="en-US" sz="800" b="1" dirty="0">
                <a:latin typeface="+mj-ea"/>
                <a:ea typeface="+mj-ea"/>
              </a:rPr>
              <a:t>교통사고 관련 상담입니다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10. </a:t>
            </a:r>
            <a:r>
              <a:rPr lang="ko-KR" altLang="en-US" sz="800" b="1" dirty="0">
                <a:latin typeface="+mj-ea"/>
                <a:ea typeface="+mj-ea"/>
              </a:rPr>
              <a:t>고객님의 휴대폰번호로 긴급출동 서비스에 대한 안내문자를  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잠시후에 확인해주시기 바랍니다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11. </a:t>
            </a:r>
            <a:r>
              <a:rPr lang="ko-KR" altLang="en-US" sz="800" b="1" dirty="0">
                <a:latin typeface="+mj-ea"/>
                <a:ea typeface="+mj-ea"/>
              </a:rPr>
              <a:t>고객님의 휴대폰번호가 확인되지 않아 문자서비스는 이용할 수 없습니다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12.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아울러 고객님의 휴대폰으로 긴급출동 서비스에 대한 안내문자를 발송해드렸습니다</a:t>
            </a:r>
            <a:r>
              <a:rPr lang="en-US" altLang="ko-KR" sz="800" b="1" dirty="0">
                <a:latin typeface="+mj-ea"/>
                <a:ea typeface="+mj-ea"/>
              </a:rPr>
              <a:t>. 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13.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14. </a:t>
            </a:r>
            <a:r>
              <a:rPr lang="ko-KR" altLang="en-US" sz="800" b="1" dirty="0">
                <a:latin typeface="+mj-ea"/>
                <a:ea typeface="+mj-ea"/>
              </a:rPr>
              <a:t>고객님의 휴대폰번호로 정비업체 연락처를 </a:t>
            </a:r>
            <a:r>
              <a:rPr lang="ko-KR" altLang="en-US" sz="800" b="1" dirty="0" err="1">
                <a:latin typeface="+mj-ea"/>
                <a:ea typeface="+mj-ea"/>
              </a:rPr>
              <a:t>문자발송해드렸습니다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잠시후에 확인해주시기 바랍니다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15.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아울러 고객님의 휴대폰으로 정비업체 연락처를 문자를 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16. </a:t>
            </a:r>
            <a:r>
              <a:rPr lang="ko-KR" altLang="en-US" sz="800" b="1" dirty="0" err="1">
                <a:latin typeface="+mj-ea"/>
                <a:ea typeface="+mj-ea"/>
              </a:rPr>
              <a:t>당담자</a:t>
            </a:r>
            <a:r>
              <a:rPr lang="ko-KR" altLang="en-US" sz="800" b="1" dirty="0">
                <a:latin typeface="+mj-ea"/>
                <a:ea typeface="+mj-ea"/>
              </a:rPr>
              <a:t> </a:t>
            </a:r>
            <a:r>
              <a:rPr lang="ko-KR" altLang="en-US" sz="800" b="1" dirty="0" err="1">
                <a:latin typeface="+mj-ea"/>
                <a:ea typeface="+mj-ea"/>
              </a:rPr>
              <a:t>연결시</a:t>
            </a:r>
            <a:r>
              <a:rPr lang="ko-KR" altLang="en-US" sz="800" b="1" dirty="0">
                <a:latin typeface="+mj-ea"/>
                <a:ea typeface="+mj-ea"/>
              </a:rPr>
              <a:t> 고객 상담품질과 개인정보 보호를 위하여 통화내용이 녹음됨을 알려 드립니다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 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17. </a:t>
            </a:r>
            <a:r>
              <a:rPr lang="ko-KR" altLang="en-US" sz="800" b="1" dirty="0">
                <a:latin typeface="+mj-ea"/>
                <a:ea typeface="+mj-ea"/>
              </a:rPr>
              <a:t>죄송합니다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지금은 담당자와 연결이 되지 않아 다른 담당자를 대신하여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en-US" altLang="ko-KR" sz="800" b="1" u="sng" dirty="0">
              <a:latin typeface="+mj-ea"/>
              <a:ea typeface="+mj-ea"/>
            </a:endParaRPr>
          </a:p>
          <a:p>
            <a:pPr fontAlgn="base"/>
            <a:r>
              <a:rPr lang="en-US" altLang="ko-KR" sz="800" b="1" dirty="0">
                <a:latin typeface="+mj-ea"/>
                <a:ea typeface="+mj-ea"/>
              </a:rPr>
              <a:t>18. </a:t>
            </a:r>
            <a:r>
              <a:rPr lang="ko-KR" altLang="en-US" sz="800" b="1" dirty="0">
                <a:latin typeface="+mj-ea"/>
                <a:ea typeface="+mj-ea"/>
              </a:rPr>
              <a:t>죄송합니다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지금은 모든 담당자와  통화연결이 되지 않습니다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u="sng" dirty="0">
                <a:latin typeface="+mj-ea"/>
                <a:ea typeface="+mj-ea"/>
              </a:rPr>
              <a:t>이용에 불편을 드려 죄송합니다</a:t>
            </a:r>
            <a:r>
              <a:rPr lang="en-US" altLang="ko-KR" sz="800" b="1" u="sng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19. </a:t>
            </a:r>
            <a:r>
              <a:rPr lang="ko-KR" altLang="en-US" sz="800" b="1" dirty="0">
                <a:latin typeface="+mj-ea"/>
                <a:ea typeface="+mj-ea"/>
              </a:rPr>
              <a:t>고객님께서 전화주신 휴대폰번호로 담당자 연락처를 </a:t>
            </a:r>
            <a:r>
              <a:rPr lang="ko-KR" altLang="en-US" sz="800" b="1" dirty="0" err="1">
                <a:latin typeface="+mj-ea"/>
                <a:ea typeface="+mj-ea"/>
              </a:rPr>
              <a:t>문자발송해드렸습니다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20. </a:t>
            </a:r>
            <a:r>
              <a:rPr lang="ko-KR" altLang="en-US" sz="800" b="1" dirty="0">
                <a:latin typeface="+mj-ea"/>
                <a:ea typeface="+mj-ea"/>
              </a:rPr>
              <a:t>고객님의 정보를 확인할 수 없습니다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21. </a:t>
            </a:r>
            <a:r>
              <a:rPr lang="ko-KR" altLang="en-US" sz="800" b="1" dirty="0">
                <a:latin typeface="+mj-ea"/>
                <a:ea typeface="+mj-ea"/>
              </a:rPr>
              <a:t>이용에 불편을 드려 죄송합니다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22.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*표를 눌러주세요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23.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24.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25. </a:t>
            </a:r>
            <a:r>
              <a:rPr lang="ko-KR" altLang="en-US" sz="800" b="1" dirty="0">
                <a:latin typeface="+mj-ea"/>
                <a:ea typeface="+mj-ea"/>
              </a:rPr>
              <a:t>잘못 누르셨습니다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26. </a:t>
            </a:r>
            <a:r>
              <a:rPr lang="ko-KR" altLang="en-US" sz="800" b="1" dirty="0">
                <a:latin typeface="+mj-ea"/>
                <a:ea typeface="+mj-ea"/>
              </a:rPr>
              <a:t>입력시간이 초과되셨습니다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27. </a:t>
            </a:r>
            <a:r>
              <a:rPr lang="ko-KR" altLang="en-US" sz="800" b="1" dirty="0">
                <a:latin typeface="+mj-ea"/>
                <a:ea typeface="+mj-ea"/>
              </a:rPr>
              <a:t>정비 관련 상담입니다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정비업체 연락처 문자안내는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고객지원 담당자 전화연결은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28. </a:t>
            </a:r>
            <a:r>
              <a:rPr lang="ko-KR" altLang="en-US" sz="800" b="1" dirty="0">
                <a:solidFill>
                  <a:srgbClr val="FF0000"/>
                </a:solidFill>
                <a:latin typeface="+mj-ea"/>
                <a:ea typeface="+mj-ea"/>
              </a:rPr>
              <a:t>고객님</a:t>
            </a:r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800" b="1" dirty="0">
                <a:solidFill>
                  <a:srgbClr val="FF0000"/>
                </a:solidFill>
                <a:latin typeface="+mj-ea"/>
                <a:ea typeface="+mj-ea"/>
              </a:rPr>
              <a:t>죄송합니다</a:t>
            </a:r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800" b="1" dirty="0">
                <a:solidFill>
                  <a:srgbClr val="FF0000"/>
                </a:solidFill>
              </a:rPr>
              <a:t>영업관련 상담은 업무시간에만 가능합니다</a:t>
            </a:r>
            <a:r>
              <a:rPr lang="en-US" altLang="ko-KR" sz="800" b="1" dirty="0">
                <a:solidFill>
                  <a:srgbClr val="FF0000"/>
                </a:solidFill>
              </a:rPr>
              <a:t>. </a:t>
            </a:r>
            <a:r>
              <a:rPr lang="ko-KR" altLang="en-US" sz="800" b="1" dirty="0">
                <a:solidFill>
                  <a:srgbClr val="FF0000"/>
                </a:solidFill>
              </a:rPr>
              <a:t>연락처를 </a:t>
            </a:r>
            <a:r>
              <a:rPr lang="ko-KR" altLang="en-US" sz="800" b="1" dirty="0" err="1">
                <a:solidFill>
                  <a:srgbClr val="FF0000"/>
                </a:solidFill>
              </a:rPr>
              <a:t>남겨주시면</a:t>
            </a:r>
            <a:r>
              <a:rPr lang="ko-KR" altLang="en-US" sz="800" b="1" dirty="0">
                <a:solidFill>
                  <a:srgbClr val="FF0000"/>
                </a:solidFill>
              </a:rPr>
              <a:t> 업무시간에 연락 드리도록 하겠습니다</a:t>
            </a:r>
            <a:r>
              <a:rPr lang="en-US" altLang="ko-KR" sz="800" b="1" dirty="0">
                <a:solidFill>
                  <a:srgbClr val="FF0000"/>
                </a:solidFill>
              </a:rPr>
              <a:t>. </a:t>
            </a:r>
            <a:r>
              <a:rPr lang="ko-KR" altLang="en-US" sz="800" b="1" dirty="0">
                <a:solidFill>
                  <a:srgbClr val="FF0000"/>
                </a:solidFill>
              </a:rPr>
              <a:t>연락처를 남기시려면 </a:t>
            </a:r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</a:rPr>
              <a:t>번</a:t>
            </a:r>
            <a:r>
              <a:rPr lang="en-US" altLang="ko-KR" sz="800" b="1" dirty="0">
                <a:solidFill>
                  <a:srgbClr val="FF0000"/>
                </a:solidFill>
              </a:rPr>
              <a:t>,  </a:t>
            </a:r>
            <a:r>
              <a:rPr lang="ko-KR" altLang="en-US" sz="800" b="1" dirty="0">
                <a:solidFill>
                  <a:srgbClr val="FF0000"/>
                </a:solidFill>
              </a:rPr>
              <a:t>통화를 마치시려면 </a:t>
            </a:r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</a:rPr>
              <a:t>번 </a:t>
            </a:r>
            <a:r>
              <a:rPr lang="en-US" altLang="ko-KR" sz="800" b="1" dirty="0">
                <a:solidFill>
                  <a:srgbClr val="FF0000"/>
                </a:solidFill>
              </a:rPr>
              <a:t>,</a:t>
            </a:r>
            <a:endParaRPr lang="ko-KR" altLang="en-US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처음으로 가시려면 </a:t>
            </a:r>
            <a:r>
              <a:rPr lang="en-US" altLang="ko-KR" sz="800" b="1" dirty="0">
                <a:solidFill>
                  <a:srgbClr val="FF0000"/>
                </a:solidFill>
              </a:rPr>
              <a:t>#</a:t>
            </a:r>
            <a:r>
              <a:rPr lang="ko-KR" altLang="en-US" sz="800" b="1" dirty="0">
                <a:solidFill>
                  <a:srgbClr val="FF0000"/>
                </a:solidFill>
              </a:rPr>
              <a:t>버튼을 눌러주세요</a:t>
            </a:r>
            <a:endParaRPr lang="en-US" altLang="ko-KR" sz="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29. </a:t>
            </a:r>
            <a:r>
              <a:rPr lang="ko-KR" altLang="en-US" sz="800" b="1" dirty="0">
                <a:latin typeface="+mj-ea"/>
                <a:ea typeface="+mj-ea"/>
              </a:rPr>
              <a:t>입력하신 정보가 올바르지 않습니다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30. </a:t>
            </a:r>
            <a:r>
              <a:rPr lang="ko-KR" altLang="en-US" sz="800" b="1" dirty="0" err="1">
                <a:solidFill>
                  <a:srgbClr val="FF0000"/>
                </a:solidFill>
              </a:rPr>
              <a:t>연락받으실</a:t>
            </a:r>
            <a:r>
              <a:rPr lang="ko-KR" altLang="en-US" sz="800" b="1" dirty="0">
                <a:solidFill>
                  <a:srgbClr val="FF0000"/>
                </a:solidFill>
              </a:rPr>
              <a:t> 전화번호와 </a:t>
            </a:r>
            <a:r>
              <a:rPr lang="en-US" altLang="ko-KR" sz="800" b="1" dirty="0">
                <a:solidFill>
                  <a:srgbClr val="FF0000"/>
                </a:solidFill>
              </a:rPr>
              <a:t>#</a:t>
            </a:r>
            <a:r>
              <a:rPr lang="ko-KR" altLang="en-US" sz="800" b="1" dirty="0">
                <a:solidFill>
                  <a:srgbClr val="FF0000"/>
                </a:solidFill>
              </a:rPr>
              <a:t>버튼을 눌러주세요</a:t>
            </a: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31. </a:t>
            </a:r>
            <a:r>
              <a:rPr lang="ko-KR" altLang="en-US" sz="800" b="1" dirty="0">
                <a:solidFill>
                  <a:srgbClr val="FF0000"/>
                </a:solidFill>
              </a:rPr>
              <a:t>입력하신 번호는 </a:t>
            </a:r>
            <a:r>
              <a:rPr lang="en-US" altLang="ko-KR" sz="800" b="1" dirty="0">
                <a:solidFill>
                  <a:srgbClr val="FF0000"/>
                </a:solidFill>
              </a:rPr>
              <a:t>~~~~</a:t>
            </a: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32.  ~~~~~ </a:t>
            </a:r>
            <a:r>
              <a:rPr lang="ko-KR" altLang="en-US" sz="800" b="1" dirty="0">
                <a:solidFill>
                  <a:srgbClr val="FF0000"/>
                </a:solidFill>
              </a:rPr>
              <a:t>입니다</a:t>
            </a:r>
            <a:r>
              <a:rPr lang="en-US" altLang="ko-KR" sz="800" b="1" dirty="0">
                <a:solidFill>
                  <a:srgbClr val="FF0000"/>
                </a:solidFill>
              </a:rPr>
              <a:t>.  </a:t>
            </a:r>
            <a:r>
              <a:rPr lang="ko-KR" altLang="en-US" sz="800" b="1" dirty="0">
                <a:solidFill>
                  <a:srgbClr val="FF0000"/>
                </a:solidFill>
              </a:rPr>
              <a:t>맞으시면 </a:t>
            </a:r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</a:rPr>
              <a:t>번</a:t>
            </a:r>
            <a:r>
              <a:rPr lang="en-US" altLang="ko-KR" sz="800" b="1" dirty="0">
                <a:solidFill>
                  <a:srgbClr val="FF0000"/>
                </a:solidFill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</a:rPr>
              <a:t>아니시면 </a:t>
            </a:r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</a:rPr>
              <a:t>번을 눌러주세요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33. </a:t>
            </a:r>
            <a:r>
              <a:rPr lang="ko-KR" altLang="en-US" sz="800" b="1" dirty="0">
                <a:solidFill>
                  <a:srgbClr val="FF0000"/>
                </a:solidFill>
              </a:rPr>
              <a:t>등록되셨습니다</a:t>
            </a:r>
            <a:r>
              <a:rPr lang="en-US" altLang="ko-KR" sz="800" b="1" dirty="0">
                <a:solidFill>
                  <a:srgbClr val="FF0000"/>
                </a:solidFill>
              </a:rPr>
              <a:t>. </a:t>
            </a:r>
            <a:r>
              <a:rPr lang="ko-KR" altLang="en-US" sz="800" b="1" dirty="0">
                <a:solidFill>
                  <a:srgbClr val="FF0000"/>
                </a:solidFill>
              </a:rPr>
              <a:t>영업시간에 </a:t>
            </a:r>
            <a:r>
              <a:rPr lang="ko-KR" altLang="en-US" sz="800" b="1" dirty="0" err="1">
                <a:solidFill>
                  <a:srgbClr val="FF0000"/>
                </a:solidFill>
              </a:rPr>
              <a:t>연락드리겠습니다</a:t>
            </a:r>
            <a:r>
              <a:rPr lang="en-US" altLang="ko-KR" sz="800" b="1" dirty="0">
                <a:solidFill>
                  <a:srgbClr val="FF0000"/>
                </a:solidFill>
              </a:rPr>
              <a:t>.  </a:t>
            </a:r>
            <a:r>
              <a:rPr lang="ko-KR" altLang="en-US" sz="800" b="1" dirty="0" err="1">
                <a:solidFill>
                  <a:srgbClr val="FF0000"/>
                </a:solidFill>
              </a:rPr>
              <a:t>이용해주셔서</a:t>
            </a:r>
            <a:r>
              <a:rPr lang="ko-KR" altLang="en-US" sz="800" b="1" dirty="0">
                <a:solidFill>
                  <a:srgbClr val="FF0000"/>
                </a:solidFill>
              </a:rPr>
              <a:t> 감사합니다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34. </a:t>
            </a:r>
            <a:r>
              <a:rPr lang="ko-KR" altLang="en-US" sz="800" b="1" dirty="0" err="1">
                <a:solidFill>
                  <a:srgbClr val="FF0000"/>
                </a:solidFill>
              </a:rPr>
              <a:t>이용해주셔서</a:t>
            </a:r>
            <a:r>
              <a:rPr lang="ko-KR" altLang="en-US" sz="800" b="1" dirty="0">
                <a:solidFill>
                  <a:srgbClr val="FF0000"/>
                </a:solidFill>
              </a:rPr>
              <a:t> 감사합니다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9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</TotalTime>
  <Words>1168</Words>
  <Application>Microsoft Office PowerPoint</Application>
  <PresentationFormat>A4 용지(210x297mm)</PresentationFormat>
  <Paragraphs>177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Helvetica Neue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KimSeungBeom</dc:creator>
  <cp:lastModifiedBy>임 태현</cp:lastModifiedBy>
  <cp:revision>118</cp:revision>
  <dcterms:created xsi:type="dcterms:W3CDTF">2019-10-07T06:12:25Z</dcterms:created>
  <dcterms:modified xsi:type="dcterms:W3CDTF">2020-01-14T05:25:04Z</dcterms:modified>
</cp:coreProperties>
</file>