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4" r:id="rId4"/>
    <p:sldId id="263" r:id="rId5"/>
    <p:sldId id="262" r:id="rId6"/>
    <p:sldId id="265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2" autoAdjust="0"/>
  </p:normalViewPr>
  <p:slideViewPr>
    <p:cSldViewPr snapToGrid="0">
      <p:cViewPr varScale="1">
        <p:scale>
          <a:sx n="106" d="100"/>
          <a:sy n="106" d="100"/>
        </p:scale>
        <p:origin x="15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FF92-4C37-4207-9161-C99A349EA8D7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A2A9-26E7-45C8-BD40-F02CC9EF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07664C-F801-4A0A-BCC0-5A9AA51F16FE}"/>
              </a:ext>
            </a:extLst>
          </p:cNvPr>
          <p:cNvSpPr/>
          <p:nvPr/>
        </p:nvSpPr>
        <p:spPr>
          <a:xfrm>
            <a:off x="656898" y="915179"/>
            <a:ext cx="1644263" cy="563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안녕하십니까</a:t>
            </a:r>
            <a:r>
              <a:rPr lang="en-US" altLang="ko-KR" sz="800" dirty="0"/>
              <a:t>. </a:t>
            </a:r>
            <a:r>
              <a:rPr lang="ko-KR" altLang="en-US" sz="800" dirty="0"/>
              <a:t>비즈니스를 위해 당신의 발이 되어주는 </a:t>
            </a:r>
            <a:r>
              <a:rPr lang="ko-KR" altLang="en-US" sz="800" dirty="0" err="1"/>
              <a:t>아마존카입니다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35" name="꺾인 연결선 34"/>
          <p:cNvCxnSpPr>
            <a:cxnSpLocks/>
            <a:stCxn id="54" idx="3"/>
            <a:endCxn id="80" idx="1"/>
          </p:cNvCxnSpPr>
          <p:nvPr/>
        </p:nvCxnSpPr>
        <p:spPr>
          <a:xfrm flipV="1">
            <a:off x="2685839" y="1199409"/>
            <a:ext cx="601624" cy="2007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497A14-4EE1-4C78-8D2C-1CA112B3271E}"/>
              </a:ext>
            </a:extLst>
          </p:cNvPr>
          <p:cNvSpPr/>
          <p:nvPr/>
        </p:nvSpPr>
        <p:spPr>
          <a:xfrm>
            <a:off x="914733" y="233197"/>
            <a:ext cx="972031" cy="460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800" dirty="0"/>
              <a:t>접속번호연결</a:t>
            </a:r>
            <a:endParaRPr lang="en-US" altLang="ko-KR" sz="800" dirty="0"/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SKB </a:t>
            </a:r>
            <a:r>
              <a:rPr lang="ko-KR" altLang="en-US" sz="800" dirty="0" err="1">
                <a:solidFill>
                  <a:schemeClr val="tx1"/>
                </a:solidFill>
              </a:rPr>
              <a:t>중계선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070-XXXX-XXXX</a:t>
            </a:r>
          </a:p>
        </p:txBody>
      </p:sp>
      <p:cxnSp>
        <p:nvCxnSpPr>
          <p:cNvPr id="46" name="꺾인 연결선 45"/>
          <p:cNvCxnSpPr>
            <a:cxnSpLocks/>
            <a:stCxn id="38" idx="2"/>
            <a:endCxn id="7" idx="0"/>
          </p:cNvCxnSpPr>
          <p:nvPr/>
        </p:nvCxnSpPr>
        <p:spPr>
          <a:xfrm rot="16200000" flipH="1">
            <a:off x="1329347" y="765495"/>
            <a:ext cx="221085" cy="78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3B0ED9F-80AE-45BD-99D7-59AC33370610}"/>
              </a:ext>
            </a:extLst>
          </p:cNvPr>
          <p:cNvSpPr/>
          <p:nvPr/>
        </p:nvSpPr>
        <p:spPr>
          <a:xfrm>
            <a:off x="3063868" y="99726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E6335CC-0CA2-46B3-8728-74C8F5EC6CB7}"/>
              </a:ext>
            </a:extLst>
          </p:cNvPr>
          <p:cNvSpPr/>
          <p:nvPr/>
        </p:nvSpPr>
        <p:spPr>
          <a:xfrm>
            <a:off x="4289428" y="1521371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23D87D0-FB79-43AC-9DA2-DD334CF93E12}"/>
              </a:ext>
            </a:extLst>
          </p:cNvPr>
          <p:cNvSpPr/>
          <p:nvPr/>
        </p:nvSpPr>
        <p:spPr>
          <a:xfrm>
            <a:off x="3055538" y="3773214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9413-725E-464C-8942-7BE51B1F4BB5}"/>
              </a:ext>
            </a:extLst>
          </p:cNvPr>
          <p:cNvSpPr txBox="1"/>
          <p:nvPr/>
        </p:nvSpPr>
        <p:spPr>
          <a:xfrm>
            <a:off x="3696406" y="309206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시나리오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C30030-E19D-4E6E-8088-78CD5E598EB7}"/>
              </a:ext>
            </a:extLst>
          </p:cNvPr>
          <p:cNvSpPr/>
          <p:nvPr/>
        </p:nvSpPr>
        <p:spPr>
          <a:xfrm>
            <a:off x="278891" y="2670550"/>
            <a:ext cx="2406948" cy="1072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담당자로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교통사고 관련 상담은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 정비 관련 상담은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 </a:t>
            </a:r>
            <a:r>
              <a:rPr lang="ko-KR" altLang="en-US" sz="800" dirty="0" err="1"/>
              <a:t>긴급출동서비</a:t>
            </a:r>
            <a:r>
              <a:rPr lang="ko-KR" altLang="en-US" sz="800" dirty="0"/>
              <a:t> </a:t>
            </a:r>
            <a:r>
              <a:rPr lang="ko-KR" altLang="en-US" sz="800" dirty="0" err="1"/>
              <a:t>스</a:t>
            </a:r>
            <a:r>
              <a:rPr lang="ko-KR" altLang="en-US" sz="800" dirty="0"/>
              <a:t> 문자안내는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  <a:r>
              <a:rPr lang="en-US" altLang="ko-KR" sz="800" dirty="0"/>
              <a:t>,</a:t>
            </a:r>
            <a:r>
              <a:rPr lang="ko-KR" altLang="en-US" sz="800" dirty="0"/>
              <a:t> 고객님의 담당자 문자안내는 </a:t>
            </a:r>
            <a:r>
              <a:rPr lang="en-US" altLang="ko-KR" sz="800" dirty="0"/>
              <a:t>4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영업 및 기타상담은 </a:t>
            </a:r>
            <a:r>
              <a:rPr lang="en-US" altLang="ko-KR" sz="800" dirty="0"/>
              <a:t>5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4C63BC9-4707-4DEF-B64E-092331EB6182}"/>
              </a:ext>
            </a:extLst>
          </p:cNvPr>
          <p:cNvCxnSpPr>
            <a:cxnSpLocks/>
            <a:stCxn id="7" idx="2"/>
            <a:endCxn id="95" idx="0"/>
          </p:cNvCxnSpPr>
          <p:nvPr/>
        </p:nvCxnSpPr>
        <p:spPr>
          <a:xfrm flipH="1">
            <a:off x="1479029" y="1478753"/>
            <a:ext cx="1" cy="19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671D6C-9F58-4A46-B979-737E85FD24A3}"/>
              </a:ext>
            </a:extLst>
          </p:cNvPr>
          <p:cNvSpPr/>
          <p:nvPr/>
        </p:nvSpPr>
        <p:spPr>
          <a:xfrm>
            <a:off x="3287463" y="943772"/>
            <a:ext cx="1865609" cy="511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교통사고 관련 상담입니다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“</a:t>
            </a:r>
            <a:r>
              <a:rPr lang="ko-KR" altLang="en-US" sz="800" dirty="0"/>
              <a:t>홍길동</a:t>
            </a:r>
            <a:r>
              <a:rPr lang="en-US" altLang="ko-KR" sz="800" dirty="0"/>
              <a:t>”</a:t>
            </a:r>
            <a:r>
              <a:rPr lang="ko-KR" altLang="en-US" sz="800" dirty="0"/>
              <a:t>님이 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눌러주세요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A3FD324-20FF-41E8-8D00-1275065C091F}"/>
              </a:ext>
            </a:extLst>
          </p:cNvPr>
          <p:cNvSpPr/>
          <p:nvPr/>
        </p:nvSpPr>
        <p:spPr>
          <a:xfrm>
            <a:off x="278891" y="1674045"/>
            <a:ext cx="2400275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2018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18</a:t>
            </a:r>
            <a:r>
              <a:rPr lang="ko-KR" altLang="en-US" sz="800" dirty="0"/>
              <a:t>일부터 산업안전보건법에 </a:t>
            </a:r>
            <a:r>
              <a:rPr lang="ko-KR" altLang="en-US" sz="800" dirty="0" err="1"/>
              <a:t>고객응대근로자</a:t>
            </a:r>
            <a:r>
              <a:rPr lang="ko-KR" altLang="en-US" sz="800" dirty="0"/>
              <a:t> 보호조치가 시행되었습니다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고객님의 따뜻한 말 한마디가 상담원에게 큰 힘이 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13" name="꺾인 연결선 34">
            <a:extLst>
              <a:ext uri="{FF2B5EF4-FFF2-40B4-BE49-F238E27FC236}">
                <a16:creationId xmlns:a16="http://schemas.microsoft.com/office/drawing/2014/main" id="{57AB2B3B-07A9-493F-8B65-ECC9D50BDB83}"/>
              </a:ext>
            </a:extLst>
          </p:cNvPr>
          <p:cNvCxnSpPr>
            <a:cxnSpLocks/>
            <a:stCxn id="54" idx="3"/>
            <a:endCxn id="93" idx="1"/>
          </p:cNvCxnSpPr>
          <p:nvPr/>
        </p:nvCxnSpPr>
        <p:spPr>
          <a:xfrm flipV="1">
            <a:off x="2685839" y="3101593"/>
            <a:ext cx="601013" cy="105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cxnSpLocks/>
            <a:stCxn id="54" idx="3"/>
            <a:endCxn id="196" idx="1"/>
          </p:cNvCxnSpPr>
          <p:nvPr/>
        </p:nvCxnSpPr>
        <p:spPr>
          <a:xfrm>
            <a:off x="2685839" y="3206893"/>
            <a:ext cx="601012" cy="768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cxnSpLocks/>
            <a:stCxn id="196" idx="3"/>
            <a:endCxn id="207" idx="1"/>
          </p:cNvCxnSpPr>
          <p:nvPr/>
        </p:nvCxnSpPr>
        <p:spPr>
          <a:xfrm>
            <a:off x="5152460" y="3975192"/>
            <a:ext cx="768092" cy="430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93" idx="3"/>
            <a:endCxn id="177" idx="1"/>
          </p:cNvCxnSpPr>
          <p:nvPr/>
        </p:nvCxnSpPr>
        <p:spPr>
          <a:xfrm flipV="1">
            <a:off x="5152461" y="2302470"/>
            <a:ext cx="768090" cy="799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3B0ED9F-80AE-45BD-99D7-59AC33370610}"/>
              </a:ext>
            </a:extLst>
          </p:cNvPr>
          <p:cNvSpPr/>
          <p:nvPr/>
        </p:nvSpPr>
        <p:spPr>
          <a:xfrm>
            <a:off x="5629406" y="206753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E6335CC-0CA2-46B3-8728-74C8F5EC6CB7}"/>
              </a:ext>
            </a:extLst>
          </p:cNvPr>
          <p:cNvSpPr/>
          <p:nvPr/>
        </p:nvSpPr>
        <p:spPr>
          <a:xfrm>
            <a:off x="5622403" y="281332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94" name="꺾인 연결선 34">
            <a:extLst>
              <a:ext uri="{FF2B5EF4-FFF2-40B4-BE49-F238E27FC236}">
                <a16:creationId xmlns:a16="http://schemas.microsoft.com/office/drawing/2014/main" id="{1795A921-1C5E-474B-B0BE-48ACB83EAF31}"/>
              </a:ext>
            </a:extLst>
          </p:cNvPr>
          <p:cNvCxnSpPr>
            <a:cxnSpLocks/>
            <a:stCxn id="54" idx="3"/>
            <a:endCxn id="227" idx="1"/>
          </p:cNvCxnSpPr>
          <p:nvPr/>
        </p:nvCxnSpPr>
        <p:spPr>
          <a:xfrm>
            <a:off x="2685839" y="3206893"/>
            <a:ext cx="601624" cy="18610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1C886-0635-439A-9960-35B8C4CB1675}"/>
              </a:ext>
            </a:extLst>
          </p:cNvPr>
          <p:cNvSpPr txBox="1"/>
          <p:nvPr/>
        </p:nvSpPr>
        <p:spPr>
          <a:xfrm>
            <a:off x="8630495" y="1178331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담당자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전화번호</a:t>
            </a:r>
          </a:p>
        </p:txBody>
      </p:sp>
      <p:cxnSp>
        <p:nvCxnSpPr>
          <p:cNvPr id="106" name="꺾인 연결선 34">
            <a:extLst>
              <a:ext uri="{FF2B5EF4-FFF2-40B4-BE49-F238E27FC236}">
                <a16:creationId xmlns:a16="http://schemas.microsoft.com/office/drawing/2014/main" id="{A3D6904C-993C-4A1A-89D4-46D7BDD84DC7}"/>
              </a:ext>
            </a:extLst>
          </p:cNvPr>
          <p:cNvCxnSpPr>
            <a:cxnSpLocks/>
            <a:stCxn id="54" idx="3"/>
            <a:endCxn id="242" idx="1"/>
          </p:cNvCxnSpPr>
          <p:nvPr/>
        </p:nvCxnSpPr>
        <p:spPr>
          <a:xfrm>
            <a:off x="2685839" y="3206893"/>
            <a:ext cx="601624" cy="2995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0455A8-A652-4116-B462-194445AE2451}"/>
              </a:ext>
            </a:extLst>
          </p:cNvPr>
          <p:cNvSpPr/>
          <p:nvPr/>
        </p:nvSpPr>
        <p:spPr>
          <a:xfrm>
            <a:off x="5928111" y="5985261"/>
            <a:ext cx="1351695" cy="332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콜 백</a:t>
            </a:r>
          </a:p>
        </p:txBody>
      </p:sp>
      <p:cxnSp>
        <p:nvCxnSpPr>
          <p:cNvPr id="73" name="꺾인 연결선 34">
            <a:extLst>
              <a:ext uri="{FF2B5EF4-FFF2-40B4-BE49-F238E27FC236}">
                <a16:creationId xmlns:a16="http://schemas.microsoft.com/office/drawing/2014/main" id="{F0B8E821-9BB1-40F5-9301-618BE86974AB}"/>
              </a:ext>
            </a:extLst>
          </p:cNvPr>
          <p:cNvCxnSpPr>
            <a:cxnSpLocks/>
            <a:stCxn id="227" idx="3"/>
            <a:endCxn id="232" idx="1"/>
          </p:cNvCxnSpPr>
          <p:nvPr/>
        </p:nvCxnSpPr>
        <p:spPr>
          <a:xfrm flipV="1">
            <a:off x="5153072" y="4953706"/>
            <a:ext cx="2574393" cy="11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8BF49AF3-B6EA-4407-90F8-3EFDB20924C3}"/>
              </a:ext>
            </a:extLst>
          </p:cNvPr>
          <p:cNvCxnSpPr>
            <a:cxnSpLocks/>
            <a:stCxn id="207" idx="3"/>
            <a:endCxn id="218" idx="1"/>
          </p:cNvCxnSpPr>
          <p:nvPr/>
        </p:nvCxnSpPr>
        <p:spPr>
          <a:xfrm>
            <a:off x="7335060" y="4405642"/>
            <a:ext cx="392405" cy="160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EA246777-36F7-41BA-A075-0B74EF58C70E}"/>
              </a:ext>
            </a:extLst>
          </p:cNvPr>
          <p:cNvSpPr/>
          <p:nvPr/>
        </p:nvSpPr>
        <p:spPr>
          <a:xfrm>
            <a:off x="3049909" y="4605678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87" name="꺾인 연결선 34">
            <a:extLst>
              <a:ext uri="{FF2B5EF4-FFF2-40B4-BE49-F238E27FC236}">
                <a16:creationId xmlns:a16="http://schemas.microsoft.com/office/drawing/2014/main" id="{BFB64B96-F727-4DF9-867B-3EE8A53199F4}"/>
              </a:ext>
            </a:extLst>
          </p:cNvPr>
          <p:cNvCxnSpPr>
            <a:cxnSpLocks/>
            <a:stCxn id="196" idx="3"/>
            <a:endCxn id="206" idx="1"/>
          </p:cNvCxnSpPr>
          <p:nvPr/>
        </p:nvCxnSpPr>
        <p:spPr>
          <a:xfrm flipV="1">
            <a:off x="5152460" y="3724692"/>
            <a:ext cx="768091" cy="250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34">
            <a:extLst>
              <a:ext uri="{FF2B5EF4-FFF2-40B4-BE49-F238E27FC236}">
                <a16:creationId xmlns:a16="http://schemas.microsoft.com/office/drawing/2014/main" id="{31D2B0C3-6B99-4ADE-8CDB-ABF6033526E5}"/>
              </a:ext>
            </a:extLst>
          </p:cNvPr>
          <p:cNvCxnSpPr>
            <a:cxnSpLocks/>
            <a:stCxn id="93" idx="3"/>
            <a:endCxn id="178" idx="1"/>
          </p:cNvCxnSpPr>
          <p:nvPr/>
        </p:nvCxnSpPr>
        <p:spPr>
          <a:xfrm flipV="1">
            <a:off x="5152461" y="3008443"/>
            <a:ext cx="768091" cy="93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5917E03-A8E9-408E-81FA-F983BC796521}"/>
              </a:ext>
            </a:extLst>
          </p:cNvPr>
          <p:cNvSpPr/>
          <p:nvPr/>
        </p:nvSpPr>
        <p:spPr>
          <a:xfrm>
            <a:off x="3286852" y="2713296"/>
            <a:ext cx="1865609" cy="776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정비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정비업체 연락처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3F23D77-0268-4773-BF9C-93E22AF339D9}"/>
              </a:ext>
            </a:extLst>
          </p:cNvPr>
          <p:cNvCxnSpPr>
            <a:cxnSpLocks/>
            <a:stCxn id="95" idx="2"/>
            <a:endCxn id="54" idx="0"/>
          </p:cNvCxnSpPr>
          <p:nvPr/>
        </p:nvCxnSpPr>
        <p:spPr>
          <a:xfrm>
            <a:off x="1479029" y="2331136"/>
            <a:ext cx="3336" cy="33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C4B7B5B-F46A-48DA-966B-553ED29DED48}"/>
              </a:ext>
            </a:extLst>
          </p:cNvPr>
          <p:cNvSpPr/>
          <p:nvPr/>
        </p:nvSpPr>
        <p:spPr>
          <a:xfrm>
            <a:off x="5920552" y="979467"/>
            <a:ext cx="1414508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312DDFF-D3F6-4C5D-88F0-8770053719C2}"/>
              </a:ext>
            </a:extLst>
          </p:cNvPr>
          <p:cNvSpPr/>
          <p:nvPr/>
        </p:nvSpPr>
        <p:spPr>
          <a:xfrm>
            <a:off x="7727466" y="943772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66C1B00-FCC1-43D4-BC08-D91BA52D5FA6}"/>
              </a:ext>
            </a:extLst>
          </p:cNvPr>
          <p:cNvSpPr/>
          <p:nvPr/>
        </p:nvSpPr>
        <p:spPr>
          <a:xfrm>
            <a:off x="7727466" y="118693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A82FE14-6DA1-4F14-B8A6-513DB09C58ED}"/>
              </a:ext>
            </a:extLst>
          </p:cNvPr>
          <p:cNvSpPr/>
          <p:nvPr/>
        </p:nvSpPr>
        <p:spPr>
          <a:xfrm>
            <a:off x="3287463" y="1578629"/>
            <a:ext cx="1865609" cy="1060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교통사고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고객정보확인을 위해 차량번호 숫자 </a:t>
            </a:r>
            <a:r>
              <a:rPr lang="en-US" altLang="ko-KR" sz="800" dirty="0"/>
              <a:t>6</a:t>
            </a:r>
            <a:r>
              <a:rPr lang="ko-KR" altLang="en-US" sz="800" dirty="0"/>
              <a:t>자리 또는 </a:t>
            </a:r>
            <a:r>
              <a:rPr lang="en-US" altLang="ko-KR" sz="800" dirty="0"/>
              <a:t>7</a:t>
            </a:r>
            <a:r>
              <a:rPr lang="ko-KR" altLang="en-US" sz="800" dirty="0"/>
              <a:t>자리와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</a:t>
            </a:r>
            <a:r>
              <a:rPr lang="ko-KR" altLang="en-US" sz="800" dirty="0" err="1"/>
              <a:t>눌러주시거나</a:t>
            </a:r>
            <a:r>
              <a:rPr lang="ko-KR" altLang="en-US" sz="800" dirty="0"/>
              <a:t> 또는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DAC9BCA-D5AA-4227-957C-E87D0FF2DC5C}"/>
              </a:ext>
            </a:extLst>
          </p:cNvPr>
          <p:cNvCxnSpPr>
            <a:cxnSpLocks/>
            <a:stCxn id="80" idx="3"/>
            <a:endCxn id="129" idx="1"/>
          </p:cNvCxnSpPr>
          <p:nvPr/>
        </p:nvCxnSpPr>
        <p:spPr>
          <a:xfrm>
            <a:off x="5153072" y="1199409"/>
            <a:ext cx="767480" cy="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6BBE4E7-85CA-44E1-B932-2042D19AD31E}"/>
              </a:ext>
            </a:extLst>
          </p:cNvPr>
          <p:cNvCxnSpPr>
            <a:cxnSpLocks/>
            <a:stCxn id="80" idx="2"/>
            <a:endCxn id="139" idx="0"/>
          </p:cNvCxnSpPr>
          <p:nvPr/>
        </p:nvCxnSpPr>
        <p:spPr>
          <a:xfrm>
            <a:off x="4220268" y="1455046"/>
            <a:ext cx="0" cy="12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A3775387-4AFF-48EC-A9DB-298BB1D76CF6}"/>
              </a:ext>
            </a:extLst>
          </p:cNvPr>
          <p:cNvSpPr/>
          <p:nvPr/>
        </p:nvSpPr>
        <p:spPr>
          <a:xfrm>
            <a:off x="5222252" y="99756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150" name="꺾인 연결선 34">
            <a:extLst>
              <a:ext uri="{FF2B5EF4-FFF2-40B4-BE49-F238E27FC236}">
                <a16:creationId xmlns:a16="http://schemas.microsoft.com/office/drawing/2014/main" id="{6C0C3011-984F-4D66-8508-419C90DA9292}"/>
              </a:ext>
            </a:extLst>
          </p:cNvPr>
          <p:cNvCxnSpPr>
            <a:cxnSpLocks/>
            <a:stCxn id="139" idx="3"/>
            <a:endCxn id="129" idx="1"/>
          </p:cNvCxnSpPr>
          <p:nvPr/>
        </p:nvCxnSpPr>
        <p:spPr>
          <a:xfrm flipV="1">
            <a:off x="5153072" y="1209226"/>
            <a:ext cx="767480" cy="899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EF7DA2-46F3-43A3-881A-273799F0098C}"/>
              </a:ext>
            </a:extLst>
          </p:cNvPr>
          <p:cNvSpPr/>
          <p:nvPr/>
        </p:nvSpPr>
        <p:spPr>
          <a:xfrm>
            <a:off x="7727465" y="143815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5375C9-2BA5-4285-9CFC-3C2314767549}"/>
              </a:ext>
            </a:extLst>
          </p:cNvPr>
          <p:cNvSpPr txBox="1"/>
          <p:nvPr/>
        </p:nvSpPr>
        <p:spPr>
          <a:xfrm>
            <a:off x="8630495" y="1421170"/>
            <a:ext cx="113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보험회사 및 긴급출동서비스 연락처 및 이용안내</a:t>
            </a:r>
            <a:endParaRPr lang="ko-KR" altLang="en-US" sz="800" b="1" dirty="0"/>
          </a:p>
        </p:txBody>
      </p:sp>
      <p:cxnSp>
        <p:nvCxnSpPr>
          <p:cNvPr id="155" name="꺾인 연결선 34">
            <a:extLst>
              <a:ext uri="{FF2B5EF4-FFF2-40B4-BE49-F238E27FC236}">
                <a16:creationId xmlns:a16="http://schemas.microsoft.com/office/drawing/2014/main" id="{A023E068-9A8F-4084-AB71-AA795D4C898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7335060" y="1044023"/>
            <a:ext cx="392406" cy="165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34">
            <a:extLst>
              <a:ext uri="{FF2B5EF4-FFF2-40B4-BE49-F238E27FC236}">
                <a16:creationId xmlns:a16="http://schemas.microsoft.com/office/drawing/2014/main" id="{DA971FBC-5419-4644-9A7B-BB7D01CAA705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7335060" y="1209226"/>
            <a:ext cx="392406" cy="77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34">
            <a:extLst>
              <a:ext uri="{FF2B5EF4-FFF2-40B4-BE49-F238E27FC236}">
                <a16:creationId xmlns:a16="http://schemas.microsoft.com/office/drawing/2014/main" id="{170A7948-05DB-4063-A172-5670D1E5FF26}"/>
              </a:ext>
            </a:extLst>
          </p:cNvPr>
          <p:cNvCxnSpPr>
            <a:cxnSpLocks/>
            <a:stCxn id="129" idx="3"/>
            <a:endCxn id="153" idx="1"/>
          </p:cNvCxnSpPr>
          <p:nvPr/>
        </p:nvCxnSpPr>
        <p:spPr>
          <a:xfrm>
            <a:off x="7335060" y="1209226"/>
            <a:ext cx="392405" cy="329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A8ACDFD8-2EAA-4836-92F4-638FAC0F5CB7}"/>
              </a:ext>
            </a:extLst>
          </p:cNvPr>
          <p:cNvSpPr/>
          <p:nvPr/>
        </p:nvSpPr>
        <p:spPr>
          <a:xfrm>
            <a:off x="3063868" y="279363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67" name="꺾인 연결선 34">
            <a:extLst>
              <a:ext uri="{FF2B5EF4-FFF2-40B4-BE49-F238E27FC236}">
                <a16:creationId xmlns:a16="http://schemas.microsoft.com/office/drawing/2014/main" id="{4B959D84-F208-46C7-B7F0-F9BE9B095043}"/>
              </a:ext>
            </a:extLst>
          </p:cNvPr>
          <p:cNvCxnSpPr>
            <a:cxnSpLocks/>
            <a:stCxn id="54" idx="3"/>
            <a:endCxn id="139" idx="1"/>
          </p:cNvCxnSpPr>
          <p:nvPr/>
        </p:nvCxnSpPr>
        <p:spPr>
          <a:xfrm flipV="1">
            <a:off x="2685839" y="2108876"/>
            <a:ext cx="601624" cy="1098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0880F218-C51E-491B-B620-446695211997}"/>
              </a:ext>
            </a:extLst>
          </p:cNvPr>
          <p:cNvSpPr/>
          <p:nvPr/>
        </p:nvSpPr>
        <p:spPr>
          <a:xfrm>
            <a:off x="3063868" y="1893724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AA2A58-0BAB-4B39-B51F-B04B254F4F00}"/>
              </a:ext>
            </a:extLst>
          </p:cNvPr>
          <p:cNvSpPr/>
          <p:nvPr/>
        </p:nvSpPr>
        <p:spPr>
          <a:xfrm>
            <a:off x="5920551" y="1931981"/>
            <a:ext cx="1414508" cy="740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정비업체 연락처를 </a:t>
            </a:r>
            <a:r>
              <a:rPr lang="ko-KR" altLang="en-US" sz="800" dirty="0" err="1"/>
              <a:t>문자발송해드렸습니다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846CED-6044-423B-9D1F-6DDC4E738914}"/>
              </a:ext>
            </a:extLst>
          </p:cNvPr>
          <p:cNvSpPr/>
          <p:nvPr/>
        </p:nvSpPr>
        <p:spPr>
          <a:xfrm>
            <a:off x="5920552" y="2778684"/>
            <a:ext cx="1414508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70DF588-A5B0-44F1-8F4E-42C277BABB2A}"/>
              </a:ext>
            </a:extLst>
          </p:cNvPr>
          <p:cNvSpPr/>
          <p:nvPr/>
        </p:nvSpPr>
        <p:spPr>
          <a:xfrm>
            <a:off x="7727465" y="2776581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77D212-A250-4323-9B1F-7A150FD0D2B9}"/>
              </a:ext>
            </a:extLst>
          </p:cNvPr>
          <p:cNvSpPr/>
          <p:nvPr/>
        </p:nvSpPr>
        <p:spPr>
          <a:xfrm>
            <a:off x="7727465" y="2035396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181" name="꺾인 연결선 34">
            <a:extLst>
              <a:ext uri="{FF2B5EF4-FFF2-40B4-BE49-F238E27FC236}">
                <a16:creationId xmlns:a16="http://schemas.microsoft.com/office/drawing/2014/main" id="{C71A3F29-3C75-4C54-95B5-9084964476CC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7335060" y="2876832"/>
            <a:ext cx="392405" cy="131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34">
            <a:extLst>
              <a:ext uri="{FF2B5EF4-FFF2-40B4-BE49-F238E27FC236}">
                <a16:creationId xmlns:a16="http://schemas.microsoft.com/office/drawing/2014/main" id="{E816A9F2-9FA7-4714-9AAB-C046CCD4B4D6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335059" y="2135647"/>
            <a:ext cx="392406" cy="166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5C76C7E-D50B-44E3-B7F4-4A46B027B126}"/>
              </a:ext>
            </a:extLst>
          </p:cNvPr>
          <p:cNvSpPr txBox="1"/>
          <p:nvPr/>
        </p:nvSpPr>
        <p:spPr>
          <a:xfrm>
            <a:off x="8630495" y="2025494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3F15131-B172-42F9-A184-4DE6F7988F4A}"/>
              </a:ext>
            </a:extLst>
          </p:cNvPr>
          <p:cNvSpPr/>
          <p:nvPr/>
        </p:nvSpPr>
        <p:spPr>
          <a:xfrm>
            <a:off x="3286851" y="3586895"/>
            <a:ext cx="1865609" cy="776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긴급출동 서비스 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긴급출동 서비스에 대한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1A0995B-963E-4AD0-B3B5-BF16C768BAD8}"/>
              </a:ext>
            </a:extLst>
          </p:cNvPr>
          <p:cNvSpPr/>
          <p:nvPr/>
        </p:nvSpPr>
        <p:spPr>
          <a:xfrm>
            <a:off x="5629406" y="3464731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70047EA8-DD54-41AE-92CC-E9B2D58F7BBC}"/>
              </a:ext>
            </a:extLst>
          </p:cNvPr>
          <p:cNvSpPr/>
          <p:nvPr/>
        </p:nvSpPr>
        <p:spPr>
          <a:xfrm>
            <a:off x="5622403" y="4210521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A8C608E-6666-4822-9D13-856BD6879B2E}"/>
              </a:ext>
            </a:extLst>
          </p:cNvPr>
          <p:cNvSpPr/>
          <p:nvPr/>
        </p:nvSpPr>
        <p:spPr>
          <a:xfrm>
            <a:off x="5920551" y="3329180"/>
            <a:ext cx="1414508" cy="791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긴급출동 서비스에 대한 안내문자를 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3FDBB2EA-08D2-4682-931E-BA0F60036A85}"/>
              </a:ext>
            </a:extLst>
          </p:cNvPr>
          <p:cNvSpPr/>
          <p:nvPr/>
        </p:nvSpPr>
        <p:spPr>
          <a:xfrm>
            <a:off x="5920552" y="4175883"/>
            <a:ext cx="1414508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0229CB0-93F1-44D6-973C-F7B93F5C596E}"/>
              </a:ext>
            </a:extLst>
          </p:cNvPr>
          <p:cNvSpPr/>
          <p:nvPr/>
        </p:nvSpPr>
        <p:spPr>
          <a:xfrm>
            <a:off x="7727465" y="4173780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0AB029C-F29C-40BD-B5EF-CBBB34BBAABA}"/>
              </a:ext>
            </a:extLst>
          </p:cNvPr>
          <p:cNvSpPr/>
          <p:nvPr/>
        </p:nvSpPr>
        <p:spPr>
          <a:xfrm>
            <a:off x="7727465" y="3432595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210" name="꺾인 연결선 34">
            <a:extLst>
              <a:ext uri="{FF2B5EF4-FFF2-40B4-BE49-F238E27FC236}">
                <a16:creationId xmlns:a16="http://schemas.microsoft.com/office/drawing/2014/main" id="{DD0767B4-7401-43FD-879C-648D1888E2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 flipV="1">
            <a:off x="7335060" y="4274031"/>
            <a:ext cx="392405" cy="131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34">
            <a:extLst>
              <a:ext uri="{FF2B5EF4-FFF2-40B4-BE49-F238E27FC236}">
                <a16:creationId xmlns:a16="http://schemas.microsoft.com/office/drawing/2014/main" id="{9EB0E711-8914-4C04-B017-8E1788E6D942}"/>
              </a:ext>
            </a:extLst>
          </p:cNvPr>
          <p:cNvCxnSpPr>
            <a:cxnSpLocks/>
            <a:stCxn id="206" idx="3"/>
            <a:endCxn id="209" idx="1"/>
          </p:cNvCxnSpPr>
          <p:nvPr/>
        </p:nvCxnSpPr>
        <p:spPr>
          <a:xfrm flipV="1">
            <a:off x="7335059" y="3532846"/>
            <a:ext cx="392406" cy="191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47744F7-C6E6-4C7F-9DCE-C01C70FC35A1}"/>
              </a:ext>
            </a:extLst>
          </p:cNvPr>
          <p:cNvSpPr txBox="1"/>
          <p:nvPr/>
        </p:nvSpPr>
        <p:spPr>
          <a:xfrm>
            <a:off x="8630495" y="3422693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B70653D3-F021-494B-A637-EB74B0C7C352}"/>
              </a:ext>
            </a:extLst>
          </p:cNvPr>
          <p:cNvSpPr/>
          <p:nvPr/>
        </p:nvSpPr>
        <p:spPr>
          <a:xfrm>
            <a:off x="7727465" y="4465667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4415AE-D866-44A3-85C6-0A5FE062B074}"/>
              </a:ext>
            </a:extLst>
          </p:cNvPr>
          <p:cNvSpPr txBox="1"/>
          <p:nvPr/>
        </p:nvSpPr>
        <p:spPr>
          <a:xfrm>
            <a:off x="8630495" y="4455765"/>
            <a:ext cx="1130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긴급출동 서비스안내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845EDE4-1059-4B50-B26D-F6E72B7C4718}"/>
              </a:ext>
            </a:extLst>
          </p:cNvPr>
          <p:cNvSpPr/>
          <p:nvPr/>
        </p:nvSpPr>
        <p:spPr>
          <a:xfrm>
            <a:off x="3287463" y="4487070"/>
            <a:ext cx="1865609" cy="1161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 </a:t>
            </a:r>
            <a:r>
              <a:rPr lang="ko-KR" altLang="en-US" sz="800" dirty="0" err="1"/>
              <a:t>문자안내입니다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고객정보확인을 위해 차량번호 숫자 </a:t>
            </a:r>
            <a:r>
              <a:rPr lang="en-US" altLang="ko-KR" sz="800" dirty="0"/>
              <a:t>6</a:t>
            </a:r>
            <a:r>
              <a:rPr lang="ko-KR" altLang="en-US" sz="800" dirty="0"/>
              <a:t>자리 또는 </a:t>
            </a:r>
            <a:r>
              <a:rPr lang="en-US" altLang="ko-KR" sz="800" dirty="0"/>
              <a:t>7</a:t>
            </a:r>
            <a:r>
              <a:rPr lang="ko-KR" altLang="en-US" sz="800" dirty="0"/>
              <a:t>자리와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</a:t>
            </a:r>
            <a:r>
              <a:rPr lang="ko-KR" altLang="en-US" sz="800" dirty="0" err="1"/>
              <a:t>눌러주시거나</a:t>
            </a:r>
            <a:r>
              <a:rPr lang="ko-KR" altLang="en-US" sz="800" dirty="0"/>
              <a:t> 또는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DEB0CEA-CD8D-4D75-A3C5-D28A88211F70}"/>
              </a:ext>
            </a:extLst>
          </p:cNvPr>
          <p:cNvSpPr/>
          <p:nvPr/>
        </p:nvSpPr>
        <p:spPr>
          <a:xfrm>
            <a:off x="7727465" y="4853455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ED44EC6-57D5-446A-84E4-92CFF590325B}"/>
              </a:ext>
            </a:extLst>
          </p:cNvPr>
          <p:cNvSpPr txBox="1"/>
          <p:nvPr/>
        </p:nvSpPr>
        <p:spPr>
          <a:xfrm>
            <a:off x="8630495" y="4843553"/>
            <a:ext cx="1130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담당자 연락처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688B6E7-6989-4E63-9AD8-20114E8A3DB7}"/>
              </a:ext>
            </a:extLst>
          </p:cNvPr>
          <p:cNvSpPr/>
          <p:nvPr/>
        </p:nvSpPr>
        <p:spPr>
          <a:xfrm>
            <a:off x="3287463" y="5833170"/>
            <a:ext cx="1865609" cy="738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</a:t>
            </a:r>
            <a:r>
              <a:rPr lang="en-US" altLang="ko-KR" sz="800" dirty="0"/>
              <a:t>. </a:t>
            </a:r>
            <a:r>
              <a:rPr lang="ko-KR" altLang="en-US" sz="800" dirty="0"/>
              <a:t>죄송합니다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영업관련 및 기타 상담은 업무시간에만 가능합니다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상담요청을 신청하시면 담당자가 전화 드리도록 하겠습니다</a:t>
            </a:r>
            <a:r>
              <a:rPr lang="en-US" altLang="ko-KR" sz="800" dirty="0"/>
              <a:t>.</a:t>
            </a:r>
          </a:p>
        </p:txBody>
      </p:sp>
      <p:cxnSp>
        <p:nvCxnSpPr>
          <p:cNvPr id="243" name="꺾인 연결선 34">
            <a:extLst>
              <a:ext uri="{FF2B5EF4-FFF2-40B4-BE49-F238E27FC236}">
                <a16:creationId xmlns:a16="http://schemas.microsoft.com/office/drawing/2014/main" id="{483E134C-FB99-402D-9942-C786326728E3}"/>
              </a:ext>
            </a:extLst>
          </p:cNvPr>
          <p:cNvCxnSpPr>
            <a:cxnSpLocks/>
            <a:stCxn id="242" idx="3"/>
            <a:endCxn id="72" idx="1"/>
          </p:cNvCxnSpPr>
          <p:nvPr/>
        </p:nvCxnSpPr>
        <p:spPr>
          <a:xfrm flipV="1">
            <a:off x="5153072" y="6151288"/>
            <a:ext cx="775039" cy="5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>
            <a:extLst>
              <a:ext uri="{FF2B5EF4-FFF2-40B4-BE49-F238E27FC236}">
                <a16:creationId xmlns:a16="http://schemas.microsoft.com/office/drawing/2014/main" id="{CEB4C552-CE48-488D-9D35-80CB0E912FF7}"/>
              </a:ext>
            </a:extLst>
          </p:cNvPr>
          <p:cNvSpPr/>
          <p:nvPr/>
        </p:nvSpPr>
        <p:spPr>
          <a:xfrm>
            <a:off x="3049909" y="599025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531E827-3D40-42C8-9ACD-4ED9A188A33D}"/>
              </a:ext>
            </a:extLst>
          </p:cNvPr>
          <p:cNvSpPr/>
          <p:nvPr/>
        </p:nvSpPr>
        <p:spPr>
          <a:xfrm>
            <a:off x="1849646" y="752240"/>
            <a:ext cx="699863" cy="156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6093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담당자콜 시나리오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70E3-00E4-4B9E-97C7-55E1937B0690}"/>
              </a:ext>
            </a:extLst>
          </p:cNvPr>
          <p:cNvSpPr/>
          <p:nvPr/>
        </p:nvSpPr>
        <p:spPr>
          <a:xfrm>
            <a:off x="3124265" y="1529184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당담자</a:t>
            </a:r>
            <a:r>
              <a:rPr lang="ko-KR" altLang="en-US" sz="800" dirty="0"/>
              <a:t> </a:t>
            </a:r>
            <a:r>
              <a:rPr lang="ko-KR" altLang="en-US" sz="800" dirty="0" err="1"/>
              <a:t>연결시</a:t>
            </a:r>
            <a:r>
              <a:rPr lang="ko-KR" altLang="en-US" sz="800" dirty="0"/>
              <a:t> 고객 상담품질과 개인정보 보호를 위하여 통화내용이 녹음됨을 알려 드립니다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잠시만 기다려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905A84-7D4D-4D9C-B863-9B8CD57603AF}"/>
              </a:ext>
            </a:extLst>
          </p:cNvPr>
          <p:cNvSpPr/>
          <p:nvPr/>
        </p:nvSpPr>
        <p:spPr>
          <a:xfrm>
            <a:off x="3915322" y="905613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담당자 </a:t>
            </a:r>
            <a:r>
              <a:rPr lang="en-US" altLang="ko-KR" sz="1100" b="1" dirty="0"/>
              <a:t>CALL</a:t>
            </a:r>
            <a:endParaRPr lang="ko-KR" altLang="en-US" sz="11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223E2F-4C45-4E55-9711-B9066E50783A}"/>
              </a:ext>
            </a:extLst>
          </p:cNvPr>
          <p:cNvCxnSpPr>
            <a:cxnSpLocks/>
            <a:stCxn id="10" idx="2"/>
            <a:endCxn id="65" idx="0"/>
          </p:cNvCxnSpPr>
          <p:nvPr/>
        </p:nvCxnSpPr>
        <p:spPr>
          <a:xfrm flipH="1">
            <a:off x="4658474" y="2186275"/>
            <a:ext cx="4403" cy="66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7507B0-0508-4069-B390-24EFC13992B3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4662877" y="1187033"/>
            <a:ext cx="0" cy="34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2ED9700-3098-45D3-B415-44038BBA8705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 flipV="1">
            <a:off x="6201487" y="1857729"/>
            <a:ext cx="479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950E2C-61D4-4FB6-AB40-83CE8BC81ED8}"/>
              </a:ext>
            </a:extLst>
          </p:cNvPr>
          <p:cNvSpPr/>
          <p:nvPr/>
        </p:nvSpPr>
        <p:spPr>
          <a:xfrm>
            <a:off x="6680910" y="1739180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88121B-0B0A-42CF-A0DA-8393F3CD2A3B}"/>
              </a:ext>
            </a:extLst>
          </p:cNvPr>
          <p:cNvSpPr txBox="1"/>
          <p:nvPr/>
        </p:nvSpPr>
        <p:spPr>
          <a:xfrm>
            <a:off x="4629520" y="2434051"/>
            <a:ext cx="1752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FC886-A89A-4812-8550-DFCEDE97D510}"/>
              </a:ext>
            </a:extLst>
          </p:cNvPr>
          <p:cNvSpPr/>
          <p:nvPr/>
        </p:nvSpPr>
        <p:spPr>
          <a:xfrm>
            <a:off x="4341596" y="6302012"/>
            <a:ext cx="633754" cy="169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START</a:t>
            </a:r>
            <a:endParaRPr lang="ko-KR" altLang="en-US" sz="8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8D617EB-31C1-46F4-80ED-CDD2979A04C8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4658473" y="6071456"/>
            <a:ext cx="0" cy="23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E5BBF3-AC81-4C7E-AE84-9DADD2D1C3C2}"/>
              </a:ext>
            </a:extLst>
          </p:cNvPr>
          <p:cNvSpPr txBox="1"/>
          <p:nvPr/>
        </p:nvSpPr>
        <p:spPr>
          <a:xfrm>
            <a:off x="4629521" y="3539142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057F6C-9315-4854-BFB1-971B1810B9E2}"/>
              </a:ext>
            </a:extLst>
          </p:cNvPr>
          <p:cNvSpPr/>
          <p:nvPr/>
        </p:nvSpPr>
        <p:spPr>
          <a:xfrm>
            <a:off x="3124264" y="2849020"/>
            <a:ext cx="3068419" cy="5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5ABCDF-D816-4730-AFE8-4AE538263EAE}"/>
              </a:ext>
            </a:extLst>
          </p:cNvPr>
          <p:cNvSpPr txBox="1"/>
          <p:nvPr/>
        </p:nvSpPr>
        <p:spPr>
          <a:xfrm>
            <a:off x="6251736" y="1643487"/>
            <a:ext cx="437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연결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B1BEE39-61A0-44C9-8693-60381FE1D956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 flipV="1">
            <a:off x="6192683" y="1857729"/>
            <a:ext cx="488227" cy="1264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F8607EB-3892-4520-B042-DC8DDF1A3BDA}"/>
              </a:ext>
            </a:extLst>
          </p:cNvPr>
          <p:cNvSpPr/>
          <p:nvPr/>
        </p:nvSpPr>
        <p:spPr>
          <a:xfrm>
            <a:off x="4126883" y="2318718"/>
            <a:ext cx="429426" cy="4285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정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F18A2D0-97E9-4266-B30F-8BD07F250AC5}"/>
              </a:ext>
            </a:extLst>
          </p:cNvPr>
          <p:cNvSpPr/>
          <p:nvPr/>
        </p:nvSpPr>
        <p:spPr>
          <a:xfrm>
            <a:off x="4126883" y="3515236"/>
            <a:ext cx="429426" cy="4285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4A555F-8D3C-4F16-AEFA-65ABBFB7804C}"/>
              </a:ext>
            </a:extLst>
          </p:cNvPr>
          <p:cNvSpPr/>
          <p:nvPr/>
        </p:nvSpPr>
        <p:spPr>
          <a:xfrm>
            <a:off x="748720" y="4893952"/>
            <a:ext cx="2366740" cy="441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고객님께서 전화주신 휴대폰번호로 담당자 연락처를 </a:t>
            </a:r>
            <a:r>
              <a:rPr lang="ko-KR" altLang="en-US" sz="800" dirty="0" err="1">
                <a:solidFill>
                  <a:schemeClr val="tx1"/>
                </a:solidFill>
              </a:rPr>
              <a:t>문자발송해드렸습니다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58B351-AE3D-4227-8ADD-3865CADA8C04}"/>
              </a:ext>
            </a:extLst>
          </p:cNvPr>
          <p:cNvSpPr/>
          <p:nvPr/>
        </p:nvSpPr>
        <p:spPr>
          <a:xfrm>
            <a:off x="3567494" y="5776561"/>
            <a:ext cx="2181958" cy="294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처음으로 돌아가시려면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F736FC-8C3F-47D1-9010-2FA0F8EA59D7}"/>
              </a:ext>
            </a:extLst>
          </p:cNvPr>
          <p:cNvSpPr/>
          <p:nvPr/>
        </p:nvSpPr>
        <p:spPr>
          <a:xfrm>
            <a:off x="3115460" y="4065333"/>
            <a:ext cx="3077223" cy="387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모든 담당자와  통화연결이 되지 않습니다</a:t>
            </a:r>
            <a:r>
              <a:rPr lang="en-US" altLang="ko-KR" sz="800" dirty="0"/>
              <a:t>.</a:t>
            </a:r>
          </a:p>
          <a:p>
            <a:pPr fontAlgn="base"/>
            <a:r>
              <a:rPr lang="ko-KR" altLang="en-US" sz="800" u="sng" dirty="0">
                <a:solidFill>
                  <a:schemeClr val="tx1"/>
                </a:solidFill>
              </a:rPr>
              <a:t>이용에 불편을 드려 죄송합니다</a:t>
            </a:r>
            <a:r>
              <a:rPr lang="en-US" altLang="ko-KR" sz="800" u="sng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AF23B9-AA30-48D6-9242-A3992CD1DC17}"/>
              </a:ext>
            </a:extLst>
          </p:cNvPr>
          <p:cNvCxnSpPr>
            <a:cxnSpLocks/>
            <a:stCxn id="65" idx="2"/>
            <a:endCxn id="54" idx="0"/>
          </p:cNvCxnSpPr>
          <p:nvPr/>
        </p:nvCxnSpPr>
        <p:spPr>
          <a:xfrm flipH="1">
            <a:off x="4654072" y="3396366"/>
            <a:ext cx="4402" cy="6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70">
            <a:extLst>
              <a:ext uri="{FF2B5EF4-FFF2-40B4-BE49-F238E27FC236}">
                <a16:creationId xmlns:a16="http://schemas.microsoft.com/office/drawing/2014/main" id="{44C9D766-995E-4E48-A823-99D30E9BE451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rot="16200000" flipH="1">
            <a:off x="3074694" y="4192781"/>
            <a:ext cx="441175" cy="2726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70">
            <a:extLst>
              <a:ext uri="{FF2B5EF4-FFF2-40B4-BE49-F238E27FC236}">
                <a16:creationId xmlns:a16="http://schemas.microsoft.com/office/drawing/2014/main" id="{6E972AE2-CFD3-4182-A375-F281A34585E5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 rot="5400000">
            <a:off x="3072494" y="3312374"/>
            <a:ext cx="441174" cy="2721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4688DAB-3C4D-4DD7-B998-06D809730E5B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>
            <a:off x="4654072" y="4452778"/>
            <a:ext cx="4401" cy="13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7DDF424-2E65-4B78-82F4-738CB7CE668E}"/>
              </a:ext>
            </a:extLst>
          </p:cNvPr>
          <p:cNvSpPr txBox="1"/>
          <p:nvPr/>
        </p:nvSpPr>
        <p:spPr>
          <a:xfrm>
            <a:off x="980589" y="4301326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문자수신이 가능한 휴대폰 발신인 경우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998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문자발송 시나리오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70E3-00E4-4B9E-97C7-55E1937B0690}"/>
              </a:ext>
            </a:extLst>
          </p:cNvPr>
          <p:cNvSpPr/>
          <p:nvPr/>
        </p:nvSpPr>
        <p:spPr>
          <a:xfrm>
            <a:off x="1565731" y="2848979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휴대폰번호가 확인되지 않아 문자서비스는 이용할 수 없습니다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담당자 전화연결은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</a:p>
          <a:p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905A84-7D4D-4D9C-B863-9B8CD57603AF}"/>
              </a:ext>
            </a:extLst>
          </p:cNvPr>
          <p:cNvSpPr/>
          <p:nvPr/>
        </p:nvSpPr>
        <p:spPr>
          <a:xfrm>
            <a:off x="2356788" y="1770462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문자발송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223E2F-4C45-4E55-9711-B9066E50783A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 flipH="1">
            <a:off x="3099940" y="3506070"/>
            <a:ext cx="4403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7507B0-0508-4069-B390-24EFC13992B3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104343" y="2051882"/>
            <a:ext cx="0" cy="79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950E2C-61D4-4FB6-AB40-83CE8BC81ED8}"/>
              </a:ext>
            </a:extLst>
          </p:cNvPr>
          <p:cNvSpPr/>
          <p:nvPr/>
        </p:nvSpPr>
        <p:spPr>
          <a:xfrm>
            <a:off x="2587706" y="4185957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4F502D-A4E0-4D5C-88BC-73C11A6017F8}"/>
              </a:ext>
            </a:extLst>
          </p:cNvPr>
          <p:cNvSpPr/>
          <p:nvPr/>
        </p:nvSpPr>
        <p:spPr>
          <a:xfrm>
            <a:off x="2901709" y="232510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4A3D9D-2249-4913-9938-3150003680D3}"/>
              </a:ext>
            </a:extLst>
          </p:cNvPr>
          <p:cNvSpPr/>
          <p:nvPr/>
        </p:nvSpPr>
        <p:spPr>
          <a:xfrm>
            <a:off x="5480084" y="2848979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휴대폰번호가 확인되지 않아 문자서비스는 이용할 수 없습니다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3EF63D-A28C-4080-910E-25B7BDD62FC6}"/>
              </a:ext>
            </a:extLst>
          </p:cNvPr>
          <p:cNvSpPr/>
          <p:nvPr/>
        </p:nvSpPr>
        <p:spPr>
          <a:xfrm>
            <a:off x="6271141" y="1770462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문자발송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5D56D5-626F-4C6B-926D-32BDDB6C54D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7014293" y="3506070"/>
            <a:ext cx="4403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D87121-1A50-4480-B5EF-5B3FF3FF55A0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7018696" y="2051882"/>
            <a:ext cx="0" cy="79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8F2BC0-8571-4754-A3FC-4F08E5F09558}"/>
              </a:ext>
            </a:extLst>
          </p:cNvPr>
          <p:cNvSpPr/>
          <p:nvPr/>
        </p:nvSpPr>
        <p:spPr>
          <a:xfrm>
            <a:off x="6502059" y="4185957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7E387E-0B9B-4110-B69B-921434A7EF44}"/>
              </a:ext>
            </a:extLst>
          </p:cNvPr>
          <p:cNvSpPr/>
          <p:nvPr/>
        </p:nvSpPr>
        <p:spPr>
          <a:xfrm>
            <a:off x="6816062" y="232510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0914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375368" y="223221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예외</a:t>
            </a:r>
            <a:r>
              <a:rPr lang="en-US" altLang="ko-KR" b="1" dirty="0"/>
              <a:t>(</a:t>
            </a:r>
            <a:r>
              <a:rPr lang="ko-KR" altLang="en-US" b="1" dirty="0" err="1"/>
              <a:t>고객실수</a:t>
            </a:r>
            <a:r>
              <a:rPr lang="en-US" altLang="ko-KR" b="1" dirty="0"/>
              <a:t>)</a:t>
            </a:r>
            <a:r>
              <a:rPr lang="ko-KR" altLang="en-US" b="1" dirty="0"/>
              <a:t> 시나리오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07B93C-BBDE-4C74-B6DF-97DF16C9372E}"/>
              </a:ext>
            </a:extLst>
          </p:cNvPr>
          <p:cNvSpPr/>
          <p:nvPr/>
        </p:nvSpPr>
        <p:spPr>
          <a:xfrm>
            <a:off x="3823077" y="1472984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잘못 누르셨습니다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63B349-41F9-449E-B0D6-DE97B1E5B78C}"/>
              </a:ext>
            </a:extLst>
          </p:cNvPr>
          <p:cNvSpPr/>
          <p:nvPr/>
        </p:nvSpPr>
        <p:spPr>
          <a:xfrm>
            <a:off x="2127392" y="1472983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잘못누른경우</a:t>
            </a:r>
            <a:endParaRPr lang="ko-KR" altLang="en-US" sz="8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59782AB-C424-45B7-A25D-1A813EC667EB}"/>
              </a:ext>
            </a:extLst>
          </p:cNvPr>
          <p:cNvSpPr/>
          <p:nvPr/>
        </p:nvSpPr>
        <p:spPr>
          <a:xfrm>
            <a:off x="2127392" y="1888970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입력시간이 초과된 경우</a:t>
            </a:r>
            <a:endParaRPr lang="ko-KR" altLang="en-US" sz="8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2BEF3B-8B3F-4303-91AC-5F2BB9E6DAAF}"/>
              </a:ext>
            </a:extLst>
          </p:cNvPr>
          <p:cNvSpPr/>
          <p:nvPr/>
        </p:nvSpPr>
        <p:spPr>
          <a:xfrm>
            <a:off x="6009655" y="1656106"/>
            <a:ext cx="1123633" cy="232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다시듣기동작</a:t>
            </a:r>
            <a:endParaRPr lang="ko-KR" altLang="en-US" sz="800" b="1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AA8AEEA-A831-48B3-A3DC-72C6A6756762}"/>
              </a:ext>
            </a:extLst>
          </p:cNvPr>
          <p:cNvCxnSpPr>
            <a:cxnSpLocks/>
            <a:stCxn id="126" idx="3"/>
            <a:endCxn id="108" idx="1"/>
          </p:cNvCxnSpPr>
          <p:nvPr/>
        </p:nvCxnSpPr>
        <p:spPr>
          <a:xfrm flipV="1">
            <a:off x="5392966" y="1772538"/>
            <a:ext cx="616689" cy="257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D2FD6C68-E797-43D9-A7E1-F6F8C3CD1480}"/>
              </a:ext>
            </a:extLst>
          </p:cNvPr>
          <p:cNvCxnSpPr>
            <a:cxnSpLocks/>
            <a:stCxn id="78" idx="3"/>
            <a:endCxn id="108" idx="1"/>
          </p:cNvCxnSpPr>
          <p:nvPr/>
        </p:nvCxnSpPr>
        <p:spPr>
          <a:xfrm>
            <a:off x="5392966" y="1613694"/>
            <a:ext cx="616689" cy="158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2A53FFE-BE0E-43F9-9A18-51ABD05D9224}"/>
              </a:ext>
            </a:extLst>
          </p:cNvPr>
          <p:cNvSpPr/>
          <p:nvPr/>
        </p:nvSpPr>
        <p:spPr>
          <a:xfrm>
            <a:off x="3823077" y="1888970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입력시간이 초과되셨습니다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6308554-008D-4645-A8F7-A404602425B0}"/>
              </a:ext>
            </a:extLst>
          </p:cNvPr>
          <p:cNvCxnSpPr>
            <a:cxnSpLocks/>
            <a:stCxn id="106" idx="3"/>
            <a:endCxn id="126" idx="1"/>
          </p:cNvCxnSpPr>
          <p:nvPr/>
        </p:nvCxnSpPr>
        <p:spPr>
          <a:xfrm>
            <a:off x="3563265" y="2029680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C066A2C-9165-4E23-B6E0-C0D8BB0A284B}"/>
              </a:ext>
            </a:extLst>
          </p:cNvPr>
          <p:cNvCxnSpPr>
            <a:cxnSpLocks/>
            <a:stCxn id="105" idx="3"/>
            <a:endCxn id="78" idx="1"/>
          </p:cNvCxnSpPr>
          <p:nvPr/>
        </p:nvCxnSpPr>
        <p:spPr>
          <a:xfrm>
            <a:off x="3563265" y="1613694"/>
            <a:ext cx="259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액자 141">
            <a:extLst>
              <a:ext uri="{FF2B5EF4-FFF2-40B4-BE49-F238E27FC236}">
                <a16:creationId xmlns:a16="http://schemas.microsoft.com/office/drawing/2014/main" id="{1CEF45D9-2082-4CC2-B004-807AEC652B6D}"/>
              </a:ext>
            </a:extLst>
          </p:cNvPr>
          <p:cNvSpPr/>
          <p:nvPr/>
        </p:nvSpPr>
        <p:spPr>
          <a:xfrm>
            <a:off x="1768472" y="1082490"/>
            <a:ext cx="5761896" cy="1420522"/>
          </a:xfrm>
          <a:prstGeom prst="frame">
            <a:avLst>
              <a:gd name="adj1" fmla="val 14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E5F421-148B-4ACE-A4C4-A8E0A6795277}"/>
              </a:ext>
            </a:extLst>
          </p:cNvPr>
          <p:cNvSpPr/>
          <p:nvPr/>
        </p:nvSpPr>
        <p:spPr>
          <a:xfrm>
            <a:off x="3823075" y="3043789"/>
            <a:ext cx="3492123" cy="2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정보를 확인할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EC1A82-2138-42AB-AA94-E581CFD091B0}"/>
              </a:ext>
            </a:extLst>
          </p:cNvPr>
          <p:cNvSpPr/>
          <p:nvPr/>
        </p:nvSpPr>
        <p:spPr>
          <a:xfrm>
            <a:off x="2127392" y="3038893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고객정보 조회부가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CA799-DECE-4AD8-A7BD-8EA004CA566C}"/>
              </a:ext>
            </a:extLst>
          </p:cNvPr>
          <p:cNvSpPr/>
          <p:nvPr/>
        </p:nvSpPr>
        <p:spPr>
          <a:xfrm>
            <a:off x="5007318" y="4715864"/>
            <a:ext cx="1123633" cy="232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다시듣기동작</a:t>
            </a:r>
            <a:endParaRPr lang="ko-KR" altLang="en-US" sz="8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ECAAF62-FD1C-41E8-877F-5B03948B2E2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3563264" y="3176641"/>
            <a:ext cx="259811" cy="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액자 45">
            <a:extLst>
              <a:ext uri="{FF2B5EF4-FFF2-40B4-BE49-F238E27FC236}">
                <a16:creationId xmlns:a16="http://schemas.microsoft.com/office/drawing/2014/main" id="{D5848E5C-84F8-4016-932A-96277B020393}"/>
              </a:ext>
            </a:extLst>
          </p:cNvPr>
          <p:cNvSpPr/>
          <p:nvPr/>
        </p:nvSpPr>
        <p:spPr>
          <a:xfrm>
            <a:off x="1768472" y="2661856"/>
            <a:ext cx="5761896" cy="2604872"/>
          </a:xfrm>
          <a:prstGeom prst="frame">
            <a:avLst>
              <a:gd name="adj1" fmla="val 14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637D0F-DA18-4A39-8675-4E0EFBD29988}"/>
              </a:ext>
            </a:extLst>
          </p:cNvPr>
          <p:cNvSpPr/>
          <p:nvPr/>
        </p:nvSpPr>
        <p:spPr>
          <a:xfrm>
            <a:off x="3823074" y="3717328"/>
            <a:ext cx="3492123" cy="4608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차량번호 숫자 </a:t>
            </a:r>
            <a:r>
              <a:rPr lang="en-US" altLang="ko-KR" sz="800" dirty="0"/>
              <a:t>6</a:t>
            </a:r>
            <a:r>
              <a:rPr lang="ko-KR" altLang="en-US" sz="800" dirty="0"/>
              <a:t>자리 또는 </a:t>
            </a:r>
            <a:r>
              <a:rPr lang="en-US" altLang="ko-KR" sz="800" dirty="0"/>
              <a:t>7</a:t>
            </a:r>
            <a:r>
              <a:rPr lang="ko-KR" altLang="en-US" sz="800" dirty="0"/>
              <a:t>자리를 입력해 주시거나 대표자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 또는 사업장 대표 전화번호를 입력해주세요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BF48F17-7927-440A-A113-746EC108735A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 flipH="1">
            <a:off x="5569136" y="3309492"/>
            <a:ext cx="1" cy="4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9AEE55E-7B2E-411D-86EC-C1F91FA63737}"/>
              </a:ext>
            </a:extLst>
          </p:cNvPr>
          <p:cNvCxnSpPr>
            <a:cxnSpLocks/>
            <a:stCxn id="50" idx="2"/>
            <a:endCxn id="38" idx="0"/>
          </p:cNvCxnSpPr>
          <p:nvPr/>
        </p:nvCxnSpPr>
        <p:spPr>
          <a:xfrm flipH="1">
            <a:off x="5569135" y="4178139"/>
            <a:ext cx="1" cy="53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2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1E709A2-FCE8-46F4-9D7E-F9876110DB2D}"/>
              </a:ext>
            </a:extLst>
          </p:cNvPr>
          <p:cNvSpPr txBox="1"/>
          <p:nvPr/>
        </p:nvSpPr>
        <p:spPr>
          <a:xfrm>
            <a:off x="4399002" y="236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검토사항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6D9D4C-84ED-48D4-81EE-2CDE0196ACC2}"/>
              </a:ext>
            </a:extLst>
          </p:cNvPr>
          <p:cNvSpPr/>
          <p:nvPr/>
        </p:nvSpPr>
        <p:spPr>
          <a:xfrm>
            <a:off x="637203" y="1068560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콜백정책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B4FF38-0B93-4185-B7DF-C1E4AF52CCFD}"/>
              </a:ext>
            </a:extLst>
          </p:cNvPr>
          <p:cNvSpPr/>
          <p:nvPr/>
        </p:nvSpPr>
        <p:spPr>
          <a:xfrm>
            <a:off x="637203" y="2176651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미적용내용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1A6A8-F1D2-46EE-BDCC-81E204B626AA}"/>
              </a:ext>
            </a:extLst>
          </p:cNvPr>
          <p:cNvSpPr txBox="1"/>
          <p:nvPr/>
        </p:nvSpPr>
        <p:spPr>
          <a:xfrm>
            <a:off x="2336423" y="2515962"/>
            <a:ext cx="668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미적용 서비스 내역 </a:t>
            </a:r>
            <a:r>
              <a:rPr lang="en-US" altLang="ko-KR" sz="800" b="1" dirty="0"/>
              <a:t>: </a:t>
            </a:r>
          </a:p>
          <a:p>
            <a:r>
              <a:rPr lang="ko-KR" altLang="en-US" sz="800" b="1" dirty="0"/>
              <a:t>대여료 입금확인 및 안내문자 서비스 </a:t>
            </a:r>
            <a:r>
              <a:rPr lang="en-US" altLang="ko-KR" sz="800" b="1" dirty="0"/>
              <a:t>/  </a:t>
            </a:r>
            <a:r>
              <a:rPr lang="ko-KR" altLang="en-US" sz="800" b="1" dirty="0" err="1"/>
              <a:t>입금증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텍스트</a:t>
            </a:r>
            <a:r>
              <a:rPr lang="en-US" altLang="ko-KR" sz="800" b="1" dirty="0"/>
              <a:t>) </a:t>
            </a:r>
            <a:r>
              <a:rPr lang="ko-KR" altLang="en-US" sz="800" b="1" dirty="0"/>
              <a:t>문자발행 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연체 명세 안내문자 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홈페이지 이용안내 문자안내</a:t>
            </a:r>
            <a:endParaRPr lang="en-US" altLang="ko-KR" sz="800" b="1" dirty="0"/>
          </a:p>
          <a:p>
            <a:r>
              <a:rPr lang="ko-KR" altLang="en-US" sz="800" b="1" dirty="0" err="1"/>
              <a:t>월렌트</a:t>
            </a:r>
            <a:r>
              <a:rPr lang="ko-KR" altLang="en-US" sz="800" b="1" dirty="0"/>
              <a:t> 준비서류 목록 안내문자 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장기대여 준비서류 목록 안내문자 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지점 주소 및 전화번호 문자안내 </a:t>
            </a:r>
            <a:r>
              <a:rPr lang="en-US" altLang="ko-KR" sz="800" b="1" dirty="0"/>
              <a:t>/ </a:t>
            </a:r>
            <a:r>
              <a:rPr lang="ko-KR" altLang="en-US" sz="800" b="1" dirty="0" err="1"/>
              <a:t>월렌트</a:t>
            </a:r>
            <a:r>
              <a:rPr lang="ko-KR" altLang="en-US" sz="800" b="1" dirty="0"/>
              <a:t> 차량 인수 및 </a:t>
            </a:r>
            <a:r>
              <a:rPr lang="ko-KR" altLang="en-US" sz="800" b="1" dirty="0" err="1"/>
              <a:t>반납지</a:t>
            </a:r>
            <a:r>
              <a:rPr lang="ko-KR" altLang="en-US" sz="800" b="1" dirty="0"/>
              <a:t> 문자안내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CBD46-177E-4A52-8B78-3F36074FE385}"/>
              </a:ext>
            </a:extLst>
          </p:cNvPr>
          <p:cNvSpPr txBox="1"/>
          <p:nvPr/>
        </p:nvSpPr>
        <p:spPr>
          <a:xfrm>
            <a:off x="2336423" y="2176651"/>
            <a:ext cx="590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미적용 내용은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시나리오가 매우 복잡하고 </a:t>
            </a:r>
            <a:r>
              <a:rPr lang="ko-KR" altLang="en-US" sz="800" b="1" dirty="0" err="1"/>
              <a:t>방대해져서</a:t>
            </a:r>
            <a:r>
              <a:rPr lang="ko-KR" altLang="en-US" sz="800" b="1" dirty="0"/>
              <a:t> 우선 본 시나리오에는 포함하지 않았습니다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필수 여부를 확인하셔서 추가되어야 하는 내용은 본 시나리오 문서 반영해주시기 바랍니다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D6D96-7999-4B4E-88B8-82D053340420}"/>
              </a:ext>
            </a:extLst>
          </p:cNvPr>
          <p:cNvSpPr txBox="1"/>
          <p:nvPr/>
        </p:nvSpPr>
        <p:spPr>
          <a:xfrm>
            <a:off x="2336423" y="1407871"/>
            <a:ext cx="668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콜백서비스를 이용하기 위해서는</a:t>
            </a:r>
            <a:endParaRPr lang="en-US" altLang="ko-KR" sz="800" b="1" dirty="0"/>
          </a:p>
          <a:p>
            <a:r>
              <a:rPr lang="ko-KR" altLang="en-US" sz="800" b="1" dirty="0"/>
              <a:t>고객으로부터 </a:t>
            </a:r>
            <a:r>
              <a:rPr lang="ko-KR" altLang="en-US" sz="800" b="1" dirty="0" err="1"/>
              <a:t>전화받기를</a:t>
            </a:r>
            <a:r>
              <a:rPr lang="ko-KR" altLang="en-US" sz="800" b="1" dirty="0"/>
              <a:t> 원한다는 동의를 받아야 하는데 이를 위해 고객으로부터 </a:t>
            </a:r>
            <a:r>
              <a:rPr lang="ko-KR" altLang="en-US" sz="800" b="1" dirty="0" err="1"/>
              <a:t>전화받기</a:t>
            </a:r>
            <a:r>
              <a:rPr lang="ko-KR" altLang="en-US" sz="800" b="1" dirty="0"/>
              <a:t> 원하는 연락처를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시나리오상에서 </a:t>
            </a:r>
            <a:r>
              <a:rPr lang="ko-KR" altLang="en-US" sz="800" b="1" dirty="0" err="1"/>
              <a:t>입력받는</a:t>
            </a:r>
            <a:r>
              <a:rPr lang="ko-KR" altLang="en-US" sz="800" b="1" dirty="0"/>
              <a:t> 방식을 사용합니다</a:t>
            </a:r>
            <a:r>
              <a:rPr lang="en-US" altLang="ko-KR" sz="800" b="1" dirty="0"/>
              <a:t>.</a:t>
            </a:r>
          </a:p>
          <a:p>
            <a:r>
              <a:rPr lang="en-US" altLang="ko-KR" sz="800" b="1" dirty="0"/>
              <a:t>“</a:t>
            </a:r>
            <a:r>
              <a:rPr lang="ko-KR" altLang="en-US" sz="800" b="1" dirty="0"/>
              <a:t>고객님께서 </a:t>
            </a:r>
            <a:r>
              <a:rPr lang="ko-KR" altLang="en-US" sz="800" b="1" dirty="0" err="1"/>
              <a:t>전화받기</a:t>
            </a:r>
            <a:r>
              <a:rPr lang="ko-KR" altLang="en-US" sz="800" b="1" dirty="0"/>
              <a:t> 원하시는 연락처와 </a:t>
            </a:r>
            <a:r>
              <a:rPr lang="en-US" altLang="ko-KR" sz="800" b="1" dirty="0"/>
              <a:t>#</a:t>
            </a:r>
            <a:r>
              <a:rPr lang="ko-KR" altLang="en-US" sz="800" b="1" dirty="0"/>
              <a:t>버튼을 눌러주세요＂ 등의 방식을 </a:t>
            </a:r>
            <a:r>
              <a:rPr lang="ko-KR" altLang="en-US" sz="800" b="1" dirty="0" err="1"/>
              <a:t>사용하오니</a:t>
            </a:r>
            <a:r>
              <a:rPr lang="ko-KR" altLang="en-US" sz="800" b="1" dirty="0"/>
              <a:t> 참고하시기 바랍니다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8962B-213F-4BF7-AEE7-85ED4F609BE5}"/>
              </a:ext>
            </a:extLst>
          </p:cNvPr>
          <p:cNvSpPr txBox="1"/>
          <p:nvPr/>
        </p:nvSpPr>
        <p:spPr>
          <a:xfrm>
            <a:off x="2336423" y="1068560"/>
            <a:ext cx="674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콜백</a:t>
            </a:r>
            <a:r>
              <a:rPr lang="ko-KR" altLang="en-US" sz="800" b="1" dirty="0"/>
              <a:t> 서비스는 담당자와의 연락이 되지 않는 경우 고객님의 연락처를 담당자에게 문자로 알려 담당자가 통화를 할 수 있도록 하는 기능입니다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담당자의 연락처가 휴대폰인 경우 이미 부재중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또는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알림이 휴대폰에서 이루어지기 때문에 본 콜백서비스는 대부분 이용되지 않습니다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DD020E-75AA-4653-A5CB-82E573EB5BFC}"/>
              </a:ext>
            </a:extLst>
          </p:cNvPr>
          <p:cNvSpPr/>
          <p:nvPr/>
        </p:nvSpPr>
        <p:spPr>
          <a:xfrm>
            <a:off x="637203" y="3258762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DB </a:t>
            </a:r>
            <a:r>
              <a:rPr lang="ko-KR" altLang="en-US" sz="1100" b="1" dirty="0"/>
              <a:t>연동 예외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AC4C29-6549-4AB2-B439-23A9D23F48B1}"/>
              </a:ext>
            </a:extLst>
          </p:cNvPr>
          <p:cNvSpPr txBox="1"/>
          <p:nvPr/>
        </p:nvSpPr>
        <p:spPr>
          <a:xfrm>
            <a:off x="2336423" y="3258762"/>
            <a:ext cx="6568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본 시나리오는 모든 내용이 자체적으로 이루어지지 않으며 </a:t>
            </a:r>
            <a:r>
              <a:rPr lang="ko-KR" altLang="en-US" sz="800" b="1" dirty="0" err="1"/>
              <a:t>아마존카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DB</a:t>
            </a:r>
            <a:r>
              <a:rPr lang="ko-KR" altLang="en-US" sz="800" b="1" dirty="0"/>
              <a:t>를 참조하기 위해 귀사에서 제공해주시는 </a:t>
            </a:r>
            <a:r>
              <a:rPr lang="en-US" altLang="ko-KR" sz="800" b="1" dirty="0"/>
              <a:t>API</a:t>
            </a:r>
            <a:r>
              <a:rPr lang="ko-KR" altLang="en-US" sz="800" b="1" dirty="0"/>
              <a:t>를 이용하여 구현됩니다</a:t>
            </a:r>
            <a:r>
              <a:rPr lang="en-US" altLang="ko-KR" sz="800" b="1" dirty="0"/>
              <a:t>.</a:t>
            </a:r>
          </a:p>
          <a:p>
            <a:r>
              <a:rPr lang="en-US" altLang="ko-KR" sz="800" b="1" dirty="0"/>
              <a:t>API </a:t>
            </a:r>
            <a:r>
              <a:rPr lang="ko-KR" altLang="en-US" sz="800" b="1" dirty="0"/>
              <a:t>연동상의 데이터가 없거나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또는 타임아웃 등의 예외상황이 발생한 경우 이후 시나리오 진행이 불가합니다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ko-KR" altLang="en-US" sz="800" b="1" dirty="0"/>
              <a:t>이 경우</a:t>
            </a:r>
            <a:r>
              <a:rPr lang="en-US" altLang="ko-KR" sz="800" b="1" dirty="0"/>
              <a:t>, “</a:t>
            </a:r>
            <a:r>
              <a:rPr lang="ko-KR" altLang="en-US" sz="800" b="1" dirty="0"/>
              <a:t>시스템의 오류가 발생하여 지금은 서비스제공이 불가합니다</a:t>
            </a:r>
            <a:r>
              <a:rPr lang="en-US" altLang="ko-KR" sz="800" b="1" dirty="0"/>
              <a:t>.” </a:t>
            </a:r>
            <a:r>
              <a:rPr lang="ko-KR" altLang="en-US" sz="800" b="1" dirty="0"/>
              <a:t>등의 순화된 멘트를 이용하여 이용을 제한해야 할 것 같습니다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본 시나리오 문서에는 </a:t>
            </a:r>
            <a:r>
              <a:rPr lang="en-US" altLang="ko-KR" sz="800" b="1" dirty="0"/>
              <a:t>DB</a:t>
            </a:r>
            <a:r>
              <a:rPr lang="ko-KR" altLang="en-US" sz="800" b="1" dirty="0"/>
              <a:t>연동에 따른 예외처리 내용은 반영되어 있지 않으며 의견을 주시면 서비스에 반영하도록 하겠습니다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49F8A7-D4B6-45BF-8CE0-ED7E38B343F0}"/>
              </a:ext>
            </a:extLst>
          </p:cNvPr>
          <p:cNvSpPr/>
          <p:nvPr/>
        </p:nvSpPr>
        <p:spPr>
          <a:xfrm>
            <a:off x="637203" y="4243743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통화중</a:t>
            </a:r>
            <a:r>
              <a:rPr lang="ko-KR" altLang="en-US" sz="1100" b="1" dirty="0"/>
              <a:t> 처리한계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4ACAB-92CF-49A9-AA3A-CD20DEC5B6F4}"/>
              </a:ext>
            </a:extLst>
          </p:cNvPr>
          <p:cNvSpPr txBox="1"/>
          <p:nvPr/>
        </p:nvSpPr>
        <p:spPr>
          <a:xfrm>
            <a:off x="2336423" y="4243743"/>
            <a:ext cx="65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회의때</a:t>
            </a:r>
            <a:r>
              <a:rPr lang="ko-KR" altLang="en-US" sz="800" b="1" dirty="0"/>
              <a:t> 말씀드린 내용입니다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부재중의 경우 수신담당자가 전화를 받지 않으면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후에 부재중으로 판단하여 이후 시나리오로 정에서 부로의 진행이 가능합니다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그러나 통화중의 경우에는 착신자가 휴대폰인 경우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처리가 불가한 경우가 매우 많습니다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 err="1"/>
              <a:t>이통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사에서 통화중인 경우 </a:t>
            </a:r>
            <a:r>
              <a:rPr lang="ko-KR" altLang="en-US" sz="800" b="1" dirty="0" err="1"/>
              <a:t>이통사가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통화중이라는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안내멘트를</a:t>
            </a:r>
            <a:r>
              <a:rPr lang="ko-KR" altLang="en-US" sz="800" b="1" dirty="0"/>
              <a:t> 발송하는데 이 경우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시스템에서 전화가 연결된 것으로 판단하게 됩니다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 err="1"/>
              <a:t>이통사에서</a:t>
            </a:r>
            <a:r>
              <a:rPr lang="ko-KR" altLang="en-US" sz="800" b="1" dirty="0"/>
              <a:t> 제공하는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음성안내 역시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이기 때문에 결국 </a:t>
            </a:r>
            <a:r>
              <a:rPr lang="ko-KR" altLang="en-US" sz="800" b="1" dirty="0" err="1"/>
              <a:t>자동응답된</a:t>
            </a:r>
            <a:r>
              <a:rPr lang="ko-KR" altLang="en-US" sz="800" b="1" dirty="0"/>
              <a:t> 것이기에 수신 성공한 것으로 판단할 수 밖에 없습니다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따라서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고객은 </a:t>
            </a:r>
            <a:r>
              <a:rPr lang="ko-KR" altLang="en-US" sz="800" b="1" dirty="0" err="1"/>
              <a:t>이통사가</a:t>
            </a:r>
            <a:r>
              <a:rPr lang="ko-KR" altLang="en-US" sz="800" b="1" dirty="0"/>
              <a:t> 제공하는 </a:t>
            </a:r>
            <a:r>
              <a:rPr lang="ko-KR" altLang="en-US" sz="800" b="1" dirty="0" err="1"/>
              <a:t>통화중이라는</a:t>
            </a:r>
            <a:r>
              <a:rPr lang="ko-KR" altLang="en-US" sz="800" b="1" dirty="0"/>
              <a:t> 멘트를 듣게 되며 이후 시나리오인 정에서 부로 진행이 되지 않고 통화를 종료해야만 합니다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단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수신담당자의 연락처가 유선 또는 인터넷전화인 경우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음성안내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서비스가 없다면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처리가 가능합니다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27562-D8DD-4986-BC72-CDAB2B8C9999}"/>
              </a:ext>
            </a:extLst>
          </p:cNvPr>
          <p:cNvSpPr/>
          <p:nvPr/>
        </p:nvSpPr>
        <p:spPr>
          <a:xfrm>
            <a:off x="637203" y="5356353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통화상태확인불가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AE2513-6BBA-42E6-9E4D-1883CFA2A4BE}"/>
              </a:ext>
            </a:extLst>
          </p:cNvPr>
          <p:cNvSpPr txBox="1"/>
          <p:nvPr/>
        </p:nvSpPr>
        <p:spPr>
          <a:xfrm>
            <a:off x="2336423" y="5356353"/>
            <a:ext cx="656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회의때</a:t>
            </a:r>
            <a:r>
              <a:rPr lang="ko-KR" altLang="en-US" sz="800" b="1" dirty="0"/>
              <a:t> 말씀드린 내용입니다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인터넷전화를 사용하는 고객센터처럼 </a:t>
            </a:r>
            <a:r>
              <a:rPr lang="en-US" altLang="ko-KR" sz="800" b="1" dirty="0"/>
              <a:t>“</a:t>
            </a:r>
            <a:r>
              <a:rPr lang="ko-KR" altLang="en-US" sz="800" b="1" dirty="0"/>
              <a:t>지금은 모든 상담원이 </a:t>
            </a:r>
            <a:r>
              <a:rPr lang="ko-KR" altLang="en-US" sz="800" b="1" dirty="0" err="1"/>
              <a:t>통화중이오니</a:t>
            </a:r>
            <a:r>
              <a:rPr lang="ko-KR" altLang="en-US" sz="800" b="1" dirty="0"/>
              <a:t> 통화가 </a:t>
            </a:r>
            <a:r>
              <a:rPr lang="ko-KR" altLang="en-US" sz="800" b="1" dirty="0" err="1"/>
              <a:t>끝나는대로</a:t>
            </a:r>
            <a:r>
              <a:rPr lang="ko-KR" altLang="en-US" sz="800" b="1" dirty="0"/>
              <a:t> 연결해드리겠습니다＂ 등의 기능은 제공할 수 없습니다</a:t>
            </a:r>
            <a:r>
              <a:rPr lang="en-US" altLang="ko-KR" sz="800" b="1" dirty="0"/>
              <a:t>. </a:t>
            </a:r>
            <a:r>
              <a:rPr lang="ko-KR" altLang="en-US" sz="800" b="1" dirty="0"/>
              <a:t>시나리오에 반영할 수 없으니 이점 참고 부탁드립니다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8913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1E709A2-FCE8-46F4-9D7E-F9876110DB2D}"/>
              </a:ext>
            </a:extLst>
          </p:cNvPr>
          <p:cNvSpPr txBox="1"/>
          <p:nvPr/>
        </p:nvSpPr>
        <p:spPr>
          <a:xfrm>
            <a:off x="3806773" y="29794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연동 개발검토사항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6D9D4C-84ED-48D4-81EE-2CDE0196ACC2}"/>
              </a:ext>
            </a:extLst>
          </p:cNvPr>
          <p:cNvSpPr/>
          <p:nvPr/>
        </p:nvSpPr>
        <p:spPr>
          <a:xfrm>
            <a:off x="637203" y="1068560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일괄연동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B4FF38-0B93-4185-B7DF-C1E4AF52CCFD}"/>
              </a:ext>
            </a:extLst>
          </p:cNvPr>
          <p:cNvSpPr/>
          <p:nvPr/>
        </p:nvSpPr>
        <p:spPr>
          <a:xfrm>
            <a:off x="637203" y="2176651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고객인증방식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1A6A8-F1D2-46EE-BDCC-81E204B626AA}"/>
              </a:ext>
            </a:extLst>
          </p:cNvPr>
          <p:cNvSpPr txBox="1"/>
          <p:nvPr/>
        </p:nvSpPr>
        <p:spPr>
          <a:xfrm>
            <a:off x="2330580" y="2669189"/>
            <a:ext cx="668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</a:t>
            </a:r>
            <a:r>
              <a:rPr lang="ko-KR" altLang="en-US" sz="800" b="1" dirty="0"/>
              <a:t>가지 고객조회방식을 </a:t>
            </a:r>
            <a:r>
              <a:rPr lang="ko-KR" altLang="en-US" sz="800" b="1" dirty="0" err="1"/>
              <a:t>구분하로</a:t>
            </a:r>
            <a:r>
              <a:rPr lang="ko-KR" altLang="en-US" sz="800" b="1" dirty="0"/>
              <a:t> 구분하여 호출해야 할 것 같습니다</a:t>
            </a:r>
            <a:r>
              <a:rPr lang="en-US" altLang="ko-KR" sz="800" b="1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b="1" dirty="0" err="1"/>
              <a:t>고객발신번호를</a:t>
            </a:r>
            <a:r>
              <a:rPr lang="ko-KR" altLang="en-US" sz="800" b="1" dirty="0"/>
              <a:t> 이용한 경우에는 </a:t>
            </a:r>
            <a:r>
              <a:rPr lang="en-US" altLang="ko-KR" sz="800" b="1" dirty="0" err="1"/>
              <a:t>search_type</a:t>
            </a:r>
            <a:r>
              <a:rPr lang="en-US" altLang="ko-KR" sz="800" b="1" dirty="0"/>
              <a:t>=</a:t>
            </a:r>
            <a:r>
              <a:rPr lang="en-US" altLang="ko-KR" sz="800" b="1" dirty="0" err="1"/>
              <a:t>cid&amp;number</a:t>
            </a:r>
            <a:r>
              <a:rPr lang="en-US" altLang="ko-KR" sz="800" b="1" dirty="0"/>
              <a:t>=01022223333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차량번호인 경우 </a:t>
            </a:r>
            <a:r>
              <a:rPr lang="en-US" altLang="ko-KR" sz="800" b="1" dirty="0"/>
              <a:t>(ARS </a:t>
            </a:r>
            <a:r>
              <a:rPr lang="ko-KR" altLang="en-US" sz="800" b="1" dirty="0"/>
              <a:t>서버에서 </a:t>
            </a:r>
            <a:r>
              <a:rPr lang="ko-KR" altLang="en-US" sz="800" b="1" dirty="0" err="1"/>
              <a:t>입력받은</a:t>
            </a:r>
            <a:r>
              <a:rPr lang="ko-KR" altLang="en-US" sz="800" b="1" dirty="0"/>
              <a:t> 숫자의 길이가 </a:t>
            </a:r>
            <a:r>
              <a:rPr lang="en-US" altLang="ko-KR" sz="800" b="1" dirty="0"/>
              <a:t>6 </a:t>
            </a:r>
            <a:r>
              <a:rPr lang="ko-KR" altLang="en-US" sz="800" b="1" dirty="0"/>
              <a:t>또는 </a:t>
            </a:r>
            <a:r>
              <a:rPr lang="en-US" altLang="ko-KR" sz="800" b="1" dirty="0"/>
              <a:t>7 </a:t>
            </a:r>
            <a:r>
              <a:rPr lang="ko-KR" altLang="en-US" sz="800" b="1" dirty="0"/>
              <a:t>인 경우 차량번호로 간주</a:t>
            </a:r>
            <a:r>
              <a:rPr lang="en-US" altLang="ko-KR" sz="800" b="1" dirty="0"/>
              <a:t>) </a:t>
            </a:r>
            <a:r>
              <a:rPr lang="en-US" altLang="ko-KR" sz="800" b="1" dirty="0" err="1"/>
              <a:t>search_type</a:t>
            </a:r>
            <a:r>
              <a:rPr lang="en-US" altLang="ko-KR" sz="800" b="1" dirty="0"/>
              <a:t>=</a:t>
            </a:r>
            <a:r>
              <a:rPr lang="en-US" altLang="ko-KR" sz="800" b="1" dirty="0" err="1"/>
              <a:t>car_no&amp;number</a:t>
            </a:r>
            <a:r>
              <a:rPr lang="en-US" altLang="ko-KR" sz="800" b="1" dirty="0"/>
              <a:t>=343434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전화번호인 경우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차량번호가 아니면서 국내 전화번호체계에 맞는 경우</a:t>
            </a:r>
            <a:r>
              <a:rPr lang="en-US" altLang="ko-KR" sz="800" b="1" dirty="0"/>
              <a:t>) </a:t>
            </a:r>
            <a:r>
              <a:rPr lang="en-US" altLang="ko-KR" sz="800" b="1" dirty="0" err="1"/>
              <a:t>search_type</a:t>
            </a:r>
            <a:r>
              <a:rPr lang="en-US" altLang="ko-KR" sz="800" b="1" dirty="0"/>
              <a:t>=</a:t>
            </a:r>
            <a:r>
              <a:rPr lang="en-US" altLang="ko-KR" sz="800" b="1" dirty="0" err="1"/>
              <a:t>phone_no&amp;number</a:t>
            </a:r>
            <a:r>
              <a:rPr lang="en-US" altLang="ko-KR" sz="800" b="1" dirty="0"/>
              <a:t>=0234569876</a:t>
            </a:r>
          </a:p>
          <a:p>
            <a:r>
              <a:rPr lang="ko-KR" altLang="en-US" sz="800" b="1" dirty="0"/>
              <a:t>등의 방식을 사용하려고 합니다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개발에 문제가 없는지 검토 </a:t>
            </a:r>
            <a:r>
              <a:rPr lang="ko-KR" altLang="en-US" sz="800" b="1" dirty="0" err="1"/>
              <a:t>요청드립니다</a:t>
            </a:r>
            <a:r>
              <a:rPr lang="en-US" altLang="ko-KR" sz="8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CBD46-177E-4A52-8B78-3F36074FE385}"/>
              </a:ext>
            </a:extLst>
          </p:cNvPr>
          <p:cNvSpPr txBox="1"/>
          <p:nvPr/>
        </p:nvSpPr>
        <p:spPr>
          <a:xfrm>
            <a:off x="2336423" y="2176651"/>
            <a:ext cx="590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err="1"/>
              <a:t>고객발신번호로</a:t>
            </a:r>
            <a:r>
              <a:rPr lang="ko-KR" altLang="en-US" sz="800" b="1" dirty="0"/>
              <a:t> 인증하기</a:t>
            </a:r>
            <a:endParaRPr lang="en-US" altLang="ko-KR" sz="800" b="1" dirty="0"/>
          </a:p>
          <a:p>
            <a:r>
              <a:rPr lang="en-US" altLang="ko-KR" sz="800" b="1" dirty="0"/>
              <a:t>2. </a:t>
            </a:r>
            <a:r>
              <a:rPr lang="ko-KR" altLang="en-US" sz="800" b="1" dirty="0"/>
              <a:t>차량번호</a:t>
            </a:r>
            <a:endParaRPr lang="en-US" altLang="ko-KR" sz="800" b="1" dirty="0"/>
          </a:p>
          <a:p>
            <a:r>
              <a:rPr lang="en-US" altLang="ko-KR" sz="800" b="1" dirty="0"/>
              <a:t>3. </a:t>
            </a:r>
            <a:r>
              <a:rPr lang="ko-KR" altLang="en-US" sz="800" b="1" dirty="0"/>
              <a:t>전화번호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대표자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차량이용자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사업장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로 인증하기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8962B-213F-4BF7-AEE7-85ED4F609BE5}"/>
              </a:ext>
            </a:extLst>
          </p:cNvPr>
          <p:cNvSpPr txBox="1"/>
          <p:nvPr/>
        </p:nvSpPr>
        <p:spPr>
          <a:xfrm>
            <a:off x="2336423" y="1068560"/>
            <a:ext cx="674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본 내용은 당사 내부에서 검토한 내용이며 귀사 개발팀에서 검토를 </a:t>
            </a:r>
            <a:r>
              <a:rPr lang="ko-KR" altLang="en-US" sz="800" b="1" dirty="0" err="1"/>
              <a:t>요청드립니다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초기 </a:t>
            </a:r>
            <a:r>
              <a:rPr lang="en-US" altLang="ko-KR" sz="800" b="1" dirty="0"/>
              <a:t>FMS </a:t>
            </a:r>
            <a:r>
              <a:rPr lang="ko-KR" altLang="en-US" sz="800" b="1" dirty="0"/>
              <a:t>연동을 통해 고객조회가 된 경우 고객과 관련된 모든 정보 </a:t>
            </a:r>
            <a:r>
              <a:rPr lang="en-US" altLang="ko-KR" sz="800" b="1" dirty="0"/>
              <a:t>(ARS </a:t>
            </a:r>
            <a:r>
              <a:rPr lang="ko-KR" altLang="en-US" sz="800" b="1" dirty="0"/>
              <a:t>에서 사용되는 모든 정보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를 한번에 받아서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서버는 고객정보를 보관하고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그 이후 진행되는 시나리오마다 필요한 정보는 </a:t>
            </a:r>
            <a:r>
              <a:rPr lang="en-US" altLang="ko-KR" sz="800" b="1" dirty="0"/>
              <a:t>ARS</a:t>
            </a:r>
            <a:r>
              <a:rPr lang="ko-KR" altLang="en-US" sz="800" b="1" dirty="0"/>
              <a:t>가 자체적으로 처리하는 방식을 당사에서 검토하고 있습니다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ko-KR" altLang="en-US" sz="800" b="1" dirty="0"/>
              <a:t>시나리오마다 필요한 정보를 매번 필요한 시점에 개별로 연동하여 처리할 수 있지만 이 경우 매번 고객정보를 포함하여 당사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시스템에서 호출이 발생하여 효율적이지 못하다는 의견이 많습니다</a:t>
            </a:r>
            <a:r>
              <a:rPr lang="en-US" altLang="ko-KR" sz="800" b="1" dirty="0"/>
              <a:t>.</a:t>
            </a:r>
          </a:p>
          <a:p>
            <a:r>
              <a:rPr lang="en-US" altLang="ko-KR" sz="800" b="1" dirty="0"/>
              <a:t>ARS</a:t>
            </a:r>
            <a:r>
              <a:rPr lang="ko-KR" altLang="en-US" sz="800" b="1" dirty="0"/>
              <a:t> 초기에 고객정보 확인시에 담당자정보</a:t>
            </a:r>
            <a:r>
              <a:rPr lang="en-US" altLang="ko-KR" sz="800" b="1" dirty="0"/>
              <a:t>, </a:t>
            </a:r>
            <a:r>
              <a:rPr lang="ko-KR" altLang="en-US" sz="800" b="1" dirty="0" err="1"/>
              <a:t>문자안내정보등을</a:t>
            </a:r>
            <a:r>
              <a:rPr lang="ko-KR" altLang="en-US" sz="800" b="1" dirty="0"/>
              <a:t> 시나리오 종류별로 한번에 수집하여 이후 시나리오를 처리하는 방식이 개발의 효율이 높을 것 같아 본 내용에 대해 의견 부탁드립니다</a:t>
            </a:r>
            <a:r>
              <a:rPr lang="en-US" altLang="ko-KR" sz="800" b="1" dirty="0"/>
              <a:t>.</a:t>
            </a:r>
            <a:r>
              <a:rPr lang="ko-KR" altLang="en-US" sz="800" b="1" dirty="0"/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49F8A7-D4B6-45BF-8CE0-ED7E38B343F0}"/>
              </a:ext>
            </a:extLst>
          </p:cNvPr>
          <p:cNvSpPr/>
          <p:nvPr/>
        </p:nvSpPr>
        <p:spPr>
          <a:xfrm>
            <a:off x="637202" y="3742177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필요연동정보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4ACAB-92CF-49A9-AA3A-CD20DEC5B6F4}"/>
              </a:ext>
            </a:extLst>
          </p:cNvPr>
          <p:cNvSpPr txBox="1"/>
          <p:nvPr/>
        </p:nvSpPr>
        <p:spPr>
          <a:xfrm>
            <a:off x="2336422" y="3742177"/>
            <a:ext cx="6568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고객인증을 통해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에서 필요로 하는 정보 목록입니다</a:t>
            </a:r>
            <a:r>
              <a:rPr lang="en-US" altLang="ko-KR" sz="800" b="1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고객이름 </a:t>
            </a:r>
            <a:r>
              <a:rPr lang="en-US" altLang="ko-KR" sz="800" b="1" dirty="0"/>
              <a:t>(TTS : </a:t>
            </a:r>
            <a:r>
              <a:rPr lang="ko-KR" altLang="en-US" sz="800" b="1" dirty="0"/>
              <a:t>텍스트를 실시간 </a:t>
            </a:r>
            <a:r>
              <a:rPr lang="ko-KR" altLang="en-US" sz="800" b="1" dirty="0" err="1"/>
              <a:t>음성변환하여</a:t>
            </a:r>
            <a:r>
              <a:rPr lang="ko-KR" altLang="en-US" sz="800" b="1" dirty="0"/>
              <a:t> 고객정보 재확인을 위해 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시나리오에 동적으로 이용</a:t>
            </a:r>
            <a:r>
              <a:rPr lang="en-US" altLang="ko-KR" sz="800" b="1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정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기타 담당자의 이름과 연락처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교통사고상담시 담당자 연결되면서 동시에  고객에게 발송되어지는 담당자 정보의 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교통사고상담시 담당자 연결되면서 동시에  고객에게 발송되어지는 보험회사 및 긴급출동서비스 연락처 및 안내내용에 대한 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정비업체 연락처 안내를 위한 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긴급출동서비스 제공업체 연락처와 안내문자내용 </a:t>
            </a:r>
            <a:r>
              <a:rPr lang="en-US" altLang="ko-KR" sz="800" b="1" dirty="0"/>
              <a:t>(4</a:t>
            </a:r>
            <a:r>
              <a:rPr lang="ko-KR" altLang="en-US" sz="800" b="1" dirty="0"/>
              <a:t>번과 중복될 수 있음</a:t>
            </a:r>
            <a:r>
              <a:rPr lang="en-US" altLang="ko-KR" sz="800" b="1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긴급출동서비스 가능한 유형 및 유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무료 안내문자내용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고객지원 담당자에 대한 문자안내 </a:t>
            </a:r>
            <a:r>
              <a:rPr lang="en-US" altLang="ko-KR" sz="800" b="1" dirty="0"/>
              <a:t>(3</a:t>
            </a:r>
            <a:r>
              <a:rPr lang="ko-KR" altLang="en-US" sz="800" b="1" dirty="0"/>
              <a:t>번과 중복될 수 있음</a:t>
            </a:r>
            <a:r>
              <a:rPr lang="en-US" altLang="ko-KR" sz="800" b="1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대여료 입금확인 안내 및 </a:t>
            </a:r>
            <a:r>
              <a:rPr lang="ko-KR" altLang="en-US" sz="800" b="1" dirty="0" err="1"/>
              <a:t>입금증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텍스트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에 대한 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연체명세 안내문자에 사용되는 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홈페이지 이용안내에 대한 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 err="1"/>
              <a:t>월렌트</a:t>
            </a:r>
            <a:r>
              <a:rPr lang="ko-KR" altLang="en-US" sz="800" b="1" dirty="0"/>
              <a:t> 준비서류목록 안내에 대한 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장기대여 준비서류에 대한 안내문자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지점 주소 및 전화번호 안내에 대한 문자내용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 err="1"/>
              <a:t>월렌트</a:t>
            </a:r>
            <a:r>
              <a:rPr lang="ko-KR" altLang="en-US" sz="800" b="1" dirty="0"/>
              <a:t> 차량 인수 및 </a:t>
            </a:r>
            <a:r>
              <a:rPr lang="ko-KR" altLang="en-US" sz="800" b="1" dirty="0" err="1"/>
              <a:t>반납지</a:t>
            </a:r>
            <a:r>
              <a:rPr lang="ko-KR" altLang="en-US" sz="800" b="1" dirty="0"/>
              <a:t> 안내에 대한 문자내용</a:t>
            </a:r>
            <a:endParaRPr lang="en-US" altLang="ko-KR" sz="800" b="1" dirty="0"/>
          </a:p>
          <a:p>
            <a:r>
              <a:rPr lang="ko-KR" altLang="en-US" sz="800" b="1" dirty="0"/>
              <a:t>등 입니다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요청하신 서비스에 대한 모든 내용이며 이 중 시나리오에 적용할 서비스에 대해서 먼저 결정하신 후에 본 내용을 진행하면 좋겠습니다 </a:t>
            </a:r>
          </a:p>
        </p:txBody>
      </p:sp>
    </p:spTree>
    <p:extLst>
      <p:ext uri="{BB962C8B-B14F-4D97-AF65-F5344CB8AC3E}">
        <p14:creationId xmlns:p14="http://schemas.microsoft.com/office/powerpoint/2010/main" val="222949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1236</Words>
  <Application>Microsoft Office PowerPoint</Application>
  <PresentationFormat>A4 용지(210x297mm)</PresentationFormat>
  <Paragraphs>167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KimSeungBeom</dc:creator>
  <cp:lastModifiedBy>임 태현</cp:lastModifiedBy>
  <cp:revision>77</cp:revision>
  <dcterms:created xsi:type="dcterms:W3CDTF">2019-10-07T06:12:25Z</dcterms:created>
  <dcterms:modified xsi:type="dcterms:W3CDTF">2019-12-10T12:27:14Z</dcterms:modified>
</cp:coreProperties>
</file>