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535" r:id="rId2"/>
    <p:sldId id="533" r:id="rId3"/>
    <p:sldId id="534" r:id="rId4"/>
    <p:sldId id="532" r:id="rId5"/>
    <p:sldId id="536" r:id="rId6"/>
  </p:sldIdLst>
  <p:sldSz cx="9906000" cy="6858000" type="A4"/>
  <p:notesSz cx="6797675" cy="9926638"/>
  <p:defaultTextStyle>
    <a:defPPr>
      <a:defRPr lang="ko-KR"/>
    </a:defPPr>
    <a:lvl1pPr marL="0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94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89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83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78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472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367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261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156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E"/>
    <a:srgbClr val="002776"/>
    <a:srgbClr val="AADDF1"/>
    <a:srgbClr val="002060"/>
    <a:srgbClr val="72C7E7"/>
    <a:srgbClr val="FFFFFF"/>
    <a:srgbClr val="E7F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5" autoAdjust="0"/>
    <p:restoredTop sz="97683" autoAdjust="0"/>
  </p:normalViewPr>
  <p:slideViewPr>
    <p:cSldViewPr>
      <p:cViewPr varScale="1">
        <p:scale>
          <a:sx n="101" d="100"/>
          <a:sy n="101" d="100"/>
        </p:scale>
        <p:origin x="-954" y="-96"/>
      </p:cViewPr>
      <p:guideLst>
        <p:guide orient="horz" pos="4156"/>
        <p:guide orient="horz" pos="346"/>
        <p:guide orient="horz" pos="391"/>
        <p:guide orient="horz" pos="845"/>
        <p:guide orient="horz" pos="1071"/>
        <p:guide pos="6204"/>
        <p:guide pos="126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9656-4F8A-47A1-8F97-D2C1275776BE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98C4-C79F-452D-9981-806E73A3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43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686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372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058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8744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8430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8116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7802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7488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577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8697416" y="6611779"/>
            <a:ext cx="1067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IT</a:t>
            </a:r>
            <a:r>
              <a:rPr lang="ko-KR" altLang="en-US" sz="1000" baseline="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baseline="0" dirty="0" smtClean="0">
                <a:latin typeface="Adobe 고딕 Std B" pitchFamily="34" charset="-127"/>
                <a:ea typeface="Adobe 고딕 Std B" pitchFamily="34" charset="-127"/>
              </a:rPr>
              <a:t>&amp; Marketing</a:t>
            </a:r>
            <a:endParaRPr lang="ko-KR" altLang="en-US"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gray">
          <a:xfrm>
            <a:off x="8374184" y="201277"/>
            <a:ext cx="1547368" cy="275395"/>
          </a:xfrm>
          <a:prstGeom prst="rect">
            <a:avLst/>
          </a:prstGeom>
        </p:spPr>
        <p:txBody>
          <a:bodyPr wrap="square" lIns="59372" tIns="29686" rIns="59372" bIns="29686">
            <a:spAutoFit/>
          </a:bodyPr>
          <a:lstStyle/>
          <a:p>
            <a:pPr algn="r">
              <a:spcBef>
                <a:spcPts val="500"/>
              </a:spcBef>
            </a:pP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UI Planning</a:t>
            </a:r>
            <a:endParaRPr lang="ko-KR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 bwMode="gray">
          <a:xfrm>
            <a:off x="1964672" y="44624"/>
            <a:ext cx="36000" cy="3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476672"/>
            <a:ext cx="9906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288"/>
            <a:ext cx="1905000" cy="333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821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57789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1" indent="-359171" algn="l" defTabSz="95778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4" indent="-299309" algn="l" defTabSz="957789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36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31" indent="-239448" algn="l" defTabSz="957789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25" indent="-239448" algn="l" defTabSz="957789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0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14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09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03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4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89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3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78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2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67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61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56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00672" y="116632"/>
            <a:ext cx="2585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ARS </a:t>
            </a:r>
            <a:r>
              <a:rPr lang="ko-KR" altLang="en-US" sz="1400" b="1" dirty="0" smtClean="0"/>
              <a:t>연동페이지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모바일화면</a:t>
            </a:r>
            <a:endParaRPr lang="ko-KR" altLang="en-US" sz="1400" b="1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44888" y="1556792"/>
            <a:ext cx="1988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■ 자동차 보험회사 </a:t>
            </a:r>
            <a:r>
              <a:rPr lang="ko-KR" altLang="en-US" sz="1400" b="1" dirty="0" smtClean="0"/>
              <a:t>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84648" y="2636912"/>
            <a:ext cx="63367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차량번호에 “허”</a:t>
            </a:r>
            <a:r>
              <a:rPr lang="en-US" altLang="ko-KR" sz="1100" dirty="0" smtClean="0"/>
              <a:t>, “</a:t>
            </a:r>
            <a:r>
              <a:rPr lang="ko-KR" altLang="en-US" sz="1100" dirty="0" smtClean="0"/>
              <a:t>하”</a:t>
            </a:r>
            <a:r>
              <a:rPr lang="en-US" altLang="ko-KR" sz="1100" dirty="0" smtClean="0"/>
              <a:t>, “</a:t>
            </a:r>
            <a:r>
              <a:rPr lang="ko-KR" altLang="en-US" sz="1100" dirty="0" smtClean="0"/>
              <a:t>호” 문자가 있다면 렌터카입니다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그외의</a:t>
            </a:r>
            <a:r>
              <a:rPr lang="ko-KR" altLang="en-US" sz="1100" dirty="0" smtClean="0"/>
              <a:t>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 차량이며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 </a:t>
            </a:r>
            <a:r>
              <a:rPr lang="ko-KR" altLang="en-US" sz="1100" dirty="0" smtClean="0"/>
              <a:t>자동차는 삼성화재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동부화재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 보험 </a:t>
            </a:r>
            <a:r>
              <a:rPr lang="ko-KR" altLang="en-US" sz="1100" dirty="0" smtClean="0"/>
              <a:t>가입되어 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944888" y="3553271"/>
            <a:ext cx="1988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■ </a:t>
            </a:r>
            <a:r>
              <a:rPr lang="ko-KR" altLang="en-US" sz="1400" b="1" dirty="0" smtClean="0"/>
              <a:t>긴급출동 서비스 </a:t>
            </a:r>
            <a:r>
              <a:rPr lang="ko-KR" altLang="en-US" sz="1400" b="1" dirty="0" smtClean="0"/>
              <a:t>■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24424" y="5039072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■ </a:t>
            </a:r>
            <a:r>
              <a:rPr lang="ko-KR" altLang="en-US" sz="1400" b="1" dirty="0" smtClean="0"/>
              <a:t>기타 연락처 </a:t>
            </a:r>
            <a:r>
              <a:rPr lang="ko-KR" altLang="en-US" sz="1400" b="1" dirty="0" smtClean="0"/>
              <a:t>■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297944" y="1916832"/>
          <a:ext cx="5263523" cy="628650"/>
        </p:xfrm>
        <a:graphic>
          <a:graphicData uri="http://schemas.openxmlformats.org/drawingml/2006/table">
            <a:tbl>
              <a:tblPr/>
              <a:tblGrid>
                <a:gridCol w="869206"/>
                <a:gridCol w="1786700"/>
                <a:gridCol w="2607617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보험회사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렌터카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렌터카공제조합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1661-7977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삼성화재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동부화재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1588-5114(1588-0100)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288704" y="3984848"/>
          <a:ext cx="5284304" cy="838200"/>
        </p:xfrm>
        <a:graphic>
          <a:graphicData uri="http://schemas.openxmlformats.org/drawingml/2006/table">
            <a:tbl>
              <a:tblPr/>
              <a:tblGrid>
                <a:gridCol w="1385345"/>
                <a:gridCol w="1585291"/>
                <a:gridCol w="2313668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상호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마스타자동차관리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1588-6688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긴급출동서비스는 렌터카와 리스를 구분하지 않습니다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SK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네트웍스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1670-5494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렌터카공제조합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1661-7977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288704" y="5471120"/>
          <a:ext cx="5284304" cy="838200"/>
        </p:xfrm>
        <a:graphic>
          <a:graphicData uri="http://schemas.openxmlformats.org/drawingml/2006/table">
            <a:tbl>
              <a:tblPr/>
              <a:tblGrid>
                <a:gridCol w="1385345"/>
                <a:gridCol w="1585291"/>
                <a:gridCol w="2313668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경찰청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119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안전신고센터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아마존카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함초롬바탕"/>
                        </a:rPr>
                        <a:t>02-392-4242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010-0000-0000(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홍길동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1856656" y="836712"/>
            <a:ext cx="6264696" cy="576064"/>
            <a:chOff x="1568624" y="692696"/>
            <a:chExt cx="5400600" cy="360040"/>
          </a:xfrm>
        </p:grpSpPr>
        <p:sp>
          <p:nvSpPr>
            <p:cNvPr id="20" name="직사각형 19"/>
            <p:cNvSpPr/>
            <p:nvPr/>
          </p:nvSpPr>
          <p:spPr>
            <a:xfrm>
              <a:off x="1568624" y="692696"/>
              <a:ext cx="4320480" cy="360040"/>
            </a:xfrm>
            <a:prstGeom prst="rect">
              <a:avLst/>
            </a:prstGeom>
            <a:solidFill>
              <a:srgbClr val="92D050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rgbClr val="002776"/>
                  </a:solidFill>
                </a:rPr>
                <a:t>사고처리 연락처 안내</a:t>
              </a:r>
              <a:endParaRPr lang="ko-KR" altLang="en-US" sz="1600" b="1" dirty="0" smtClean="0">
                <a:solidFill>
                  <a:srgbClr val="002776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89104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249144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09184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38" name="이등변 삼각형 37"/>
          <p:cNvSpPr/>
          <p:nvPr/>
        </p:nvSpPr>
        <p:spPr>
          <a:xfrm rot="5400000">
            <a:off x="7221252" y="3681028"/>
            <a:ext cx="3672408" cy="43204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6812" y="1701969"/>
            <a:ext cx="50665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사고 차량으로부터 주간</a:t>
            </a:r>
            <a:r>
              <a:rPr lang="en-US" altLang="ko-KR" sz="1100" dirty="0" smtClean="0"/>
              <a:t>(100M), </a:t>
            </a:r>
            <a:r>
              <a:rPr lang="ko-KR" altLang="en-US" sz="1100" dirty="0" smtClean="0"/>
              <a:t>야간</a:t>
            </a:r>
            <a:r>
              <a:rPr lang="en-US" altLang="ko-KR" sz="1100" dirty="0" smtClean="0"/>
              <a:t>(200M) </a:t>
            </a:r>
            <a:r>
              <a:rPr lang="ko-KR" altLang="en-US" sz="1100" dirty="0" smtClean="0"/>
              <a:t>후방에 </a:t>
            </a:r>
            <a:r>
              <a:rPr lang="ko-KR" altLang="en-US" sz="1100" dirty="0" smtClean="0"/>
              <a:t>설치합니다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(</a:t>
            </a:r>
            <a:r>
              <a:rPr lang="ko-KR" altLang="en-US" sz="1100" dirty="0" smtClean="0"/>
              <a:t>삼각대는 트렁크에 비치되어 있습니다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2640" y="162880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삼각대설치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0672" y="116632"/>
            <a:ext cx="2585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ARS </a:t>
            </a:r>
            <a:r>
              <a:rPr lang="ko-KR" altLang="en-US" sz="1400" b="1" dirty="0" smtClean="0"/>
              <a:t>연동페이지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모바일화면</a:t>
            </a:r>
            <a:endParaRPr lang="ko-KR" altLang="en-US" sz="140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234888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대피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12640" y="306896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부상자 확인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2640" y="378904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증거확보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2840" y="2492896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ko-KR" altLang="en-US" sz="1100" dirty="0" smtClean="0"/>
              <a:t>신속하게 </a:t>
            </a:r>
            <a:r>
              <a:rPr lang="ko-KR" altLang="en-US" sz="1100" dirty="0" smtClean="0"/>
              <a:t>가드레일 밖으로 </a:t>
            </a:r>
            <a:r>
              <a:rPr lang="ko-KR" altLang="en-US" sz="1100" dirty="0" smtClean="0"/>
              <a:t>대피합니다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고속도로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자동차 전용도로</a:t>
            </a:r>
            <a:r>
              <a:rPr lang="en-US" altLang="ko-KR" sz="1100" dirty="0" smtClean="0"/>
              <a:t>)</a:t>
            </a:r>
            <a:endParaRPr lang="ko-KR" altLang="en-US" sz="1100" dirty="0" smtClean="0"/>
          </a:p>
          <a:p>
            <a:pPr>
              <a:buFont typeface="Wingdings" pitchFamily="2" charset="2"/>
              <a:buChar char="§"/>
            </a:pP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2840" y="3167390"/>
            <a:ext cx="5256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부상자가 있을 경우 신속히 신고합니다</a:t>
            </a:r>
            <a:r>
              <a:rPr lang="en-US" altLang="ko-KR" sz="1100" dirty="0" smtClean="0"/>
              <a:t>(119)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2840" y="3887470"/>
            <a:ext cx="5256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ko-KR" altLang="en-US" sz="1100" dirty="0" smtClean="0"/>
              <a:t>사고 </a:t>
            </a:r>
            <a:r>
              <a:rPr lang="ko-KR" altLang="en-US" sz="1100" dirty="0" smtClean="0"/>
              <a:t>현장 사진 촬영 및 블랙박스 영상 확보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목격자 </a:t>
            </a:r>
            <a:r>
              <a:rPr lang="ko-KR" altLang="en-US" sz="1100" dirty="0" smtClean="0"/>
              <a:t>확인합니다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12640" y="450912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사고접수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2840" y="4607550"/>
            <a:ext cx="5256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보험사에 </a:t>
            </a:r>
            <a:r>
              <a:rPr lang="ko-KR" altLang="en-US" sz="1100" dirty="0" smtClean="0"/>
              <a:t>사고 접수 및 </a:t>
            </a:r>
            <a:r>
              <a:rPr lang="ko-KR" altLang="en-US" sz="1100" b="1" u="sng" dirty="0" smtClean="0"/>
              <a:t>사고 </a:t>
            </a:r>
            <a:r>
              <a:rPr lang="ko-KR" altLang="en-US" sz="1100" b="1" u="sng" dirty="0" smtClean="0"/>
              <a:t>접수번호</a:t>
            </a:r>
            <a:r>
              <a:rPr lang="ko-KR" altLang="en-US" sz="1100" dirty="0" smtClean="0"/>
              <a:t>를 받습니다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보험사 </a:t>
            </a:r>
            <a:r>
              <a:rPr lang="ko-KR" altLang="en-US" sz="1100" dirty="0" smtClean="0"/>
              <a:t>및 접수번호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12640" y="522920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경찰청 사고접수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12640" y="5949280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연락처 교환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2840" y="5327630"/>
            <a:ext cx="5256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</a:t>
            </a:r>
            <a:r>
              <a:rPr lang="ko-KR" altLang="en-US" sz="1100" dirty="0" smtClean="0"/>
              <a:t>경우</a:t>
            </a:r>
            <a:r>
              <a:rPr lang="en-US" altLang="ko-KR" sz="1100" dirty="0" smtClean="0"/>
              <a:t>(12</a:t>
            </a:r>
            <a:r>
              <a:rPr lang="ko-KR" altLang="en-US" sz="1100" dirty="0" smtClean="0"/>
              <a:t>대 중과실 </a:t>
            </a:r>
            <a:r>
              <a:rPr lang="ko-KR" altLang="en-US" sz="1100" dirty="0" smtClean="0"/>
              <a:t>등에 해당하는 경우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512840" y="6047710"/>
            <a:ext cx="5256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상대방과 </a:t>
            </a:r>
            <a:r>
              <a:rPr lang="ko-KR" altLang="en-US" sz="1100" dirty="0" smtClean="0"/>
              <a:t>명함 등 </a:t>
            </a:r>
            <a:r>
              <a:rPr lang="ko-KR" altLang="en-US" sz="1100" dirty="0" smtClean="0"/>
              <a:t>연락처를 교환합니다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8" name="이등변 삼각형 27"/>
          <p:cNvSpPr/>
          <p:nvPr/>
        </p:nvSpPr>
        <p:spPr>
          <a:xfrm rot="5400000">
            <a:off x="7221252" y="3681028"/>
            <a:ext cx="3672408" cy="43204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prstClr val="black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 flipV="1">
            <a:off x="-1059668" y="3681028"/>
            <a:ext cx="3672408" cy="43204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prstClr val="black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129764" y="836712"/>
            <a:ext cx="5847571" cy="576064"/>
            <a:chOff x="1928216" y="692696"/>
            <a:chExt cx="5041008" cy="360040"/>
          </a:xfrm>
        </p:grpSpPr>
        <p:sp>
          <p:nvSpPr>
            <p:cNvPr id="31" name="직사각형 30"/>
            <p:cNvSpPr/>
            <p:nvPr/>
          </p:nvSpPr>
          <p:spPr>
            <a:xfrm>
              <a:off x="1928216" y="692696"/>
              <a:ext cx="4320479" cy="360040"/>
            </a:xfrm>
            <a:prstGeom prst="rect">
              <a:avLst/>
            </a:prstGeom>
            <a:solidFill>
              <a:srgbClr val="92D050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</a:rPr>
                <a:t>교통사고처리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600" b="1" dirty="0" smtClean="0">
                  <a:solidFill>
                    <a:srgbClr val="FF0000"/>
                  </a:solidFill>
                </a:rPr>
                <a:t>현장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)</a:t>
              </a:r>
              <a:r>
                <a:rPr lang="ko-KR" altLang="en-US" sz="1600" b="1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600" b="1" dirty="0" smtClean="0">
                  <a:solidFill>
                    <a:prstClr val="black"/>
                  </a:solidFill>
                </a:rPr>
                <a:t>안내</a:t>
              </a:r>
              <a:endParaRPr lang="ko-KR" altLang="en-US" sz="1600" b="1" dirty="0" smtClean="0">
                <a:solidFill>
                  <a:srgbClr val="002776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49144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09184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27042" y="836712"/>
            <a:ext cx="417646" cy="576064"/>
          </a:xfrm>
          <a:prstGeom prst="rec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2840" y="1871246"/>
            <a:ext cx="45113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접수 사실을 </a:t>
            </a:r>
            <a:r>
              <a:rPr lang="en-US" altLang="ko-KR" sz="1100" dirty="0" smtClean="0"/>
              <a:t>SMS </a:t>
            </a:r>
            <a:r>
              <a:rPr lang="ko-KR" altLang="en-US" sz="1100" dirty="0" smtClean="0"/>
              <a:t>문자로 가해자 </a:t>
            </a:r>
            <a:r>
              <a:rPr lang="en-US" altLang="ko-KR" sz="1100" dirty="0" smtClean="0"/>
              <a:t>º </a:t>
            </a:r>
            <a:r>
              <a:rPr lang="ko-KR" altLang="en-US" sz="1100" dirty="0" smtClean="0"/>
              <a:t>피해자에게 통지합니다</a:t>
            </a:r>
            <a:endParaRPr lang="en-US" altLang="ko-KR" sz="11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2640" y="1700808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사고접수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0672" y="116632"/>
            <a:ext cx="2585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ARS </a:t>
            </a:r>
            <a:r>
              <a:rPr lang="ko-KR" altLang="en-US" sz="1400" b="1" dirty="0" smtClean="0"/>
              <a:t>연동페이지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모바일화면</a:t>
            </a:r>
            <a:endParaRPr lang="ko-KR" altLang="en-US" sz="140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2420888"/>
            <a:ext cx="1728192" cy="504056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현장조사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12640" y="3140968"/>
            <a:ext cx="1728192" cy="792088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진술청취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2640" y="4149080"/>
            <a:ext cx="1728192" cy="1008112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가해자 조사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2840" y="2492896"/>
            <a:ext cx="46805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ko-KR" altLang="en-US" sz="1100" dirty="0" smtClean="0"/>
              <a:t>본인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변호인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보호자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목격자 등 입회 및 유리한 </a:t>
            </a:r>
            <a:r>
              <a:rPr lang="ko-KR" altLang="en-US" sz="1100" dirty="0" smtClean="0"/>
              <a:t>증거를 제출합니다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2840" y="3140968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피해자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참고인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목격자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등이 사고 당시 보고 느낀 대로 </a:t>
            </a:r>
            <a:r>
              <a:rPr lang="ko-KR" altLang="en-US" sz="1100" b="1" u="sng" dirty="0" smtClean="0"/>
              <a:t>진술서</a:t>
            </a:r>
            <a:r>
              <a:rPr lang="ko-KR" altLang="en-US" sz="1100" dirty="0" smtClean="0"/>
              <a:t>를 작성하고 피해자는 진단서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견적서 </a:t>
            </a:r>
            <a:r>
              <a:rPr lang="ko-KR" altLang="en-US" sz="1100" dirty="0" smtClean="0"/>
              <a:t>제출합니다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미제출</a:t>
            </a:r>
            <a:r>
              <a:rPr lang="ko-KR" altLang="en-US" sz="1100" dirty="0" smtClean="0"/>
              <a:t> 시 피해가 없는 사고로 종결될 수 </a:t>
            </a:r>
            <a:r>
              <a:rPr lang="ko-KR" altLang="en-US" sz="1100" dirty="0" smtClean="0"/>
              <a:t>있습니다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2840" y="4218473"/>
            <a:ext cx="46805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ko-KR" altLang="en-US" sz="1100" dirty="0" smtClean="0"/>
              <a:t>사망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중상해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뺑소니 등은 교통사고처리특례법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조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항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에서 정한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대 중과실에 해당하고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보험 </a:t>
            </a:r>
            <a:r>
              <a:rPr lang="ko-KR" altLang="en-US" sz="1100" dirty="0" err="1" smtClean="0"/>
              <a:t>미가입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미합의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사고의 경우 형사입건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불구속 수사가 원칙이나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인명피해가 크거나 뺑소니 사고로 도주</a:t>
            </a:r>
            <a:r>
              <a:rPr lang="en-US" altLang="ko-KR" sz="1100" dirty="0" smtClean="0"/>
              <a:t>·</a:t>
            </a:r>
            <a:r>
              <a:rPr lang="ko-KR" altLang="en-US" sz="1100" dirty="0" smtClean="0"/>
              <a:t>증거인멸 우려가 있는 경우 구속될 수 있음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원인 행위는 범칙금 및 벌점 </a:t>
            </a:r>
            <a:r>
              <a:rPr lang="ko-KR" altLang="en-US" sz="1100" dirty="0" smtClean="0"/>
              <a:t>부과됩니다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12640" y="5373216"/>
            <a:ext cx="1728192" cy="648072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사건송치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2840" y="5445224"/>
            <a:ext cx="4680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사건송치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조사 완료 후 조사 결과를 검찰청에 송치한 후</a:t>
            </a:r>
            <a:r>
              <a:rPr lang="en-US" altLang="ko-KR" sz="1100" dirty="0" smtClean="0"/>
              <a:t>, 3</a:t>
            </a:r>
            <a:r>
              <a:rPr lang="ko-KR" altLang="en-US" sz="1100" dirty="0" smtClean="0"/>
              <a:t>일 이내에 조사 결과를 서면 통보하고 </a:t>
            </a:r>
            <a:r>
              <a:rPr lang="ko-KR" altLang="en-US" sz="1100" dirty="0" smtClean="0"/>
              <a:t>있습니다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1784648" y="6165304"/>
            <a:ext cx="6696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※ </a:t>
            </a:r>
            <a:r>
              <a:rPr lang="ko-KR" altLang="en-US" sz="1000" dirty="0" smtClean="0"/>
              <a:t>더 궁금하신 </a:t>
            </a:r>
            <a:r>
              <a:rPr lang="ko-KR" altLang="en-US" sz="1100" dirty="0" smtClean="0"/>
              <a:t>사항은</a:t>
            </a:r>
            <a:r>
              <a:rPr lang="ko-KR" altLang="en-US" sz="1000" dirty="0" smtClean="0"/>
              <a:t> 경찰청 </a:t>
            </a:r>
            <a:r>
              <a:rPr lang="ko-KR" altLang="en-US" sz="1000" dirty="0" err="1" smtClean="0"/>
              <a:t>콜센터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182</a:t>
            </a:r>
            <a:r>
              <a:rPr lang="ko-KR" altLang="en-US" sz="1000" dirty="0" smtClean="0"/>
              <a:t>로 문의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7437276" y="3681028"/>
            <a:ext cx="3672408" cy="43204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prstClr val="black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 flipV="1">
            <a:off x="-1059668" y="3681028"/>
            <a:ext cx="3672408" cy="43204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prstClr val="black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2958" y="836712"/>
            <a:ext cx="5438830" cy="576064"/>
            <a:chOff x="1928216" y="692696"/>
            <a:chExt cx="4688645" cy="360040"/>
          </a:xfrm>
        </p:grpSpPr>
        <p:sp>
          <p:nvSpPr>
            <p:cNvPr id="27" name="직사각형 26"/>
            <p:cNvSpPr/>
            <p:nvPr/>
          </p:nvSpPr>
          <p:spPr>
            <a:xfrm>
              <a:off x="1928216" y="692696"/>
              <a:ext cx="4320479" cy="360040"/>
            </a:xfrm>
            <a:prstGeom prst="rect">
              <a:avLst/>
            </a:prstGeom>
            <a:solidFill>
              <a:srgbClr val="92D050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</a:rPr>
                <a:t>사고처리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600" b="1" dirty="0" smtClean="0">
                  <a:solidFill>
                    <a:srgbClr val="FF0000"/>
                  </a:solidFill>
                </a:rPr>
                <a:t>경찰청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)</a:t>
              </a:r>
              <a:r>
                <a:rPr lang="ko-KR" altLang="en-US" sz="1600" b="1" dirty="0" smtClean="0">
                  <a:solidFill>
                    <a:prstClr val="black"/>
                  </a:solidFill>
                </a:rPr>
                <a:t> 순서 </a:t>
              </a:r>
              <a:r>
                <a:rPr lang="ko-KR" altLang="en-US" sz="1600" b="1" dirty="0" smtClean="0">
                  <a:solidFill>
                    <a:prstClr val="black"/>
                  </a:solidFill>
                </a:rPr>
                <a:t>안내</a:t>
              </a:r>
              <a:endParaRPr lang="ko-KR" altLang="en-US" sz="1600" b="1" dirty="0" smtClean="0">
                <a:solidFill>
                  <a:srgbClr val="002776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56821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140236" y="836712"/>
            <a:ext cx="417646" cy="576064"/>
          </a:xfrm>
          <a:prstGeom prst="rec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2640" y="836712"/>
            <a:ext cx="417646" cy="576064"/>
          </a:xfrm>
          <a:prstGeom prst="rec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68624" y="5733256"/>
            <a:ext cx="67687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※ </a:t>
            </a:r>
            <a:r>
              <a:rPr lang="ko-KR" altLang="en-US" sz="1100" dirty="0" smtClean="0"/>
              <a:t>고객님께서 임의로 정비업체에 </a:t>
            </a:r>
            <a:r>
              <a:rPr lang="ko-KR" altLang="en-US" sz="1100" dirty="0" smtClean="0"/>
              <a:t>맡겨 수리하거나 요청한 경우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수리비에 대한 보상이 이루어지지 않으므로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사전에 담당자와 협의하여 처리해주시길 바랍니다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40832" y="1916832"/>
            <a:ext cx="4580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고객님 담당자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이름ㅇㅇㅇ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전화번호ㅇㅇㅇ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ㅇㅇㅇㅇ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ㅇㅇㅇㅇ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에게 통보합니다</a:t>
            </a:r>
            <a:r>
              <a:rPr lang="en-US" altLang="ko-KR" sz="1100" dirty="0" smtClean="0"/>
              <a:t> </a:t>
            </a:r>
            <a:endParaRPr lang="en-US" altLang="ko-KR" sz="11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40632" y="1700808"/>
            <a:ext cx="1728192" cy="792088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사고사실 통보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0672" y="116632"/>
            <a:ext cx="2585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ARS </a:t>
            </a:r>
            <a:r>
              <a:rPr lang="ko-KR" altLang="en-US" sz="1400" b="1" dirty="0" smtClean="0"/>
              <a:t>연동페이지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모바일화면</a:t>
            </a:r>
            <a:endParaRPr lang="ko-KR" altLang="en-US" sz="140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0632" y="2708920"/>
            <a:ext cx="1728192" cy="792088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사고처리 절차협의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40632" y="3645024"/>
            <a:ext cx="1728192" cy="792088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대차서비스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40632" y="4653136"/>
            <a:ext cx="1728192" cy="792088"/>
          </a:xfrm>
          <a:prstGeom prst="round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자차수리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0832" y="2852936"/>
            <a:ext cx="47525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자차사고</a:t>
            </a:r>
            <a:r>
              <a:rPr lang="ko-KR" altLang="en-US" sz="1100" dirty="0" smtClean="0"/>
              <a:t> 처리협의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기타 문의 및 협조 요청하시면 성실하고 최선을 다해 협조해 드립니다</a:t>
            </a:r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440832" y="3717032"/>
            <a:ext cx="47525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자차수리</a:t>
            </a:r>
            <a:r>
              <a:rPr lang="ko-KR" altLang="en-US" sz="1100" dirty="0" smtClean="0"/>
              <a:t> 기간에 동급의 자동차로 대차해드립니다</a:t>
            </a:r>
            <a:r>
              <a:rPr lang="en-US" altLang="ko-KR" sz="11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z="11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고객님 담당자에 요청하시길 바랍니다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40832" y="4653136"/>
            <a:ext cx="4752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 smtClean="0"/>
              <a:t> 당사의 모든 자동차 자기차량 손해담보는 보험회사가 아닌 당사가 보험기능을 수행합니다</a:t>
            </a:r>
            <a:r>
              <a:rPr lang="en-US" altLang="ko-KR" sz="11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z="11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사고 수리와 관련된 업무는 모두 고객님 담당자가 처리합니다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712640" y="836712"/>
            <a:ext cx="6264696" cy="576064"/>
            <a:chOff x="848097" y="692696"/>
            <a:chExt cx="5400598" cy="360040"/>
          </a:xfrm>
        </p:grpSpPr>
        <p:sp>
          <p:nvSpPr>
            <p:cNvPr id="23" name="직사각형 22"/>
            <p:cNvSpPr/>
            <p:nvPr/>
          </p:nvSpPr>
          <p:spPr>
            <a:xfrm>
              <a:off x="1928216" y="692696"/>
              <a:ext cx="4320479" cy="360040"/>
            </a:xfrm>
            <a:prstGeom prst="rect">
              <a:avLst/>
            </a:prstGeom>
            <a:solidFill>
              <a:srgbClr val="92D050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</a:rPr>
                <a:t>자차손해</a:t>
              </a:r>
              <a:r>
                <a:rPr lang="ko-KR" altLang="en-US" sz="1600" b="1" dirty="0" smtClean="0">
                  <a:solidFill>
                    <a:prstClr val="black"/>
                  </a:solidFill>
                </a:rPr>
                <a:t> 사고처리 안내</a:t>
              </a:r>
              <a:endParaRPr lang="ko-KR" altLang="en-US" sz="1600" b="1" dirty="0" smtClean="0">
                <a:solidFill>
                  <a:srgbClr val="002776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8097" y="692696"/>
              <a:ext cx="360040" cy="360040"/>
            </a:xfrm>
            <a:prstGeom prst="rect">
              <a:avLst/>
            </a:prstGeom>
            <a:solidFill>
              <a:schemeClr val="bg1"/>
            </a:solidFill>
            <a:ln w="6350"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562857" y="836712"/>
            <a:ext cx="417646" cy="576064"/>
          </a:xfrm>
          <a:prstGeom prst="rec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35261" y="836712"/>
            <a:ext cx="417646" cy="576064"/>
          </a:xfrm>
          <a:prstGeom prst="rec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prstClr val="black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 flipV="1">
            <a:off x="-1059668" y="3681028"/>
            <a:ext cx="3672408" cy="43204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60" y="1628800"/>
            <a:ext cx="4580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화면입니다</a:t>
            </a:r>
            <a:endParaRPr lang="en-US" altLang="ko-KR" sz="1200" dirty="0" smtClean="0"/>
          </a:p>
          <a:p>
            <a:pPr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반응형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웹적용</a:t>
            </a:r>
            <a:r>
              <a:rPr lang="ko-KR" altLang="en-US" sz="1200" dirty="0" smtClean="0"/>
              <a:t> 예정</a:t>
            </a:r>
            <a:r>
              <a:rPr lang="en-US" altLang="ko-KR" sz="12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1200" dirty="0" smtClean="0"/>
              <a:t> 해상도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갤럭시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S10 </a:t>
            </a:r>
            <a:r>
              <a:rPr lang="ko-KR" altLang="en-US" sz="1200" dirty="0" smtClean="0"/>
              <a:t>이용자수준</a:t>
            </a:r>
            <a:endParaRPr lang="en-US" altLang="ko-KR" sz="1200" dirty="0" smtClean="0"/>
          </a:p>
          <a:p>
            <a:pPr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FONT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00672" y="116632"/>
            <a:ext cx="2585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ARS </a:t>
            </a:r>
            <a:r>
              <a:rPr lang="ko-KR" altLang="en-US" sz="1400" b="1" dirty="0" smtClean="0"/>
              <a:t>연동페이지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모바일화면</a:t>
            </a:r>
            <a:endParaRPr lang="ko-KR" altLang="en-US" sz="1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60512" y="11049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고려사항</a:t>
            </a:r>
            <a:endParaRPr lang="ko-KR" altLang="en-US" sz="1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prstDash val="sysDot"/>
        </a:ln>
        <a:effectLst/>
      </a:spPr>
      <a:bodyPr rtlCol="0" anchor="ctr"/>
      <a:lstStyle>
        <a:defPPr algn="ctr">
          <a:defRPr sz="1000"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28942</TotalTime>
  <Words>446</Words>
  <Application>Microsoft Office PowerPoint</Application>
  <PresentationFormat>A4 용지(210x297mm)</PresentationFormat>
  <Paragraphs>94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5313</cp:revision>
  <cp:lastPrinted>2014-04-25T01:36:19Z</cp:lastPrinted>
  <dcterms:created xsi:type="dcterms:W3CDTF">2013-06-13T03:42:57Z</dcterms:created>
  <dcterms:modified xsi:type="dcterms:W3CDTF">2020-01-16T01:24:50Z</dcterms:modified>
</cp:coreProperties>
</file>