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6"/>
  </p:notesMasterIdLst>
  <p:sldIdLst>
    <p:sldId id="445" r:id="rId3"/>
    <p:sldId id="446" r:id="rId4"/>
    <p:sldId id="628" r:id="rId5"/>
    <p:sldId id="576" r:id="rId6"/>
    <p:sldId id="625" r:id="rId7"/>
    <p:sldId id="615" r:id="rId8"/>
    <p:sldId id="616" r:id="rId9"/>
    <p:sldId id="618" r:id="rId10"/>
    <p:sldId id="622" r:id="rId11"/>
    <p:sldId id="629" r:id="rId12"/>
    <p:sldId id="624" r:id="rId13"/>
    <p:sldId id="626" r:id="rId14"/>
    <p:sldId id="627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23" r:id="rId25"/>
  </p:sldIdLst>
  <p:sldSz cx="9906000" cy="6858000" type="A4"/>
  <p:notesSz cx="6797675" cy="9926638"/>
  <p:defaultTextStyle>
    <a:defPPr>
      <a:defRPr lang="ko-KR"/>
    </a:defPPr>
    <a:lvl1pPr marL="0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94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89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83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78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472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367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261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156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F5FF"/>
    <a:srgbClr val="002060"/>
    <a:srgbClr val="AADDF1"/>
    <a:srgbClr val="002776"/>
    <a:srgbClr val="00A1DE"/>
    <a:srgbClr val="72C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5" autoAdjust="0"/>
    <p:restoredTop sz="97683" autoAdjust="0"/>
  </p:normalViewPr>
  <p:slideViewPr>
    <p:cSldViewPr>
      <p:cViewPr varScale="1">
        <p:scale>
          <a:sx n="113" d="100"/>
          <a:sy n="113" d="100"/>
        </p:scale>
        <p:origin x="-1374" y="-102"/>
      </p:cViewPr>
      <p:guideLst>
        <p:guide orient="horz" pos="4156"/>
        <p:guide orient="horz" pos="346"/>
        <p:guide orient="horz" pos="391"/>
        <p:guide orient="horz" pos="845"/>
        <p:guide orient="horz" pos="1071"/>
        <p:guide pos="6204"/>
        <p:guide pos="126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9656-4F8A-47A1-8F97-D2C1275776BE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98C4-C79F-452D-9981-806E73A3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43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68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37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05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8744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8430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811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780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748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471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2302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49" y="2130426"/>
            <a:ext cx="8419862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49" y="4038601"/>
            <a:ext cx="6933724" cy="771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4528" y="692696"/>
            <a:ext cx="2683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oper Std Black" pitchFamily="18" charset="0"/>
                <a:ea typeface="휴먼편지체" pitchFamily="18" charset="-127"/>
              </a:rPr>
              <a:t>IT Marketing</a:t>
            </a:r>
            <a:r>
              <a:rPr lang="en-US" altLang="ko-KR" baseline="0" dirty="0" smtClean="0">
                <a:latin typeface="Cooper Std Black" pitchFamily="18" charset="0"/>
                <a:ea typeface="휴먼편지체" pitchFamily="18" charset="-127"/>
              </a:rPr>
              <a:t> </a:t>
            </a:r>
            <a:r>
              <a:rPr lang="en-US" altLang="ko-KR" dirty="0" smtClean="0">
                <a:latin typeface="Cooper Std Black" pitchFamily="18" charset="0"/>
                <a:ea typeface="휴먼편지체" pitchFamily="18" charset="-127"/>
              </a:rPr>
              <a:t>Team</a:t>
            </a:r>
            <a:endParaRPr lang="ko-KR" altLang="en-US" dirty="0">
              <a:latin typeface="Cooper Std Black" pitchFamily="18" charset="0"/>
              <a:ea typeface="휴먼편지체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577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hyperlink" Target="http://www.amazoncar.co.kr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car.co.kr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 bwMode="auto">
          <a:xfrm>
            <a:off x="191131" y="1484784"/>
            <a:ext cx="9514397" cy="5112454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  <a:extLst/>
        </p:spPr>
        <p:txBody>
          <a:bodyPr rot="0" spcFirstLastPara="0" vertOverflow="overflow" horzOverflow="overflow" vert="horz" wrap="square" lIns="46750" tIns="23375" rIns="23375" bIns="23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0292" indent="-110292" algn="ctr" eaLnBrk="0" fontAlgn="auto" hangingPunct="0">
              <a:spcBef>
                <a:spcPts val="195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70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50" name="그룹 49"/>
          <p:cNvGrpSpPr/>
          <p:nvPr userDrawn="1"/>
        </p:nvGrpSpPr>
        <p:grpSpPr bwMode="gray">
          <a:xfrm>
            <a:off x="194996" y="1196752"/>
            <a:ext cx="9531709" cy="267769"/>
            <a:chOff x="183333" y="1251380"/>
            <a:chExt cx="9616855" cy="267769"/>
          </a:xfrm>
        </p:grpSpPr>
        <p:sp>
          <p:nvSpPr>
            <p:cNvPr id="51" name="모서리가 둥근 직사각형 50"/>
            <p:cNvSpPr/>
            <p:nvPr userDrawn="1"/>
          </p:nvSpPr>
          <p:spPr bwMode="gray">
            <a:xfrm>
              <a:off x="188188" y="1251380"/>
              <a:ext cx="9612000" cy="2677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0292" indent="-110292" algn="ctr" eaLnBrk="0" fontAlgn="auto" hangingPunct="0">
                <a:spcBef>
                  <a:spcPts val="195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ko-KR" altLang="en-US" sz="7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gray">
            <a:xfrm>
              <a:off x="9719265" y="1252064"/>
              <a:ext cx="72000" cy="266400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marL="0" marR="0" lvl="0" indent="0" defTabSz="9731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200" b="1" kern="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pt-BR" sz="1200" b="1" kern="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AutoShape 1682"/>
            <p:cNvSpPr>
              <a:spLocks noChangeArrowheads="1"/>
            </p:cNvSpPr>
            <p:nvPr userDrawn="1"/>
          </p:nvSpPr>
          <p:spPr bwMode="gray">
            <a:xfrm rot="5400000">
              <a:off x="258563" y="1176835"/>
              <a:ext cx="266400" cy="416859"/>
            </a:xfrm>
            <a:prstGeom prst="round2SameRect">
              <a:avLst>
                <a:gd name="adj1" fmla="val 47616"/>
                <a:gd name="adj2" fmla="val 0"/>
              </a:avLst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marR="0" lvl="0" indent="0" defTabSz="973138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b="1" kern="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54" name="Freeform 56"/>
            <p:cNvSpPr>
              <a:spLocks noChangeAspect="1" noEditPoints="1"/>
            </p:cNvSpPr>
            <p:nvPr userDrawn="1"/>
          </p:nvSpPr>
          <p:spPr bwMode="gray">
            <a:xfrm>
              <a:off x="350862" y="1276514"/>
              <a:ext cx="216000" cy="214620"/>
            </a:xfrm>
            <a:custGeom>
              <a:avLst/>
              <a:gdLst/>
              <a:ahLst/>
              <a:cxnLst>
                <a:cxn ang="0">
                  <a:pos x="18" y="25"/>
                </a:cxn>
                <a:cxn ang="0">
                  <a:pos x="20" y="26"/>
                </a:cxn>
                <a:cxn ang="0">
                  <a:pos x="30" y="17"/>
                </a:cxn>
                <a:cxn ang="0">
                  <a:pos x="29" y="15"/>
                </a:cxn>
                <a:cxn ang="0">
                  <a:pos x="30" y="13"/>
                </a:cxn>
                <a:cxn ang="0">
                  <a:pos x="17" y="6"/>
                </a:cxn>
                <a:cxn ang="0">
                  <a:pos x="7" y="16"/>
                </a:cxn>
                <a:cxn ang="0">
                  <a:pos x="14" y="26"/>
                </a:cxn>
                <a:cxn ang="0">
                  <a:pos x="18" y="25"/>
                </a:cxn>
                <a:cxn ang="0">
                  <a:pos x="10" y="33"/>
                </a:cxn>
                <a:cxn ang="0">
                  <a:pos x="11" y="30"/>
                </a:cxn>
                <a:cxn ang="0">
                  <a:pos x="4" y="21"/>
                </a:cxn>
                <a:cxn ang="0">
                  <a:pos x="0" y="38"/>
                </a:cxn>
                <a:cxn ang="0">
                  <a:pos x="5" y="57"/>
                </a:cxn>
                <a:cxn ang="0">
                  <a:pos x="11" y="38"/>
                </a:cxn>
                <a:cxn ang="0">
                  <a:pos x="10" y="33"/>
                </a:cxn>
                <a:cxn ang="0">
                  <a:pos x="37" y="7"/>
                </a:cxn>
                <a:cxn ang="0">
                  <a:pos x="43" y="9"/>
                </a:cxn>
                <a:cxn ang="0">
                  <a:pos x="56" y="5"/>
                </a:cxn>
                <a:cxn ang="0">
                  <a:pos x="37" y="0"/>
                </a:cxn>
                <a:cxn ang="0">
                  <a:pos x="24" y="3"/>
                </a:cxn>
                <a:cxn ang="0">
                  <a:pos x="33" y="8"/>
                </a:cxn>
                <a:cxn ang="0">
                  <a:pos x="37" y="7"/>
                </a:cxn>
                <a:cxn ang="0">
                  <a:pos x="49" y="45"/>
                </a:cxn>
                <a:cxn ang="0">
                  <a:pos x="51" y="42"/>
                </a:cxn>
                <a:cxn ang="0">
                  <a:pos x="40" y="22"/>
                </a:cxn>
                <a:cxn ang="0">
                  <a:pos x="37" y="23"/>
                </a:cxn>
                <a:cxn ang="0">
                  <a:pos x="33" y="22"/>
                </a:cxn>
                <a:cxn ang="0">
                  <a:pos x="25" y="29"/>
                </a:cxn>
                <a:cxn ang="0">
                  <a:pos x="26" y="33"/>
                </a:cxn>
                <a:cxn ang="0">
                  <a:pos x="26" y="36"/>
                </a:cxn>
                <a:cxn ang="0">
                  <a:pos x="49" y="45"/>
                </a:cxn>
                <a:cxn ang="0">
                  <a:pos x="60" y="56"/>
                </a:cxn>
                <a:cxn ang="0">
                  <a:pos x="60" y="60"/>
                </a:cxn>
                <a:cxn ang="0">
                  <a:pos x="59" y="68"/>
                </a:cxn>
                <a:cxn ang="0">
                  <a:pos x="73" y="49"/>
                </a:cxn>
                <a:cxn ang="0">
                  <a:pos x="64" y="51"/>
                </a:cxn>
                <a:cxn ang="0">
                  <a:pos x="60" y="56"/>
                </a:cxn>
                <a:cxn ang="0">
                  <a:pos x="47" y="50"/>
                </a:cxn>
                <a:cxn ang="0">
                  <a:pos x="22" y="40"/>
                </a:cxn>
                <a:cxn ang="0">
                  <a:pos x="18" y="41"/>
                </a:cxn>
                <a:cxn ang="0">
                  <a:pos x="16" y="41"/>
                </a:cxn>
                <a:cxn ang="0">
                  <a:pos x="10" y="64"/>
                </a:cxn>
                <a:cxn ang="0">
                  <a:pos x="23" y="73"/>
                </a:cxn>
                <a:cxn ang="0">
                  <a:pos x="47" y="50"/>
                </a:cxn>
                <a:cxn ang="0">
                  <a:pos x="62" y="10"/>
                </a:cxn>
                <a:cxn ang="0">
                  <a:pos x="45" y="14"/>
                </a:cxn>
                <a:cxn ang="0">
                  <a:pos x="45" y="15"/>
                </a:cxn>
                <a:cxn ang="0">
                  <a:pos x="45" y="19"/>
                </a:cxn>
                <a:cxn ang="0">
                  <a:pos x="57" y="40"/>
                </a:cxn>
                <a:cxn ang="0">
                  <a:pos x="64" y="45"/>
                </a:cxn>
                <a:cxn ang="0">
                  <a:pos x="74" y="43"/>
                </a:cxn>
                <a:cxn ang="0">
                  <a:pos x="75" y="38"/>
                </a:cxn>
                <a:cxn ang="0">
                  <a:pos x="62" y="10"/>
                </a:cxn>
                <a:cxn ang="0">
                  <a:pos x="51" y="55"/>
                </a:cxn>
                <a:cxn ang="0">
                  <a:pos x="28" y="74"/>
                </a:cxn>
                <a:cxn ang="0">
                  <a:pos x="37" y="76"/>
                </a:cxn>
                <a:cxn ang="0">
                  <a:pos x="53" y="72"/>
                </a:cxn>
                <a:cxn ang="0">
                  <a:pos x="54" y="60"/>
                </a:cxn>
                <a:cxn ang="0">
                  <a:pos x="54" y="56"/>
                </a:cxn>
                <a:cxn ang="0">
                  <a:pos x="51" y="55"/>
                </a:cxn>
              </a:cxnLst>
              <a:rect l="0" t="0" r="r" b="b"/>
              <a:pathLst>
                <a:path w="75" h="76">
                  <a:moveTo>
                    <a:pt x="18" y="25"/>
                  </a:moveTo>
                  <a:cubicBezTo>
                    <a:pt x="19" y="25"/>
                    <a:pt x="19" y="25"/>
                    <a:pt x="20" y="26"/>
                  </a:cubicBezTo>
                  <a:cubicBezTo>
                    <a:pt x="23" y="22"/>
                    <a:pt x="26" y="20"/>
                    <a:pt x="30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4"/>
                    <a:pt x="29" y="13"/>
                    <a:pt x="30" y="13"/>
                  </a:cubicBezTo>
                  <a:cubicBezTo>
                    <a:pt x="26" y="10"/>
                    <a:pt x="22" y="8"/>
                    <a:pt x="17" y="6"/>
                  </a:cubicBezTo>
                  <a:cubicBezTo>
                    <a:pt x="13" y="8"/>
                    <a:pt x="10" y="12"/>
                    <a:pt x="7" y="16"/>
                  </a:cubicBezTo>
                  <a:cubicBezTo>
                    <a:pt x="9" y="19"/>
                    <a:pt x="12" y="23"/>
                    <a:pt x="14" y="26"/>
                  </a:cubicBezTo>
                  <a:cubicBezTo>
                    <a:pt x="15" y="26"/>
                    <a:pt x="17" y="25"/>
                    <a:pt x="18" y="25"/>
                  </a:cubicBezTo>
                  <a:close/>
                  <a:moveTo>
                    <a:pt x="10" y="33"/>
                  </a:moveTo>
                  <a:cubicBezTo>
                    <a:pt x="10" y="32"/>
                    <a:pt x="10" y="31"/>
                    <a:pt x="11" y="30"/>
                  </a:cubicBezTo>
                  <a:cubicBezTo>
                    <a:pt x="8" y="27"/>
                    <a:pt x="6" y="24"/>
                    <a:pt x="4" y="21"/>
                  </a:cubicBezTo>
                  <a:cubicBezTo>
                    <a:pt x="1" y="26"/>
                    <a:pt x="0" y="32"/>
                    <a:pt x="0" y="38"/>
                  </a:cubicBezTo>
                  <a:cubicBezTo>
                    <a:pt x="0" y="45"/>
                    <a:pt x="1" y="51"/>
                    <a:pt x="5" y="57"/>
                  </a:cubicBezTo>
                  <a:cubicBezTo>
                    <a:pt x="6" y="50"/>
                    <a:pt x="8" y="44"/>
                    <a:pt x="11" y="38"/>
                  </a:cubicBezTo>
                  <a:cubicBezTo>
                    <a:pt x="10" y="37"/>
                    <a:pt x="10" y="35"/>
                    <a:pt x="10" y="33"/>
                  </a:cubicBezTo>
                  <a:close/>
                  <a:moveTo>
                    <a:pt x="37" y="7"/>
                  </a:moveTo>
                  <a:cubicBezTo>
                    <a:pt x="39" y="7"/>
                    <a:pt x="41" y="8"/>
                    <a:pt x="43" y="9"/>
                  </a:cubicBezTo>
                  <a:cubicBezTo>
                    <a:pt x="47" y="7"/>
                    <a:pt x="51" y="6"/>
                    <a:pt x="56" y="5"/>
                  </a:cubicBezTo>
                  <a:cubicBezTo>
                    <a:pt x="50" y="2"/>
                    <a:pt x="44" y="0"/>
                    <a:pt x="37" y="0"/>
                  </a:cubicBezTo>
                  <a:cubicBezTo>
                    <a:pt x="33" y="0"/>
                    <a:pt x="28" y="1"/>
                    <a:pt x="24" y="3"/>
                  </a:cubicBezTo>
                  <a:cubicBezTo>
                    <a:pt x="27" y="4"/>
                    <a:pt x="30" y="6"/>
                    <a:pt x="33" y="8"/>
                  </a:cubicBezTo>
                  <a:cubicBezTo>
                    <a:pt x="34" y="8"/>
                    <a:pt x="36" y="7"/>
                    <a:pt x="37" y="7"/>
                  </a:cubicBezTo>
                  <a:close/>
                  <a:moveTo>
                    <a:pt x="49" y="45"/>
                  </a:moveTo>
                  <a:cubicBezTo>
                    <a:pt x="50" y="44"/>
                    <a:pt x="51" y="43"/>
                    <a:pt x="51" y="42"/>
                  </a:cubicBezTo>
                  <a:cubicBezTo>
                    <a:pt x="49" y="35"/>
                    <a:pt x="45" y="28"/>
                    <a:pt x="40" y="22"/>
                  </a:cubicBezTo>
                  <a:cubicBezTo>
                    <a:pt x="40" y="23"/>
                    <a:pt x="38" y="23"/>
                    <a:pt x="37" y="23"/>
                  </a:cubicBezTo>
                  <a:cubicBezTo>
                    <a:pt x="36" y="23"/>
                    <a:pt x="34" y="23"/>
                    <a:pt x="33" y="22"/>
                  </a:cubicBezTo>
                  <a:cubicBezTo>
                    <a:pt x="30" y="24"/>
                    <a:pt x="27" y="26"/>
                    <a:pt x="25" y="29"/>
                  </a:cubicBezTo>
                  <a:cubicBezTo>
                    <a:pt x="25" y="30"/>
                    <a:pt x="26" y="32"/>
                    <a:pt x="26" y="33"/>
                  </a:cubicBezTo>
                  <a:cubicBezTo>
                    <a:pt x="26" y="34"/>
                    <a:pt x="26" y="35"/>
                    <a:pt x="26" y="36"/>
                  </a:cubicBezTo>
                  <a:cubicBezTo>
                    <a:pt x="33" y="40"/>
                    <a:pt x="41" y="44"/>
                    <a:pt x="49" y="45"/>
                  </a:cubicBezTo>
                  <a:close/>
                  <a:moveTo>
                    <a:pt x="60" y="56"/>
                  </a:moveTo>
                  <a:cubicBezTo>
                    <a:pt x="60" y="57"/>
                    <a:pt x="60" y="59"/>
                    <a:pt x="60" y="60"/>
                  </a:cubicBezTo>
                  <a:cubicBezTo>
                    <a:pt x="60" y="63"/>
                    <a:pt x="60" y="66"/>
                    <a:pt x="59" y="68"/>
                  </a:cubicBezTo>
                  <a:cubicBezTo>
                    <a:pt x="66" y="64"/>
                    <a:pt x="71" y="57"/>
                    <a:pt x="73" y="49"/>
                  </a:cubicBezTo>
                  <a:cubicBezTo>
                    <a:pt x="70" y="50"/>
                    <a:pt x="67" y="50"/>
                    <a:pt x="64" y="51"/>
                  </a:cubicBezTo>
                  <a:cubicBezTo>
                    <a:pt x="63" y="53"/>
                    <a:pt x="62" y="55"/>
                    <a:pt x="60" y="56"/>
                  </a:cubicBezTo>
                  <a:close/>
                  <a:moveTo>
                    <a:pt x="47" y="50"/>
                  </a:moveTo>
                  <a:cubicBezTo>
                    <a:pt x="38" y="49"/>
                    <a:pt x="30" y="45"/>
                    <a:pt x="22" y="40"/>
                  </a:cubicBezTo>
                  <a:cubicBezTo>
                    <a:pt x="21" y="41"/>
                    <a:pt x="19" y="41"/>
                    <a:pt x="18" y="41"/>
                  </a:cubicBezTo>
                  <a:cubicBezTo>
                    <a:pt x="17" y="41"/>
                    <a:pt x="17" y="41"/>
                    <a:pt x="16" y="41"/>
                  </a:cubicBezTo>
                  <a:cubicBezTo>
                    <a:pt x="13" y="48"/>
                    <a:pt x="10" y="55"/>
                    <a:pt x="10" y="64"/>
                  </a:cubicBezTo>
                  <a:cubicBezTo>
                    <a:pt x="13" y="67"/>
                    <a:pt x="18" y="70"/>
                    <a:pt x="23" y="73"/>
                  </a:cubicBezTo>
                  <a:cubicBezTo>
                    <a:pt x="29" y="63"/>
                    <a:pt x="37" y="55"/>
                    <a:pt x="47" y="50"/>
                  </a:cubicBezTo>
                  <a:close/>
                  <a:moveTo>
                    <a:pt x="62" y="10"/>
                  </a:moveTo>
                  <a:cubicBezTo>
                    <a:pt x="56" y="11"/>
                    <a:pt x="51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6"/>
                    <a:pt x="45" y="18"/>
                    <a:pt x="45" y="19"/>
                  </a:cubicBezTo>
                  <a:cubicBezTo>
                    <a:pt x="50" y="25"/>
                    <a:pt x="54" y="32"/>
                    <a:pt x="57" y="40"/>
                  </a:cubicBezTo>
                  <a:cubicBezTo>
                    <a:pt x="60" y="40"/>
                    <a:pt x="63" y="42"/>
                    <a:pt x="64" y="45"/>
                  </a:cubicBezTo>
                  <a:cubicBezTo>
                    <a:pt x="68" y="45"/>
                    <a:pt x="71" y="44"/>
                    <a:pt x="74" y="43"/>
                  </a:cubicBezTo>
                  <a:cubicBezTo>
                    <a:pt x="75" y="41"/>
                    <a:pt x="75" y="40"/>
                    <a:pt x="75" y="38"/>
                  </a:cubicBezTo>
                  <a:cubicBezTo>
                    <a:pt x="75" y="27"/>
                    <a:pt x="70" y="17"/>
                    <a:pt x="62" y="10"/>
                  </a:cubicBezTo>
                  <a:close/>
                  <a:moveTo>
                    <a:pt x="51" y="55"/>
                  </a:moveTo>
                  <a:cubicBezTo>
                    <a:pt x="42" y="59"/>
                    <a:pt x="34" y="66"/>
                    <a:pt x="28" y="74"/>
                  </a:cubicBezTo>
                  <a:cubicBezTo>
                    <a:pt x="31" y="75"/>
                    <a:pt x="34" y="76"/>
                    <a:pt x="37" y="76"/>
                  </a:cubicBezTo>
                  <a:cubicBezTo>
                    <a:pt x="43" y="76"/>
                    <a:pt x="48" y="74"/>
                    <a:pt x="53" y="72"/>
                  </a:cubicBezTo>
                  <a:cubicBezTo>
                    <a:pt x="54" y="68"/>
                    <a:pt x="54" y="64"/>
                    <a:pt x="54" y="60"/>
                  </a:cubicBezTo>
                  <a:cubicBezTo>
                    <a:pt x="54" y="59"/>
                    <a:pt x="54" y="57"/>
                    <a:pt x="54" y="56"/>
                  </a:cubicBezTo>
                  <a:cubicBezTo>
                    <a:pt x="53" y="56"/>
                    <a:pt x="52" y="55"/>
                    <a:pt x="5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직사각형 16"/>
          <p:cNvSpPr/>
          <p:nvPr userDrawn="1"/>
        </p:nvSpPr>
        <p:spPr bwMode="gray">
          <a:xfrm>
            <a:off x="8049344" y="72481"/>
            <a:ext cx="1763392" cy="275395"/>
          </a:xfrm>
          <a:prstGeom prst="rect">
            <a:avLst/>
          </a:prstGeom>
        </p:spPr>
        <p:txBody>
          <a:bodyPr wrap="square" lIns="59372" tIns="29686" rIns="59372" bIns="29686">
            <a:spAutoFit/>
          </a:bodyPr>
          <a:lstStyle/>
          <a:p>
            <a:pPr algn="r">
              <a:spcBef>
                <a:spcPts val="500"/>
              </a:spcBef>
            </a:pP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Corporation Card</a:t>
            </a:r>
            <a:endParaRPr lang="ko-KR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 userDrawn="1"/>
        </p:nvSpPr>
        <p:spPr bwMode="gray">
          <a:xfrm>
            <a:off x="1244592" y="44624"/>
            <a:ext cx="36000" cy="3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270412" y="6611779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IT</a:t>
            </a:r>
            <a:r>
              <a:rPr lang="ko-KR" altLang="en-US" sz="1000" baseline="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baseline="0" dirty="0" smtClean="0">
                <a:latin typeface="Adobe 고딕 Std B" pitchFamily="34" charset="-127"/>
                <a:ea typeface="Adobe 고딕 Std B" pitchFamily="34" charset="-127"/>
              </a:rPr>
              <a:t>Team</a:t>
            </a:r>
            <a:endParaRPr lang="ko-KR" altLang="en-US"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1" name="Picture 2" descr="http://www.amazoncar.co.kr/images/logo.gif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784" y="60200"/>
            <a:ext cx="1066800" cy="2857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 userDrawn="1"/>
        </p:nvCxnSpPr>
        <p:spPr>
          <a:xfrm>
            <a:off x="0" y="476672"/>
            <a:ext cx="9906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8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57789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1" indent="-359171" algn="l" defTabSz="9577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4" indent="-299309" algn="l" defTabSz="957789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36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31" indent="-239448" algn="l" defTabSz="957789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25" indent="-239448" algn="l" defTabSz="957789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0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14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09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03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4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89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3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78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2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67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61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56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 bwMode="auto">
          <a:xfrm>
            <a:off x="191131" y="1196752"/>
            <a:ext cx="9514397" cy="540048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  <a:extLst/>
        </p:spPr>
        <p:txBody>
          <a:bodyPr rot="0" spcFirstLastPara="0" vertOverflow="overflow" horzOverflow="overflow" vert="horz" wrap="square" lIns="46750" tIns="23375" rIns="23375" bIns="23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0292" indent="-110292" algn="ctr" eaLnBrk="0" fontAlgn="auto" hangingPunct="0">
              <a:spcBef>
                <a:spcPts val="195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70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270412" y="6611779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IT</a:t>
            </a:r>
            <a:r>
              <a:rPr lang="ko-KR" altLang="en-US" sz="1000" baseline="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baseline="0" dirty="0" smtClean="0">
                <a:latin typeface="Adobe 고딕 Std B" pitchFamily="34" charset="-127"/>
                <a:ea typeface="Adobe 고딕 Std B" pitchFamily="34" charset="-127"/>
              </a:rPr>
              <a:t>Team</a:t>
            </a:r>
            <a:endParaRPr lang="ko-KR" altLang="en-US"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gray">
          <a:xfrm>
            <a:off x="7977336" y="72481"/>
            <a:ext cx="1835400" cy="275395"/>
          </a:xfrm>
          <a:prstGeom prst="rect">
            <a:avLst/>
          </a:prstGeom>
        </p:spPr>
        <p:txBody>
          <a:bodyPr wrap="square" lIns="59372" tIns="29686" rIns="59372" bIns="29686">
            <a:spAutoFit/>
          </a:bodyPr>
          <a:lstStyle/>
          <a:p>
            <a:pPr algn="r">
              <a:spcBef>
                <a:spcPts val="500"/>
              </a:spcBef>
            </a:pP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Corporation Card</a:t>
            </a:r>
            <a:endParaRPr lang="ko-KR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 bwMode="gray">
          <a:xfrm>
            <a:off x="1244592" y="44624"/>
            <a:ext cx="36000" cy="3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http://www.amazoncar.co.kr/images/logo.gif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84" y="60200"/>
            <a:ext cx="1066800" cy="285750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0" y="476672"/>
            <a:ext cx="9906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2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57789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1" indent="-359171" algn="l" defTabSz="9577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4" indent="-299309" algn="l" defTabSz="957789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36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31" indent="-239448" algn="l" defTabSz="957789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25" indent="-239448" algn="l" defTabSz="957789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0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14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09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03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4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89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3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78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2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67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61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56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84279"/>
            <a:ext cx="2627313" cy="584775"/>
          </a:xfrm>
          <a:ln algn="ctr"/>
        </p:spPr>
        <p:txBody>
          <a:bodyPr>
            <a:spAutoFit/>
          </a:bodyPr>
          <a:lstStyle/>
          <a:p>
            <a:pPr eaLnBrk="1" hangingPunct="1"/>
            <a:r>
              <a:rPr lang="en-US" altLang="ko-KR" sz="1600" dirty="0" smtClean="0">
                <a:latin typeface="Sanseriffic" pitchFamily="2" charset="0"/>
              </a:rPr>
              <a:t>IT Marketing Team</a:t>
            </a:r>
          </a:p>
          <a:p>
            <a:pPr eaLnBrk="1" hangingPunct="1"/>
            <a:r>
              <a:rPr lang="en-US" altLang="ko-KR" sz="1600" dirty="0" smtClean="0">
                <a:latin typeface="Sanseriffic" pitchFamily="2" charset="0"/>
              </a:rPr>
              <a:t>October 13</a:t>
            </a:r>
            <a:r>
              <a:rPr lang="en-US" altLang="ko-KR" sz="1600" baseline="30000" dirty="0" smtClean="0">
                <a:latin typeface="Sanseriffic" pitchFamily="2" charset="0"/>
              </a:rPr>
              <a:t>rd</a:t>
            </a:r>
            <a:r>
              <a:rPr lang="en-US" altLang="ko-KR" sz="1600" dirty="0" smtClean="0">
                <a:latin typeface="Sanseriffic" pitchFamily="2" charset="0"/>
              </a:rPr>
              <a:t>, 2021</a:t>
            </a:r>
            <a:r>
              <a:rPr lang="ko-KR" altLang="en-US" sz="1600" dirty="0" smtClean="0">
                <a:latin typeface="Sanseriffic" pitchFamily="2" charset="0"/>
              </a:rPr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5650" y="1880828"/>
            <a:ext cx="8352928" cy="20891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ko-KR" altLang="en-US" sz="2800" dirty="0" smtClean="0">
                <a:solidFill>
                  <a:srgbClr val="00A1DE"/>
                </a:solidFill>
              </a:rPr>
              <a:t>아마존카</a:t>
            </a:r>
            <a:r>
              <a:rPr lang="en-US" altLang="ko-KR" sz="3300" dirty="0" smtClean="0">
                <a:solidFill>
                  <a:srgbClr val="00A1DE"/>
                </a:solidFill>
              </a:rPr>
              <a:t/>
            </a:r>
            <a:br>
              <a:rPr lang="en-US" altLang="ko-KR" sz="3300" dirty="0" smtClean="0">
                <a:solidFill>
                  <a:srgbClr val="00A1DE"/>
                </a:solidFill>
              </a:rPr>
            </a:br>
            <a:r>
              <a:rPr lang="ko-KR" altLang="en-US" sz="3600" spc="-40" dirty="0" smtClean="0">
                <a:latin typeface="Sanseriffic" pitchFamily="2" charset="0"/>
              </a:rPr>
              <a:t>전자문서관리 개발</a:t>
            </a:r>
            <a:r>
              <a:rPr lang="en-US" altLang="ko-KR" sz="3600" spc="-40" dirty="0" smtClean="0">
                <a:latin typeface="Sanseriffic" pitchFamily="2" charset="0"/>
              </a:rPr>
              <a:t>(</a:t>
            </a:r>
            <a:r>
              <a:rPr lang="ko-KR" altLang="en-US" sz="3600" spc="-40" dirty="0" smtClean="0">
                <a:latin typeface="Sanseriffic" pitchFamily="2" charset="0"/>
              </a:rPr>
              <a:t>안</a:t>
            </a:r>
            <a:r>
              <a:rPr lang="en-US" altLang="ko-KR" sz="3600" spc="-40" dirty="0" smtClean="0">
                <a:latin typeface="Sanseriffic" pitchFamily="2" charset="0"/>
              </a:rPr>
              <a:t>)</a:t>
            </a:r>
            <a:endParaRPr lang="en-US" altLang="ko-KR" sz="2800" b="0" dirty="0">
              <a:solidFill>
                <a:srgbClr val="92D400"/>
              </a:solidFill>
              <a:latin typeface="Sanseriffic" pitchFamily="2" charset="0"/>
              <a:ea typeface="바탕" pitchFamily="18" charset="-127"/>
            </a:endParaRPr>
          </a:p>
        </p:txBody>
      </p:sp>
      <p:pic>
        <p:nvPicPr>
          <p:cNvPr id="6" name="그림 12" descr="2_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49245" y="3158440"/>
            <a:ext cx="2519463" cy="3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584" y="571480"/>
            <a:ext cx="9627416" cy="290784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업무흐름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406" y="5214950"/>
            <a:ext cx="907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dirty="0" smtClean="0"/>
              <a:t> 연장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월렌트</a:t>
            </a:r>
            <a:r>
              <a:rPr lang="ko-KR" altLang="en-US" sz="1200" dirty="0" smtClean="0"/>
              <a:t> 계약서는 고객에게 발송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완료 알림은 담당자에게도 보낸다</a:t>
            </a:r>
            <a:r>
              <a:rPr lang="en-US" altLang="ko-KR" sz="12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인도인수증은 </a:t>
            </a:r>
            <a:r>
              <a:rPr lang="ko-KR" altLang="en-US" sz="1200" dirty="0" err="1" smtClean="0"/>
              <a:t>알림톡</a:t>
            </a:r>
            <a:r>
              <a:rPr lang="ko-KR" altLang="en-US" sz="1200" dirty="0" smtClean="0"/>
              <a:t> 발송만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탁송기사에게 발송</a:t>
            </a:r>
            <a:endParaRPr lang="en-US" altLang="ko-KR" sz="12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심사용개인정보동의서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자동이체요청서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임직원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업무전용 보험가입요청서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보험변경요청서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계약변경요청서 등</a:t>
            </a:r>
            <a:endParaRPr lang="en-US" altLang="ko-KR" sz="12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95414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5282" y="1785926"/>
            <a:ext cx="92869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문서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선택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52604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알림톡발송화면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52802" y="1785926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전자문서관리등록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38752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본문링크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1000" dirty="0" smtClean="0">
                <a:solidFill>
                  <a:prstClr val="black"/>
                </a:solidFill>
              </a:rPr>
              <a:t> 팝업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8950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고객인증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10586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변환대상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웹페이지오픈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9561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88156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381760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953396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81232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95282" y="3500438"/>
            <a:ext cx="164307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연장계약서 동의항목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prstClr val="black"/>
                </a:solidFill>
              </a:rPr>
              <a:t>월렌트</a:t>
            </a:r>
            <a:r>
              <a:rPr lang="ko-KR" altLang="en-US" sz="1000" dirty="0" smtClean="0">
                <a:solidFill>
                  <a:prstClr val="black"/>
                </a:solidFill>
              </a:rPr>
              <a:t> 신용카드정보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개인정보동의서 체크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인도인수증 점검항목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각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문서별</a:t>
            </a:r>
            <a:r>
              <a:rPr lang="ko-KR" altLang="en-US" sz="1000" dirty="0" smtClean="0">
                <a:solidFill>
                  <a:prstClr val="black"/>
                </a:solidFill>
              </a:rPr>
              <a:t> 입력처리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38422" y="3500438"/>
            <a:ext cx="1143008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자필서명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이미지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처리후</a:t>
            </a:r>
            <a:r>
              <a:rPr lang="ko-KR" altLang="en-US" sz="1000" dirty="0" smtClean="0">
                <a:solidFill>
                  <a:prstClr val="black"/>
                </a:solidFill>
              </a:rPr>
              <a:t> 저장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81496" y="3500438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파일 변환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결과 등록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2430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881694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238884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알림톡완료</a:t>
            </a:r>
            <a:r>
              <a:rPr lang="ko-KR" altLang="en-US" sz="1000" dirty="0" smtClean="0">
                <a:solidFill>
                  <a:prstClr val="black"/>
                </a:solidFill>
              </a:rPr>
              <a:t> 발송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453330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810520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링크 걸어 </a:t>
            </a:r>
            <a:r>
              <a:rPr lang="en-US" altLang="ko-KR" sz="1000" dirty="0" smtClean="0">
                <a:solidFill>
                  <a:prstClr val="black"/>
                </a:solidFill>
              </a:rPr>
              <a:t>PDF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 파일 확인 가능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연장계약서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 세부페이지 하단에서 메일발송을 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미결관리에서 발송을 클릭하여 메일이나 </a:t>
            </a:r>
            <a:r>
              <a:rPr lang="ko-KR" altLang="en-US" sz="800" dirty="0" err="1" smtClean="0"/>
              <a:t>알림톡으로</a:t>
            </a:r>
            <a:r>
              <a:rPr lang="ko-KR" altLang="en-US" sz="800" dirty="0" smtClean="0"/>
              <a:t> 발송한다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고객인증을하고</a:t>
            </a:r>
            <a:r>
              <a:rPr lang="ko-KR" altLang="en-US" sz="800" dirty="0" smtClean="0"/>
              <a:t> 넘어간다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기존방식처럼 연장계약서 스캔 등록을 먼저 하지 않아도 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고객이 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알롬톡을</a:t>
            </a:r>
            <a:r>
              <a:rPr lang="ko-KR" altLang="en-US" sz="800" dirty="0" smtClean="0"/>
              <a:t> 받아서 동의  </a:t>
            </a:r>
            <a:r>
              <a:rPr lang="ko-KR" altLang="en-US" sz="800" dirty="0" err="1" smtClean="0"/>
              <a:t>항목선택후</a:t>
            </a:r>
            <a:r>
              <a:rPr lang="ko-KR" altLang="en-US" sz="800" dirty="0" smtClean="0"/>
              <a:t> 저장하면 </a:t>
            </a: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최종 계약서 이미지파일로 변환해서 계약관리 스캔파일 연동 처리한다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428736"/>
            <a:ext cx="3024468" cy="3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678" y="1428736"/>
            <a:ext cx="210562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6" y="1857364"/>
            <a:ext cx="34564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3132" y="1500174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4307" y="3929066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월렌트계약서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월렌트계약관리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세부페이지에서 계약서 페이지로 바로 넘어간다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신용카드 자동출금 이용신청서 카드관련내용을 </a:t>
            </a:r>
            <a:r>
              <a:rPr lang="ko-KR" altLang="en-US" sz="800" dirty="0" err="1" smtClean="0"/>
              <a:t>입력받는다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개인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신용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수집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이용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제공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조회 동의서 모두 동의 및 개별 동의 체크 처리 </a:t>
            </a:r>
            <a:endParaRPr lang="en-US" altLang="ko-KR" sz="8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고객서명를</a:t>
            </a:r>
            <a:r>
              <a:rPr lang="ko-KR" altLang="en-US" sz="800" dirty="0" smtClean="0"/>
              <a:t> 저장한다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작성페이지의 사용자가 </a:t>
            </a:r>
            <a:r>
              <a:rPr lang="ko-KR" altLang="en-US" sz="800" dirty="0" err="1" smtClean="0"/>
              <a:t>월렌트계약담당자와</a:t>
            </a:r>
            <a:r>
              <a:rPr lang="ko-KR" altLang="en-US" sz="800" dirty="0" smtClean="0"/>
              <a:t> 다르면 </a:t>
            </a:r>
            <a:r>
              <a:rPr lang="ko-KR" altLang="en-US" sz="800" dirty="0" err="1" smtClean="0"/>
              <a:t>월렌트계약담당자에게도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알림통보한다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최종 계약서 이미지파일로 변환해서 계약관리 스캔파일 연동 처리한다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357298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2" y="2857496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68" y="1857364"/>
            <a:ext cx="279830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탁송관리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차량인도인수증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탁송의뢰수신처리후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탁송기사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운전자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에게 알림톡 발송하여 진행한다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비치용품 및 차량상태 선택하고 서명을 저장한다</a:t>
            </a:r>
            <a:r>
              <a:rPr lang="en-US" altLang="ko-KR" sz="800" dirty="0" smtClean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차량사진 추가가 필요하다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탁송현황 인도인수증 연동처리</a:t>
            </a:r>
            <a:endParaRPr lang="en-US" altLang="ko-KR" sz="8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357298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42" y="2928934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44" y="1857364"/>
            <a:ext cx="4417207" cy="32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4)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영업팀업무서식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심사용개인정보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수집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이용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조회동의서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FMS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운영관리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영업팀업무서식에서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해당 문서 선택하여 메일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발송하여 진행한다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동의 체크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서명자 정보 입력하고 자필서명 </a:t>
            </a:r>
            <a:r>
              <a:rPr lang="ko-KR" altLang="en-US" sz="800" dirty="0" err="1" smtClean="0"/>
              <a:t>완료후</a:t>
            </a:r>
            <a:r>
              <a:rPr lang="ko-KR" altLang="en-US" sz="800" dirty="0" smtClean="0"/>
              <a:t> 저장한다</a:t>
            </a:r>
            <a:r>
              <a:rPr lang="en-US" altLang="ko-KR" sz="800" dirty="0" smtClean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발신자에게도 </a:t>
            </a:r>
            <a:r>
              <a:rPr lang="ko-KR" altLang="en-US" sz="800" dirty="0" err="1" smtClean="0"/>
              <a:t>완료안내한다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8" y="4786322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31" y="1357298"/>
            <a:ext cx="6000792" cy="175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06" y="3143248"/>
            <a:ext cx="124837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4042" y="3000372"/>
            <a:ext cx="2071702" cy="207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81496" y="3143248"/>
            <a:ext cx="1143007" cy="21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10256" y="3286124"/>
            <a:ext cx="2615601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81694" y="2928934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5)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총무팀업무서식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자동이체신청서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FMS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운영관리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총무팀업무서식에서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해당 문서 선택하여 메일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발송하여 진행한다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출금이체 정보 입력하고 동의함 체크 후 자필서명 </a:t>
            </a:r>
            <a:r>
              <a:rPr lang="ko-KR" altLang="en-US" sz="800" dirty="0" err="1" smtClean="0"/>
              <a:t>완료후</a:t>
            </a:r>
            <a:r>
              <a:rPr lang="ko-KR" altLang="en-US" sz="800" dirty="0" smtClean="0"/>
              <a:t> 저장한다</a:t>
            </a:r>
            <a:r>
              <a:rPr lang="en-US" altLang="ko-KR" sz="800" dirty="0" smtClean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개인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개인사업자만 가능하고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법인은 </a:t>
            </a:r>
            <a:r>
              <a:rPr lang="en-US" altLang="ko-KR" sz="800" dirty="0" smtClean="0"/>
              <a:t>PKI </a:t>
            </a:r>
            <a:r>
              <a:rPr lang="ko-KR" altLang="en-US" sz="800" dirty="0" smtClean="0"/>
              <a:t>인증서 처리해야 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발신자에게도 </a:t>
            </a:r>
            <a:r>
              <a:rPr lang="ko-KR" altLang="en-US" sz="800" dirty="0" err="1" smtClean="0"/>
              <a:t>완료안내한다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8" y="4786322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06" y="3143248"/>
            <a:ext cx="124837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042" y="3000372"/>
            <a:ext cx="2071702" cy="207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496" y="3143248"/>
            <a:ext cx="1143007" cy="214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1694" y="2928934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68" y="1357298"/>
            <a:ext cx="4786265" cy="144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10256" y="3357562"/>
            <a:ext cx="2357454" cy="286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전자문서관리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대여료변경문서관리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보험변경문서관리 변경신청서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FMS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운영관리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총무팀업무서식에서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해당 문서 선택하여 메일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발송하여 진행한다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428736"/>
            <a:ext cx="3692513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934" y="1357298"/>
            <a:ext cx="3716089" cy="452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09530" y="6215082"/>
            <a:ext cx="907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자동이체 신청서 등과 동일하다</a:t>
            </a:r>
            <a:r>
              <a:rPr lang="en-US" altLang="ko-KR" sz="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+TSA) - </a:t>
            </a:r>
            <a:r>
              <a:rPr lang="ko-KR" altLang="en-US" sz="1200" b="1" dirty="0" err="1" smtClean="0">
                <a:solidFill>
                  <a:srgbClr val="002060"/>
                </a:solidFill>
                <a:latin typeface="+mn-ea"/>
              </a:rPr>
              <a:t>개인단독건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584" y="571480"/>
            <a:ext cx="9627416" cy="290784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업무흐름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406" y="5214950"/>
            <a:ext cx="907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dirty="0" smtClean="0"/>
              <a:t>개인단독 진행 계약서만 사용가능하며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완료계약서는 고객에게 발송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완료 알림은 담당자에게도 보낸다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95414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5282" y="1785926"/>
            <a:ext cx="92869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문서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선택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52604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알림톡발송화면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52802" y="1785926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전자문서관리등록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38752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본문링크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1000" dirty="0" smtClean="0">
                <a:solidFill>
                  <a:prstClr val="black"/>
                </a:solidFill>
              </a:rPr>
              <a:t> 팝업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8950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고객인증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10586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변환대상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웹페이지오픈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9561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88156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381760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953396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81232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95282" y="3500438"/>
            <a:ext cx="164307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장기계약서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개인정보동의서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자동이체신청서 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38422" y="3500438"/>
            <a:ext cx="1143008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자필서명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이미지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처리후</a:t>
            </a:r>
            <a:r>
              <a:rPr lang="ko-KR" altLang="en-US" sz="1000" dirty="0" smtClean="0">
                <a:solidFill>
                  <a:prstClr val="black"/>
                </a:solidFill>
              </a:rPr>
              <a:t> 저장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81496" y="3500438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파일 변환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(+TSA </a:t>
            </a:r>
            <a:r>
              <a:rPr lang="ko-KR" altLang="en-US" sz="1000" dirty="0" smtClean="0">
                <a:solidFill>
                  <a:prstClr val="black"/>
                </a:solidFill>
              </a:rPr>
              <a:t>타임스탬프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결과 등록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2430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881694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238884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알림톡완료</a:t>
            </a:r>
            <a:r>
              <a:rPr lang="ko-KR" altLang="en-US" sz="1000" dirty="0" smtClean="0">
                <a:solidFill>
                  <a:prstClr val="black"/>
                </a:solidFill>
              </a:rPr>
              <a:t> 발송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453330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810520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링크 걸어 </a:t>
            </a:r>
            <a:r>
              <a:rPr lang="en-US" altLang="ko-KR" sz="1000" dirty="0" smtClean="0">
                <a:solidFill>
                  <a:prstClr val="black"/>
                </a:solidFill>
              </a:rPr>
              <a:t>PDF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 파일 확인 가능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자필서명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+TSA) - </a:t>
            </a:r>
            <a:r>
              <a:rPr lang="ko-KR" altLang="en-US" sz="1200" b="1" dirty="0" err="1" smtClean="0">
                <a:solidFill>
                  <a:srgbClr val="002060"/>
                </a:solidFill>
                <a:latin typeface="+mn-ea"/>
              </a:rPr>
              <a:t>개인단독건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 세부페이지 하단에서 메일발송을 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857892"/>
            <a:ext cx="907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발송을 클릭하여 메일이나 </a:t>
            </a:r>
            <a:r>
              <a:rPr lang="ko-KR" altLang="en-US" sz="800" dirty="0" err="1" smtClean="0"/>
              <a:t>알림톡으로</a:t>
            </a:r>
            <a:r>
              <a:rPr lang="ko-KR" altLang="en-US" sz="800" dirty="0" smtClean="0"/>
              <a:t> 발송한다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고객인증을하고</a:t>
            </a:r>
            <a:r>
              <a:rPr lang="ko-KR" altLang="en-US" sz="800" dirty="0" smtClean="0"/>
              <a:t> 넘어간다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고객이 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알롬톡을</a:t>
            </a:r>
            <a:r>
              <a:rPr lang="ko-KR" altLang="en-US" sz="800" dirty="0" smtClean="0"/>
              <a:t> 받아서 동의  </a:t>
            </a:r>
            <a:r>
              <a:rPr lang="ko-KR" altLang="en-US" sz="800" dirty="0" err="1" smtClean="0"/>
              <a:t>항목선택후</a:t>
            </a:r>
            <a:r>
              <a:rPr lang="ko-KR" altLang="en-US" sz="800" dirty="0" smtClean="0"/>
              <a:t> 저장하면 </a:t>
            </a: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최종 계약서 이미지파일로 변환해서 계약관리 스캔파일 연동 처리한다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6" y="1857364"/>
            <a:ext cx="34564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2" y="1500174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4307" y="3929066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68" y="1357298"/>
            <a:ext cx="3929090" cy="241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8422" y="3857628"/>
            <a:ext cx="785818" cy="147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282" y="3857628"/>
            <a:ext cx="156722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4.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(PKI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인증서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+TSA)</a:t>
            </a:r>
            <a:endParaRPr lang="ko-KR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584" y="571480"/>
            <a:ext cx="9627416" cy="290784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업무흐름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406" y="5214950"/>
            <a:ext cx="907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dirty="0" smtClean="0"/>
              <a:t>계약에 따라 공동임차인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승계원계약자가</a:t>
            </a:r>
            <a:r>
              <a:rPr lang="ko-KR" altLang="en-US" sz="1200" dirty="0" smtClean="0"/>
              <a:t> 있는 경우 </a:t>
            </a:r>
            <a:r>
              <a:rPr lang="ko-KR" altLang="en-US" sz="1200" dirty="0" err="1" smtClean="0"/>
              <a:t>수신자별</a:t>
            </a:r>
            <a:r>
              <a:rPr lang="ko-KR" altLang="en-US" sz="1200" dirty="0" smtClean="0"/>
              <a:t> 개별 계약서로 처리해야 한다</a:t>
            </a:r>
            <a:r>
              <a:rPr lang="en-US" altLang="ko-KR" sz="12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2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95414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5282" y="1785926"/>
            <a:ext cx="92869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문서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선택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52604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알림톡발송화면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52802" y="1785926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전자문서관리등록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38752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본문링크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1000" dirty="0" smtClean="0">
                <a:solidFill>
                  <a:prstClr val="black"/>
                </a:solidFill>
              </a:rPr>
              <a:t> 팝업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8950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고객인증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10586" y="178592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변환대상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웹페이지오픈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9561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881562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381760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953396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81232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95282" y="3500438"/>
            <a:ext cx="164307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장기계약서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승계계약서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개인정보동의서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자동이체신청서 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38422" y="3500438"/>
            <a:ext cx="1143008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prstClr val="black"/>
                </a:solidFill>
              </a:rPr>
              <a:t>승계원계약자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공동임차인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계약자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개별처리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공동인증서 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81496" y="3500438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 </a:t>
            </a:r>
            <a:r>
              <a:rPr lang="ko-KR" altLang="en-US" sz="1000" dirty="0" smtClean="0">
                <a:solidFill>
                  <a:prstClr val="black"/>
                </a:solidFill>
              </a:rPr>
              <a:t>파일 변환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(+TSA </a:t>
            </a:r>
            <a:r>
              <a:rPr lang="ko-KR" altLang="en-US" sz="1000" dirty="0" smtClean="0">
                <a:solidFill>
                  <a:prstClr val="black"/>
                </a:solidFill>
              </a:rPr>
              <a:t>타임스탬프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결과 등록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2430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881694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238884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알림톡완료</a:t>
            </a:r>
            <a:r>
              <a:rPr lang="ko-KR" altLang="en-US" sz="1000" dirty="0" smtClean="0">
                <a:solidFill>
                  <a:prstClr val="black"/>
                </a:solidFill>
              </a:rPr>
              <a:t> 발송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453330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810520" y="3500438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링크 걸어 </a:t>
            </a:r>
            <a:r>
              <a:rPr lang="en-US" altLang="ko-KR" sz="1000" dirty="0" smtClean="0">
                <a:solidFill>
                  <a:prstClr val="black"/>
                </a:solidFill>
              </a:rPr>
              <a:t>PDF</a:t>
            </a:r>
            <a:r>
              <a:rPr lang="ko-KR" altLang="en-US" sz="1000" dirty="0" smtClean="0">
                <a:solidFill>
                  <a:prstClr val="black"/>
                </a:solidFill>
              </a:rPr>
              <a:t>변환 파일 확인 가능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173162" y="2097088"/>
            <a:ext cx="7994680" cy="433230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발송전용  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확인서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견적서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보험가입증명서</a:t>
            </a:r>
            <a:endParaRPr lang="en-US" altLang="ko-KR" sz="2000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회신전용 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자필서명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) –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연장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en-US" sz="2000" dirty="0" err="1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월렌트계약서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인도인수증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동의서외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회신전용 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자필서명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+TSA) – (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개인단독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장기계약서</a:t>
            </a:r>
            <a:endParaRPr lang="en-US" altLang="ko-KR" sz="2000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회신전용 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(PKI+TSA) – 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장기계약서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승계계약서</a:t>
            </a:r>
            <a:r>
              <a:rPr lang="en-US" altLang="ko-KR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전자문서진행관리</a:t>
            </a:r>
            <a:endParaRPr lang="en-US" altLang="ko-KR" sz="2000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 defTabSz="1042988" latinLnBrk="0">
              <a:lnSpc>
                <a:spcPct val="200000"/>
              </a:lnSpc>
              <a:spcBef>
                <a:spcPts val="600"/>
              </a:spcBef>
              <a:buSzPct val="90000"/>
              <a:buFont typeface="Arial" charset="0"/>
              <a:buAutoNum type="romanUcPeriod"/>
              <a:tabLst>
                <a:tab pos="4217988" algn="r"/>
              </a:tabLst>
            </a:pPr>
            <a:r>
              <a:rPr lang="ko-KR" altLang="en-US" sz="2000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전자문서완료관리</a:t>
            </a:r>
            <a:endParaRPr lang="en-US" altLang="ko-KR" sz="2000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 bwMode="auto">
          <a:xfrm>
            <a:off x="762000" y="1029420"/>
            <a:ext cx="4525963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4800" b="0" dirty="0">
                <a:solidFill>
                  <a:srgbClr val="00A1DE"/>
                </a:solidFill>
                <a:latin typeface="Sanseriffic" pitchFamily="2" charset="0"/>
                <a:cs typeface="Times New Roman" pitchFamily="18" charset="0"/>
              </a:rPr>
              <a:t>Contents</a:t>
            </a:r>
            <a:endParaRPr lang="ko-KR" altLang="en-US" sz="4800" b="0" dirty="0">
              <a:solidFill>
                <a:srgbClr val="00A1DE"/>
              </a:solidFill>
              <a:latin typeface="Sanseriffic" pitchFamily="2" charset="0"/>
              <a:cs typeface="Times New Roman" pitchFamily="18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41388" y="1813645"/>
            <a:ext cx="4706937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7" name="그림 6" descr="5_7-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27" t="13465" r="8585" b="8882"/>
          <a:stretch/>
        </p:blipFill>
        <p:spPr bwMode="auto">
          <a:xfrm>
            <a:off x="7702087" y="4572008"/>
            <a:ext cx="2004750" cy="20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4.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회신전용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(PKI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인증서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+TSA)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미결관리 세부페이지 하단에서 메일발송을 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857892"/>
            <a:ext cx="907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발송을 클릭하여 메일이나 </a:t>
            </a:r>
            <a:r>
              <a:rPr lang="ko-KR" altLang="en-US" sz="800" dirty="0" err="1" smtClean="0"/>
              <a:t>알림톡으로</a:t>
            </a:r>
            <a:r>
              <a:rPr lang="ko-KR" altLang="en-US" sz="800" dirty="0" smtClean="0"/>
              <a:t> 발송한다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고객인증을하고</a:t>
            </a:r>
            <a:r>
              <a:rPr lang="ko-KR" altLang="en-US" sz="800" dirty="0" smtClean="0"/>
              <a:t> 넘어간다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고객이 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알롬톡을</a:t>
            </a:r>
            <a:r>
              <a:rPr lang="ko-KR" altLang="en-US" sz="800" dirty="0" smtClean="0"/>
              <a:t> 받아서 동의  </a:t>
            </a:r>
            <a:r>
              <a:rPr lang="ko-KR" altLang="en-US" sz="800" dirty="0" err="1" smtClean="0"/>
              <a:t>항목선택후</a:t>
            </a:r>
            <a:r>
              <a:rPr lang="ko-KR" altLang="en-US" sz="800" dirty="0" smtClean="0"/>
              <a:t> 저장하면 </a:t>
            </a: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변환하여 결과페이지로 보내고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완료 메일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알림톡를</a:t>
            </a:r>
            <a:r>
              <a:rPr lang="ko-KR" altLang="en-US" sz="800" dirty="0" smtClean="0"/>
              <a:t> 보낸다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최종 계약서 이미지파일로 변환해서 계약관리 스캔파일 연동 처리한다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6" y="1857364"/>
            <a:ext cx="34564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2" y="1500174"/>
            <a:ext cx="466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4307" y="3929066"/>
            <a:ext cx="1000132" cy="154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68" y="1357298"/>
            <a:ext cx="3929090" cy="241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8422" y="3857628"/>
            <a:ext cx="785818" cy="147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282" y="3857628"/>
            <a:ext cx="156722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5.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전자문서진행관리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전자문서진행관리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완료전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전자문서관리 리스트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알림톡이나</a:t>
            </a:r>
            <a:r>
              <a:rPr lang="ko-KR" altLang="en-US" sz="800" dirty="0" smtClean="0"/>
              <a:t> 메일 </a:t>
            </a:r>
            <a:r>
              <a:rPr lang="ko-KR" altLang="en-US" sz="800" dirty="0" err="1" smtClean="0"/>
              <a:t>재발송기능</a:t>
            </a:r>
            <a:endParaRPr lang="en-US" altLang="ko-KR" sz="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285860"/>
            <a:ext cx="7715304" cy="388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6.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전자문서완료관리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전자문서진행관리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완료된 전자문서관리 리스트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완료문서 </a:t>
            </a:r>
            <a:r>
              <a:rPr lang="ko-KR" altLang="en-US" sz="800" dirty="0" err="1" smtClean="0"/>
              <a:t>알림톡이나</a:t>
            </a:r>
            <a:r>
              <a:rPr lang="ko-KR" altLang="en-US" sz="800" dirty="0" smtClean="0"/>
              <a:t> 메일 </a:t>
            </a:r>
            <a:r>
              <a:rPr lang="ko-KR" altLang="en-US" sz="800" dirty="0" err="1" smtClean="0"/>
              <a:t>재발송기능</a:t>
            </a:r>
            <a:endParaRPr lang="en-US" altLang="ko-KR" sz="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285860"/>
            <a:ext cx="7715304" cy="388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8904" y="3356992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Sanseriffic" pitchFamily="2" charset="0"/>
              </a:rPr>
              <a:t>Appendix</a:t>
            </a:r>
            <a:endParaRPr lang="ko-KR" altLang="en-US" sz="2400" dirty="0">
              <a:latin typeface="Sanseriff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584" y="571480"/>
            <a:ext cx="9627416" cy="290784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업무흐름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95414" y="271462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5282" y="2143116"/>
            <a:ext cx="928694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문서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선택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52604" y="214311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알림톡발송화면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52802" y="2143116"/>
            <a:ext cx="1357322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PDF</a:t>
            </a:r>
            <a:r>
              <a:rPr lang="ko-KR" altLang="en-US" sz="1000" dirty="0" smtClean="0">
                <a:solidFill>
                  <a:prstClr val="black"/>
                </a:solidFill>
              </a:rPr>
              <a:t>파일변환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전자문서관리등록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알림톡발송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38752" y="214311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메일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알림톡</a:t>
            </a:r>
            <a:r>
              <a:rPr lang="ko-KR" altLang="en-US" sz="1000" dirty="0" smtClean="0">
                <a:solidFill>
                  <a:prstClr val="black"/>
                </a:solidFill>
              </a:rPr>
              <a:t> 본문링크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1000" dirty="0" smtClean="0">
                <a:solidFill>
                  <a:prstClr val="black"/>
                </a:solidFill>
              </a:rPr>
              <a:t> 팝업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8950" y="214311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고객인증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10586" y="2143116"/>
            <a:ext cx="1071570" cy="1285884"/>
          </a:xfrm>
          <a:prstGeom prst="roundRect">
            <a:avLst/>
          </a:prstGeom>
          <a:solidFill>
            <a:schemeClr val="bg1"/>
          </a:solidFill>
          <a:ln w="6350">
            <a:prstDash val="sysDot"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변환</a:t>
            </a:r>
            <a:r>
              <a:rPr lang="en-US" altLang="ko-KR" sz="1000" dirty="0" smtClean="0">
                <a:solidFill>
                  <a:prstClr val="black"/>
                </a:solidFill>
              </a:rPr>
              <a:t>PDF</a:t>
            </a:r>
            <a:r>
              <a:rPr lang="ko-KR" altLang="en-US" sz="1000" dirty="0" smtClean="0">
                <a:solidFill>
                  <a:prstClr val="black"/>
                </a:solidFill>
              </a:rPr>
              <a:t>파일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오픈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95612" y="271462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881562" y="271462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381760" y="271462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953396" y="271462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계약관리 세부페이지에 있는 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 팝업페이지에서 확인서 발송을 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800" dirty="0" smtClean="0"/>
              <a:t> 발송을 클릭하여 메일이나 </a:t>
            </a:r>
            <a:r>
              <a:rPr lang="ko-KR" altLang="en-US" sz="800" dirty="0" err="1" smtClean="0"/>
              <a:t>알림톡을</a:t>
            </a:r>
            <a:r>
              <a:rPr lang="ko-KR" altLang="en-US" sz="800" dirty="0" smtClean="0"/>
              <a:t> 발송한다</a:t>
            </a:r>
            <a:r>
              <a:rPr lang="en-US" altLang="ko-KR" sz="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발신전용은 </a:t>
            </a:r>
            <a:r>
              <a:rPr lang="en-US" altLang="ko-KR" sz="800" dirty="0" smtClean="0"/>
              <a:t>PDF </a:t>
            </a:r>
            <a:r>
              <a:rPr lang="ko-KR" altLang="en-US" sz="800" dirty="0" smtClean="0"/>
              <a:t>파일로 변환한 최종 파일의 링크를 보내는 것으로 한다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357298"/>
            <a:ext cx="4572032" cy="275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76" y="1785926"/>
            <a:ext cx="1877979" cy="28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40" y="1785926"/>
            <a:ext cx="2232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전자문서관리 테이블 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insert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1643050"/>
            <a:ext cx="90726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000" dirty="0" smtClean="0"/>
              <a:t> </a:t>
            </a:r>
            <a:r>
              <a:rPr lang="ko-KR" altLang="en-US" sz="1500" dirty="0" smtClean="0"/>
              <a:t>전자문서관리 테이블에 데이터 </a:t>
            </a:r>
            <a:r>
              <a:rPr lang="en-US" altLang="ko-KR" sz="1500" dirty="0" smtClean="0"/>
              <a:t>insert </a:t>
            </a:r>
            <a:r>
              <a:rPr lang="ko-KR" altLang="en-US" sz="1500" dirty="0" smtClean="0"/>
              <a:t>한다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5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500" dirty="0" smtClean="0"/>
              <a:t>일련번호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발송정보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고객정보</a:t>
            </a:r>
            <a:r>
              <a:rPr lang="en-US" altLang="ko-KR" sz="1500" dirty="0" smtClean="0"/>
              <a:t>, PDF</a:t>
            </a:r>
            <a:r>
              <a:rPr lang="ko-KR" altLang="en-US" sz="1500" dirty="0" smtClean="0"/>
              <a:t>변환파일정보 관리</a:t>
            </a:r>
            <a:endParaRPr lang="en-US" altLang="ko-K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buFontTx/>
              <a:buChar char="-"/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메일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수신후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사업자번호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생년월일로 고객인증을 하면 변환한 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PDF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파일로 넘어간다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삼성카드 </a:t>
            </a:r>
            <a:r>
              <a:rPr lang="ko-KR" altLang="en-US" sz="800" dirty="0" err="1" smtClean="0"/>
              <a:t>인증창</a:t>
            </a:r>
            <a:r>
              <a:rPr lang="ko-KR" altLang="en-US" sz="800" dirty="0" smtClean="0"/>
              <a:t> 참고 </a:t>
            </a:r>
            <a:endParaRPr lang="en-US" altLang="ko-KR" sz="8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이파피루스에서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PDF</a:t>
            </a:r>
            <a:r>
              <a:rPr lang="ko-KR" altLang="en-US" sz="800" dirty="0" smtClean="0"/>
              <a:t>변환파일 </a:t>
            </a:r>
            <a:r>
              <a:rPr lang="ko-KR" altLang="en-US" sz="800" dirty="0" err="1" smtClean="0"/>
              <a:t>오픈시</a:t>
            </a:r>
            <a:r>
              <a:rPr lang="ko-KR" altLang="en-US" sz="800" dirty="0" smtClean="0"/>
              <a:t>  </a:t>
            </a:r>
            <a:r>
              <a:rPr lang="ko-KR" altLang="en-US" sz="800" dirty="0" err="1" smtClean="0"/>
              <a:t>인증창</a:t>
            </a:r>
            <a:r>
              <a:rPr lang="ko-KR" altLang="en-US" sz="800" dirty="0" smtClean="0"/>
              <a:t> 추가 가능하다고 한 것 확인할 것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가능하면 별도의 </a:t>
            </a:r>
            <a:r>
              <a:rPr lang="ko-KR" altLang="en-US" sz="800" dirty="0" err="1" smtClean="0"/>
              <a:t>인증창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필요없음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285861"/>
            <a:ext cx="370434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4" y="1428736"/>
            <a:ext cx="3262320" cy="17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322" y="3286124"/>
            <a:ext cx="3214710" cy="194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38620" y="1500174"/>
            <a:ext cx="1947865" cy="366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계약관리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[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수신후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사업자번호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생년월일로 고객인증을 하면 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PDF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변환문서 화면으로 넘어간다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357298"/>
            <a:ext cx="4857784" cy="486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2)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사고및보험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보험사관리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가입증명서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622046" latinLnBrk="0">
              <a:spcAft>
                <a:spcPts val="183"/>
              </a:spcAft>
              <a:defRPr/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가입증명서 리스트에서 메일개별발송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확인서와 같이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메일 선택 발송한다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선택메일발송에 </a:t>
            </a:r>
            <a:r>
              <a:rPr lang="ko-KR" altLang="en-US" sz="800" dirty="0" err="1" smtClean="0"/>
              <a:t>알림톡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메일 선택 가능하게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매일개별발송에서</a:t>
            </a:r>
            <a:r>
              <a:rPr lang="ko-KR" altLang="en-US" sz="800" dirty="0" smtClean="0"/>
              <a:t> 발송처리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이후는 확인서와 같다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357298"/>
            <a:ext cx="925765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0592" y="116632"/>
            <a:ext cx="6393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발신전용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334" y="629356"/>
            <a:ext cx="9627416" cy="501098"/>
          </a:xfrm>
          <a:prstGeom prst="rect">
            <a:avLst/>
          </a:prstGeom>
          <a:noFill/>
        </p:spPr>
        <p:txBody>
          <a:bodyPr wrap="square" lIns="59372" tIns="29686" rIns="59372" bIns="29686" rtlCol="0">
            <a:spAutoFit/>
          </a:bodyPr>
          <a:lstStyle/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영업관리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견적관리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신차견적서관리</a:t>
            </a:r>
            <a:endParaRPr lang="en-US" altLang="ko-KR" sz="15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622046" latinLnBrk="0">
              <a:spcAft>
                <a:spcPts val="183"/>
              </a:spcAft>
            </a:pP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신차견적서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재리스견적서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연장견적서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출고지연견적서 등 모든 견적서는 확인서와 같이 </a:t>
            </a:r>
            <a:r>
              <a:rPr lang="ko-KR" altLang="en-US" sz="12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알림톡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메일 선택 발송한다</a:t>
            </a:r>
            <a:r>
              <a:rPr lang="en-US" altLang="ko-KR" sz="12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30" y="5572140"/>
            <a:ext cx="907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선택메일발송에 </a:t>
            </a:r>
            <a:r>
              <a:rPr lang="ko-KR" altLang="en-US" sz="800" dirty="0" err="1" smtClean="0"/>
              <a:t>알림톡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메일 선택 가능하게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세부페이지에서 발송처리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이후는 확인서와 같다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357298"/>
            <a:ext cx="8035163" cy="385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A1DE"/>
        </a:solidFill>
        <a:ln w="12700" algn="ctr">
          <a:solidFill>
            <a:srgbClr val="00A1DE"/>
          </a:solidFill>
          <a:miter lim="800000"/>
          <a:headEnd/>
          <a:tailEnd/>
        </a:ln>
      </a:spPr>
      <a:bodyPr wrap="square" lIns="36000" tIns="36000" rIns="36000" bIns="36000" anchor="ctr"/>
      <a:lstStyle>
        <a:defPPr algn="ctr" defTabSz="973138" latinLnBrk="0">
          <a:defRPr sz="1200" b="1" kern="0" dirty="0" err="1">
            <a:solidFill>
              <a:srgbClr val="FFFFFF"/>
            </a:solidFill>
            <a:latin typeface="+mn-ea"/>
            <a:cs typeface="Arial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prstDash val="sysDot"/>
        </a:ln>
        <a:effectLst>
          <a:outerShdw blurRad="50800" dist="38100" dir="2700000" algn="tl" rotWithShape="0">
            <a:schemeClr val="bg1">
              <a:lumMod val="50000"/>
              <a:alpha val="40000"/>
            </a:schemeClr>
          </a:outerShdw>
        </a:effectLst>
      </a:spPr>
      <a:bodyPr rtlCol="0" anchor="ctr"/>
      <a:lstStyle>
        <a:defPPr algn="ctr">
          <a:defRPr sz="1000"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30252</TotalTime>
  <Words>1080</Words>
  <Application>Microsoft Office PowerPoint</Application>
  <PresentationFormat>A4 용지(210x297mm)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1_Office 테마</vt:lpstr>
      <vt:lpstr>아마존카 전자문서관리 개발(안)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2002013</cp:lastModifiedBy>
  <cp:revision>5366</cp:revision>
  <cp:lastPrinted>2014-04-25T01:36:19Z</cp:lastPrinted>
  <dcterms:created xsi:type="dcterms:W3CDTF">2013-06-13T03:42:57Z</dcterms:created>
  <dcterms:modified xsi:type="dcterms:W3CDTF">2021-10-21T07:57:18Z</dcterms:modified>
</cp:coreProperties>
</file>