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0" r:id="rId4"/>
    <p:sldId id="268" r:id="rId5"/>
    <p:sldId id="275" r:id="rId6"/>
    <p:sldId id="276" r:id="rId7"/>
    <p:sldId id="277" r:id="rId8"/>
    <p:sldId id="278" r:id="rId9"/>
    <p:sldId id="264" r:id="rId10"/>
    <p:sldId id="274" r:id="rId11"/>
    <p:sldId id="269" r:id="rId12"/>
    <p:sldId id="270" r:id="rId13"/>
    <p:sldId id="271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01"/>
    <a:srgbClr val="FFC000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반려 동물 양육 인구 증가 추이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6111114701256136E-2"/>
          <c:y val="0.13218188094077457"/>
          <c:w val="0.92777777059748778"/>
          <c:h val="0.74941806837668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반려 동물 양육 비율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458-4142-8A04-E65DBE0AD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5435144"/>
        <c:axId val="375435536"/>
      </c:lineChart>
      <c:catAx>
        <c:axId val="375435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5435536"/>
        <c:crosses val="autoZero"/>
        <c:auto val="1"/>
        <c:lblAlgn val="ctr"/>
        <c:lblOffset val="100"/>
        <c:noMultiLvlLbl val="0"/>
      </c:catAx>
      <c:valAx>
        <c:axId val="375435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5435144"/>
        <c:crosses val="autoZero"/>
        <c:crossBetween val="between"/>
      </c:valAx>
      <c:spPr>
        <a:noFill/>
        <a:ln w="12700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2540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15DBF-91F0-0D41-94CF-0642BA194C17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0251B59-F420-0344-BB24-235E38698866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err="1">
              <a:latin typeface="강원교육튼튼" panose="02020603020101020101" pitchFamily="18" charset="-127"/>
              <a:ea typeface="강원교육튼튼" panose="02020603020101020101" pitchFamily="18" charset="-127"/>
            </a:rPr>
            <a:t>동물보호소</a:t>
          </a:r>
          <a:r>
            <a: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rPr>
            <a:t> </a:t>
          </a:r>
          <a:r>
            <a:rPr lang="ko-KR" altLang="en-US" sz="1400" dirty="0" err="1">
              <a:latin typeface="강원교육튼튼" panose="02020603020101020101" pitchFamily="18" charset="-127"/>
              <a:ea typeface="강원교육튼튼" panose="02020603020101020101" pitchFamily="18" charset="-127"/>
            </a:rPr>
            <a:t>연게</a:t>
          </a:r>
          <a:endParaRPr lang="ko-KR" altLang="en-US" sz="1400" dirty="0">
            <a:latin typeface="강원교육튼튼" panose="02020603020101020101" pitchFamily="18" charset="-127"/>
            <a:ea typeface="강원교육튼튼" panose="02020603020101020101" pitchFamily="18" charset="-127"/>
          </a:endParaRPr>
        </a:p>
      </dgm:t>
    </dgm:pt>
    <dgm:pt modelId="{7F4029E3-7326-ED4C-AFE9-CA6721F38F7A}" type="parTrans" cxnId="{371C1E8C-C4DC-9842-BEEB-5EDEEB233B57}">
      <dgm:prSet/>
      <dgm:spPr/>
      <dgm:t>
        <a:bodyPr/>
        <a:lstStyle/>
        <a:p>
          <a:pPr latinLnBrk="1"/>
          <a:endParaRPr lang="ko-KR" altLang="en-US"/>
        </a:p>
      </dgm:t>
    </dgm:pt>
    <dgm:pt modelId="{C325F0B9-5C66-2E4D-80E3-A468776C467A}" type="sibTrans" cxnId="{371C1E8C-C4DC-9842-BEEB-5EDEEB233B57}">
      <dgm:prSet/>
      <dgm:spPr/>
      <dgm:t>
        <a:bodyPr/>
        <a:lstStyle/>
        <a:p>
          <a:pPr latinLnBrk="1"/>
          <a:endParaRPr lang="ko-KR" altLang="en-US"/>
        </a:p>
      </dgm:t>
    </dgm:pt>
    <dgm:pt modelId="{337711E6-36B0-2A4F-8E81-F532CB28649A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신뢰 가능한 매칭 시스템</a:t>
          </a:r>
        </a:p>
      </dgm:t>
    </dgm:pt>
    <dgm:pt modelId="{D7A418ED-1343-CF49-8C00-3E634C23AA62}" type="parTrans" cxnId="{C97940A7-5069-CA4F-BFD4-2C208954B0A1}">
      <dgm:prSet/>
      <dgm:spPr/>
      <dgm:t>
        <a:bodyPr/>
        <a:lstStyle/>
        <a:p>
          <a:pPr latinLnBrk="1"/>
          <a:endParaRPr lang="ko-KR" altLang="en-US"/>
        </a:p>
      </dgm:t>
    </dgm:pt>
    <dgm:pt modelId="{D9A3E550-9E77-6846-B529-D266D6A8427A}" type="sibTrans" cxnId="{C97940A7-5069-CA4F-BFD4-2C208954B0A1}">
      <dgm:prSet/>
      <dgm:spPr/>
      <dgm:t>
        <a:bodyPr/>
        <a:lstStyle/>
        <a:p>
          <a:pPr latinLnBrk="1"/>
          <a:endParaRPr lang="ko-KR" altLang="en-US"/>
        </a:p>
      </dgm:t>
    </dgm:pt>
    <dgm:pt modelId="{9EA4E53E-23BA-4240-8307-081EA8ED2E13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유기 동물 봉사 활동</a:t>
          </a:r>
        </a:p>
      </dgm:t>
    </dgm:pt>
    <dgm:pt modelId="{1281C8D0-7079-B44D-AEED-DA6EBD6C943F}" type="parTrans" cxnId="{EE7D1ABF-7FB1-094F-B644-A3CF2D0B8056}">
      <dgm:prSet/>
      <dgm:spPr/>
      <dgm:t>
        <a:bodyPr/>
        <a:lstStyle/>
        <a:p>
          <a:pPr latinLnBrk="1"/>
          <a:endParaRPr lang="ko-KR" altLang="en-US"/>
        </a:p>
      </dgm:t>
    </dgm:pt>
    <dgm:pt modelId="{C10ECF2B-2BB7-484E-BE2B-57CE993CEFDD}" type="sibTrans" cxnId="{EE7D1ABF-7FB1-094F-B644-A3CF2D0B8056}">
      <dgm:prSet/>
      <dgm:spPr/>
      <dgm:t>
        <a:bodyPr/>
        <a:lstStyle/>
        <a:p>
          <a:pPr latinLnBrk="1"/>
          <a:endParaRPr lang="ko-KR" altLang="en-US"/>
        </a:p>
      </dgm:t>
    </dgm:pt>
    <dgm:pt modelId="{E619C22C-E6DD-E04D-9025-EDC35DD3AFDF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rPr>
            <a:t>유기 동물 입양 매칭</a:t>
          </a:r>
        </a:p>
      </dgm:t>
    </dgm:pt>
    <dgm:pt modelId="{37F4B17C-AF11-9545-BA34-8F8FEC634B32}" type="parTrans" cxnId="{2BBC2D48-D418-0142-939F-F07230B28E32}">
      <dgm:prSet/>
      <dgm:spPr/>
      <dgm:t>
        <a:bodyPr/>
        <a:lstStyle/>
        <a:p>
          <a:pPr latinLnBrk="1"/>
          <a:endParaRPr lang="ko-KR" altLang="en-US"/>
        </a:p>
      </dgm:t>
    </dgm:pt>
    <dgm:pt modelId="{D7CEF51C-02F6-8546-A8B1-FCCF72DC6502}" type="sibTrans" cxnId="{2BBC2D48-D418-0142-939F-F07230B28E32}">
      <dgm:prSet/>
      <dgm:spPr/>
      <dgm:t>
        <a:bodyPr/>
        <a:lstStyle/>
        <a:p>
          <a:pPr latinLnBrk="1"/>
          <a:endParaRPr lang="ko-KR" altLang="en-US"/>
        </a:p>
      </dgm:t>
    </dgm:pt>
    <dgm:pt modelId="{54C3EC98-E014-B44E-858B-2D0B16A6A95C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입양 신청 및 보호소 연계</a:t>
          </a:r>
        </a:p>
      </dgm:t>
    </dgm:pt>
    <dgm:pt modelId="{3C90D7FD-A837-B64D-9217-E46EC1CE2236}" type="parTrans" cxnId="{7CE510E7-FC0D-4744-B63C-956798521025}">
      <dgm:prSet/>
      <dgm:spPr/>
      <dgm:t>
        <a:bodyPr/>
        <a:lstStyle/>
        <a:p>
          <a:pPr latinLnBrk="1"/>
          <a:endParaRPr lang="ko-KR" altLang="en-US"/>
        </a:p>
      </dgm:t>
    </dgm:pt>
    <dgm:pt modelId="{4F5D4520-EF13-F049-B0EB-7B59A64839FF}" type="sibTrans" cxnId="{7CE510E7-FC0D-4744-B63C-956798521025}">
      <dgm:prSet/>
      <dgm:spPr/>
      <dgm:t>
        <a:bodyPr/>
        <a:lstStyle/>
        <a:p>
          <a:pPr latinLnBrk="1"/>
          <a:endParaRPr lang="ko-KR" altLang="en-US"/>
        </a:p>
      </dgm:t>
    </dgm:pt>
    <dgm:pt modelId="{03173FB1-94DD-544E-BB8A-B5141DA795FF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전국 각지 데이터 수집</a:t>
          </a:r>
        </a:p>
      </dgm:t>
    </dgm:pt>
    <dgm:pt modelId="{3E664E62-E7FE-2048-A9B8-9F7E5215ADC0}" type="parTrans" cxnId="{DE848577-6AAE-0745-A0C9-6B6CEE72D1EC}">
      <dgm:prSet/>
      <dgm:spPr/>
      <dgm:t>
        <a:bodyPr/>
        <a:lstStyle/>
        <a:p>
          <a:pPr latinLnBrk="1"/>
          <a:endParaRPr lang="ko-KR" altLang="en-US"/>
        </a:p>
      </dgm:t>
    </dgm:pt>
    <dgm:pt modelId="{515C4304-82F3-4749-9350-17406FA1C352}" type="sibTrans" cxnId="{DE848577-6AAE-0745-A0C9-6B6CEE72D1EC}">
      <dgm:prSet/>
      <dgm:spPr/>
      <dgm:t>
        <a:bodyPr/>
        <a:lstStyle/>
        <a:p>
          <a:pPr latinLnBrk="1"/>
          <a:endParaRPr lang="ko-KR" altLang="en-US"/>
        </a:p>
      </dgm:t>
    </dgm:pt>
    <dgm:pt modelId="{2256F831-D654-E54B-9A59-FDB29C76FF0B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rPr>
            <a:t>개인 분양</a:t>
          </a:r>
          <a:r>
            <a:rPr lang="en-US" altLang="ko-KR" sz="1400" dirty="0">
              <a:latin typeface="강원교육튼튼" panose="02020603020101020101" pitchFamily="18" charset="-127"/>
              <a:ea typeface="강원교육튼튼" panose="02020603020101020101" pitchFamily="18" charset="-127"/>
            </a:rPr>
            <a:t>&amp;</a:t>
          </a:r>
          <a:r>
            <a: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rPr>
            <a:t>입양 매칭</a:t>
          </a:r>
        </a:p>
      </dgm:t>
    </dgm:pt>
    <dgm:pt modelId="{B9457637-7CF0-2741-B45A-66456B389D53}" type="parTrans" cxnId="{6C87DA7B-4B22-CC49-B5F4-F49DE3B5C206}">
      <dgm:prSet/>
      <dgm:spPr/>
      <dgm:t>
        <a:bodyPr/>
        <a:lstStyle/>
        <a:p>
          <a:pPr latinLnBrk="1"/>
          <a:endParaRPr lang="ko-KR" altLang="en-US"/>
        </a:p>
      </dgm:t>
    </dgm:pt>
    <dgm:pt modelId="{7E3F6B39-2805-1748-B637-74B6934E1BF3}" type="sibTrans" cxnId="{6C87DA7B-4B22-CC49-B5F4-F49DE3B5C206}">
      <dgm:prSet/>
      <dgm:spPr/>
      <dgm:t>
        <a:bodyPr/>
        <a:lstStyle/>
        <a:p>
          <a:pPr latinLnBrk="1"/>
          <a:endParaRPr lang="ko-KR" altLang="en-US"/>
        </a:p>
      </dgm:t>
    </dgm:pt>
    <dgm:pt modelId="{E6966C80-52FC-6A45-BF4E-189129637C91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매칭 게시판 운영</a:t>
          </a:r>
        </a:p>
      </dgm:t>
    </dgm:pt>
    <dgm:pt modelId="{B5729C13-98D4-0F4F-911D-407EED640F13}" type="parTrans" cxnId="{05F32023-FAD2-D445-9F88-BF6E13C1DD16}">
      <dgm:prSet/>
      <dgm:spPr/>
      <dgm:t>
        <a:bodyPr/>
        <a:lstStyle/>
        <a:p>
          <a:pPr latinLnBrk="1"/>
          <a:endParaRPr lang="ko-KR" altLang="en-US"/>
        </a:p>
      </dgm:t>
    </dgm:pt>
    <dgm:pt modelId="{7B34A827-5AE8-9546-8E55-0C6C7079CC30}" type="sibTrans" cxnId="{05F32023-FAD2-D445-9F88-BF6E13C1DD16}">
      <dgm:prSet/>
      <dgm:spPr/>
      <dgm:t>
        <a:bodyPr/>
        <a:lstStyle/>
        <a:p>
          <a:pPr latinLnBrk="1"/>
          <a:endParaRPr lang="ko-KR" altLang="en-US"/>
        </a:p>
      </dgm:t>
    </dgm:pt>
    <dgm:pt modelId="{CEFEADB4-2866-9240-BF52-AFFBA80A2270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양육 가이드 제공</a:t>
          </a:r>
        </a:p>
      </dgm:t>
    </dgm:pt>
    <dgm:pt modelId="{24FD9CCC-546E-1542-A937-EDD81992BACF}" type="parTrans" cxnId="{C6472566-90C1-3444-8333-ED41197A499B}">
      <dgm:prSet/>
      <dgm:spPr/>
      <dgm:t>
        <a:bodyPr/>
        <a:lstStyle/>
        <a:p>
          <a:pPr latinLnBrk="1"/>
          <a:endParaRPr lang="ko-KR" altLang="en-US"/>
        </a:p>
      </dgm:t>
    </dgm:pt>
    <dgm:pt modelId="{56F58F8C-E185-8B4C-88E4-CC6BC3B0AD31}" type="sibTrans" cxnId="{C6472566-90C1-3444-8333-ED41197A499B}">
      <dgm:prSet/>
      <dgm:spPr/>
      <dgm:t>
        <a:bodyPr/>
        <a:lstStyle/>
        <a:p>
          <a:pPr latinLnBrk="1"/>
          <a:endParaRPr lang="ko-KR" altLang="en-US"/>
        </a:p>
      </dgm:t>
    </dgm:pt>
    <dgm:pt modelId="{9B54AB7F-791E-9945-AAD8-1F86689F9F1B}" type="pres">
      <dgm:prSet presAssocID="{E0215DBF-91F0-0D41-94CF-0642BA194C1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6A812F-9A70-0E45-82B0-E2B6940BB4D5}" type="pres">
      <dgm:prSet presAssocID="{B0251B59-F420-0344-BB24-235E38698866}" presName="composite" presStyleCnt="0"/>
      <dgm:spPr/>
    </dgm:pt>
    <dgm:pt modelId="{EBC0F407-1861-F149-90BF-FA2F7871EDC2}" type="pres">
      <dgm:prSet presAssocID="{B0251B59-F420-0344-BB24-235E3869886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BA6832-8C55-1B42-886A-B8646B316161}" type="pres">
      <dgm:prSet presAssocID="{B0251B59-F420-0344-BB24-235E3869886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D955B7-3F04-EB42-82B6-0F1B6072003B}" type="pres">
      <dgm:prSet presAssocID="{C325F0B9-5C66-2E4D-80E3-A468776C467A}" presName="space" presStyleCnt="0"/>
      <dgm:spPr/>
    </dgm:pt>
    <dgm:pt modelId="{5B20DD62-198E-5D4E-8CE6-132FDAA9D9F1}" type="pres">
      <dgm:prSet presAssocID="{E619C22C-E6DD-E04D-9025-EDC35DD3AFDF}" presName="composite" presStyleCnt="0"/>
      <dgm:spPr/>
    </dgm:pt>
    <dgm:pt modelId="{D1CF93B5-1A59-564D-B962-A5CE135E59AD}" type="pres">
      <dgm:prSet presAssocID="{E619C22C-E6DD-E04D-9025-EDC35DD3AFD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9F173A-46D4-B642-8FC7-198284B6FEBE}" type="pres">
      <dgm:prSet presAssocID="{E619C22C-E6DD-E04D-9025-EDC35DD3AFD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1D4EE0-61A2-F74C-9322-63035FEEF363}" type="pres">
      <dgm:prSet presAssocID="{D7CEF51C-02F6-8546-A8B1-FCCF72DC6502}" presName="space" presStyleCnt="0"/>
      <dgm:spPr/>
    </dgm:pt>
    <dgm:pt modelId="{11244CB1-B303-274C-89D0-9D2D7BC1D150}" type="pres">
      <dgm:prSet presAssocID="{2256F831-D654-E54B-9A59-FDB29C76FF0B}" presName="composite" presStyleCnt="0"/>
      <dgm:spPr/>
    </dgm:pt>
    <dgm:pt modelId="{4239D413-17DF-DC49-8E5F-0642E0AE1A0C}" type="pres">
      <dgm:prSet presAssocID="{2256F831-D654-E54B-9A59-FDB29C76FF0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25C196-F9CC-A547-A983-4783CF778709}" type="pres">
      <dgm:prSet presAssocID="{2256F831-D654-E54B-9A59-FDB29C76FF0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F32023-FAD2-D445-9F88-BF6E13C1DD16}" srcId="{2256F831-D654-E54B-9A59-FDB29C76FF0B}" destId="{E6966C80-52FC-6A45-BF4E-189129637C91}" srcOrd="0" destOrd="0" parTransId="{B5729C13-98D4-0F4F-911D-407EED640F13}" sibTransId="{7B34A827-5AE8-9546-8E55-0C6C7079CC30}"/>
    <dgm:cxn modelId="{2BBC2D48-D418-0142-939F-F07230B28E32}" srcId="{E0215DBF-91F0-0D41-94CF-0642BA194C17}" destId="{E619C22C-E6DD-E04D-9025-EDC35DD3AFDF}" srcOrd="1" destOrd="0" parTransId="{37F4B17C-AF11-9545-BA34-8F8FEC634B32}" sibTransId="{D7CEF51C-02F6-8546-A8B1-FCCF72DC6502}"/>
    <dgm:cxn modelId="{004DE5C4-B0BC-554E-B1FA-1A78CF86BBB3}" type="presOf" srcId="{E0215DBF-91F0-0D41-94CF-0642BA194C17}" destId="{9B54AB7F-791E-9945-AAD8-1F86689F9F1B}" srcOrd="0" destOrd="0" presId="urn:microsoft.com/office/officeart/2005/8/layout/hList1"/>
    <dgm:cxn modelId="{B5928E23-FB8F-4443-B95E-9B5EF0DC9A56}" type="presOf" srcId="{CEFEADB4-2866-9240-BF52-AFFBA80A2270}" destId="{F525C196-F9CC-A547-A983-4783CF778709}" srcOrd="0" destOrd="1" presId="urn:microsoft.com/office/officeart/2005/8/layout/hList1"/>
    <dgm:cxn modelId="{6C87DA7B-4B22-CC49-B5F4-F49DE3B5C206}" srcId="{E0215DBF-91F0-0D41-94CF-0642BA194C17}" destId="{2256F831-D654-E54B-9A59-FDB29C76FF0B}" srcOrd="2" destOrd="0" parTransId="{B9457637-7CF0-2741-B45A-66456B389D53}" sibTransId="{7E3F6B39-2805-1748-B637-74B6934E1BF3}"/>
    <dgm:cxn modelId="{371C1E8C-C4DC-9842-BEEB-5EDEEB233B57}" srcId="{E0215DBF-91F0-0D41-94CF-0642BA194C17}" destId="{B0251B59-F420-0344-BB24-235E38698866}" srcOrd="0" destOrd="0" parTransId="{7F4029E3-7326-ED4C-AFE9-CA6721F38F7A}" sibTransId="{C325F0B9-5C66-2E4D-80E3-A468776C467A}"/>
    <dgm:cxn modelId="{E60F383C-6237-7C4D-8220-B9C3EDA537EE}" type="presOf" srcId="{54C3EC98-E014-B44E-858B-2D0B16A6A95C}" destId="{1E9F173A-46D4-B642-8FC7-198284B6FEBE}" srcOrd="0" destOrd="0" presId="urn:microsoft.com/office/officeart/2005/8/layout/hList1"/>
    <dgm:cxn modelId="{C6472566-90C1-3444-8333-ED41197A499B}" srcId="{2256F831-D654-E54B-9A59-FDB29C76FF0B}" destId="{CEFEADB4-2866-9240-BF52-AFFBA80A2270}" srcOrd="1" destOrd="0" parTransId="{24FD9CCC-546E-1542-A937-EDD81992BACF}" sibTransId="{56F58F8C-E185-8B4C-88E4-CC6BC3B0AD31}"/>
    <dgm:cxn modelId="{41B3F893-6E4F-CE4D-B2B1-DBDC3EBE2060}" type="presOf" srcId="{2256F831-D654-E54B-9A59-FDB29C76FF0B}" destId="{4239D413-17DF-DC49-8E5F-0642E0AE1A0C}" srcOrd="0" destOrd="0" presId="urn:microsoft.com/office/officeart/2005/8/layout/hList1"/>
    <dgm:cxn modelId="{69069033-1BE5-2347-8DC0-E32DC42042B1}" type="presOf" srcId="{03173FB1-94DD-544E-BB8A-B5141DA795FF}" destId="{1E9F173A-46D4-B642-8FC7-198284B6FEBE}" srcOrd="0" destOrd="1" presId="urn:microsoft.com/office/officeart/2005/8/layout/hList1"/>
    <dgm:cxn modelId="{DE848577-6AAE-0745-A0C9-6B6CEE72D1EC}" srcId="{E619C22C-E6DD-E04D-9025-EDC35DD3AFDF}" destId="{03173FB1-94DD-544E-BB8A-B5141DA795FF}" srcOrd="1" destOrd="0" parTransId="{3E664E62-E7FE-2048-A9B8-9F7E5215ADC0}" sibTransId="{515C4304-82F3-4749-9350-17406FA1C352}"/>
    <dgm:cxn modelId="{F77D8B3A-8AD7-764A-B3DD-0BA4908B6F8A}" type="presOf" srcId="{9EA4E53E-23BA-4240-8307-081EA8ED2E13}" destId="{57BA6832-8C55-1B42-886A-B8646B316161}" srcOrd="0" destOrd="1" presId="urn:microsoft.com/office/officeart/2005/8/layout/hList1"/>
    <dgm:cxn modelId="{EE7D1ABF-7FB1-094F-B644-A3CF2D0B8056}" srcId="{B0251B59-F420-0344-BB24-235E38698866}" destId="{9EA4E53E-23BA-4240-8307-081EA8ED2E13}" srcOrd="1" destOrd="0" parTransId="{1281C8D0-7079-B44D-AEED-DA6EBD6C943F}" sibTransId="{C10ECF2B-2BB7-484E-BE2B-57CE993CEFDD}"/>
    <dgm:cxn modelId="{EBC80480-C4AE-E945-A233-18AFCFED66D3}" type="presOf" srcId="{337711E6-36B0-2A4F-8E81-F532CB28649A}" destId="{57BA6832-8C55-1B42-886A-B8646B316161}" srcOrd="0" destOrd="0" presId="urn:microsoft.com/office/officeart/2005/8/layout/hList1"/>
    <dgm:cxn modelId="{C97940A7-5069-CA4F-BFD4-2C208954B0A1}" srcId="{B0251B59-F420-0344-BB24-235E38698866}" destId="{337711E6-36B0-2A4F-8E81-F532CB28649A}" srcOrd="0" destOrd="0" parTransId="{D7A418ED-1343-CF49-8C00-3E634C23AA62}" sibTransId="{D9A3E550-9E77-6846-B529-D266D6A8427A}"/>
    <dgm:cxn modelId="{78DC3837-44DB-0246-8DDD-F4022A797EE6}" type="presOf" srcId="{E6966C80-52FC-6A45-BF4E-189129637C91}" destId="{F525C196-F9CC-A547-A983-4783CF778709}" srcOrd="0" destOrd="0" presId="urn:microsoft.com/office/officeart/2005/8/layout/hList1"/>
    <dgm:cxn modelId="{13C79C30-E8A7-3D4B-8192-452856A3C228}" type="presOf" srcId="{E619C22C-E6DD-E04D-9025-EDC35DD3AFDF}" destId="{D1CF93B5-1A59-564D-B962-A5CE135E59AD}" srcOrd="0" destOrd="0" presId="urn:microsoft.com/office/officeart/2005/8/layout/hList1"/>
    <dgm:cxn modelId="{7CE510E7-FC0D-4744-B63C-956798521025}" srcId="{E619C22C-E6DD-E04D-9025-EDC35DD3AFDF}" destId="{54C3EC98-E014-B44E-858B-2D0B16A6A95C}" srcOrd="0" destOrd="0" parTransId="{3C90D7FD-A837-B64D-9217-E46EC1CE2236}" sibTransId="{4F5D4520-EF13-F049-B0EB-7B59A64839FF}"/>
    <dgm:cxn modelId="{21751303-93C3-7C43-ACC7-08C545ABFBB2}" type="presOf" srcId="{B0251B59-F420-0344-BB24-235E38698866}" destId="{EBC0F407-1861-F149-90BF-FA2F7871EDC2}" srcOrd="0" destOrd="0" presId="urn:microsoft.com/office/officeart/2005/8/layout/hList1"/>
    <dgm:cxn modelId="{40954A7C-0EE6-1849-97AA-AD12B33999E9}" type="presParOf" srcId="{9B54AB7F-791E-9945-AAD8-1F86689F9F1B}" destId="{AF6A812F-9A70-0E45-82B0-E2B6940BB4D5}" srcOrd="0" destOrd="0" presId="urn:microsoft.com/office/officeart/2005/8/layout/hList1"/>
    <dgm:cxn modelId="{B5FC16C0-49FC-CE43-94CD-170A3B6EBFDD}" type="presParOf" srcId="{AF6A812F-9A70-0E45-82B0-E2B6940BB4D5}" destId="{EBC0F407-1861-F149-90BF-FA2F7871EDC2}" srcOrd="0" destOrd="0" presId="urn:microsoft.com/office/officeart/2005/8/layout/hList1"/>
    <dgm:cxn modelId="{3F5FFD58-3C5C-F04C-AA83-A153B48D3A9B}" type="presParOf" srcId="{AF6A812F-9A70-0E45-82B0-E2B6940BB4D5}" destId="{57BA6832-8C55-1B42-886A-B8646B316161}" srcOrd="1" destOrd="0" presId="urn:microsoft.com/office/officeart/2005/8/layout/hList1"/>
    <dgm:cxn modelId="{AFD313C9-3860-1748-ADF5-E843A7123D17}" type="presParOf" srcId="{9B54AB7F-791E-9945-AAD8-1F86689F9F1B}" destId="{26D955B7-3F04-EB42-82B6-0F1B6072003B}" srcOrd="1" destOrd="0" presId="urn:microsoft.com/office/officeart/2005/8/layout/hList1"/>
    <dgm:cxn modelId="{05231E13-6B5A-5D47-84D9-9E3970E2747B}" type="presParOf" srcId="{9B54AB7F-791E-9945-AAD8-1F86689F9F1B}" destId="{5B20DD62-198E-5D4E-8CE6-132FDAA9D9F1}" srcOrd="2" destOrd="0" presId="urn:microsoft.com/office/officeart/2005/8/layout/hList1"/>
    <dgm:cxn modelId="{F6540930-5CD4-DC45-B5E0-83981464CF39}" type="presParOf" srcId="{5B20DD62-198E-5D4E-8CE6-132FDAA9D9F1}" destId="{D1CF93B5-1A59-564D-B962-A5CE135E59AD}" srcOrd="0" destOrd="0" presId="urn:microsoft.com/office/officeart/2005/8/layout/hList1"/>
    <dgm:cxn modelId="{F8C1174B-1CB1-2A44-A992-4CD5B536CD33}" type="presParOf" srcId="{5B20DD62-198E-5D4E-8CE6-132FDAA9D9F1}" destId="{1E9F173A-46D4-B642-8FC7-198284B6FEBE}" srcOrd="1" destOrd="0" presId="urn:microsoft.com/office/officeart/2005/8/layout/hList1"/>
    <dgm:cxn modelId="{1CECFD93-779F-124D-8137-0E37550D1F3C}" type="presParOf" srcId="{9B54AB7F-791E-9945-AAD8-1F86689F9F1B}" destId="{EC1D4EE0-61A2-F74C-9322-63035FEEF363}" srcOrd="3" destOrd="0" presId="urn:microsoft.com/office/officeart/2005/8/layout/hList1"/>
    <dgm:cxn modelId="{D76CEDA1-5604-5D45-B95C-6227A87FBC9A}" type="presParOf" srcId="{9B54AB7F-791E-9945-AAD8-1F86689F9F1B}" destId="{11244CB1-B303-274C-89D0-9D2D7BC1D150}" srcOrd="4" destOrd="0" presId="urn:microsoft.com/office/officeart/2005/8/layout/hList1"/>
    <dgm:cxn modelId="{948883DC-3C60-4A49-B67A-16FDACE4E928}" type="presParOf" srcId="{11244CB1-B303-274C-89D0-9D2D7BC1D150}" destId="{4239D413-17DF-DC49-8E5F-0642E0AE1A0C}" srcOrd="0" destOrd="0" presId="urn:microsoft.com/office/officeart/2005/8/layout/hList1"/>
    <dgm:cxn modelId="{C1AC9141-5625-0349-8951-1E21FAA1753D}" type="presParOf" srcId="{11244CB1-B303-274C-89D0-9D2D7BC1D150}" destId="{F525C196-F9CC-A547-A983-4783CF7787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0F407-1861-F149-90BF-FA2F7871EDC2}">
      <dsp:nvSpPr>
        <dsp:cNvPr id="0" name=""/>
        <dsp:cNvSpPr/>
      </dsp:nvSpPr>
      <dsp:spPr>
        <a:xfrm>
          <a:off x="2178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>
              <a:latin typeface="강원교육튼튼" panose="02020603020101020101" pitchFamily="18" charset="-127"/>
              <a:ea typeface="강원교육튼튼" panose="02020603020101020101" pitchFamily="18" charset="-127"/>
            </a:rPr>
            <a:t>동물보호소</a:t>
          </a:r>
          <a:r>
            <a:rPr lang="ko-KR" altLang="en-US" sz="1400" kern="1200" dirty="0">
              <a:latin typeface="강원교육튼튼" panose="02020603020101020101" pitchFamily="18" charset="-127"/>
              <a:ea typeface="강원교육튼튼" panose="02020603020101020101" pitchFamily="18" charset="-127"/>
            </a:rPr>
            <a:t> </a:t>
          </a:r>
          <a:r>
            <a:rPr lang="ko-KR" altLang="en-US" sz="1400" kern="1200" dirty="0" err="1">
              <a:latin typeface="강원교육튼튼" panose="02020603020101020101" pitchFamily="18" charset="-127"/>
              <a:ea typeface="강원교육튼튼" panose="02020603020101020101" pitchFamily="18" charset="-127"/>
            </a:rPr>
            <a:t>연게</a:t>
          </a:r>
          <a:endParaRPr lang="ko-KR" altLang="en-US" sz="1400" kern="1200" dirty="0">
            <a:latin typeface="강원교육튼튼" panose="02020603020101020101" pitchFamily="18" charset="-127"/>
            <a:ea typeface="강원교육튼튼" panose="02020603020101020101" pitchFamily="18" charset="-127"/>
          </a:endParaRPr>
        </a:p>
      </dsp:txBody>
      <dsp:txXfrm>
        <a:off x="2178" y="12186"/>
        <a:ext cx="2123900" cy="849560"/>
      </dsp:txXfrm>
    </dsp:sp>
    <dsp:sp modelId="{57BA6832-8C55-1B42-886A-B8646B316161}">
      <dsp:nvSpPr>
        <dsp:cNvPr id="0" name=""/>
        <dsp:cNvSpPr/>
      </dsp:nvSpPr>
      <dsp:spPr>
        <a:xfrm>
          <a:off x="2178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신뢰 가능한 매칭 시스템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유기 동물 봉사 활동</a:t>
          </a:r>
        </a:p>
      </dsp:txBody>
      <dsp:txXfrm>
        <a:off x="2178" y="861746"/>
        <a:ext cx="2123900" cy="1800720"/>
      </dsp:txXfrm>
    </dsp:sp>
    <dsp:sp modelId="{D1CF93B5-1A59-564D-B962-A5CE135E59AD}">
      <dsp:nvSpPr>
        <dsp:cNvPr id="0" name=""/>
        <dsp:cNvSpPr/>
      </dsp:nvSpPr>
      <dsp:spPr>
        <a:xfrm>
          <a:off x="2423425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>
              <a:latin typeface="강원교육튼튼" panose="02020603020101020101" pitchFamily="18" charset="-127"/>
              <a:ea typeface="강원교육튼튼" panose="02020603020101020101" pitchFamily="18" charset="-127"/>
            </a:rPr>
            <a:t>유기 동물 입양 매칭</a:t>
          </a:r>
        </a:p>
      </dsp:txBody>
      <dsp:txXfrm>
        <a:off x="2423425" y="12186"/>
        <a:ext cx="2123900" cy="849560"/>
      </dsp:txXfrm>
    </dsp:sp>
    <dsp:sp modelId="{1E9F173A-46D4-B642-8FC7-198284B6FEBE}">
      <dsp:nvSpPr>
        <dsp:cNvPr id="0" name=""/>
        <dsp:cNvSpPr/>
      </dsp:nvSpPr>
      <dsp:spPr>
        <a:xfrm>
          <a:off x="2423425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입양 신청 및 보호소 연계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전국 각지 데이터 수집</a:t>
          </a:r>
        </a:p>
      </dsp:txBody>
      <dsp:txXfrm>
        <a:off x="2423425" y="861746"/>
        <a:ext cx="2123900" cy="1800720"/>
      </dsp:txXfrm>
    </dsp:sp>
    <dsp:sp modelId="{4239D413-17DF-DC49-8E5F-0642E0AE1A0C}">
      <dsp:nvSpPr>
        <dsp:cNvPr id="0" name=""/>
        <dsp:cNvSpPr/>
      </dsp:nvSpPr>
      <dsp:spPr>
        <a:xfrm>
          <a:off x="4844672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>
              <a:latin typeface="강원교육튼튼" panose="02020603020101020101" pitchFamily="18" charset="-127"/>
              <a:ea typeface="강원교육튼튼" panose="02020603020101020101" pitchFamily="18" charset="-127"/>
            </a:rPr>
            <a:t>개인 분양</a:t>
          </a:r>
          <a:r>
            <a:rPr lang="en-US" altLang="ko-KR" sz="1400" kern="1200" dirty="0">
              <a:latin typeface="강원교육튼튼" panose="02020603020101020101" pitchFamily="18" charset="-127"/>
              <a:ea typeface="강원교육튼튼" panose="02020603020101020101" pitchFamily="18" charset="-127"/>
            </a:rPr>
            <a:t>&amp;</a:t>
          </a:r>
          <a:r>
            <a:rPr lang="ko-KR" altLang="en-US" sz="1400" kern="1200" dirty="0">
              <a:latin typeface="강원교육튼튼" panose="02020603020101020101" pitchFamily="18" charset="-127"/>
              <a:ea typeface="강원교육튼튼" panose="02020603020101020101" pitchFamily="18" charset="-127"/>
            </a:rPr>
            <a:t>입양 매칭</a:t>
          </a:r>
        </a:p>
      </dsp:txBody>
      <dsp:txXfrm>
        <a:off x="4844672" y="12186"/>
        <a:ext cx="2123900" cy="849560"/>
      </dsp:txXfrm>
    </dsp:sp>
    <dsp:sp modelId="{F525C196-F9CC-A547-A983-4783CF778709}">
      <dsp:nvSpPr>
        <dsp:cNvPr id="0" name=""/>
        <dsp:cNvSpPr/>
      </dsp:nvSpPr>
      <dsp:spPr>
        <a:xfrm>
          <a:off x="4844672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매칭 게시판 운영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양육 가이드 제공</a:t>
          </a:r>
        </a:p>
      </dsp:txBody>
      <dsp:txXfrm>
        <a:off x="4844672" y="861746"/>
        <a:ext cx="2123900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gyoung96/Petmily/tree/develo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hart" Target="../charts/chart1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xmlns="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81430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조장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전준하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조원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손선영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김진혁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송가영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최동혁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발표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xmlns="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xmlns="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xmlns="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C593606-FE38-8646-AEAD-E8330660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13" y="1185249"/>
            <a:ext cx="6819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ARCHET.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423F426-6703-3F47-BE8D-A41D4399E05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2000" y="1373399"/>
            <a:ext cx="1800000" cy="17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1">
            <a:extLst>
              <a:ext uri="{FF2B5EF4-FFF2-40B4-BE49-F238E27FC236}">
                <a16:creationId xmlns:a16="http://schemas.microsoft.com/office/drawing/2014/main" xmlns="" id="{B5CDA0C3-DE52-DC49-BD9E-134C4569B74A}"/>
              </a:ext>
            </a:extLst>
          </p:cNvPr>
          <p:cNvSpPr/>
          <p:nvPr/>
        </p:nvSpPr>
        <p:spPr>
          <a:xfrm>
            <a:off x="697140" y="3240000"/>
            <a:ext cx="2074904" cy="7910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가입</a:t>
            </a:r>
            <a:r>
              <a:rPr lang="en-US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수정</a:t>
            </a:r>
            <a:r>
              <a:rPr lang="en-US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탈퇴</a:t>
            </a:r>
            <a:r>
              <a:rPr lang="en-US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마이페이지</a:t>
            </a:r>
            <a:endParaRPr 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아이디</a:t>
            </a:r>
            <a:r>
              <a:rPr lang="en-US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비밀번호찾기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68DA7BF-0971-ED45-AC4A-AFD7B45C076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16000" y="1655999"/>
            <a:ext cx="1512000" cy="135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xmlns="" id="{9477EAF6-3234-4945-B4BD-2FC8CE79227F}"/>
              </a:ext>
            </a:extLst>
          </p:cNvPr>
          <p:cNvSpPr/>
          <p:nvPr/>
        </p:nvSpPr>
        <p:spPr>
          <a:xfrm>
            <a:off x="6834008" y="5553000"/>
            <a:ext cx="1390422" cy="7910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그래프</a:t>
            </a:r>
            <a:r>
              <a:rPr lang="en-US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날씨</a:t>
            </a:r>
            <a:r>
              <a:rPr lang="en-US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지도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API</a:t>
            </a: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사용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xmlns="" id="{730A6125-F61C-E948-A73D-F3BD1DFD25B1}"/>
              </a:ext>
            </a:extLst>
          </p:cNvPr>
          <p:cNvSpPr/>
          <p:nvPr/>
        </p:nvSpPr>
        <p:spPr>
          <a:xfrm>
            <a:off x="3480907" y="5544000"/>
            <a:ext cx="1667742" cy="7910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게시판작성</a:t>
            </a:r>
            <a:r>
              <a:rPr lang="en-US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수정삭제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추천</a:t>
            </a:r>
            <a:r>
              <a:rPr lang="en-US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댓글</a:t>
            </a:r>
            <a:r>
              <a:rPr lang="en-US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페이징</a:t>
            </a: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xmlns="" id="{E1946DA2-B882-654F-8E99-9FF7CEA47F03}"/>
              </a:ext>
            </a:extLst>
          </p:cNvPr>
          <p:cNvSpPr/>
          <p:nvPr/>
        </p:nvSpPr>
        <p:spPr>
          <a:xfrm>
            <a:off x="3613355" y="3248976"/>
            <a:ext cx="1711023" cy="4409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쪽지보내기</a:t>
            </a:r>
            <a:r>
              <a:rPr lang="en-US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답장</a:t>
            </a:r>
            <a:r>
              <a:rPr lang="en-US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삭제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DE525A36-EA2C-094C-8F22-37201C310B6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284279" y="3867479"/>
            <a:ext cx="2102400" cy="1496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7FF8E2E-E3B7-6145-80E5-74EF04750A1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408000" y="3759480"/>
            <a:ext cx="2015999" cy="171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695AFF0B-F633-564D-9A2E-639374F2403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552000" y="1579319"/>
            <a:ext cx="1728000" cy="165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21">
            <a:extLst>
              <a:ext uri="{FF2B5EF4-FFF2-40B4-BE49-F238E27FC236}">
                <a16:creationId xmlns:a16="http://schemas.microsoft.com/office/drawing/2014/main" xmlns="" id="{EEA3C948-10D2-E447-B30B-FCACF3BDCFE5}"/>
              </a:ext>
            </a:extLst>
          </p:cNvPr>
          <p:cNvSpPr/>
          <p:nvPr/>
        </p:nvSpPr>
        <p:spPr>
          <a:xfrm>
            <a:off x="6708045" y="3248976"/>
            <a:ext cx="1347141" cy="4409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게시판</a:t>
            </a:r>
            <a:r>
              <a:rPr lang="en-US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쪽지알람</a:t>
            </a:r>
            <a:endParaRPr 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BF1885DF-6E73-7349-96BD-1060D79A5F4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9360000" y="1655999"/>
            <a:ext cx="1655999" cy="15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1">
            <a:extLst>
              <a:ext uri="{FF2B5EF4-FFF2-40B4-BE49-F238E27FC236}">
                <a16:creationId xmlns:a16="http://schemas.microsoft.com/office/drawing/2014/main" xmlns="" id="{3E1CB791-0098-124D-B0E3-0C0F87A4327A}"/>
              </a:ext>
            </a:extLst>
          </p:cNvPr>
          <p:cNvSpPr/>
          <p:nvPr/>
        </p:nvSpPr>
        <p:spPr>
          <a:xfrm>
            <a:off x="9579359" y="3240000"/>
            <a:ext cx="1507441" cy="7910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유기동물</a:t>
            </a:r>
            <a:r>
              <a:rPr lang="en-US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관련병원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API</a:t>
            </a: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28496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DEMO.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3078" name="Picture 6" descr="갈색 나무 액자 칠판 그림, Microsoft PowerPoint 데스크탑 교사 칠판 프리젠 테이션, 교실, 직사각형, 컴퓨터, 사진  프레임 png | PNGWing">
            <a:extLst>
              <a:ext uri="{FF2B5EF4-FFF2-40B4-BE49-F238E27FC236}">
                <a16:creationId xmlns:a16="http://schemas.microsoft.com/office/drawing/2014/main" xmlns="" id="{68159F0B-98F2-77A9-F275-AA90616A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81" y="1819031"/>
            <a:ext cx="6384237" cy="40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BC9E989-DBC6-EC43-B966-9BB6B6F2A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2722" y="3863804"/>
            <a:ext cx="2511159" cy="251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2A69A77-166F-341C-E647-57A160739083}"/>
              </a:ext>
            </a:extLst>
          </p:cNvPr>
          <p:cNvSpPr txBox="1"/>
          <p:nvPr/>
        </p:nvSpPr>
        <p:spPr>
          <a:xfrm>
            <a:off x="3834002" y="2669300"/>
            <a:ext cx="4523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지금부터 저희 </a:t>
            </a:r>
            <a:r>
              <a:rPr lang="ko-KR" altLang="en-US" dirty="0" err="1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펫밀리의</a:t>
            </a:r>
            <a:r>
              <a:rPr lang="ko-KR" altLang="en-US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발표를 시작하겠습니다</a:t>
            </a:r>
            <a:endParaRPr lang="en-US" altLang="ko-KR" dirty="0"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박수</a:t>
            </a:r>
            <a:r>
              <a:rPr lang="en-US" altLang="ko-KR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~</a:t>
            </a:r>
            <a:endParaRPr lang="ko-KR" altLang="en-US" dirty="0"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94F8B75-CD8C-D14D-9C75-4552749B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6401" y="3587254"/>
            <a:ext cx="3489567" cy="21283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E8A342D-B77A-8844-9D5C-E1EECB624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058" y="3863804"/>
            <a:ext cx="2511160" cy="25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4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GIT. </a:t>
            </a:r>
            <a:r>
              <a:rPr kumimoji="1" lang="ko-KR" altLang="en-US" sz="15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11D817-DE77-1B00-B7E3-6BF68AB65CB2}"/>
              </a:ext>
            </a:extLst>
          </p:cNvPr>
          <p:cNvSpPr txBox="1"/>
          <p:nvPr/>
        </p:nvSpPr>
        <p:spPr>
          <a:xfrm>
            <a:off x="3246917" y="4555619"/>
            <a:ext cx="6307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https://github.com/sgyoung96/Petmily/tree/develop</a:t>
            </a:r>
          </a:p>
        </p:txBody>
      </p:sp>
      <p:pic>
        <p:nvPicPr>
          <p:cNvPr id="1026" name="Picture 2" descr="Git] Git과 GitHub">
            <a:hlinkClick r:id="rId3"/>
            <a:extLst>
              <a:ext uri="{FF2B5EF4-FFF2-40B4-BE49-F238E27FC236}">
                <a16:creationId xmlns:a16="http://schemas.microsoft.com/office/drawing/2014/main" xmlns="" id="{2FFF55B5-2CE3-A27F-0404-F02C970A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917" y="2141069"/>
            <a:ext cx="5381165" cy="244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0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Q&amp;A.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050" name="Picture 2" descr="아이❤차이니즈 수업 Q&amp;A : 네이버 블로그">
            <a:extLst>
              <a:ext uri="{FF2B5EF4-FFF2-40B4-BE49-F238E27FC236}">
                <a16:creationId xmlns:a16="http://schemas.microsoft.com/office/drawing/2014/main" xmlns="" id="{5D5EB5F1-507B-307F-3323-A26F606F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2373924"/>
            <a:ext cx="5125524" cy="23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18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A96F417-2B68-9D4C-8EAB-265BD5A5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46100"/>
            <a:ext cx="8128000" cy="5765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76E7D40-E3A8-EE45-BD66-0ECB4329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30450"/>
            <a:ext cx="10363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INDEX.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사이트 개요 및 주제 선정의 이유</a:t>
            </a:r>
            <a:endParaRPr kumimoji="1" lang="en-US" altLang="ko-KR" sz="24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 환경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kumimoji="1" lang="en-US" altLang="ko-KR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DEMO.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GIT.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		</a:t>
            </a:r>
            <a:r>
              <a:rPr kumimoji="1" lang="ko-KR" altLang="en-US" sz="16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Q&amp;A.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xmlns="" id="{BCEBA934-C429-F646-B7CD-8E331738E6B7}"/>
              </a:ext>
            </a:extLst>
          </p:cNvPr>
          <p:cNvSpPr/>
          <p:nvPr/>
        </p:nvSpPr>
        <p:spPr>
          <a:xfrm>
            <a:off x="967638" y="2450123"/>
            <a:ext cx="136000" cy="28838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1A1A7A8-EBAF-4C4A-9159-8F07D46711A3}"/>
              </a:ext>
            </a:extLst>
          </p:cNvPr>
          <p:cNvSpPr/>
          <p:nvPr/>
        </p:nvSpPr>
        <p:spPr>
          <a:xfrm>
            <a:off x="894821" y="2453031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37C113B8-06CB-4543-B14D-5BF1EA94FC25}"/>
              </a:ext>
            </a:extLst>
          </p:cNvPr>
          <p:cNvSpPr/>
          <p:nvPr/>
        </p:nvSpPr>
        <p:spPr>
          <a:xfrm>
            <a:off x="897915" y="2959292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CE98921-4CC5-4649-8262-653E12B90A44}"/>
              </a:ext>
            </a:extLst>
          </p:cNvPr>
          <p:cNvSpPr/>
          <p:nvPr/>
        </p:nvSpPr>
        <p:spPr>
          <a:xfrm>
            <a:off x="893153" y="3475109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A4C5A3C-9D5D-F54A-9AD7-88F39B9B4C9D}"/>
              </a:ext>
            </a:extLst>
          </p:cNvPr>
          <p:cNvSpPr/>
          <p:nvPr/>
        </p:nvSpPr>
        <p:spPr>
          <a:xfrm>
            <a:off x="893153" y="400010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A19DC86A-4A8F-AA41-A6CB-685D7A3ECB52}"/>
              </a:ext>
            </a:extLst>
          </p:cNvPr>
          <p:cNvSpPr/>
          <p:nvPr/>
        </p:nvSpPr>
        <p:spPr>
          <a:xfrm>
            <a:off x="893152" y="4538096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AB931130-F88B-2840-8CAD-35BDE23B2AF1}"/>
              </a:ext>
            </a:extLst>
          </p:cNvPr>
          <p:cNvSpPr/>
          <p:nvPr/>
        </p:nvSpPr>
        <p:spPr>
          <a:xfrm>
            <a:off x="893152" y="5030467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2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INTRO.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xmlns="" id="{2A2BBF2F-3DB6-9541-9885-12C10FBA0E2A}"/>
              </a:ext>
            </a:extLst>
          </p:cNvPr>
          <p:cNvSpPr/>
          <p:nvPr/>
        </p:nvSpPr>
        <p:spPr>
          <a:xfrm>
            <a:off x="868043" y="4145760"/>
            <a:ext cx="1427040" cy="5044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24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2"/>
              </a:rPr>
              <a:t>전준하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2"/>
              </a:rPr>
              <a:t> </a:t>
            </a: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xmlns="" id="{85E3DA9C-13FE-0542-855B-A8555C2DB9A6}"/>
              </a:ext>
            </a:extLst>
          </p:cNvPr>
          <p:cNvSpPr/>
          <p:nvPr/>
        </p:nvSpPr>
        <p:spPr>
          <a:xfrm>
            <a:off x="3062244" y="4145760"/>
            <a:ext cx="1427040" cy="5044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2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2"/>
              </a:rPr>
              <a:t>손선영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2"/>
              </a:rPr>
              <a:t> </a:t>
            </a: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xmlns="" id="{F49D2B14-E56E-9E4F-8F58-A7ED0B5E7030}"/>
              </a:ext>
            </a:extLst>
          </p:cNvPr>
          <p:cNvSpPr/>
          <p:nvPr/>
        </p:nvSpPr>
        <p:spPr>
          <a:xfrm>
            <a:off x="5352204" y="4145760"/>
            <a:ext cx="1427040" cy="5044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2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2"/>
              </a:rPr>
              <a:t>김진혁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2"/>
              </a:rPr>
              <a:t> </a:t>
            </a: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xmlns="" id="{C39CA590-0ABB-3D42-A6E1-BA60E2FBD8F6}"/>
              </a:ext>
            </a:extLst>
          </p:cNvPr>
          <p:cNvSpPr/>
          <p:nvPr/>
        </p:nvSpPr>
        <p:spPr>
          <a:xfrm>
            <a:off x="7561884" y="4145760"/>
            <a:ext cx="1427040" cy="5044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2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2"/>
              </a:rPr>
              <a:t>송가영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xmlns="" id="{70100F9D-605A-3745-B26E-F81CA4CF87C5}"/>
              </a:ext>
            </a:extLst>
          </p:cNvPr>
          <p:cNvSpPr/>
          <p:nvPr/>
        </p:nvSpPr>
        <p:spPr>
          <a:xfrm>
            <a:off x="9715044" y="4098960"/>
            <a:ext cx="1427040" cy="5044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24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2"/>
              </a:rPr>
              <a:t>최동혁</a:t>
            </a:r>
            <a:endParaRPr lang="ko-KR" sz="2400" b="1" i="0" u="none" strike="noStrike" kern="1200" spc="0" dirty="0">
              <a:ln>
                <a:noFill/>
              </a:ln>
              <a:solidFill>
                <a:srgbClr val="0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Arial" pitchFamily="2"/>
            </a:endParaRPr>
          </a:p>
        </p:txBody>
      </p:sp>
      <p:pic>
        <p:nvPicPr>
          <p:cNvPr id="16" name="그림 24">
            <a:extLst>
              <a:ext uri="{FF2B5EF4-FFF2-40B4-BE49-F238E27FC236}">
                <a16:creationId xmlns:a16="http://schemas.microsoft.com/office/drawing/2014/main" xmlns="" id="{4248DC05-BB99-7D4C-9698-B0C5835695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95319" y="1635480"/>
            <a:ext cx="2215439" cy="2215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26">
            <a:extLst>
              <a:ext uri="{FF2B5EF4-FFF2-40B4-BE49-F238E27FC236}">
                <a16:creationId xmlns:a16="http://schemas.microsoft.com/office/drawing/2014/main" xmlns="" id="{D42D5BDC-8E9A-444D-8198-C8FB6F069C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354959" y="1389239"/>
            <a:ext cx="2543400" cy="253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림 28">
            <a:extLst>
              <a:ext uri="{FF2B5EF4-FFF2-40B4-BE49-F238E27FC236}">
                <a16:creationId xmlns:a16="http://schemas.microsoft.com/office/drawing/2014/main" xmlns="" id="{3133431A-8253-E647-9F48-0CA58FDA89A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34360" y="1717560"/>
            <a:ext cx="2742840" cy="274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29">
            <a:extLst>
              <a:ext uri="{FF2B5EF4-FFF2-40B4-BE49-F238E27FC236}">
                <a16:creationId xmlns:a16="http://schemas.microsoft.com/office/drawing/2014/main" xmlns="" id="{0B617855-9500-884B-A301-DAF0FAA0B0B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736160" y="1846439"/>
            <a:ext cx="2531880" cy="253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30">
            <a:extLst>
              <a:ext uri="{FF2B5EF4-FFF2-40B4-BE49-F238E27FC236}">
                <a16:creationId xmlns:a16="http://schemas.microsoft.com/office/drawing/2014/main" xmlns="" id="{3085EE5F-191D-DA4E-936B-9A64A25D2BF6}"/>
              </a:ext>
            </a:extLst>
          </p:cNvPr>
          <p:cNvSpPr/>
          <p:nvPr/>
        </p:nvSpPr>
        <p:spPr>
          <a:xfrm>
            <a:off x="520560" y="4736022"/>
            <a:ext cx="2057039" cy="11934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noFill/>
            <a:custDash>
              <a:ds d="140000" sp="100000"/>
            </a:custDash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조장</a:t>
            </a:r>
            <a:endParaRPr lang="en-US" alt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Back / Front end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분양게시판</a:t>
            </a: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 기능 구현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봉사 게시판 기능 구현 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지도 </a:t>
            </a: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/ </a:t>
            </a: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그래프 </a:t>
            </a: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/ </a:t>
            </a: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날씨 </a:t>
            </a: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API</a:t>
            </a:r>
          </a:p>
        </p:txBody>
      </p:sp>
      <p:sp>
        <p:nvSpPr>
          <p:cNvPr id="21" name="TextBox 31">
            <a:extLst>
              <a:ext uri="{FF2B5EF4-FFF2-40B4-BE49-F238E27FC236}">
                <a16:creationId xmlns:a16="http://schemas.microsoft.com/office/drawing/2014/main" xmlns="" id="{8A90343A-D9C1-FA4B-A4BC-9DE275B56437}"/>
              </a:ext>
            </a:extLst>
          </p:cNvPr>
          <p:cNvSpPr/>
          <p:nvPr/>
        </p:nvSpPr>
        <p:spPr>
          <a:xfrm>
            <a:off x="2791080" y="4736022"/>
            <a:ext cx="2046599" cy="11934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noFill/>
            <a:custDash>
              <a:ds d="140000" sp="100000"/>
            </a:custDash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조원</a:t>
            </a:r>
            <a:endParaRPr lang="en-US" alt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Back / Front end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쪽지 보내기 기능 구현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회원가입 기능 구현 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이메일 인증 구현 </a:t>
            </a: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xmlns="" id="{C0A8B558-65BE-2E4C-9959-D3BF90764D8E}"/>
              </a:ext>
            </a:extLst>
          </p:cNvPr>
          <p:cNvSpPr/>
          <p:nvPr/>
        </p:nvSpPr>
        <p:spPr>
          <a:xfrm>
            <a:off x="5025240" y="4736022"/>
            <a:ext cx="2057039" cy="10138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noFill/>
            <a:custDash>
              <a:ds d="140000" sp="100000"/>
            </a:custDash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조원</a:t>
            </a:r>
            <a:endParaRPr lang="en-US" alt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Back / Front end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다이어리게시판 기능 구현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병원 목록 </a:t>
            </a: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API</a:t>
            </a:r>
          </a:p>
        </p:txBody>
      </p:sp>
      <p:sp>
        <p:nvSpPr>
          <p:cNvPr id="23" name="TextBox 33">
            <a:extLst>
              <a:ext uri="{FF2B5EF4-FFF2-40B4-BE49-F238E27FC236}">
                <a16:creationId xmlns:a16="http://schemas.microsoft.com/office/drawing/2014/main" xmlns="" id="{8FE5834B-BA47-344D-A71D-A56FCF0A238A}"/>
              </a:ext>
            </a:extLst>
          </p:cNvPr>
          <p:cNvSpPr/>
          <p:nvPr/>
        </p:nvSpPr>
        <p:spPr>
          <a:xfrm>
            <a:off x="7255080" y="4736022"/>
            <a:ext cx="2084400" cy="15524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noFill/>
            <a:custDash>
              <a:ds d="140000" sp="100000"/>
            </a:custDash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조원</a:t>
            </a:r>
            <a:endParaRPr lang="en-US" alt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Back / Front end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프로젝트 구축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소셜로그인</a:t>
            </a: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 기능 구현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알림 기능 구현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메인 페이지 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깃 총괄 </a:t>
            </a:r>
          </a:p>
        </p:txBody>
      </p:sp>
      <p:sp>
        <p:nvSpPr>
          <p:cNvPr id="24" name="TextBox 34">
            <a:extLst>
              <a:ext uri="{FF2B5EF4-FFF2-40B4-BE49-F238E27FC236}">
                <a16:creationId xmlns:a16="http://schemas.microsoft.com/office/drawing/2014/main" xmlns="" id="{88914048-A354-3A44-A0B4-DB4EF1124591}"/>
              </a:ext>
            </a:extLst>
          </p:cNvPr>
          <p:cNvSpPr/>
          <p:nvPr/>
        </p:nvSpPr>
        <p:spPr>
          <a:xfrm>
            <a:off x="9399686" y="4728687"/>
            <a:ext cx="2057039" cy="11934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noFill/>
            <a:custDash>
              <a:ds d="140000" sp="100000"/>
            </a:custDash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조원</a:t>
            </a:r>
            <a:endParaRPr lang="en-US" alt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Back / Front end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유기 동물 </a:t>
            </a: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API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입양신청</a:t>
            </a: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 기능 구현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100" b="0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A7427655-19B9-3442-9A2E-A8317EBCA37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736000" y="1686960"/>
            <a:ext cx="2244960" cy="2273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3597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INTRO.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사이트 개요 및 주제 선정의 이유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xmlns="" id="{C921CCE6-C5BB-894C-8DED-1D41A247E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410453"/>
              </p:ext>
            </p:extLst>
          </p:nvPr>
        </p:nvGraphicFramePr>
        <p:xfrm>
          <a:off x="7713786" y="2026304"/>
          <a:ext cx="3868615" cy="39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7606E35-3F9B-D947-A574-567F4FF3F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058" y="5191205"/>
            <a:ext cx="812800" cy="812800"/>
          </a:xfrm>
          <a:prstGeom prst="rect">
            <a:avLst/>
          </a:prstGeom>
        </p:spPr>
      </p:pic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xmlns="" id="{1903C97A-C7D5-3749-B625-BE96B4D27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912828"/>
              </p:ext>
            </p:extLst>
          </p:nvPr>
        </p:nvGraphicFramePr>
        <p:xfrm>
          <a:off x="266706" y="2543908"/>
          <a:ext cx="6970752" cy="267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4F655DB-A548-0B4F-94B5-37BF412799F6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>
            <a:off x="127174" y="2061482"/>
            <a:ext cx="964849" cy="9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0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5" name="정육면체 24"/>
          <p:cNvSpPr/>
          <p:nvPr/>
        </p:nvSpPr>
        <p:spPr>
          <a:xfrm>
            <a:off x="2776165" y="1880851"/>
            <a:ext cx="462542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40204" y="1856985"/>
            <a:ext cx="179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endParaRPr lang="en-US" altLang="ko-KR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주제선정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0204" y="2403234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기능 설계 </a:t>
            </a:r>
          </a:p>
        </p:txBody>
      </p:sp>
      <p:sp>
        <p:nvSpPr>
          <p:cNvPr id="28" name="정육면체 27"/>
          <p:cNvSpPr/>
          <p:nvPr/>
        </p:nvSpPr>
        <p:spPr>
          <a:xfrm>
            <a:off x="3238707" y="2246177"/>
            <a:ext cx="671638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40204" y="2778157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테이블 설계 </a:t>
            </a:r>
          </a:p>
        </p:txBody>
      </p:sp>
      <p:sp>
        <p:nvSpPr>
          <p:cNvPr id="30" name="정육면체 29"/>
          <p:cNvSpPr/>
          <p:nvPr/>
        </p:nvSpPr>
        <p:spPr>
          <a:xfrm>
            <a:off x="3833911" y="2649482"/>
            <a:ext cx="754771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40204" y="3232949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스토리보드 설계 </a:t>
            </a:r>
          </a:p>
        </p:txBody>
      </p:sp>
      <p:sp>
        <p:nvSpPr>
          <p:cNvPr id="32" name="정육면체 31"/>
          <p:cNvSpPr/>
          <p:nvPr/>
        </p:nvSpPr>
        <p:spPr>
          <a:xfrm>
            <a:off x="4588682" y="3052787"/>
            <a:ext cx="775559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정육면체 32"/>
          <p:cNvSpPr/>
          <p:nvPr/>
        </p:nvSpPr>
        <p:spPr>
          <a:xfrm>
            <a:off x="5276083" y="3455566"/>
            <a:ext cx="923544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정육면체 33"/>
          <p:cNvSpPr/>
          <p:nvPr/>
        </p:nvSpPr>
        <p:spPr>
          <a:xfrm>
            <a:off x="6138433" y="3831792"/>
            <a:ext cx="575838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정육면체 34"/>
          <p:cNvSpPr/>
          <p:nvPr/>
        </p:nvSpPr>
        <p:spPr>
          <a:xfrm>
            <a:off x="6692654" y="4199442"/>
            <a:ext cx="1178333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140204" y="3602356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간단</a:t>
            </a:r>
            <a:r>
              <a:rPr lang="en-US" altLang="ko-KR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CRUD</a:t>
            </a:r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구현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03146" y="3976621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간단</a:t>
            </a:r>
            <a:r>
              <a:rPr lang="en-US" altLang="ko-KR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CRUD</a:t>
            </a:r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테스트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2361" y="4374573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상세기능 구현 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40204" y="4740573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프론트</a:t>
            </a:r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디자인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40204" y="5154755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통합테스트</a:t>
            </a:r>
            <a:r>
              <a:rPr lang="en-US" altLang="ko-KR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디버깅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40204" y="5578698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유지보수</a:t>
            </a:r>
          </a:p>
        </p:txBody>
      </p:sp>
      <p:sp>
        <p:nvSpPr>
          <p:cNvPr id="42" name="정육면체 41"/>
          <p:cNvSpPr/>
          <p:nvPr/>
        </p:nvSpPr>
        <p:spPr>
          <a:xfrm>
            <a:off x="7793263" y="4565443"/>
            <a:ext cx="1051560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정육면체 42"/>
          <p:cNvSpPr/>
          <p:nvPr/>
        </p:nvSpPr>
        <p:spPr>
          <a:xfrm>
            <a:off x="8753383" y="4937195"/>
            <a:ext cx="676655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/>
          <p:cNvSpPr/>
          <p:nvPr/>
        </p:nvSpPr>
        <p:spPr>
          <a:xfrm>
            <a:off x="9330980" y="5327339"/>
            <a:ext cx="923544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2693868" y="1880851"/>
            <a:ext cx="0" cy="4051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86066" y="1509846"/>
            <a:ext cx="69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6.12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851659" y="2339348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372206" y="2689229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097703" y="3085934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4781861" y="3485523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490070" y="3910133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6238782" y="4302100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7127918" y="4664039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80930" y="5075407"/>
            <a:ext cx="38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8899316" y="5389491"/>
            <a:ext cx="38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9600358" y="5732586"/>
            <a:ext cx="38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9897298" y="1459930"/>
            <a:ext cx="69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7.12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10254524" y="1832083"/>
            <a:ext cx="0" cy="4051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9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환경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2" y="2423802"/>
            <a:ext cx="1762125" cy="1771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50" y="2423802"/>
            <a:ext cx="3688924" cy="1844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21" y="2391825"/>
            <a:ext cx="1752165" cy="17521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94" y="2543790"/>
            <a:ext cx="2857500" cy="1600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4296" y="4264519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Back IDE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164" y="4268264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Front</a:t>
            </a:r>
          </a:p>
          <a:p>
            <a:pPr algn="ctr"/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IDE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0555" y="4268264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Source Tree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14500" y="4264519"/>
            <a:ext cx="99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DB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40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2457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활용한 오픈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86" y="1873379"/>
            <a:ext cx="1790694" cy="17805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81" y="1742718"/>
            <a:ext cx="2033391" cy="20333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496" y="1594341"/>
            <a:ext cx="2219625" cy="22366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75" y="4745981"/>
            <a:ext cx="2556242" cy="5112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71" y="1687850"/>
            <a:ext cx="2143125" cy="2143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307" y="3930043"/>
            <a:ext cx="2143125" cy="2143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92358" y="3715213"/>
            <a:ext cx="99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지도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31461" y="3742709"/>
            <a:ext cx="99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날씨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62343" y="3715213"/>
            <a:ext cx="1254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그래프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67833" y="3742709"/>
            <a:ext cx="137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유기동물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19492" y="5606823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동물병원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75220" y="5437546"/>
            <a:ext cx="193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카카오로그인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사용한 기술들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04" y="2187025"/>
            <a:ext cx="2278722" cy="15163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27" y="4262260"/>
            <a:ext cx="2352523" cy="14703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478" y="2107548"/>
            <a:ext cx="1816100" cy="1816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541" y="1984096"/>
            <a:ext cx="2214336" cy="16607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55" y="4108444"/>
            <a:ext cx="1860169" cy="24263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52" y="4343252"/>
            <a:ext cx="3105150" cy="14763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153" y="2031171"/>
            <a:ext cx="1741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FRONT-END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05" y="3921865"/>
            <a:ext cx="1741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BACK-END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22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ARCHET.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588A66C-CB30-874E-9E8D-F3EF4677E62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512000"/>
            <a:ext cx="12192119" cy="48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51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297</Words>
  <Application>Microsoft Office PowerPoint</Application>
  <PresentationFormat>와이드스크린</PresentationFormat>
  <Paragraphs>123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Apple SD Gothic Neo Medium</vt:lpstr>
      <vt:lpstr>Apple SD Gothic Neo Thin</vt:lpstr>
      <vt:lpstr>GangwonEduPower ExtraBold</vt:lpstr>
      <vt:lpstr>IBM Plex Sans KR Thin</vt:lpstr>
      <vt:lpstr>강원교육튼튼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계정</cp:lastModifiedBy>
  <cp:revision>46</cp:revision>
  <dcterms:created xsi:type="dcterms:W3CDTF">2023-07-11T03:38:26Z</dcterms:created>
  <dcterms:modified xsi:type="dcterms:W3CDTF">2023-07-12T03:33:46Z</dcterms:modified>
</cp:coreProperties>
</file>