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6" r:id="rId10"/>
    <p:sldId id="277" r:id="rId11"/>
    <p:sldId id="278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1" r:id="rId20"/>
    <p:sldId id="274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C1F34F8-3EEF-2647-84B1-F5334E26A4EE}">
          <p14:sldIdLst>
            <p14:sldId id="256"/>
          </p14:sldIdLst>
        </p14:section>
        <p14:section name="인트로" id="{40A3C932-7629-984C-8DD5-18895E2A8D29}">
          <p14:sldIdLst>
            <p14:sldId id="257"/>
          </p14:sldIdLst>
        </p14:section>
        <p14:section name="ID/PW 찾기" id="{8132860C-A184-F746-9E25-62A7748D5356}">
          <p14:sldIdLst>
            <p14:sldId id="258"/>
            <p14:sldId id="259"/>
            <p14:sldId id="260"/>
          </p14:sldIdLst>
        </p14:section>
        <p14:section name="회원정보 수정 유도 페이지" id="{2A7AC809-281C-E94C-BA9A-0DD8E10847C5}">
          <p14:sldIdLst/>
        </p14:section>
        <p14:section name="메인 화면" id="{4198560E-7A52-1141-B697-7280A8ABD34D}">
          <p14:sldIdLst>
            <p14:sldId id="261"/>
          </p14:sldIdLst>
        </p14:section>
        <p14:section name="프로젝트 관리 화면" id="{53994DD8-13B8-C040-861C-47F3688281EA}">
          <p14:sldIdLst>
            <p14:sldId id="263"/>
            <p14:sldId id="264"/>
            <p14:sldId id="276"/>
            <p14:sldId id="277"/>
            <p14:sldId id="278"/>
            <p14:sldId id="265"/>
            <p14:sldId id="266"/>
            <p14:sldId id="267"/>
            <p14:sldId id="268"/>
            <p14:sldId id="269"/>
            <p14:sldId id="270"/>
            <p14:sldId id="272"/>
            <p14:sldId id="271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592"/>
  </p:normalViewPr>
  <p:slideViewPr>
    <p:cSldViewPr snapToGrid="0" snapToObjects="1">
      <p:cViewPr varScale="1">
        <p:scale>
          <a:sx n="140" d="100"/>
          <a:sy n="140" d="100"/>
        </p:scale>
        <p:origin x="2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0B3EC-F1FC-EB4C-9F12-081957E43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4E0513-496F-A44B-AF84-248143369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F3BCF-9AE6-9740-B140-54AB84EE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2023. 5. 30.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EC248-8450-BC40-93DA-D6E0366D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C93F8E-CFFA-B74F-844A-229DE3AB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274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7807D-60BC-194A-A93F-D63C82E5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897966-529E-2A4F-8B6C-3C5EEAE6A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715ED2-2BA2-9C4E-BC75-4146AB12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2023. 5. 30.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980194-02E2-714B-BD27-8592EC7C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551B93-AFD8-AE46-B385-45882895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636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6D890A-1C3E-6E45-95DE-A19A14CC3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EBBAA7-C054-0B40-AF57-3262AFFF2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835EF-018E-A843-8369-45087C9B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2023. 5. 30.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017215-B522-524C-B516-166004FF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55291F-CE8C-8E44-9405-BA6F8750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528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28263-3659-7C40-8001-779983BE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BE3BC-BAA2-6B4E-8AF1-0A00F46A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B6EC9-67F0-1F44-A865-16774857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2023. 5. 30.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C4E58-2951-7A43-934B-F97B0FDDD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A013D-9294-9A44-80B1-8D783CEB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685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4B81D-0114-684E-915B-12983A63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D53F44-E00A-8E47-BD45-AA4442E4E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E9438-C01B-D549-B07E-DFDA55EAC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2023. 5. 30.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940E9D-C8BE-9C4C-99F7-5A2E0AE0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D45F1-F38B-1949-A5D6-19F02B17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033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57F9D-A615-8E40-B11A-68006CE5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D6C95-09CD-AC4F-823E-94FBF31E2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16C6FE-27F0-3246-9567-0653CE37B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C0D46F-375D-5043-872C-0A3142CD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2023. 5. 30.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5C71D0-5EDF-2E43-B584-AE482F15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E47828-9D18-6A42-9034-5548F400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137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C153C-2391-BD46-8D1C-CEF0B4CA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026C2F-8A12-D541-B9FA-9B9B6C6B7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44A274-7618-D34C-9D89-9389820A5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242794-1B2F-894F-9C72-00912C3A3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CCD1CE-5C43-CF4B-B64F-24FCB537C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25F841-0B25-EC4A-96C4-81EB8672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2023. 5. 30.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A86E84-C869-8D40-9939-73C0CD70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D7DA7C-E4BA-DC45-A1C6-CC7F1E09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11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57AF4-B7AF-E94E-956A-BB2A8C8B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0E8E4C-AE9D-5E45-897F-90F9C8B1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2023. 5. 30.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08A101-4A7D-5645-9D02-23D211C9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B01622-8F8E-364C-BF30-89080375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327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780324-B4D6-9945-9EB4-39106169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2023. 5. 30.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79F26B-3552-CE48-A6D4-2FBEF0BC9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A408C1-0C45-DE4F-8EF2-659379DD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123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A33A8-68E1-E84C-8446-7A05714D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4CA7F-3C59-3B4C-BCA2-7BE4655F9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9EBFC-085F-124F-9297-D06C6327C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0586C1-F7D8-3949-821D-F3FB8A653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2023. 5. 30.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8CD4A2-9E6A-2749-82A1-2FAA4B23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94631F-CEE2-1349-8DBB-249B5662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689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CF4C7-B30C-D349-8C9B-E45D1F2BA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795B10-C225-3641-8DAD-3B87EA73E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CA6114-EF5E-E242-84F7-A0A799140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AAAE5C-5CF4-4E4F-9D61-D7D0EAF2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7596-AA7B-5248-A4C2-C7201C10D341}" type="datetimeFigureOut">
              <a:rPr kumimoji="1" lang="ko-KR" altLang="en-US" smtClean="0"/>
              <a:t>2023. 5. 30.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DACBD3-0C2B-464A-B493-CC246A00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0B5C73-BD4F-B447-943B-B25A7572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234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306489-D109-CE4C-B95F-031F69B2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969486-8F3E-9F41-B26E-67CC207F0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E19DB-1DEB-E242-AA98-C4244B64D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B7596-AA7B-5248-A4C2-C7201C10D341}" type="datetimeFigureOut">
              <a:rPr kumimoji="1" lang="ko-KR" altLang="en-US" smtClean="0"/>
              <a:t>2023. 5. 30.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84DD62-DB30-D341-9B4A-7C49CD003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1FBB6-35C8-8648-B809-E7D5D8B58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C39ED-FCAD-B24C-88D0-5E7A80BC19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948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7.svg"/><Relationship Id="rId5" Type="http://schemas.openxmlformats.org/officeDocument/2006/relationships/image" Target="../media/image6.sv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svg"/><Relationship Id="rId1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23.sv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23.sv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23.sv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23.sv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23.sv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23.sv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3.sv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E294F-66E0-9A40-AE5F-A18EF46F4F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kumimoji="1" lang="en-US" altLang="ko-KR" sz="4400" b="1" dirty="0" err="1"/>
              <a:t>PMPartner</a:t>
            </a:r>
            <a:br>
              <a:rPr kumimoji="1" lang="en-US" altLang="ko-KR" dirty="0"/>
            </a:br>
            <a:r>
              <a:rPr kumimoji="1" lang="ko-KR" altLang="en-US" sz="7200" b="1" dirty="0"/>
              <a:t>프로젝트 관리</a:t>
            </a:r>
            <a:r>
              <a:rPr kumimoji="1" lang="en-US" altLang="ko-KR" sz="7200" b="1" dirty="0"/>
              <a:t> </a:t>
            </a:r>
            <a:r>
              <a:rPr kumimoji="1" lang="ko-KR" altLang="en-US" sz="7200" b="1" dirty="0"/>
              <a:t>웹</a:t>
            </a:r>
            <a:endParaRPr kumimoji="1"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22E913-13C6-DF4F-82BA-37121DE684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프로젝트 일정 관리 및 개인 업무 진척 관리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9881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488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생성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프로젝트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596C71-BE89-FF4F-947C-39AC8974BBD8}"/>
              </a:ext>
            </a:extLst>
          </p:cNvPr>
          <p:cNvSpPr/>
          <p:nvPr/>
        </p:nvSpPr>
        <p:spPr>
          <a:xfrm>
            <a:off x="827441" y="1415486"/>
            <a:ext cx="7572375" cy="49844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CB164C-70AD-C748-AB1F-5FECAC33D253}"/>
              </a:ext>
            </a:extLst>
          </p:cNvPr>
          <p:cNvSpPr/>
          <p:nvPr/>
        </p:nvSpPr>
        <p:spPr>
          <a:xfrm>
            <a:off x="1240530" y="1399164"/>
            <a:ext cx="6612565" cy="4543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000" dirty="0">
                <a:solidFill>
                  <a:schemeClr val="bg1"/>
                </a:solidFill>
              </a:rPr>
              <a:t>프로젝트 요구사항을 상세히 적어 주세요</a:t>
            </a:r>
            <a:r>
              <a:rPr kumimoji="1" lang="en-US" altLang="ko-KR" sz="1000" dirty="0">
                <a:solidFill>
                  <a:schemeClr val="bg1"/>
                </a:solidFill>
              </a:rPr>
              <a:t>.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E9DE00D-E3EC-744F-A695-59E6B527A2CC}"/>
              </a:ext>
            </a:extLst>
          </p:cNvPr>
          <p:cNvSpPr/>
          <p:nvPr/>
        </p:nvSpPr>
        <p:spPr>
          <a:xfrm>
            <a:off x="6908267" y="2288404"/>
            <a:ext cx="942606" cy="211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chemeClr val="accent6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C1F2F9A-6E21-594E-86C9-DF6E15187597}"/>
              </a:ext>
            </a:extLst>
          </p:cNvPr>
          <p:cNvSpPr/>
          <p:nvPr/>
        </p:nvSpPr>
        <p:spPr>
          <a:xfrm>
            <a:off x="1164965" y="1991702"/>
            <a:ext cx="831585" cy="2370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/>
              <a:t>착수 단계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01A4C7-C867-694B-98EF-0C7CF23A759B}"/>
              </a:ext>
            </a:extLst>
          </p:cNvPr>
          <p:cNvSpPr/>
          <p:nvPr/>
        </p:nvSpPr>
        <p:spPr>
          <a:xfrm>
            <a:off x="5426507" y="2015117"/>
            <a:ext cx="2504636" cy="2370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ko-KR" altLang="en-US" sz="700" dirty="0"/>
              <a:t>예시 </a:t>
            </a:r>
            <a:r>
              <a:rPr kumimoji="1" lang="en-US" altLang="ko-KR" sz="700" dirty="0"/>
              <a:t>:</a:t>
            </a:r>
            <a:r>
              <a:rPr kumimoji="1" lang="ko-KR" altLang="en-US" sz="700" dirty="0"/>
              <a:t> 요청 </a:t>
            </a:r>
            <a:r>
              <a:rPr kumimoji="1" lang="en-US" altLang="ko-KR" sz="700" dirty="0"/>
              <a:t>&gt;</a:t>
            </a:r>
            <a:r>
              <a:rPr kumimoji="1" lang="ko-KR" altLang="en-US" sz="700" dirty="0"/>
              <a:t> 수신 </a:t>
            </a:r>
            <a:r>
              <a:rPr kumimoji="1" lang="en-US" altLang="ko-KR" sz="700" dirty="0"/>
              <a:t>&gt;</a:t>
            </a:r>
            <a:r>
              <a:rPr kumimoji="1" lang="ko-KR" altLang="en-US" sz="700" dirty="0"/>
              <a:t> 협의 </a:t>
            </a:r>
            <a:r>
              <a:rPr kumimoji="1" lang="en-US" altLang="ko-KR" sz="700" dirty="0"/>
              <a:t>&gt;</a:t>
            </a:r>
            <a:r>
              <a:rPr kumimoji="1" lang="ko-KR" altLang="en-US" sz="700" dirty="0"/>
              <a:t> 분석 </a:t>
            </a:r>
            <a:r>
              <a:rPr kumimoji="1" lang="en-US" altLang="ko-KR" sz="700" dirty="0"/>
              <a:t>&gt;</a:t>
            </a:r>
            <a:r>
              <a:rPr kumimoji="1" lang="ko-KR" altLang="en-US" sz="700" dirty="0"/>
              <a:t> 설계 </a:t>
            </a:r>
            <a:r>
              <a:rPr kumimoji="1" lang="en-US" altLang="ko-KR" sz="700" dirty="0"/>
              <a:t>&gt;</a:t>
            </a:r>
            <a:r>
              <a:rPr kumimoji="1" lang="ko-KR" altLang="en-US" sz="700" dirty="0"/>
              <a:t> 처리 </a:t>
            </a:r>
            <a:r>
              <a:rPr kumimoji="1" lang="en-US" altLang="ko-KR" sz="700" dirty="0"/>
              <a:t>&gt;</a:t>
            </a:r>
            <a:r>
              <a:rPr kumimoji="1" lang="ko-KR" altLang="en-US" sz="700" dirty="0"/>
              <a:t> 검토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05F0839-40D7-FC43-8A8C-1BF492B613EC}"/>
              </a:ext>
            </a:extLst>
          </p:cNvPr>
          <p:cNvSpPr/>
          <p:nvPr/>
        </p:nvSpPr>
        <p:spPr>
          <a:xfrm>
            <a:off x="1240530" y="2658132"/>
            <a:ext cx="6610343" cy="7904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kumimoji="1" lang="ko-KR" altLang="en-US" sz="1100" dirty="0"/>
              <a:t>요청</a:t>
            </a:r>
            <a:endParaRPr kumimoji="1" lang="en-US" altLang="ko-KR" sz="1100" dirty="0"/>
          </a:p>
          <a:p>
            <a:pPr marL="228600" indent="-228600">
              <a:buAutoNum type="arabicPeriod"/>
            </a:pPr>
            <a:r>
              <a:rPr kumimoji="1" lang="ko-KR" altLang="en-US" sz="1100" dirty="0"/>
              <a:t>수신</a:t>
            </a:r>
            <a:endParaRPr kumimoji="1" lang="en-US" altLang="ko-KR" sz="1100" dirty="0"/>
          </a:p>
          <a:p>
            <a:pPr marL="228600" indent="-228600">
              <a:buAutoNum type="arabicPeriod"/>
            </a:pPr>
            <a:r>
              <a:rPr kumimoji="1" lang="ko-KR" altLang="en-US" sz="1100" dirty="0"/>
              <a:t>협의</a:t>
            </a:r>
            <a:endParaRPr kumimoji="1" lang="en-US" altLang="ko-KR" sz="1100" dirty="0"/>
          </a:p>
          <a:p>
            <a:pPr marL="228600" indent="-228600">
              <a:buAutoNum type="arabicPeriod"/>
            </a:pPr>
            <a:r>
              <a:rPr kumimoji="1" lang="ko-KR" altLang="en-US" sz="1100" dirty="0"/>
              <a:t>분석 </a:t>
            </a:r>
            <a:r>
              <a:rPr kumimoji="1" lang="en-US" altLang="ko-KR" sz="1100" dirty="0"/>
              <a:t>…</a:t>
            </a:r>
          </a:p>
        </p:txBody>
      </p:sp>
      <p:pic>
        <p:nvPicPr>
          <p:cNvPr id="37" name="그래픽 36" descr="연필">
            <a:extLst>
              <a:ext uri="{FF2B5EF4-FFF2-40B4-BE49-F238E27FC236}">
                <a16:creationId xmlns:a16="http://schemas.microsoft.com/office/drawing/2014/main" id="{F22C8FC8-0A1D-3349-BEEB-F9AF6E0625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92220" y="2695653"/>
            <a:ext cx="157841" cy="157841"/>
          </a:xfrm>
          <a:prstGeom prst="rect">
            <a:avLst/>
          </a:prstGeom>
        </p:spPr>
      </p:pic>
      <p:pic>
        <p:nvPicPr>
          <p:cNvPr id="38" name="그래픽 37" descr="연필">
            <a:extLst>
              <a:ext uri="{FF2B5EF4-FFF2-40B4-BE49-F238E27FC236}">
                <a16:creationId xmlns:a16="http://schemas.microsoft.com/office/drawing/2014/main" id="{B98AD9C7-15A6-CD49-A5EA-EC2B75E146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78483" y="2880242"/>
            <a:ext cx="157841" cy="157841"/>
          </a:xfrm>
          <a:prstGeom prst="rect">
            <a:avLst/>
          </a:prstGeom>
        </p:spPr>
      </p:pic>
      <p:pic>
        <p:nvPicPr>
          <p:cNvPr id="39" name="그래픽 38" descr="연필">
            <a:extLst>
              <a:ext uri="{FF2B5EF4-FFF2-40B4-BE49-F238E27FC236}">
                <a16:creationId xmlns:a16="http://schemas.microsoft.com/office/drawing/2014/main" id="{0BF3D825-087E-7B4E-AA44-692A573189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87627" y="3072122"/>
            <a:ext cx="157841" cy="157841"/>
          </a:xfrm>
          <a:prstGeom prst="rect">
            <a:avLst/>
          </a:prstGeom>
        </p:spPr>
      </p:pic>
      <p:pic>
        <p:nvPicPr>
          <p:cNvPr id="40" name="그래픽 39" descr="연필">
            <a:extLst>
              <a:ext uri="{FF2B5EF4-FFF2-40B4-BE49-F238E27FC236}">
                <a16:creationId xmlns:a16="http://schemas.microsoft.com/office/drawing/2014/main" id="{12C01EC0-0478-AD47-AFE3-4B747B59E9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93019" y="3251141"/>
            <a:ext cx="157841" cy="157841"/>
          </a:xfrm>
          <a:prstGeom prst="rect">
            <a:avLst/>
          </a:prstGeom>
        </p:spPr>
      </p:pic>
      <p:pic>
        <p:nvPicPr>
          <p:cNvPr id="6" name="그래픽 5" descr="쓰레기">
            <a:extLst>
              <a:ext uri="{FF2B5EF4-FFF2-40B4-BE49-F238E27FC236}">
                <a16:creationId xmlns:a16="http://schemas.microsoft.com/office/drawing/2014/main" id="{110F1CC1-56D2-C24A-BE56-F3A68B8D64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74109" y="2704796"/>
            <a:ext cx="149512" cy="149512"/>
          </a:xfrm>
          <a:prstGeom prst="rect">
            <a:avLst/>
          </a:prstGeom>
        </p:spPr>
      </p:pic>
      <p:pic>
        <p:nvPicPr>
          <p:cNvPr id="41" name="그래픽 40" descr="쓰레기">
            <a:extLst>
              <a:ext uri="{FF2B5EF4-FFF2-40B4-BE49-F238E27FC236}">
                <a16:creationId xmlns:a16="http://schemas.microsoft.com/office/drawing/2014/main" id="{DD506FE4-857E-DC44-8242-5A4870A976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7831" y="2888269"/>
            <a:ext cx="149512" cy="149512"/>
          </a:xfrm>
          <a:prstGeom prst="rect">
            <a:avLst/>
          </a:prstGeom>
        </p:spPr>
      </p:pic>
      <p:pic>
        <p:nvPicPr>
          <p:cNvPr id="42" name="그래픽 41" descr="쓰레기">
            <a:extLst>
              <a:ext uri="{FF2B5EF4-FFF2-40B4-BE49-F238E27FC236}">
                <a16:creationId xmlns:a16="http://schemas.microsoft.com/office/drawing/2014/main" id="{0F24508E-EE1B-1247-9BD3-F30E11C40B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7745" y="3080451"/>
            <a:ext cx="149512" cy="149512"/>
          </a:xfrm>
          <a:prstGeom prst="rect">
            <a:avLst/>
          </a:prstGeom>
        </p:spPr>
      </p:pic>
      <p:pic>
        <p:nvPicPr>
          <p:cNvPr id="43" name="그래픽 42" descr="쓰레기">
            <a:extLst>
              <a:ext uri="{FF2B5EF4-FFF2-40B4-BE49-F238E27FC236}">
                <a16:creationId xmlns:a16="http://schemas.microsoft.com/office/drawing/2014/main" id="{0B8F95CC-CC52-4E44-9178-98B6FF6583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7745" y="3255305"/>
            <a:ext cx="149512" cy="1495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6EFA81BF-E6AC-4D48-B2A6-B3629185EED0}"/>
                  </a:ext>
                </a:extLst>
              </p:cNvPr>
              <p:cNvSpPr/>
              <p:nvPr/>
            </p:nvSpPr>
            <p:spPr>
              <a:xfrm>
                <a:off x="1164965" y="3578998"/>
                <a:ext cx="6685908" cy="46211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ko-KR" altLang="en-US" sz="1100" dirty="0"/>
                  <a:t>요청일 </a:t>
                </a:r>
                <a:r>
                  <a:rPr kumimoji="1" lang="en-US" altLang="ko-KR" sz="1100" dirty="0"/>
                  <a:t>:</a:t>
                </a:r>
                <a:r>
                  <a:rPr kumimoji="1" lang="ko-KR" altLang="en-US" sz="1100" dirty="0"/>
                  <a:t> </a:t>
                </a:r>
                <a:r>
                  <a:rPr kumimoji="1" lang="en-US" altLang="ko-KR" sz="1100" dirty="0"/>
                  <a:t>______________________________</a:t>
                </a:r>
                <a:r>
                  <a:rPr kumimoji="1" lang="ko-KR" altLang="en-US" sz="11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ko-KR" altLang="en-US" sz="1100" i="1" smtClean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⊞</m:t>
                    </m:r>
                  </m:oMath>
                </a14:m>
                <a:endParaRPr kumimoji="1" lang="en-US" altLang="ko-KR" sz="1100" dirty="0">
                  <a:solidFill>
                    <a:schemeClr val="bg1"/>
                  </a:solidFill>
                </a:endParaRPr>
              </a:p>
              <a:p>
                <a:endParaRPr kumimoji="1" lang="en-US" altLang="ko-KR" sz="300" dirty="0"/>
              </a:p>
              <a:p>
                <a:r>
                  <a:rPr kumimoji="1" lang="ko-KR" altLang="en-US" sz="1100" dirty="0"/>
                  <a:t>협의일 </a:t>
                </a:r>
                <a:r>
                  <a:rPr kumimoji="1" lang="en-US" altLang="ko-KR" sz="1100" dirty="0"/>
                  <a:t>:</a:t>
                </a:r>
                <a:r>
                  <a:rPr kumimoji="1" lang="ko-KR" altLang="en-US" sz="1100" dirty="0"/>
                  <a:t> </a:t>
                </a:r>
                <a:r>
                  <a:rPr kumimoji="1" lang="en-US" altLang="ko-KR" sz="1100" dirty="0"/>
                  <a:t>______________________________</a:t>
                </a:r>
                <a:r>
                  <a:rPr kumimoji="1" lang="ko-KR" altLang="en-US" sz="11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ko-KR" altLang="en-US" sz="1100" i="1" smtClean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⊞</m:t>
                    </m:r>
                  </m:oMath>
                </a14:m>
                <a:endParaRPr kumimoji="1" lang="ko-KR" altLang="en-US" sz="1100" dirty="0"/>
              </a:p>
            </p:txBody>
          </p:sp>
        </mc:Choice>
        <mc:Fallback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6EFA81BF-E6AC-4D48-B2A6-B3629185E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965" y="3578998"/>
                <a:ext cx="6685908" cy="462118"/>
              </a:xfrm>
              <a:prstGeom prst="rect">
                <a:avLst/>
              </a:prstGeom>
              <a:blipFill>
                <a:blip r:embed="rId12"/>
                <a:stretch>
                  <a:fillRect b="-81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56D020D-CA05-984A-A734-12042A5E05B0}"/>
              </a:ext>
            </a:extLst>
          </p:cNvPr>
          <p:cNvSpPr txBox="1"/>
          <p:nvPr/>
        </p:nvSpPr>
        <p:spPr>
          <a:xfrm>
            <a:off x="1164965" y="4328848"/>
            <a:ext cx="193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프로젝트 인력 </a:t>
            </a:r>
            <a:r>
              <a:rPr kumimoji="1"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|</a:t>
            </a:r>
            <a:endParaRPr kumimoji="1" lang="ko-KR" alt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ACC1B4C-0F4F-A741-B18E-C7F36FEADE46}"/>
              </a:ext>
            </a:extLst>
          </p:cNvPr>
          <p:cNvSpPr/>
          <p:nvPr/>
        </p:nvSpPr>
        <p:spPr>
          <a:xfrm>
            <a:off x="1164965" y="4967160"/>
            <a:ext cx="6685908" cy="2504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/>
              <a:t>담  당  자 </a:t>
            </a:r>
            <a:r>
              <a:rPr kumimoji="1" lang="en-US" altLang="ko-KR" sz="1100" dirty="0"/>
              <a:t>: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  <p:pic>
        <p:nvPicPr>
          <p:cNvPr id="49" name="그래픽 48" descr="돋보기">
            <a:extLst>
              <a:ext uri="{FF2B5EF4-FFF2-40B4-BE49-F238E27FC236}">
                <a16:creationId xmlns:a16="http://schemas.microsoft.com/office/drawing/2014/main" id="{F6D7F996-BB28-9A43-966D-22DAD31C62B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10027" y="5022739"/>
            <a:ext cx="240790" cy="24079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788EC011-1399-D242-8A16-10ABC296379B}"/>
              </a:ext>
            </a:extLst>
          </p:cNvPr>
          <p:cNvSpPr/>
          <p:nvPr/>
        </p:nvSpPr>
        <p:spPr>
          <a:xfrm>
            <a:off x="3970988" y="5022273"/>
            <a:ext cx="483706" cy="211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chemeClr val="accent6">
                    <a:lumMod val="75000"/>
                  </a:schemeClr>
                </a:solidFill>
              </a:rPr>
              <a:t>변경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0C5991-A0A9-334C-9BB7-10FB712116A1}"/>
              </a:ext>
            </a:extLst>
          </p:cNvPr>
          <p:cNvSpPr/>
          <p:nvPr/>
        </p:nvSpPr>
        <p:spPr>
          <a:xfrm>
            <a:off x="1181501" y="5377069"/>
            <a:ext cx="3432127" cy="2504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/>
              <a:t>참여 인력 </a:t>
            </a:r>
            <a:r>
              <a:rPr kumimoji="1" lang="en-US" altLang="ko-KR" sz="1100" dirty="0"/>
              <a:t>: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  <p:pic>
        <p:nvPicPr>
          <p:cNvPr id="55" name="그래픽 54" descr="돋보기">
            <a:extLst>
              <a:ext uri="{FF2B5EF4-FFF2-40B4-BE49-F238E27FC236}">
                <a16:creationId xmlns:a16="http://schemas.microsoft.com/office/drawing/2014/main" id="{A7A7F8F6-6488-DF45-9E80-E772C81CFC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32928" y="5391897"/>
            <a:ext cx="240790" cy="240790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603CF68E-4825-3249-831E-1D979358DDFF}"/>
              </a:ext>
            </a:extLst>
          </p:cNvPr>
          <p:cNvSpPr/>
          <p:nvPr/>
        </p:nvSpPr>
        <p:spPr>
          <a:xfrm>
            <a:off x="3970988" y="5404573"/>
            <a:ext cx="483706" cy="211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chemeClr val="accent6">
                    <a:lumMod val="75000"/>
                  </a:schemeClr>
                </a:solidFill>
              </a:rPr>
              <a:t>등록</a:t>
            </a:r>
          </a:p>
        </p:txBody>
      </p: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0B3B338B-4002-6A4D-A3B5-BFF2449E229B}"/>
              </a:ext>
            </a:extLst>
          </p:cNvPr>
          <p:cNvCxnSpPr>
            <a:cxnSpLocks/>
          </p:cNvCxnSpPr>
          <p:nvPr/>
        </p:nvCxnSpPr>
        <p:spPr>
          <a:xfrm>
            <a:off x="1261435" y="2500071"/>
            <a:ext cx="55508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F9BCB628-5913-154F-93E6-110BA4F2D6E3}"/>
              </a:ext>
            </a:extLst>
          </p:cNvPr>
          <p:cNvCxnSpPr>
            <a:cxnSpLocks/>
          </p:cNvCxnSpPr>
          <p:nvPr/>
        </p:nvCxnSpPr>
        <p:spPr>
          <a:xfrm>
            <a:off x="1978910" y="5245952"/>
            <a:ext cx="18948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F6933936-F04F-744C-A11F-0D72645CD655}"/>
              </a:ext>
            </a:extLst>
          </p:cNvPr>
          <p:cNvCxnSpPr>
            <a:cxnSpLocks/>
          </p:cNvCxnSpPr>
          <p:nvPr/>
        </p:nvCxnSpPr>
        <p:spPr>
          <a:xfrm>
            <a:off x="1978910" y="5616240"/>
            <a:ext cx="18948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D57C302-7BFE-7C44-AF84-B1B8240619C9}"/>
              </a:ext>
            </a:extLst>
          </p:cNvPr>
          <p:cNvSpPr/>
          <p:nvPr/>
        </p:nvSpPr>
        <p:spPr>
          <a:xfrm>
            <a:off x="1240530" y="5719116"/>
            <a:ext cx="6610343" cy="6256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dirty="0" err="1"/>
              <a:t>김땡땡</a:t>
            </a:r>
            <a:endParaRPr kumimoji="1"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dirty="0" err="1"/>
              <a:t>송땡땡</a:t>
            </a:r>
            <a:endParaRPr kumimoji="1"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dirty="0" err="1"/>
              <a:t>박땡땡</a:t>
            </a:r>
            <a:endParaRPr kumimoji="1" lang="en-US" altLang="ko-KR" sz="1100" dirty="0"/>
          </a:p>
        </p:txBody>
      </p:sp>
      <p:pic>
        <p:nvPicPr>
          <p:cNvPr id="65" name="그래픽 64" descr="쓰레기">
            <a:extLst>
              <a:ext uri="{FF2B5EF4-FFF2-40B4-BE49-F238E27FC236}">
                <a16:creationId xmlns:a16="http://schemas.microsoft.com/office/drawing/2014/main" id="{1CF558C1-8C89-1B49-B46B-85330A2CBE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14859" y="5839472"/>
            <a:ext cx="149512" cy="149512"/>
          </a:xfrm>
          <a:prstGeom prst="rect">
            <a:avLst/>
          </a:prstGeom>
        </p:spPr>
      </p:pic>
      <p:pic>
        <p:nvPicPr>
          <p:cNvPr id="66" name="그래픽 65" descr="쓰레기">
            <a:extLst>
              <a:ext uri="{FF2B5EF4-FFF2-40B4-BE49-F238E27FC236}">
                <a16:creationId xmlns:a16="http://schemas.microsoft.com/office/drawing/2014/main" id="{469A349F-7EC2-2D4A-BCA6-ECAC7F685E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08581" y="6022945"/>
            <a:ext cx="149512" cy="149512"/>
          </a:xfrm>
          <a:prstGeom prst="rect">
            <a:avLst/>
          </a:prstGeom>
        </p:spPr>
      </p:pic>
      <p:pic>
        <p:nvPicPr>
          <p:cNvPr id="67" name="그래픽 66" descr="쓰레기">
            <a:extLst>
              <a:ext uri="{FF2B5EF4-FFF2-40B4-BE49-F238E27FC236}">
                <a16:creationId xmlns:a16="http://schemas.microsoft.com/office/drawing/2014/main" id="{213FE834-BE60-844A-8FFC-56F0F804E2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08495" y="6215127"/>
            <a:ext cx="149512" cy="14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39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488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생성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프로젝트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596C71-BE89-FF4F-947C-39AC8974BBD8}"/>
              </a:ext>
            </a:extLst>
          </p:cNvPr>
          <p:cNvSpPr/>
          <p:nvPr/>
        </p:nvSpPr>
        <p:spPr>
          <a:xfrm>
            <a:off x="827441" y="1415487"/>
            <a:ext cx="7572375" cy="46130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스크롤의 끝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아래 여백</a:t>
            </a:r>
          </a:p>
        </p:txBody>
      </p:sp>
    </p:spTree>
    <p:extLst>
      <p:ext uri="{BB962C8B-B14F-4D97-AF65-F5344CB8AC3E}">
        <p14:creationId xmlns:p14="http://schemas.microsoft.com/office/powerpoint/2010/main" val="1701764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488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상세 화면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내가 생성한 프로젝트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프로젝트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596C71-BE89-FF4F-947C-39AC8974BBD8}"/>
              </a:ext>
            </a:extLst>
          </p:cNvPr>
          <p:cNvSpPr/>
          <p:nvPr/>
        </p:nvSpPr>
        <p:spPr>
          <a:xfrm>
            <a:off x="831533" y="1775559"/>
            <a:ext cx="7572375" cy="46130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A434C-0E97-9943-AFF6-790A636F8335}"/>
              </a:ext>
            </a:extLst>
          </p:cNvPr>
          <p:cNvSpPr txBox="1"/>
          <p:nvPr/>
        </p:nvSpPr>
        <p:spPr>
          <a:xfrm>
            <a:off x="985838" y="1907611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프로젝트명</a:t>
            </a:r>
            <a:endParaRPr kumimoji="1"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632990-FF28-494F-80C3-1E799F637FD9}"/>
              </a:ext>
            </a:extLst>
          </p:cNvPr>
          <p:cNvSpPr txBox="1"/>
          <p:nvPr/>
        </p:nvSpPr>
        <p:spPr>
          <a:xfrm>
            <a:off x="6415088" y="1900697"/>
            <a:ext cx="187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dirty="0" err="1"/>
              <a:t>수정모드</a:t>
            </a:r>
            <a:r>
              <a:rPr kumimoji="1" lang="ko-KR" altLang="en-US" dirty="0"/>
              <a:t> </a:t>
            </a:r>
            <a:r>
              <a:rPr kumimoji="1" lang="en-US" altLang="ko-KR" dirty="0"/>
              <a:t>|</a:t>
            </a:r>
            <a:r>
              <a:rPr kumimoji="1" lang="ko-KR" altLang="en-US" dirty="0"/>
              <a:t> 삭제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DBB20B-0326-FE4C-847A-734A99CBF92F}"/>
              </a:ext>
            </a:extLst>
          </p:cNvPr>
          <p:cNvSpPr/>
          <p:nvPr/>
        </p:nvSpPr>
        <p:spPr>
          <a:xfrm>
            <a:off x="1117283" y="2360334"/>
            <a:ext cx="7000875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전체진척률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F37D45-F96A-784D-A14F-D4A23DA0AFEB}"/>
              </a:ext>
            </a:extLst>
          </p:cNvPr>
          <p:cNvSpPr txBox="1"/>
          <p:nvPr/>
        </p:nvSpPr>
        <p:spPr>
          <a:xfrm>
            <a:off x="1117283" y="2863217"/>
            <a:ext cx="7000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1</a:t>
            </a:r>
            <a:r>
              <a:rPr kumimoji="1" lang="ko-KR" altLang="en-US" sz="1400" dirty="0"/>
              <a:t>줄 요구사항</a:t>
            </a:r>
            <a:endParaRPr kumimoji="1" lang="en-US" altLang="ko-KR" sz="1400" dirty="0"/>
          </a:p>
          <a:p>
            <a:r>
              <a:rPr kumimoji="1" lang="ko-KR" altLang="en-US" sz="1400" dirty="0"/>
              <a:t>요구사항 명세 </a:t>
            </a:r>
            <a:r>
              <a:rPr kumimoji="1" lang="en-US" altLang="ko-KR" sz="1400" dirty="0"/>
              <a:t>RU</a:t>
            </a:r>
          </a:p>
          <a:p>
            <a:r>
              <a:rPr kumimoji="1" lang="ko-KR" altLang="en-US" sz="1400" dirty="0"/>
              <a:t>일정</a:t>
            </a:r>
            <a:endParaRPr kumimoji="1" lang="en-US" altLang="ko-KR" sz="1400" dirty="0"/>
          </a:p>
          <a:p>
            <a:r>
              <a:rPr kumimoji="1" lang="ko-KR" altLang="en-US" sz="1400" dirty="0"/>
              <a:t>기획서 첨부</a:t>
            </a:r>
            <a:endParaRPr kumimoji="1" lang="en-US" altLang="ko-KR" sz="1400" dirty="0"/>
          </a:p>
          <a:p>
            <a:r>
              <a:rPr kumimoji="1" lang="ko-KR" altLang="en-US" sz="1400" dirty="0"/>
              <a:t>수신 부서</a:t>
            </a:r>
            <a:endParaRPr kumimoji="1" lang="en-US" altLang="ko-KR" sz="1400" dirty="0"/>
          </a:p>
          <a:p>
            <a:r>
              <a:rPr kumimoji="1" lang="ko-KR" altLang="en-US" sz="1400" dirty="0" err="1"/>
              <a:t>착수단계</a:t>
            </a:r>
            <a:endParaRPr kumimoji="1" lang="en-US" altLang="ko-KR" sz="1400" dirty="0"/>
          </a:p>
          <a:p>
            <a:r>
              <a:rPr kumimoji="1" lang="ko-KR" altLang="en-US" sz="1400" dirty="0"/>
              <a:t>추가협의사항</a:t>
            </a:r>
            <a:endParaRPr kumimoji="1" lang="en-US" altLang="ko-KR" sz="1400" dirty="0"/>
          </a:p>
          <a:p>
            <a:r>
              <a:rPr kumimoji="1" lang="ko-KR" altLang="en-US" sz="1400" dirty="0"/>
              <a:t>요청일</a:t>
            </a:r>
            <a:endParaRPr kumimoji="1" lang="en-US" altLang="ko-KR" sz="1400" dirty="0"/>
          </a:p>
          <a:p>
            <a:r>
              <a:rPr kumimoji="1" lang="ko-KR" altLang="en-US" sz="1400" dirty="0"/>
              <a:t>협의일</a:t>
            </a:r>
            <a:endParaRPr kumimoji="1" lang="en-US" altLang="ko-KR" sz="1400" dirty="0"/>
          </a:p>
          <a:p>
            <a:r>
              <a:rPr kumimoji="1" lang="ko-KR" altLang="en-US" sz="1400" dirty="0"/>
              <a:t>업무담당자선택</a:t>
            </a:r>
            <a:endParaRPr kumimoji="1" lang="en-US" altLang="ko-KR" sz="1400" dirty="0"/>
          </a:p>
          <a:p>
            <a:r>
              <a:rPr kumimoji="1" lang="ko-KR" altLang="en-US" sz="1400" dirty="0" err="1"/>
              <a:t>업무담당자</a:t>
            </a:r>
            <a:r>
              <a:rPr kumimoji="1" lang="ko-KR" altLang="en-US" sz="1400" dirty="0"/>
              <a:t> 변경</a:t>
            </a:r>
            <a:endParaRPr kumimoji="1" lang="en-US" altLang="ko-KR" sz="1400" dirty="0"/>
          </a:p>
          <a:p>
            <a:r>
              <a:rPr kumimoji="1" lang="ko-KR" altLang="en-US" sz="1400" dirty="0"/>
              <a:t>업무 할당</a:t>
            </a:r>
            <a:endParaRPr kumimoji="1" lang="en-US" altLang="ko-KR" sz="1400" dirty="0"/>
          </a:p>
          <a:p>
            <a:r>
              <a:rPr kumimoji="1" lang="ko-KR" altLang="en-US" sz="1400" dirty="0"/>
              <a:t>참여 인원 </a:t>
            </a:r>
            <a:r>
              <a:rPr kumimoji="1" lang="en-US" altLang="ko-KR" sz="1400" dirty="0"/>
              <a:t>CRUD</a:t>
            </a:r>
          </a:p>
          <a:p>
            <a:r>
              <a:rPr kumimoji="1" lang="ko-KR" altLang="en-US" sz="1400" dirty="0"/>
              <a:t>참여 인원 전체 업무 목록</a:t>
            </a:r>
            <a:endParaRPr kumimoji="1" lang="en-US" altLang="ko-KR" sz="1400" dirty="0"/>
          </a:p>
        </p:txBody>
      </p:sp>
      <p:pic>
        <p:nvPicPr>
          <p:cNvPr id="37" name="그래픽 36" descr="연필">
            <a:extLst>
              <a:ext uri="{FF2B5EF4-FFF2-40B4-BE49-F238E27FC236}">
                <a16:creationId xmlns:a16="http://schemas.microsoft.com/office/drawing/2014/main" id="{8E85F9DD-6CC7-EC4E-BBDD-1AD7800508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76958" y="1916190"/>
            <a:ext cx="338346" cy="33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94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488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상세 화면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내가 참여한 프로젝트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프로젝트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596C71-BE89-FF4F-947C-39AC8974BBD8}"/>
              </a:ext>
            </a:extLst>
          </p:cNvPr>
          <p:cNvSpPr/>
          <p:nvPr/>
        </p:nvSpPr>
        <p:spPr>
          <a:xfrm>
            <a:off x="831533" y="1775559"/>
            <a:ext cx="7572375" cy="4613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A434C-0E97-9943-AFF6-790A636F8335}"/>
              </a:ext>
            </a:extLst>
          </p:cNvPr>
          <p:cNvSpPr txBox="1"/>
          <p:nvPr/>
        </p:nvSpPr>
        <p:spPr>
          <a:xfrm>
            <a:off x="985838" y="1907611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프로젝트명</a:t>
            </a:r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DBB20B-0326-FE4C-847A-734A99CBF92F}"/>
              </a:ext>
            </a:extLst>
          </p:cNvPr>
          <p:cNvSpPr/>
          <p:nvPr/>
        </p:nvSpPr>
        <p:spPr>
          <a:xfrm>
            <a:off x="1117283" y="2360334"/>
            <a:ext cx="7000875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전체진척률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F37D45-F96A-784D-A14F-D4A23DA0AFEB}"/>
              </a:ext>
            </a:extLst>
          </p:cNvPr>
          <p:cNvSpPr txBox="1"/>
          <p:nvPr/>
        </p:nvSpPr>
        <p:spPr>
          <a:xfrm>
            <a:off x="1117283" y="2863217"/>
            <a:ext cx="700087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1</a:t>
            </a:r>
            <a:r>
              <a:rPr kumimoji="1" lang="ko-KR" altLang="en-US" sz="1400" dirty="0"/>
              <a:t>줄 요구사항</a:t>
            </a:r>
            <a:endParaRPr kumimoji="1" lang="en-US" altLang="ko-KR" sz="1400" dirty="0"/>
          </a:p>
          <a:p>
            <a:r>
              <a:rPr kumimoji="1" lang="ko-KR" altLang="en-US" sz="1400" dirty="0"/>
              <a:t>요구사항 명세</a:t>
            </a:r>
            <a:endParaRPr kumimoji="1" lang="en-US" altLang="ko-KR" sz="1400" dirty="0"/>
          </a:p>
          <a:p>
            <a:r>
              <a:rPr kumimoji="1" lang="ko-KR" altLang="en-US" sz="1400" dirty="0"/>
              <a:t>일정</a:t>
            </a:r>
            <a:endParaRPr kumimoji="1" lang="en-US" altLang="ko-KR" sz="1400" dirty="0"/>
          </a:p>
          <a:p>
            <a:r>
              <a:rPr kumimoji="1" lang="ko-KR" altLang="en-US" sz="1400" dirty="0"/>
              <a:t>기획서 첨부파일 다운로드</a:t>
            </a:r>
            <a:endParaRPr kumimoji="1" lang="en-US" altLang="ko-KR" sz="1400" dirty="0"/>
          </a:p>
          <a:p>
            <a:r>
              <a:rPr kumimoji="1" lang="ko-KR" altLang="en-US" sz="1400" dirty="0"/>
              <a:t>수신 부서</a:t>
            </a:r>
            <a:endParaRPr kumimoji="1" lang="en-US" altLang="ko-KR" sz="1400" dirty="0"/>
          </a:p>
          <a:p>
            <a:r>
              <a:rPr kumimoji="1" lang="ko-KR" altLang="en-US" sz="1400" dirty="0" err="1"/>
              <a:t>결재라인</a:t>
            </a:r>
            <a:endParaRPr kumimoji="1" lang="en-US" altLang="ko-KR" sz="1400" dirty="0"/>
          </a:p>
          <a:p>
            <a:r>
              <a:rPr kumimoji="1" lang="ko-KR" altLang="en-US" sz="1400" dirty="0" err="1"/>
              <a:t>착수단계</a:t>
            </a:r>
            <a:endParaRPr kumimoji="1" lang="en-US" altLang="ko-KR" sz="1400" dirty="0"/>
          </a:p>
          <a:p>
            <a:r>
              <a:rPr kumimoji="1" lang="ko-KR" altLang="en-US" sz="1400" dirty="0"/>
              <a:t>추가협의사항</a:t>
            </a:r>
            <a:endParaRPr kumimoji="1" lang="en-US" altLang="ko-KR" sz="1400" dirty="0"/>
          </a:p>
          <a:p>
            <a:r>
              <a:rPr kumimoji="1" lang="ko-KR" altLang="en-US" sz="1400" dirty="0"/>
              <a:t>요청일</a:t>
            </a:r>
            <a:endParaRPr kumimoji="1" lang="en-US" altLang="ko-KR" sz="1400" dirty="0"/>
          </a:p>
          <a:p>
            <a:r>
              <a:rPr kumimoji="1" lang="ko-KR" altLang="en-US" sz="1400" dirty="0"/>
              <a:t>협의일</a:t>
            </a:r>
            <a:endParaRPr kumimoji="1" lang="en-US" altLang="ko-KR" sz="1400" dirty="0"/>
          </a:p>
          <a:p>
            <a:r>
              <a:rPr kumimoji="1" lang="ko-KR" altLang="en-US" sz="1400" dirty="0"/>
              <a:t>업무담당자선택</a:t>
            </a:r>
            <a:endParaRPr kumimoji="1" lang="en-US" altLang="ko-KR" sz="1400" dirty="0"/>
          </a:p>
          <a:p>
            <a:r>
              <a:rPr kumimoji="1" lang="ko-KR" altLang="en-US" sz="1400" dirty="0" err="1"/>
              <a:t>업무담당자</a:t>
            </a:r>
            <a:r>
              <a:rPr kumimoji="1" lang="ko-KR" altLang="en-US" sz="1400" dirty="0"/>
              <a:t> 변경</a:t>
            </a:r>
            <a:endParaRPr kumimoji="1" lang="en-US" altLang="ko-KR" sz="1400" dirty="0"/>
          </a:p>
          <a:p>
            <a:r>
              <a:rPr kumimoji="1" lang="ko-KR" altLang="en-US" sz="1400" dirty="0"/>
              <a:t>업무 할당</a:t>
            </a:r>
            <a:endParaRPr kumimoji="1" lang="en-US" altLang="ko-KR" sz="1400" dirty="0"/>
          </a:p>
          <a:p>
            <a:r>
              <a:rPr kumimoji="1" lang="ko-KR" altLang="en-US" sz="1400" dirty="0"/>
              <a:t>참여 인원</a:t>
            </a:r>
            <a:endParaRPr kumimoji="1" lang="en-US" altLang="ko-KR" sz="1400" dirty="0"/>
          </a:p>
          <a:p>
            <a:r>
              <a:rPr kumimoji="1" lang="ko-KR" altLang="en-US" sz="1400" dirty="0"/>
              <a:t>참여 인원 전체 업무 목록</a:t>
            </a:r>
            <a:endParaRPr kumimoji="1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93941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개인 업무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2BBC7EC7-7A3A-4745-A960-191864F77BAB}"/>
              </a:ext>
            </a:extLst>
          </p:cNvPr>
          <p:cNvSpPr/>
          <p:nvPr/>
        </p:nvSpPr>
        <p:spPr>
          <a:xfrm>
            <a:off x="1261435" y="1340833"/>
            <a:ext cx="1414580" cy="46486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프로젝트 관리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BBE91368-D459-2E43-B73B-05097612CDC5}"/>
              </a:ext>
            </a:extLst>
          </p:cNvPr>
          <p:cNvSpPr/>
          <p:nvPr/>
        </p:nvSpPr>
        <p:spPr>
          <a:xfrm>
            <a:off x="1261435" y="1833348"/>
            <a:ext cx="1414580" cy="46486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데이터 등록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6857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개인 업무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8C84C0-BB5B-1D46-9509-334FA196A52F}"/>
              </a:ext>
            </a:extLst>
          </p:cNvPr>
          <p:cNvSpPr/>
          <p:nvPr/>
        </p:nvSpPr>
        <p:spPr>
          <a:xfrm>
            <a:off x="514350" y="1630612"/>
            <a:ext cx="2200275" cy="4441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Daily TODO List</a:t>
            </a:r>
          </a:p>
          <a:p>
            <a:pPr algn="ctr"/>
            <a:endParaRPr kumimoji="1" lang="en-US" altLang="ko-KR" sz="1600" dirty="0"/>
          </a:p>
          <a:p>
            <a:pPr algn="ctr"/>
            <a:r>
              <a:rPr kumimoji="1" lang="ko-KR" altLang="en-US" sz="1600" dirty="0"/>
              <a:t>체크박스 </a:t>
            </a:r>
            <a:r>
              <a:rPr kumimoji="1" lang="en-US" altLang="ko-KR" sz="1600" dirty="0"/>
              <a:t>+</a:t>
            </a:r>
            <a:r>
              <a:rPr kumimoji="1" lang="ko-KR" altLang="en-US" sz="1600" dirty="0"/>
              <a:t> 할일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체크시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밑줄처리</a:t>
            </a:r>
            <a:r>
              <a:rPr kumimoji="1" lang="en-US" altLang="ko-KR" sz="1600" dirty="0"/>
              <a:t>)</a:t>
            </a:r>
          </a:p>
          <a:p>
            <a:pPr algn="ctr"/>
            <a:r>
              <a:rPr kumimoji="1" lang="en-US" altLang="ko-KR" sz="1600" dirty="0"/>
              <a:t>(</a:t>
            </a:r>
            <a:r>
              <a:rPr kumimoji="1" lang="ko-KR" altLang="en-US" sz="1600" dirty="0"/>
              <a:t>고정 </a:t>
            </a:r>
            <a:r>
              <a:rPr kumimoji="1" lang="en-US" altLang="ko-KR" sz="1600" dirty="0"/>
              <a:t>UI,</a:t>
            </a:r>
          </a:p>
          <a:p>
            <a:pPr algn="ctr"/>
            <a:r>
              <a:rPr kumimoji="1" lang="ko-KR" altLang="en-US" sz="1600" dirty="0" err="1"/>
              <a:t>스크롤시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영향받지</a:t>
            </a:r>
            <a:r>
              <a:rPr kumimoji="1" lang="en-US" altLang="ko-KR" sz="1600" dirty="0"/>
              <a:t>X)</a:t>
            </a:r>
            <a:endParaRPr kumimoji="1"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83A8CB-DE9B-1D48-AAB2-C019BC3C69F7}"/>
              </a:ext>
            </a:extLst>
          </p:cNvPr>
          <p:cNvSpPr/>
          <p:nvPr/>
        </p:nvSpPr>
        <p:spPr>
          <a:xfrm>
            <a:off x="2974773" y="1630612"/>
            <a:ext cx="5654877" cy="47427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4F21D-5767-1C4D-8E72-385FFE35695F}"/>
              </a:ext>
            </a:extLst>
          </p:cNvPr>
          <p:cNvSpPr txBox="1"/>
          <p:nvPr/>
        </p:nvSpPr>
        <p:spPr>
          <a:xfrm>
            <a:off x="3061513" y="1727179"/>
            <a:ext cx="17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프로젝트 명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A1958CA-E9C3-FA49-813B-7D2860603B35}"/>
              </a:ext>
            </a:extLst>
          </p:cNvPr>
          <p:cNvSpPr/>
          <p:nvPr/>
        </p:nvSpPr>
        <p:spPr>
          <a:xfrm>
            <a:off x="3096216" y="2744341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3D661A-B97C-D640-9D42-F74FA81D20D7}"/>
              </a:ext>
            </a:extLst>
          </p:cNvPr>
          <p:cNvSpPr/>
          <p:nvPr/>
        </p:nvSpPr>
        <p:spPr>
          <a:xfrm>
            <a:off x="3146869" y="2350513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전체진척률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1B42F9-B352-A944-B1C7-1445532E07BD}"/>
              </a:ext>
            </a:extLst>
          </p:cNvPr>
          <p:cNvSpPr/>
          <p:nvPr/>
        </p:nvSpPr>
        <p:spPr>
          <a:xfrm>
            <a:off x="3164632" y="3315460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A96410E9-2F21-3840-83A1-3A0CDB1CD5A9}"/>
              </a:ext>
            </a:extLst>
          </p:cNvPr>
          <p:cNvSpPr/>
          <p:nvPr/>
        </p:nvSpPr>
        <p:spPr>
          <a:xfrm>
            <a:off x="3096216" y="3821024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2BDC8B-29D8-8E46-915C-8990346CC891}"/>
              </a:ext>
            </a:extLst>
          </p:cNvPr>
          <p:cNvSpPr/>
          <p:nvPr/>
        </p:nvSpPr>
        <p:spPr>
          <a:xfrm>
            <a:off x="3164632" y="4392143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E96A5C6A-054D-EB4F-8EA4-4E31E1DEE237}"/>
              </a:ext>
            </a:extLst>
          </p:cNvPr>
          <p:cNvSpPr/>
          <p:nvPr/>
        </p:nvSpPr>
        <p:spPr>
          <a:xfrm>
            <a:off x="3096216" y="4866488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A1CB1F-EDC3-484F-9DF0-82AD808285F1}"/>
              </a:ext>
            </a:extLst>
          </p:cNvPr>
          <p:cNvSpPr/>
          <p:nvPr/>
        </p:nvSpPr>
        <p:spPr>
          <a:xfrm>
            <a:off x="3164632" y="5437607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49D882-01C2-A840-B9FD-B39530621395}"/>
              </a:ext>
            </a:extLst>
          </p:cNvPr>
          <p:cNvSpPr txBox="1"/>
          <p:nvPr/>
        </p:nvSpPr>
        <p:spPr>
          <a:xfrm>
            <a:off x="6457950" y="1716645"/>
            <a:ext cx="2125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>
                <a:solidFill>
                  <a:schemeClr val="bg1"/>
                </a:solidFill>
              </a:rPr>
              <a:t>보기 모드 변경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pPr algn="r"/>
            <a:r>
              <a:rPr kumimoji="1" lang="en-US" altLang="ko-KR" sz="1200" dirty="0">
                <a:solidFill>
                  <a:schemeClr val="bg1"/>
                </a:solidFill>
              </a:rPr>
              <a:t>(</a:t>
            </a:r>
            <a:r>
              <a:rPr kumimoji="1" lang="ko-KR" altLang="en-US" sz="1200" dirty="0">
                <a:solidFill>
                  <a:schemeClr val="accent4"/>
                </a:solidFill>
              </a:rPr>
              <a:t>기본 목록</a:t>
            </a:r>
            <a:r>
              <a:rPr kumimoji="1" lang="en-US" altLang="ko-KR" sz="1200" dirty="0">
                <a:solidFill>
                  <a:schemeClr val="bg1"/>
                </a:solidFill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</a:rPr>
              <a:t> 일별</a:t>
            </a:r>
            <a:r>
              <a:rPr kumimoji="1" lang="en-US" altLang="ko-KR" sz="1200" dirty="0">
                <a:solidFill>
                  <a:schemeClr val="bg1"/>
                </a:solidFill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</a:rPr>
              <a:t> 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주별</a:t>
            </a:r>
            <a:r>
              <a:rPr kumimoji="1" lang="en-US" altLang="ko-KR" sz="1200" dirty="0">
                <a:solidFill>
                  <a:schemeClr val="bg1"/>
                </a:solidFill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</a:rPr>
              <a:t> 월별</a:t>
            </a:r>
            <a:r>
              <a:rPr kumimoji="1" lang="en-US" altLang="ko-KR" sz="1200" dirty="0">
                <a:solidFill>
                  <a:schemeClr val="bg1"/>
                </a:solidFill>
              </a:rPr>
              <a:t>)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184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개인 업무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8C84C0-BB5B-1D46-9509-334FA196A52F}"/>
              </a:ext>
            </a:extLst>
          </p:cNvPr>
          <p:cNvSpPr/>
          <p:nvPr/>
        </p:nvSpPr>
        <p:spPr>
          <a:xfrm>
            <a:off x="514350" y="1630612"/>
            <a:ext cx="2200275" cy="4441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Daily TODO List</a:t>
            </a:r>
          </a:p>
          <a:p>
            <a:pPr algn="ctr"/>
            <a:endParaRPr kumimoji="1" lang="en-US" altLang="ko-KR" sz="1600" dirty="0"/>
          </a:p>
          <a:p>
            <a:pPr algn="ctr"/>
            <a:r>
              <a:rPr kumimoji="1" lang="ko-KR" altLang="en-US" sz="1600" dirty="0"/>
              <a:t>체크박스 </a:t>
            </a:r>
            <a:r>
              <a:rPr kumimoji="1" lang="en-US" altLang="ko-KR" sz="1600" dirty="0"/>
              <a:t>+</a:t>
            </a:r>
            <a:r>
              <a:rPr kumimoji="1" lang="ko-KR" altLang="en-US" sz="1600" dirty="0"/>
              <a:t> 할일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체크시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밑줄처리</a:t>
            </a:r>
            <a:r>
              <a:rPr kumimoji="1" lang="en-US" altLang="ko-KR" sz="1600" dirty="0"/>
              <a:t>)</a:t>
            </a:r>
          </a:p>
          <a:p>
            <a:pPr algn="ctr"/>
            <a:r>
              <a:rPr kumimoji="1" lang="en-US" altLang="ko-KR" sz="1600" dirty="0"/>
              <a:t>(</a:t>
            </a:r>
            <a:r>
              <a:rPr kumimoji="1" lang="ko-KR" altLang="en-US" sz="1600" dirty="0"/>
              <a:t>고정 </a:t>
            </a:r>
            <a:r>
              <a:rPr kumimoji="1" lang="en-US" altLang="ko-KR" sz="1600" dirty="0"/>
              <a:t>UI,</a:t>
            </a:r>
          </a:p>
          <a:p>
            <a:pPr algn="ctr"/>
            <a:r>
              <a:rPr kumimoji="1" lang="ko-KR" altLang="en-US" sz="1600" dirty="0" err="1"/>
              <a:t>스크롤시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영향받지</a:t>
            </a:r>
            <a:r>
              <a:rPr kumimoji="1" lang="en-US" altLang="ko-KR" sz="1600" dirty="0"/>
              <a:t>X)</a:t>
            </a:r>
            <a:endParaRPr kumimoji="1"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83A8CB-DE9B-1D48-AAB2-C019BC3C69F7}"/>
              </a:ext>
            </a:extLst>
          </p:cNvPr>
          <p:cNvSpPr/>
          <p:nvPr/>
        </p:nvSpPr>
        <p:spPr>
          <a:xfrm>
            <a:off x="2974773" y="1630612"/>
            <a:ext cx="5654877" cy="47427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4F21D-5767-1C4D-8E72-385FFE35695F}"/>
              </a:ext>
            </a:extLst>
          </p:cNvPr>
          <p:cNvSpPr txBox="1"/>
          <p:nvPr/>
        </p:nvSpPr>
        <p:spPr>
          <a:xfrm>
            <a:off x="3061513" y="1727179"/>
            <a:ext cx="17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프로젝트 명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A1958CA-E9C3-FA49-813B-7D2860603B35}"/>
              </a:ext>
            </a:extLst>
          </p:cNvPr>
          <p:cNvSpPr/>
          <p:nvPr/>
        </p:nvSpPr>
        <p:spPr>
          <a:xfrm>
            <a:off x="3096216" y="2744341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3D661A-B97C-D640-9D42-F74FA81D20D7}"/>
              </a:ext>
            </a:extLst>
          </p:cNvPr>
          <p:cNvSpPr/>
          <p:nvPr/>
        </p:nvSpPr>
        <p:spPr>
          <a:xfrm>
            <a:off x="3164631" y="2371169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전체진척률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1B42F9-B352-A944-B1C7-1445532E07BD}"/>
              </a:ext>
            </a:extLst>
          </p:cNvPr>
          <p:cNvSpPr/>
          <p:nvPr/>
        </p:nvSpPr>
        <p:spPr>
          <a:xfrm>
            <a:off x="3164632" y="3315460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A96410E9-2F21-3840-83A1-3A0CDB1CD5A9}"/>
              </a:ext>
            </a:extLst>
          </p:cNvPr>
          <p:cNvSpPr/>
          <p:nvPr/>
        </p:nvSpPr>
        <p:spPr>
          <a:xfrm>
            <a:off x="3096216" y="3821024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2BDC8B-29D8-8E46-915C-8990346CC891}"/>
              </a:ext>
            </a:extLst>
          </p:cNvPr>
          <p:cNvSpPr/>
          <p:nvPr/>
        </p:nvSpPr>
        <p:spPr>
          <a:xfrm>
            <a:off x="3164632" y="4392143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E96A5C6A-054D-EB4F-8EA4-4E31E1DEE237}"/>
              </a:ext>
            </a:extLst>
          </p:cNvPr>
          <p:cNvSpPr/>
          <p:nvPr/>
        </p:nvSpPr>
        <p:spPr>
          <a:xfrm>
            <a:off x="3096216" y="4866488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A1CB1F-EDC3-484F-9DF0-82AD808285F1}"/>
              </a:ext>
            </a:extLst>
          </p:cNvPr>
          <p:cNvSpPr/>
          <p:nvPr/>
        </p:nvSpPr>
        <p:spPr>
          <a:xfrm>
            <a:off x="3164632" y="5437607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9D882-01C2-A840-B9FD-B39530621395}"/>
                  </a:ext>
                </a:extLst>
              </p:cNvPr>
              <p:cNvSpPr txBox="1"/>
              <p:nvPr/>
            </p:nvSpPr>
            <p:spPr>
              <a:xfrm>
                <a:off x="6457950" y="1716645"/>
                <a:ext cx="21254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ko-KR" alt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ko-KR" alt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⊞</m:t>
                      </m:r>
                    </m:oMath>
                  </m:oMathPara>
                </a14:m>
                <a:endParaRPr kumimoji="1"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9D882-01C2-A840-B9FD-B39530621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1716645"/>
                <a:ext cx="2125467" cy="338554"/>
              </a:xfrm>
              <a:prstGeom prst="rect">
                <a:avLst/>
              </a:prstGeom>
              <a:blipFill>
                <a:blip r:embed="rId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사각형 설명선[R] 12">
            <a:extLst>
              <a:ext uri="{FF2B5EF4-FFF2-40B4-BE49-F238E27FC236}">
                <a16:creationId xmlns:a16="http://schemas.microsoft.com/office/drawing/2014/main" id="{49F9F51C-F196-3F40-AE35-6E7AB22D3C62}"/>
              </a:ext>
            </a:extLst>
          </p:cNvPr>
          <p:cNvSpPr/>
          <p:nvPr/>
        </p:nvSpPr>
        <p:spPr>
          <a:xfrm>
            <a:off x="7890390" y="173733"/>
            <a:ext cx="1157975" cy="1270800"/>
          </a:xfrm>
          <a:prstGeom prst="wedgeRectCallout">
            <a:avLst>
              <a:gd name="adj1" fmla="val -7883"/>
              <a:gd name="adj2" fmla="val 77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일별</a:t>
            </a:r>
            <a:endParaRPr kumimoji="1" lang="en-US" altLang="ko-KR" dirty="0"/>
          </a:p>
          <a:p>
            <a:pPr algn="ctr"/>
            <a:r>
              <a:rPr kumimoji="1" lang="ko-KR" altLang="en-US" dirty="0" err="1"/>
              <a:t>주별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월별</a:t>
            </a:r>
            <a:endParaRPr kumimoji="1" lang="en-US" altLang="ko-KR" dirty="0"/>
          </a:p>
        </p:txBody>
      </p:sp>
      <p:pic>
        <p:nvPicPr>
          <p:cNvPr id="35" name="그래픽 34" descr="연필">
            <a:extLst>
              <a:ext uri="{FF2B5EF4-FFF2-40B4-BE49-F238E27FC236}">
                <a16:creationId xmlns:a16="http://schemas.microsoft.com/office/drawing/2014/main" id="{7900E351-095D-7E40-A286-3D5CA95553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05297" y="1812117"/>
            <a:ext cx="190987" cy="190987"/>
          </a:xfrm>
          <a:prstGeom prst="rect">
            <a:avLst/>
          </a:prstGeom>
        </p:spPr>
      </p:pic>
      <p:sp>
        <p:nvSpPr>
          <p:cNvPr id="36" name="사각형 설명선[R] 35">
            <a:extLst>
              <a:ext uri="{FF2B5EF4-FFF2-40B4-BE49-F238E27FC236}">
                <a16:creationId xmlns:a16="http://schemas.microsoft.com/office/drawing/2014/main" id="{56CA5965-4141-ED4C-A4DE-BCFCB4989C4B}"/>
              </a:ext>
            </a:extLst>
          </p:cNvPr>
          <p:cNvSpPr/>
          <p:nvPr/>
        </p:nvSpPr>
        <p:spPr>
          <a:xfrm>
            <a:off x="6588376" y="176767"/>
            <a:ext cx="1157975" cy="1270800"/>
          </a:xfrm>
          <a:prstGeom prst="wedgeRectCallout">
            <a:avLst>
              <a:gd name="adj1" fmla="val 40096"/>
              <a:gd name="adj2" fmla="val 79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업무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추가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관리자</a:t>
            </a:r>
            <a:r>
              <a:rPr kumimoji="1"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3636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개인 업무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8C84C0-BB5B-1D46-9509-334FA196A52F}"/>
              </a:ext>
            </a:extLst>
          </p:cNvPr>
          <p:cNvSpPr/>
          <p:nvPr/>
        </p:nvSpPr>
        <p:spPr>
          <a:xfrm>
            <a:off x="514350" y="1630612"/>
            <a:ext cx="2200275" cy="4441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Daily TODO List</a:t>
            </a:r>
          </a:p>
          <a:p>
            <a:pPr algn="ctr"/>
            <a:endParaRPr kumimoji="1" lang="en-US" altLang="ko-KR" sz="1600" dirty="0"/>
          </a:p>
          <a:p>
            <a:pPr algn="ctr"/>
            <a:r>
              <a:rPr kumimoji="1" lang="ko-KR" altLang="en-US" sz="1600" dirty="0"/>
              <a:t>체크박스 </a:t>
            </a:r>
            <a:r>
              <a:rPr kumimoji="1" lang="en-US" altLang="ko-KR" sz="1600" dirty="0"/>
              <a:t>+</a:t>
            </a:r>
            <a:r>
              <a:rPr kumimoji="1" lang="ko-KR" altLang="en-US" sz="1600" dirty="0"/>
              <a:t> 할일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체크시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밑줄처리</a:t>
            </a:r>
            <a:r>
              <a:rPr kumimoji="1" lang="en-US" altLang="ko-KR" sz="1600" dirty="0"/>
              <a:t>)</a:t>
            </a:r>
          </a:p>
          <a:p>
            <a:pPr algn="ctr"/>
            <a:r>
              <a:rPr kumimoji="1" lang="en-US" altLang="ko-KR" sz="1600" dirty="0"/>
              <a:t>(</a:t>
            </a:r>
            <a:r>
              <a:rPr kumimoji="1" lang="ko-KR" altLang="en-US" sz="1600" dirty="0"/>
              <a:t>고정 </a:t>
            </a:r>
            <a:r>
              <a:rPr kumimoji="1" lang="en-US" altLang="ko-KR" sz="1600" dirty="0"/>
              <a:t>UI,</a:t>
            </a:r>
          </a:p>
          <a:p>
            <a:pPr algn="ctr"/>
            <a:r>
              <a:rPr kumimoji="1" lang="ko-KR" altLang="en-US" sz="1600" dirty="0" err="1"/>
              <a:t>스크롤시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영향받지</a:t>
            </a:r>
            <a:r>
              <a:rPr kumimoji="1" lang="en-US" altLang="ko-KR" sz="1600" dirty="0"/>
              <a:t>X)</a:t>
            </a:r>
            <a:endParaRPr kumimoji="1"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83A8CB-DE9B-1D48-AAB2-C019BC3C69F7}"/>
              </a:ext>
            </a:extLst>
          </p:cNvPr>
          <p:cNvSpPr/>
          <p:nvPr/>
        </p:nvSpPr>
        <p:spPr>
          <a:xfrm>
            <a:off x="2974773" y="1630612"/>
            <a:ext cx="5654877" cy="47427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4F21D-5767-1C4D-8E72-385FFE35695F}"/>
              </a:ext>
            </a:extLst>
          </p:cNvPr>
          <p:cNvSpPr txBox="1"/>
          <p:nvPr/>
        </p:nvSpPr>
        <p:spPr>
          <a:xfrm>
            <a:off x="3061513" y="1727179"/>
            <a:ext cx="17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프로젝트 명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3D661A-B97C-D640-9D42-F74FA81D20D7}"/>
              </a:ext>
            </a:extLst>
          </p:cNvPr>
          <p:cNvSpPr/>
          <p:nvPr/>
        </p:nvSpPr>
        <p:spPr>
          <a:xfrm>
            <a:off x="3164631" y="2381513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전체진척률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9D882-01C2-A840-B9FD-B39530621395}"/>
                  </a:ext>
                </a:extLst>
              </p:cNvPr>
              <p:cNvSpPr txBox="1"/>
              <p:nvPr/>
            </p:nvSpPr>
            <p:spPr>
              <a:xfrm>
                <a:off x="6457950" y="1716645"/>
                <a:ext cx="21254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ko-KR" alt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ko-KR" alt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⊞</m:t>
                      </m:r>
                    </m:oMath>
                  </m:oMathPara>
                </a14:m>
                <a:endParaRPr kumimoji="1"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9D882-01C2-A840-B9FD-B39530621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1716645"/>
                <a:ext cx="2125467" cy="338554"/>
              </a:xfrm>
              <a:prstGeom prst="rect">
                <a:avLst/>
              </a:prstGeom>
              <a:blipFill>
                <a:blip r:embed="rId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사각형 설명선[R] 12">
            <a:extLst>
              <a:ext uri="{FF2B5EF4-FFF2-40B4-BE49-F238E27FC236}">
                <a16:creationId xmlns:a16="http://schemas.microsoft.com/office/drawing/2014/main" id="{49F9F51C-F196-3F40-AE35-6E7AB22D3C62}"/>
              </a:ext>
            </a:extLst>
          </p:cNvPr>
          <p:cNvSpPr/>
          <p:nvPr/>
        </p:nvSpPr>
        <p:spPr>
          <a:xfrm>
            <a:off x="7890390" y="173733"/>
            <a:ext cx="1157975" cy="1270800"/>
          </a:xfrm>
          <a:prstGeom prst="wedgeRectCallout">
            <a:avLst>
              <a:gd name="adj1" fmla="val -7883"/>
              <a:gd name="adj2" fmla="val 77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일별</a:t>
            </a:r>
            <a:endParaRPr kumimoji="1" lang="en-US" altLang="ko-KR" dirty="0"/>
          </a:p>
          <a:p>
            <a:pPr algn="ctr"/>
            <a:r>
              <a:rPr kumimoji="1" lang="ko-KR" altLang="en-US" dirty="0" err="1"/>
              <a:t>주별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월별</a:t>
            </a:r>
            <a:endParaRPr kumimoji="1"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28DE56-F43B-6946-A6A5-ACE92FA503AC}"/>
              </a:ext>
            </a:extLst>
          </p:cNvPr>
          <p:cNvSpPr txBox="1"/>
          <p:nvPr/>
        </p:nvSpPr>
        <p:spPr>
          <a:xfrm>
            <a:off x="4722471" y="2055199"/>
            <a:ext cx="2187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/>
                </a:solidFill>
              </a:rPr>
              <a:t>&lt;</a:t>
            </a:r>
            <a:r>
              <a:rPr kumimoji="1" lang="ko-KR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ko-KR" sz="1200" dirty="0">
                <a:solidFill>
                  <a:schemeClr val="bg1"/>
                </a:solidFill>
              </a:rPr>
              <a:t>2023</a:t>
            </a:r>
            <a:r>
              <a:rPr kumimoji="1" lang="ko-KR" altLang="en-US" sz="1200" dirty="0">
                <a:solidFill>
                  <a:schemeClr val="bg1"/>
                </a:solidFill>
              </a:rPr>
              <a:t>년 </a:t>
            </a:r>
            <a:r>
              <a:rPr kumimoji="1" lang="en-US" altLang="ko-KR" sz="1200" dirty="0">
                <a:solidFill>
                  <a:schemeClr val="bg1"/>
                </a:solidFill>
              </a:rPr>
              <a:t>5</a:t>
            </a:r>
            <a:r>
              <a:rPr kumimoji="1" lang="ko-KR" altLang="en-US" sz="1200" dirty="0">
                <a:solidFill>
                  <a:schemeClr val="bg1"/>
                </a:solidFill>
              </a:rPr>
              <a:t>월 </a:t>
            </a:r>
            <a:r>
              <a:rPr kumimoji="1" lang="en-US" altLang="ko-KR" sz="1200" dirty="0">
                <a:solidFill>
                  <a:schemeClr val="bg1"/>
                </a:solidFill>
              </a:rPr>
              <a:t>30</a:t>
            </a:r>
            <a:r>
              <a:rPr kumimoji="1" lang="ko-KR" altLang="en-US" sz="1200" dirty="0">
                <a:solidFill>
                  <a:schemeClr val="bg1"/>
                </a:solidFill>
              </a:rPr>
              <a:t>일 </a:t>
            </a:r>
            <a:r>
              <a:rPr kumimoji="1" lang="en-US" altLang="ko-KR" sz="1200" dirty="0">
                <a:solidFill>
                  <a:schemeClr val="bg1"/>
                </a:solidFill>
              </a:rPr>
              <a:t>&gt;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83482620-F9CF-3043-87E5-70F36A8DD0C8}"/>
              </a:ext>
            </a:extLst>
          </p:cNvPr>
          <p:cNvSpPr/>
          <p:nvPr/>
        </p:nvSpPr>
        <p:spPr>
          <a:xfrm>
            <a:off x="3096216" y="2744341"/>
            <a:ext cx="5361169" cy="3482839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651A3C42-6904-E442-BA53-E33EE5C2DAE4}"/>
              </a:ext>
            </a:extLst>
          </p:cNvPr>
          <p:cNvSpPr/>
          <p:nvPr/>
        </p:nvSpPr>
        <p:spPr>
          <a:xfrm>
            <a:off x="3096216" y="2849804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4F6E9C3-A623-6040-843A-7FE515723A1E}"/>
              </a:ext>
            </a:extLst>
          </p:cNvPr>
          <p:cNvSpPr/>
          <p:nvPr/>
        </p:nvSpPr>
        <p:spPr>
          <a:xfrm>
            <a:off x="3164632" y="3420923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0AB90A54-8B8F-774D-A79D-8BD3AD9149AD}"/>
              </a:ext>
            </a:extLst>
          </p:cNvPr>
          <p:cNvSpPr/>
          <p:nvPr/>
        </p:nvSpPr>
        <p:spPr>
          <a:xfrm>
            <a:off x="3096216" y="3949399"/>
            <a:ext cx="5361169" cy="948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개인 업무 목록</a:t>
            </a:r>
            <a:r>
              <a:rPr kumimoji="1" lang="en-US" altLang="ko-KR" dirty="0">
                <a:solidFill>
                  <a:schemeClr val="tx1"/>
                </a:solidFill>
              </a:rPr>
              <a:t>		</a:t>
            </a:r>
            <a:r>
              <a:rPr kumimoji="1" lang="ko-KR" altLang="en-US" dirty="0">
                <a:solidFill>
                  <a:schemeClr val="tx1"/>
                </a:solidFill>
              </a:rPr>
              <a:t>    </a:t>
            </a:r>
            <a:r>
              <a:rPr kumimoji="1" lang="ko-KR" altLang="en-US" sz="1100" dirty="0">
                <a:solidFill>
                  <a:schemeClr val="tx1"/>
                </a:solidFill>
              </a:rPr>
              <a:t>기간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2023.02.14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~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2023.04.19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FD12EDE-AB97-8D41-854D-E703929161F7}"/>
              </a:ext>
            </a:extLst>
          </p:cNvPr>
          <p:cNvSpPr/>
          <p:nvPr/>
        </p:nvSpPr>
        <p:spPr>
          <a:xfrm>
            <a:off x="3164632" y="4520518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p:pic>
        <p:nvPicPr>
          <p:cNvPr id="40" name="그래픽 39" descr="연필">
            <a:extLst>
              <a:ext uri="{FF2B5EF4-FFF2-40B4-BE49-F238E27FC236}">
                <a16:creationId xmlns:a16="http://schemas.microsoft.com/office/drawing/2014/main" id="{D7A20F2E-99B5-A84B-B3D1-5CFE51A650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05297" y="1812117"/>
            <a:ext cx="190987" cy="190987"/>
          </a:xfrm>
          <a:prstGeom prst="rect">
            <a:avLst/>
          </a:prstGeom>
        </p:spPr>
      </p:pic>
      <p:sp>
        <p:nvSpPr>
          <p:cNvPr id="42" name="사각형 설명선[R] 41">
            <a:extLst>
              <a:ext uri="{FF2B5EF4-FFF2-40B4-BE49-F238E27FC236}">
                <a16:creationId xmlns:a16="http://schemas.microsoft.com/office/drawing/2014/main" id="{08D39ADF-BAF5-1F4C-863C-C841DB819387}"/>
              </a:ext>
            </a:extLst>
          </p:cNvPr>
          <p:cNvSpPr/>
          <p:nvPr/>
        </p:nvSpPr>
        <p:spPr>
          <a:xfrm>
            <a:off x="6588376" y="176767"/>
            <a:ext cx="1157975" cy="1270800"/>
          </a:xfrm>
          <a:prstGeom prst="wedgeRectCallout">
            <a:avLst>
              <a:gd name="adj1" fmla="val 40096"/>
              <a:gd name="adj2" fmla="val 79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업무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추가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관리자</a:t>
            </a:r>
            <a:r>
              <a:rPr kumimoji="1"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1555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개인 업무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8C84C0-BB5B-1D46-9509-334FA196A52F}"/>
              </a:ext>
            </a:extLst>
          </p:cNvPr>
          <p:cNvSpPr/>
          <p:nvPr/>
        </p:nvSpPr>
        <p:spPr>
          <a:xfrm>
            <a:off x="514350" y="1630612"/>
            <a:ext cx="2200275" cy="4441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Daily TODO List</a:t>
            </a:r>
          </a:p>
          <a:p>
            <a:pPr algn="ctr"/>
            <a:endParaRPr kumimoji="1" lang="en-US" altLang="ko-KR" sz="1600" dirty="0"/>
          </a:p>
          <a:p>
            <a:pPr algn="ctr"/>
            <a:r>
              <a:rPr kumimoji="1" lang="ko-KR" altLang="en-US" sz="1600" dirty="0"/>
              <a:t>체크박스 </a:t>
            </a:r>
            <a:r>
              <a:rPr kumimoji="1" lang="en-US" altLang="ko-KR" sz="1600" dirty="0"/>
              <a:t>+</a:t>
            </a:r>
            <a:r>
              <a:rPr kumimoji="1" lang="ko-KR" altLang="en-US" sz="1600" dirty="0"/>
              <a:t> 할일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체크시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밑줄처리</a:t>
            </a:r>
            <a:r>
              <a:rPr kumimoji="1" lang="en-US" altLang="ko-KR" sz="1600" dirty="0"/>
              <a:t>)</a:t>
            </a:r>
          </a:p>
          <a:p>
            <a:pPr algn="ctr"/>
            <a:r>
              <a:rPr kumimoji="1" lang="en-US" altLang="ko-KR" sz="1600" dirty="0"/>
              <a:t>(</a:t>
            </a:r>
            <a:r>
              <a:rPr kumimoji="1" lang="ko-KR" altLang="en-US" sz="1600" dirty="0"/>
              <a:t>고정 </a:t>
            </a:r>
            <a:r>
              <a:rPr kumimoji="1" lang="en-US" altLang="ko-KR" sz="1600" dirty="0"/>
              <a:t>UI,</a:t>
            </a:r>
          </a:p>
          <a:p>
            <a:pPr algn="ctr"/>
            <a:r>
              <a:rPr kumimoji="1" lang="ko-KR" altLang="en-US" sz="1600" dirty="0" err="1"/>
              <a:t>스크롤시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영향받지</a:t>
            </a:r>
            <a:r>
              <a:rPr kumimoji="1" lang="en-US" altLang="ko-KR" sz="1600" dirty="0"/>
              <a:t>X)</a:t>
            </a:r>
            <a:endParaRPr kumimoji="1"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83A8CB-DE9B-1D48-AAB2-C019BC3C69F7}"/>
              </a:ext>
            </a:extLst>
          </p:cNvPr>
          <p:cNvSpPr/>
          <p:nvPr/>
        </p:nvSpPr>
        <p:spPr>
          <a:xfrm>
            <a:off x="2974773" y="1630612"/>
            <a:ext cx="5654877" cy="47427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4F21D-5767-1C4D-8E72-385FFE35695F}"/>
              </a:ext>
            </a:extLst>
          </p:cNvPr>
          <p:cNvSpPr txBox="1"/>
          <p:nvPr/>
        </p:nvSpPr>
        <p:spPr>
          <a:xfrm>
            <a:off x="3061513" y="1727179"/>
            <a:ext cx="17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프로젝트 명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3D661A-B97C-D640-9D42-F74FA81D20D7}"/>
              </a:ext>
            </a:extLst>
          </p:cNvPr>
          <p:cNvSpPr/>
          <p:nvPr/>
        </p:nvSpPr>
        <p:spPr>
          <a:xfrm>
            <a:off x="3164631" y="2381513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전체진척률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9D882-01C2-A840-B9FD-B39530621395}"/>
                  </a:ext>
                </a:extLst>
              </p:cNvPr>
              <p:cNvSpPr txBox="1"/>
              <p:nvPr/>
            </p:nvSpPr>
            <p:spPr>
              <a:xfrm>
                <a:off x="6457950" y="1716645"/>
                <a:ext cx="21254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ko-KR" alt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ko-KR" alt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⊞</m:t>
                      </m:r>
                    </m:oMath>
                  </m:oMathPara>
                </a14:m>
                <a:endParaRPr kumimoji="1"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9D882-01C2-A840-B9FD-B39530621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1716645"/>
                <a:ext cx="2125467" cy="338554"/>
              </a:xfrm>
              <a:prstGeom prst="rect">
                <a:avLst/>
              </a:prstGeom>
              <a:blipFill>
                <a:blip r:embed="rId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사각형 설명선[R] 12">
            <a:extLst>
              <a:ext uri="{FF2B5EF4-FFF2-40B4-BE49-F238E27FC236}">
                <a16:creationId xmlns:a16="http://schemas.microsoft.com/office/drawing/2014/main" id="{49F9F51C-F196-3F40-AE35-6E7AB22D3C62}"/>
              </a:ext>
            </a:extLst>
          </p:cNvPr>
          <p:cNvSpPr/>
          <p:nvPr/>
        </p:nvSpPr>
        <p:spPr>
          <a:xfrm>
            <a:off x="7890390" y="173733"/>
            <a:ext cx="1157975" cy="1270800"/>
          </a:xfrm>
          <a:prstGeom prst="wedgeRectCallout">
            <a:avLst>
              <a:gd name="adj1" fmla="val -7883"/>
              <a:gd name="adj2" fmla="val 77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일별</a:t>
            </a:r>
            <a:endParaRPr kumimoji="1" lang="en-US" altLang="ko-KR" dirty="0"/>
          </a:p>
          <a:p>
            <a:pPr algn="ctr"/>
            <a:r>
              <a:rPr kumimoji="1" lang="ko-KR" altLang="en-US" dirty="0" err="1"/>
              <a:t>주별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월별</a:t>
            </a:r>
            <a:endParaRPr kumimoji="1"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28DE56-F43B-6946-A6A5-ACE92FA503AC}"/>
              </a:ext>
            </a:extLst>
          </p:cNvPr>
          <p:cNvSpPr txBox="1"/>
          <p:nvPr/>
        </p:nvSpPr>
        <p:spPr>
          <a:xfrm>
            <a:off x="4360420" y="2055199"/>
            <a:ext cx="2911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/>
                </a:solidFill>
              </a:rPr>
              <a:t>&lt;</a:t>
            </a:r>
            <a:r>
              <a:rPr kumimoji="1" lang="ko-KR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ko-KR" sz="1200" dirty="0">
                <a:solidFill>
                  <a:schemeClr val="bg1"/>
                </a:solidFill>
              </a:rPr>
              <a:t>2023</a:t>
            </a:r>
            <a:r>
              <a:rPr kumimoji="1" lang="ko-KR" altLang="en-US" sz="1200" dirty="0">
                <a:solidFill>
                  <a:schemeClr val="bg1"/>
                </a:solidFill>
              </a:rPr>
              <a:t>년 </a:t>
            </a:r>
            <a:r>
              <a:rPr kumimoji="1" lang="en-US" altLang="ko-KR" sz="1200" dirty="0">
                <a:solidFill>
                  <a:schemeClr val="bg1"/>
                </a:solidFill>
              </a:rPr>
              <a:t>5</a:t>
            </a:r>
            <a:r>
              <a:rPr kumimoji="1" lang="ko-KR" altLang="en-US" sz="1200" dirty="0">
                <a:solidFill>
                  <a:schemeClr val="bg1"/>
                </a:solidFill>
              </a:rPr>
              <a:t>월 </a:t>
            </a:r>
            <a:r>
              <a:rPr kumimoji="1" lang="en-US" altLang="ko-KR" sz="1200" dirty="0">
                <a:solidFill>
                  <a:schemeClr val="bg1"/>
                </a:solidFill>
              </a:rPr>
              <a:t>1</a:t>
            </a:r>
            <a:r>
              <a:rPr kumimoji="1" lang="ko-KR" altLang="en-US" sz="1200" dirty="0">
                <a:solidFill>
                  <a:schemeClr val="bg1"/>
                </a:solidFill>
              </a:rPr>
              <a:t>일 </a:t>
            </a:r>
            <a:r>
              <a:rPr kumimoji="1" lang="en-US" altLang="ko-KR" sz="1200" dirty="0">
                <a:solidFill>
                  <a:schemeClr val="bg1"/>
                </a:solidFill>
              </a:rPr>
              <a:t>~</a:t>
            </a:r>
            <a:r>
              <a:rPr kumimoji="1" lang="ko-KR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ko-KR" sz="1200" dirty="0">
                <a:solidFill>
                  <a:schemeClr val="bg1"/>
                </a:solidFill>
              </a:rPr>
              <a:t>2023</a:t>
            </a:r>
            <a:r>
              <a:rPr kumimoji="1" lang="ko-KR" altLang="en-US" sz="1200" dirty="0">
                <a:solidFill>
                  <a:schemeClr val="bg1"/>
                </a:solidFill>
              </a:rPr>
              <a:t>년 </a:t>
            </a:r>
            <a:r>
              <a:rPr kumimoji="1" lang="en-US" altLang="ko-KR" sz="1200" dirty="0">
                <a:solidFill>
                  <a:schemeClr val="bg1"/>
                </a:solidFill>
              </a:rPr>
              <a:t>5</a:t>
            </a:r>
            <a:r>
              <a:rPr kumimoji="1" lang="ko-KR" altLang="en-US" sz="1200" dirty="0">
                <a:solidFill>
                  <a:schemeClr val="bg1"/>
                </a:solidFill>
              </a:rPr>
              <a:t>월 </a:t>
            </a:r>
            <a:r>
              <a:rPr kumimoji="1" lang="en-US" altLang="ko-KR" sz="1200" dirty="0">
                <a:solidFill>
                  <a:schemeClr val="bg1"/>
                </a:solidFill>
              </a:rPr>
              <a:t>7</a:t>
            </a:r>
            <a:r>
              <a:rPr kumimoji="1" lang="ko-KR" altLang="en-US" sz="1200" dirty="0">
                <a:solidFill>
                  <a:schemeClr val="bg1"/>
                </a:solidFill>
              </a:rPr>
              <a:t>일 </a:t>
            </a:r>
            <a:r>
              <a:rPr kumimoji="1" lang="en-US" altLang="ko-KR" sz="1200" dirty="0">
                <a:solidFill>
                  <a:schemeClr val="bg1"/>
                </a:solidFill>
              </a:rPr>
              <a:t>&gt;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83482620-F9CF-3043-87E5-70F36A8DD0C8}"/>
              </a:ext>
            </a:extLst>
          </p:cNvPr>
          <p:cNvSpPr/>
          <p:nvPr/>
        </p:nvSpPr>
        <p:spPr>
          <a:xfrm>
            <a:off x="3096216" y="2744341"/>
            <a:ext cx="5361169" cy="3482839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5297207-3003-1248-912B-E4E02D85D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273534"/>
              </p:ext>
            </p:extLst>
          </p:nvPr>
        </p:nvGraphicFramePr>
        <p:xfrm>
          <a:off x="3095493" y="2782508"/>
          <a:ext cx="5361167" cy="32942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5881">
                  <a:extLst>
                    <a:ext uri="{9D8B030D-6E8A-4147-A177-3AD203B41FA5}">
                      <a16:colId xmlns:a16="http://schemas.microsoft.com/office/drawing/2014/main" val="3621199858"/>
                    </a:ext>
                  </a:extLst>
                </a:gridCol>
                <a:gridCol w="765881">
                  <a:extLst>
                    <a:ext uri="{9D8B030D-6E8A-4147-A177-3AD203B41FA5}">
                      <a16:colId xmlns:a16="http://schemas.microsoft.com/office/drawing/2014/main" val="2425887123"/>
                    </a:ext>
                  </a:extLst>
                </a:gridCol>
                <a:gridCol w="765881">
                  <a:extLst>
                    <a:ext uri="{9D8B030D-6E8A-4147-A177-3AD203B41FA5}">
                      <a16:colId xmlns:a16="http://schemas.microsoft.com/office/drawing/2014/main" val="641174660"/>
                    </a:ext>
                  </a:extLst>
                </a:gridCol>
                <a:gridCol w="765881">
                  <a:extLst>
                    <a:ext uri="{9D8B030D-6E8A-4147-A177-3AD203B41FA5}">
                      <a16:colId xmlns:a16="http://schemas.microsoft.com/office/drawing/2014/main" val="2382509956"/>
                    </a:ext>
                  </a:extLst>
                </a:gridCol>
                <a:gridCol w="765881">
                  <a:extLst>
                    <a:ext uri="{9D8B030D-6E8A-4147-A177-3AD203B41FA5}">
                      <a16:colId xmlns:a16="http://schemas.microsoft.com/office/drawing/2014/main" val="876063936"/>
                    </a:ext>
                  </a:extLst>
                </a:gridCol>
                <a:gridCol w="765881">
                  <a:extLst>
                    <a:ext uri="{9D8B030D-6E8A-4147-A177-3AD203B41FA5}">
                      <a16:colId xmlns:a16="http://schemas.microsoft.com/office/drawing/2014/main" val="2666514100"/>
                    </a:ext>
                  </a:extLst>
                </a:gridCol>
                <a:gridCol w="765881">
                  <a:extLst>
                    <a:ext uri="{9D8B030D-6E8A-4147-A177-3AD203B41FA5}">
                      <a16:colId xmlns:a16="http://schemas.microsoft.com/office/drawing/2014/main" val="249747714"/>
                    </a:ext>
                  </a:extLst>
                </a:gridCol>
              </a:tblGrid>
              <a:tr h="2963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730844"/>
                  </a:ext>
                </a:extLst>
              </a:tr>
              <a:tr h="299788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573289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72E936B7-A24B-0246-9906-44D673638F83}"/>
              </a:ext>
            </a:extLst>
          </p:cNvPr>
          <p:cNvSpPr/>
          <p:nvPr/>
        </p:nvSpPr>
        <p:spPr>
          <a:xfrm>
            <a:off x="3118121" y="3137023"/>
            <a:ext cx="707427" cy="8425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4D5D932A-2DA0-9C4D-ACE1-337EFBF5F259}"/>
              </a:ext>
            </a:extLst>
          </p:cNvPr>
          <p:cNvSpPr/>
          <p:nvPr/>
        </p:nvSpPr>
        <p:spPr>
          <a:xfrm>
            <a:off x="3118121" y="4017710"/>
            <a:ext cx="3757241" cy="8425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40" name="그래픽 39" descr="연필">
            <a:extLst>
              <a:ext uri="{FF2B5EF4-FFF2-40B4-BE49-F238E27FC236}">
                <a16:creationId xmlns:a16="http://schemas.microsoft.com/office/drawing/2014/main" id="{0FF796B5-511D-2345-B6DC-A591C355D4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05297" y="1812117"/>
            <a:ext cx="190987" cy="190987"/>
          </a:xfrm>
          <a:prstGeom prst="rect">
            <a:avLst/>
          </a:prstGeom>
        </p:spPr>
      </p:pic>
      <p:sp>
        <p:nvSpPr>
          <p:cNvPr id="42" name="사각형 설명선[R] 41">
            <a:extLst>
              <a:ext uri="{FF2B5EF4-FFF2-40B4-BE49-F238E27FC236}">
                <a16:creationId xmlns:a16="http://schemas.microsoft.com/office/drawing/2014/main" id="{77344BD6-D072-114A-B457-E578E4228793}"/>
              </a:ext>
            </a:extLst>
          </p:cNvPr>
          <p:cNvSpPr/>
          <p:nvPr/>
        </p:nvSpPr>
        <p:spPr>
          <a:xfrm>
            <a:off x="6588376" y="176767"/>
            <a:ext cx="1157975" cy="1270800"/>
          </a:xfrm>
          <a:prstGeom prst="wedgeRectCallout">
            <a:avLst>
              <a:gd name="adj1" fmla="val 40096"/>
              <a:gd name="adj2" fmla="val 79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업무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추가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관리자</a:t>
            </a:r>
            <a:r>
              <a:rPr kumimoji="1"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9841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개인 업무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8C84C0-BB5B-1D46-9509-334FA196A52F}"/>
              </a:ext>
            </a:extLst>
          </p:cNvPr>
          <p:cNvSpPr/>
          <p:nvPr/>
        </p:nvSpPr>
        <p:spPr>
          <a:xfrm>
            <a:off x="514350" y="1630612"/>
            <a:ext cx="2200275" cy="4441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Daily TODO List</a:t>
            </a:r>
          </a:p>
          <a:p>
            <a:pPr algn="ctr"/>
            <a:endParaRPr kumimoji="1" lang="en-US" altLang="ko-KR" sz="1600" dirty="0"/>
          </a:p>
          <a:p>
            <a:pPr algn="ctr"/>
            <a:r>
              <a:rPr kumimoji="1" lang="ko-KR" altLang="en-US" sz="1600" dirty="0"/>
              <a:t>체크박스 </a:t>
            </a:r>
            <a:r>
              <a:rPr kumimoji="1" lang="en-US" altLang="ko-KR" sz="1600" dirty="0"/>
              <a:t>+</a:t>
            </a:r>
            <a:r>
              <a:rPr kumimoji="1" lang="ko-KR" altLang="en-US" sz="1600" dirty="0"/>
              <a:t> 할일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체크시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밑줄처리</a:t>
            </a:r>
            <a:r>
              <a:rPr kumimoji="1" lang="en-US" altLang="ko-KR" sz="1600" dirty="0"/>
              <a:t>)</a:t>
            </a:r>
          </a:p>
          <a:p>
            <a:pPr algn="ctr"/>
            <a:r>
              <a:rPr kumimoji="1" lang="en-US" altLang="ko-KR" sz="1600" dirty="0"/>
              <a:t>(</a:t>
            </a:r>
            <a:r>
              <a:rPr kumimoji="1" lang="ko-KR" altLang="en-US" sz="1600" dirty="0"/>
              <a:t>고정 </a:t>
            </a:r>
            <a:r>
              <a:rPr kumimoji="1" lang="en-US" altLang="ko-KR" sz="1600" dirty="0"/>
              <a:t>UI,</a:t>
            </a:r>
          </a:p>
          <a:p>
            <a:pPr algn="ctr"/>
            <a:r>
              <a:rPr kumimoji="1" lang="ko-KR" altLang="en-US" sz="1600" dirty="0" err="1"/>
              <a:t>스크롤시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영향받지</a:t>
            </a:r>
            <a:r>
              <a:rPr kumimoji="1" lang="en-US" altLang="ko-KR" sz="1600" dirty="0"/>
              <a:t>X)</a:t>
            </a:r>
            <a:endParaRPr kumimoji="1"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83A8CB-DE9B-1D48-AAB2-C019BC3C69F7}"/>
              </a:ext>
            </a:extLst>
          </p:cNvPr>
          <p:cNvSpPr/>
          <p:nvPr/>
        </p:nvSpPr>
        <p:spPr>
          <a:xfrm>
            <a:off x="2974773" y="1630612"/>
            <a:ext cx="5654877" cy="47427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4F21D-5767-1C4D-8E72-385FFE35695F}"/>
              </a:ext>
            </a:extLst>
          </p:cNvPr>
          <p:cNvSpPr txBox="1"/>
          <p:nvPr/>
        </p:nvSpPr>
        <p:spPr>
          <a:xfrm>
            <a:off x="3061513" y="1727179"/>
            <a:ext cx="17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프로젝트 명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3D661A-B97C-D640-9D42-F74FA81D20D7}"/>
              </a:ext>
            </a:extLst>
          </p:cNvPr>
          <p:cNvSpPr/>
          <p:nvPr/>
        </p:nvSpPr>
        <p:spPr>
          <a:xfrm>
            <a:off x="3164631" y="2381513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전체진척률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9D882-01C2-A840-B9FD-B39530621395}"/>
                  </a:ext>
                </a:extLst>
              </p:cNvPr>
              <p:cNvSpPr txBox="1"/>
              <p:nvPr/>
            </p:nvSpPr>
            <p:spPr>
              <a:xfrm>
                <a:off x="6457950" y="1716645"/>
                <a:ext cx="21254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ko-KR" alt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ko-KR" alt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⊞</m:t>
                      </m:r>
                    </m:oMath>
                  </m:oMathPara>
                </a14:m>
                <a:endParaRPr kumimoji="1"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9D882-01C2-A840-B9FD-B39530621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1716645"/>
                <a:ext cx="2125467" cy="338554"/>
              </a:xfrm>
              <a:prstGeom prst="rect">
                <a:avLst/>
              </a:prstGeom>
              <a:blipFill>
                <a:blip r:embed="rId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사각형 설명선[R] 12">
            <a:extLst>
              <a:ext uri="{FF2B5EF4-FFF2-40B4-BE49-F238E27FC236}">
                <a16:creationId xmlns:a16="http://schemas.microsoft.com/office/drawing/2014/main" id="{49F9F51C-F196-3F40-AE35-6E7AB22D3C62}"/>
              </a:ext>
            </a:extLst>
          </p:cNvPr>
          <p:cNvSpPr/>
          <p:nvPr/>
        </p:nvSpPr>
        <p:spPr>
          <a:xfrm>
            <a:off x="7890390" y="173733"/>
            <a:ext cx="1157975" cy="1270800"/>
          </a:xfrm>
          <a:prstGeom prst="wedgeRectCallout">
            <a:avLst>
              <a:gd name="adj1" fmla="val -7883"/>
              <a:gd name="adj2" fmla="val 77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일별</a:t>
            </a:r>
            <a:endParaRPr kumimoji="1" lang="en-US" altLang="ko-KR" dirty="0"/>
          </a:p>
          <a:p>
            <a:pPr algn="ctr"/>
            <a:r>
              <a:rPr kumimoji="1" lang="ko-KR" altLang="en-US" dirty="0" err="1"/>
              <a:t>주별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월별</a:t>
            </a:r>
            <a:endParaRPr kumimoji="1"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28DE56-F43B-6946-A6A5-ACE92FA503AC}"/>
              </a:ext>
            </a:extLst>
          </p:cNvPr>
          <p:cNvSpPr txBox="1"/>
          <p:nvPr/>
        </p:nvSpPr>
        <p:spPr>
          <a:xfrm>
            <a:off x="4722471" y="2055199"/>
            <a:ext cx="2187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/>
                </a:solidFill>
              </a:rPr>
              <a:t>&lt;</a:t>
            </a:r>
            <a:r>
              <a:rPr kumimoji="1" lang="ko-KR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ko-KR" sz="1200" dirty="0">
                <a:solidFill>
                  <a:schemeClr val="bg1"/>
                </a:solidFill>
              </a:rPr>
              <a:t>2023</a:t>
            </a:r>
            <a:r>
              <a:rPr kumimoji="1" lang="ko-KR" altLang="en-US" sz="1200" dirty="0">
                <a:solidFill>
                  <a:schemeClr val="bg1"/>
                </a:solidFill>
              </a:rPr>
              <a:t>년 </a:t>
            </a:r>
            <a:r>
              <a:rPr kumimoji="1" lang="en-US" altLang="ko-KR" sz="1200" dirty="0">
                <a:solidFill>
                  <a:schemeClr val="bg1"/>
                </a:solidFill>
              </a:rPr>
              <a:t>5</a:t>
            </a:r>
            <a:r>
              <a:rPr kumimoji="1" lang="ko-KR" altLang="en-US" sz="1200" dirty="0">
                <a:solidFill>
                  <a:schemeClr val="bg1"/>
                </a:solidFill>
              </a:rPr>
              <a:t>월 </a:t>
            </a:r>
            <a:r>
              <a:rPr kumimoji="1" lang="en-US" altLang="ko-KR" sz="1200" dirty="0">
                <a:solidFill>
                  <a:schemeClr val="bg1"/>
                </a:solidFill>
              </a:rPr>
              <a:t>&gt;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83482620-F9CF-3043-87E5-70F36A8DD0C8}"/>
              </a:ext>
            </a:extLst>
          </p:cNvPr>
          <p:cNvSpPr/>
          <p:nvPr/>
        </p:nvSpPr>
        <p:spPr>
          <a:xfrm>
            <a:off x="3096216" y="2744341"/>
            <a:ext cx="5361169" cy="3482839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달력</a:t>
            </a:r>
          </a:p>
        </p:txBody>
      </p:sp>
      <p:pic>
        <p:nvPicPr>
          <p:cNvPr id="25" name="그래픽 24" descr="연필">
            <a:extLst>
              <a:ext uri="{FF2B5EF4-FFF2-40B4-BE49-F238E27FC236}">
                <a16:creationId xmlns:a16="http://schemas.microsoft.com/office/drawing/2014/main" id="{2B53C82D-F1F8-1342-AFAB-53F50A3153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05297" y="1812117"/>
            <a:ext cx="190987" cy="190987"/>
          </a:xfrm>
          <a:prstGeom prst="rect">
            <a:avLst/>
          </a:prstGeom>
        </p:spPr>
      </p:pic>
      <p:sp>
        <p:nvSpPr>
          <p:cNvPr id="28" name="사각형 설명선[R] 27">
            <a:extLst>
              <a:ext uri="{FF2B5EF4-FFF2-40B4-BE49-F238E27FC236}">
                <a16:creationId xmlns:a16="http://schemas.microsoft.com/office/drawing/2014/main" id="{494EE843-311E-7C49-B96F-F3E8A59F355B}"/>
              </a:ext>
            </a:extLst>
          </p:cNvPr>
          <p:cNvSpPr/>
          <p:nvPr/>
        </p:nvSpPr>
        <p:spPr>
          <a:xfrm>
            <a:off x="6588376" y="176767"/>
            <a:ext cx="1157975" cy="1270800"/>
          </a:xfrm>
          <a:prstGeom prst="wedgeRectCallout">
            <a:avLst>
              <a:gd name="adj1" fmla="val 40096"/>
              <a:gd name="adj2" fmla="val 79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업무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추가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관리자</a:t>
            </a:r>
            <a:r>
              <a:rPr kumimoji="1"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561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1194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인트로</a:t>
            </a:r>
            <a:r>
              <a:rPr kumimoji="1" lang="ko-KR" altLang="en-US" dirty="0"/>
              <a:t>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7AC75D-84E7-5D42-9F3C-888F28F406A5}"/>
              </a:ext>
            </a:extLst>
          </p:cNvPr>
          <p:cNvSpPr/>
          <p:nvPr/>
        </p:nvSpPr>
        <p:spPr>
          <a:xfrm>
            <a:off x="3477143" y="2295144"/>
            <a:ext cx="2290298" cy="285292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71511B-4A8C-1742-B315-4E07998633D3}"/>
              </a:ext>
            </a:extLst>
          </p:cNvPr>
          <p:cNvSpPr/>
          <p:nvPr/>
        </p:nvSpPr>
        <p:spPr>
          <a:xfrm>
            <a:off x="3671316" y="3038263"/>
            <a:ext cx="1892808" cy="26331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</a:t>
            </a:r>
            <a:r>
              <a:rPr kumimoji="1"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를</a:t>
            </a:r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입력하세요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646EB6-53C9-C443-B14D-D5AD75F5A0C3}"/>
              </a:ext>
            </a:extLst>
          </p:cNvPr>
          <p:cNvSpPr/>
          <p:nvPr/>
        </p:nvSpPr>
        <p:spPr>
          <a:xfrm>
            <a:off x="3671316" y="3420456"/>
            <a:ext cx="1892808" cy="26331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PW </a:t>
            </a:r>
            <a:r>
              <a:rPr kumimoji="1"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를</a:t>
            </a:r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입력하세요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83A6761-14EC-0044-988D-2C113DE655FC}"/>
              </a:ext>
            </a:extLst>
          </p:cNvPr>
          <p:cNvSpPr/>
          <p:nvPr/>
        </p:nvSpPr>
        <p:spPr>
          <a:xfrm>
            <a:off x="3671316" y="3950627"/>
            <a:ext cx="507822" cy="484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N</a:t>
            </a:r>
            <a:endParaRPr kumimoji="1"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DCE7833-D05F-9047-9401-DFAB63C2FBF5}"/>
              </a:ext>
            </a:extLst>
          </p:cNvPr>
          <p:cNvSpPr/>
          <p:nvPr/>
        </p:nvSpPr>
        <p:spPr>
          <a:xfrm>
            <a:off x="4363808" y="3959140"/>
            <a:ext cx="507822" cy="484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K</a:t>
            </a:r>
            <a:endParaRPr kumimoji="1"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CD18825-F72E-CF41-81CB-6700D38E1365}"/>
              </a:ext>
            </a:extLst>
          </p:cNvPr>
          <p:cNvSpPr/>
          <p:nvPr/>
        </p:nvSpPr>
        <p:spPr>
          <a:xfrm>
            <a:off x="5059963" y="3950627"/>
            <a:ext cx="507822" cy="484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G</a:t>
            </a:r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AB6074-9FC7-1E46-BF89-BA5788BBC619}"/>
              </a:ext>
            </a:extLst>
          </p:cNvPr>
          <p:cNvSpPr txBox="1"/>
          <p:nvPr/>
        </p:nvSpPr>
        <p:spPr>
          <a:xfrm>
            <a:off x="3671316" y="4883863"/>
            <a:ext cx="20253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700" dirty="0"/>
              <a:t>아직 회원이 아니신가요</a:t>
            </a:r>
            <a:r>
              <a:rPr kumimoji="1" lang="en-US" altLang="ko-KR" sz="700" dirty="0"/>
              <a:t>?</a:t>
            </a:r>
            <a:r>
              <a:rPr kumimoji="1" lang="ko-KR" altLang="en-US" sz="700" dirty="0"/>
              <a:t> </a:t>
            </a:r>
            <a:r>
              <a:rPr kumimoji="1" lang="ko-KR" altLang="en-US" sz="700" u="sng" dirty="0"/>
              <a:t>회원가입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51FDE2-DF7E-3E43-89CC-BC40585F5707}"/>
              </a:ext>
            </a:extLst>
          </p:cNvPr>
          <p:cNvSpPr txBox="1"/>
          <p:nvPr/>
        </p:nvSpPr>
        <p:spPr>
          <a:xfrm>
            <a:off x="3566159" y="4682490"/>
            <a:ext cx="22012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dirty="0"/>
              <a:t>계정 정보를 </a:t>
            </a:r>
            <a:r>
              <a:rPr kumimoji="1" lang="ko-KR" altLang="en-US" sz="700" dirty="0" err="1"/>
              <a:t>잊어버리셨나요</a:t>
            </a:r>
            <a:r>
              <a:rPr kumimoji="1" lang="en-US" altLang="ko-KR" sz="700" dirty="0"/>
              <a:t>?</a:t>
            </a:r>
            <a:r>
              <a:rPr kumimoji="1" lang="ko-KR" altLang="en-US" sz="700" dirty="0"/>
              <a:t>  </a:t>
            </a:r>
            <a:r>
              <a:rPr kumimoji="1" lang="en-US" altLang="ko-KR" sz="700" u="sng" dirty="0"/>
              <a:t>ID </a:t>
            </a:r>
            <a:r>
              <a:rPr kumimoji="1" lang="ko-KR" altLang="en-US" sz="700" u="sng" dirty="0"/>
              <a:t>찾기</a:t>
            </a:r>
            <a:r>
              <a:rPr kumimoji="1" lang="en-US" altLang="ko-KR" sz="700" u="sng" dirty="0"/>
              <a:t> | PW </a:t>
            </a:r>
            <a:r>
              <a:rPr kumimoji="1" lang="ko-KR" altLang="en-US" sz="700" u="sng" dirty="0"/>
              <a:t>찾기</a:t>
            </a:r>
            <a:endParaRPr kumimoji="1" lang="en-US" altLang="ko-KR" sz="700" u="sng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75697C9-C7CC-1747-A716-11CACDC1C3DF}"/>
              </a:ext>
            </a:extLst>
          </p:cNvPr>
          <p:cNvSpPr/>
          <p:nvPr/>
        </p:nvSpPr>
        <p:spPr>
          <a:xfrm>
            <a:off x="4140440" y="2466649"/>
            <a:ext cx="97334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ko-KR" altLang="en-US" sz="2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로그인</a:t>
            </a:r>
            <a:endParaRPr lang="ko-KR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25" name="그래픽 24" descr="뒤로 RTL">
            <a:extLst>
              <a:ext uri="{FF2B5EF4-FFF2-40B4-BE49-F238E27FC236}">
                <a16:creationId xmlns:a16="http://schemas.microsoft.com/office/drawing/2014/main" id="{FA5C0A92-9E0F-B945-869D-D6BE64122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0220" y="3380049"/>
            <a:ext cx="320492" cy="32049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609BBD-1D52-0040-9A90-2E2E82057361}"/>
              </a:ext>
            </a:extLst>
          </p:cNvPr>
          <p:cNvSpPr txBox="1"/>
          <p:nvPr/>
        </p:nvSpPr>
        <p:spPr>
          <a:xfrm>
            <a:off x="7744968" y="999931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/>
              <a:t>로그인 </a:t>
            </a:r>
            <a:r>
              <a:rPr kumimoji="1" lang="en-US" altLang="ko-KR" sz="900" dirty="0"/>
              <a:t>|</a:t>
            </a:r>
            <a:r>
              <a:rPr kumimoji="1" lang="ko-KR" altLang="en-US" sz="900" dirty="0"/>
              <a:t> 회원가입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A4F372-E7E8-494D-853B-E68B90E3A491}"/>
              </a:ext>
            </a:extLst>
          </p:cNvPr>
          <p:cNvSpPr txBox="1"/>
          <p:nvPr/>
        </p:nvSpPr>
        <p:spPr>
          <a:xfrm>
            <a:off x="924004" y="170236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배경 이미지 </a:t>
            </a:r>
            <a:r>
              <a:rPr kumimoji="1" lang="ko-KR" altLang="en-US" dirty="0" err="1"/>
              <a:t>블러</a:t>
            </a:r>
            <a:r>
              <a:rPr kumimoji="1" lang="ko-KR" altLang="en-US" dirty="0"/>
              <a:t> 처리</a:t>
            </a:r>
          </a:p>
        </p:txBody>
      </p:sp>
    </p:spTree>
    <p:extLst>
      <p:ext uri="{BB962C8B-B14F-4D97-AF65-F5344CB8AC3E}">
        <p14:creationId xmlns:p14="http://schemas.microsoft.com/office/powerpoint/2010/main" val="72796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3" y="176767"/>
            <a:ext cx="507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업무 상세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개인 업무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8C84C0-BB5B-1D46-9509-334FA196A52F}"/>
              </a:ext>
            </a:extLst>
          </p:cNvPr>
          <p:cNvSpPr/>
          <p:nvPr/>
        </p:nvSpPr>
        <p:spPr>
          <a:xfrm>
            <a:off x="514350" y="1630612"/>
            <a:ext cx="2200275" cy="4441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Daily TODO List</a:t>
            </a:r>
          </a:p>
          <a:p>
            <a:pPr algn="ctr"/>
            <a:endParaRPr kumimoji="1" lang="en-US" altLang="ko-KR" sz="1600" dirty="0"/>
          </a:p>
          <a:p>
            <a:pPr algn="ctr"/>
            <a:r>
              <a:rPr kumimoji="1" lang="ko-KR" altLang="en-US" sz="1600" dirty="0"/>
              <a:t>체크박스 </a:t>
            </a:r>
            <a:r>
              <a:rPr kumimoji="1" lang="en-US" altLang="ko-KR" sz="1600" dirty="0"/>
              <a:t>+</a:t>
            </a:r>
            <a:r>
              <a:rPr kumimoji="1" lang="ko-KR" altLang="en-US" sz="1600" dirty="0"/>
              <a:t> 할일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체크시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밑줄처리</a:t>
            </a:r>
            <a:r>
              <a:rPr kumimoji="1" lang="en-US" altLang="ko-KR" sz="1600" dirty="0"/>
              <a:t>)</a:t>
            </a:r>
          </a:p>
          <a:p>
            <a:pPr algn="ctr"/>
            <a:r>
              <a:rPr kumimoji="1" lang="en-US" altLang="ko-KR" sz="1600" dirty="0"/>
              <a:t>(</a:t>
            </a:r>
            <a:r>
              <a:rPr kumimoji="1" lang="ko-KR" altLang="en-US" sz="1600" dirty="0"/>
              <a:t>고정 </a:t>
            </a:r>
            <a:r>
              <a:rPr kumimoji="1" lang="en-US" altLang="ko-KR" sz="1600" dirty="0"/>
              <a:t>UI,</a:t>
            </a:r>
          </a:p>
          <a:p>
            <a:pPr algn="ctr"/>
            <a:r>
              <a:rPr kumimoji="1" lang="ko-KR" altLang="en-US" sz="1600" dirty="0" err="1"/>
              <a:t>스크롤시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영향받지</a:t>
            </a:r>
            <a:r>
              <a:rPr kumimoji="1" lang="en-US" altLang="ko-KR" sz="1600" dirty="0"/>
              <a:t>X)</a:t>
            </a:r>
            <a:endParaRPr kumimoji="1"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83A8CB-DE9B-1D48-AAB2-C019BC3C69F7}"/>
              </a:ext>
            </a:extLst>
          </p:cNvPr>
          <p:cNvSpPr/>
          <p:nvPr/>
        </p:nvSpPr>
        <p:spPr>
          <a:xfrm>
            <a:off x="2974773" y="1630612"/>
            <a:ext cx="5654877" cy="47427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4F21D-5767-1C4D-8E72-385FFE35695F}"/>
              </a:ext>
            </a:extLst>
          </p:cNvPr>
          <p:cNvSpPr txBox="1"/>
          <p:nvPr/>
        </p:nvSpPr>
        <p:spPr>
          <a:xfrm>
            <a:off x="3061513" y="1727179"/>
            <a:ext cx="17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프로젝트 명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3D661A-B97C-D640-9D42-F74FA81D20D7}"/>
              </a:ext>
            </a:extLst>
          </p:cNvPr>
          <p:cNvSpPr/>
          <p:nvPr/>
        </p:nvSpPr>
        <p:spPr>
          <a:xfrm>
            <a:off x="3164631" y="2381513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전체진척률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9D882-01C2-A840-B9FD-B39530621395}"/>
                  </a:ext>
                </a:extLst>
              </p:cNvPr>
              <p:cNvSpPr txBox="1"/>
              <p:nvPr/>
            </p:nvSpPr>
            <p:spPr>
              <a:xfrm>
                <a:off x="6457950" y="1716645"/>
                <a:ext cx="21254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ko-KR" alt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ko-KR" alt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⊞</m:t>
                      </m:r>
                    </m:oMath>
                  </m:oMathPara>
                </a14:m>
                <a:endParaRPr kumimoji="1"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9D882-01C2-A840-B9FD-B39530621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1716645"/>
                <a:ext cx="2125467" cy="338554"/>
              </a:xfrm>
              <a:prstGeom prst="rect">
                <a:avLst/>
              </a:prstGeom>
              <a:blipFill>
                <a:blip r:embed="rId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그래픽 24" descr="연필">
            <a:extLst>
              <a:ext uri="{FF2B5EF4-FFF2-40B4-BE49-F238E27FC236}">
                <a16:creationId xmlns:a16="http://schemas.microsoft.com/office/drawing/2014/main" id="{2B53C82D-F1F8-1342-AFAB-53F50A3153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05297" y="1812117"/>
            <a:ext cx="190987" cy="19098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2FCE42-0F23-6742-97D3-5736F1E750FF}"/>
              </a:ext>
            </a:extLst>
          </p:cNvPr>
          <p:cNvSpPr/>
          <p:nvPr/>
        </p:nvSpPr>
        <p:spPr>
          <a:xfrm>
            <a:off x="3146394" y="2756785"/>
            <a:ext cx="5278097" cy="36165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사각형 설명선[R] 27">
            <a:extLst>
              <a:ext uri="{FF2B5EF4-FFF2-40B4-BE49-F238E27FC236}">
                <a16:creationId xmlns:a16="http://schemas.microsoft.com/office/drawing/2014/main" id="{4FE59E0D-8233-FF48-BD34-B8B3BBA55928}"/>
              </a:ext>
            </a:extLst>
          </p:cNvPr>
          <p:cNvSpPr/>
          <p:nvPr/>
        </p:nvSpPr>
        <p:spPr>
          <a:xfrm>
            <a:off x="6588376" y="176767"/>
            <a:ext cx="1157975" cy="1270800"/>
          </a:xfrm>
          <a:prstGeom prst="wedgeRectCallout">
            <a:avLst>
              <a:gd name="adj1" fmla="val 40096"/>
              <a:gd name="adj2" fmla="val 79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업무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추가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관리자</a:t>
            </a:r>
            <a:r>
              <a:rPr kumimoji="1" lang="en-US" altLang="ko-KR" dirty="0"/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D0483A-81AE-D847-A7A2-5072B5A82C27}"/>
              </a:ext>
            </a:extLst>
          </p:cNvPr>
          <p:cNvSpPr/>
          <p:nvPr/>
        </p:nvSpPr>
        <p:spPr>
          <a:xfrm>
            <a:off x="3236648" y="2863217"/>
            <a:ext cx="5088691" cy="362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200" dirty="0"/>
              <a:t>업무명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A42B16-45A1-B04B-8B61-629D616C7BE8}"/>
              </a:ext>
            </a:extLst>
          </p:cNvPr>
          <p:cNvSpPr/>
          <p:nvPr/>
        </p:nvSpPr>
        <p:spPr>
          <a:xfrm>
            <a:off x="3217659" y="3306265"/>
            <a:ext cx="5088691" cy="13292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업무 내용 상세 기술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D51933-5F24-924C-B796-BC4D562EE698}"/>
              </a:ext>
            </a:extLst>
          </p:cNvPr>
          <p:cNvSpPr/>
          <p:nvPr/>
        </p:nvSpPr>
        <p:spPr>
          <a:xfrm>
            <a:off x="3217659" y="4758266"/>
            <a:ext cx="5088691" cy="143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200" dirty="0"/>
              <a:t>기간 캘린더로 설정 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프로젝트 기간내</a:t>
            </a:r>
            <a:r>
              <a:rPr kumimoji="1" lang="en-US" altLang="ko-KR" sz="1200" dirty="0"/>
              <a:t>)</a:t>
            </a:r>
          </a:p>
          <a:p>
            <a:r>
              <a:rPr kumimoji="1" lang="ko-KR" altLang="en-US" sz="1200" dirty="0"/>
              <a:t>처리 단계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예시</a:t>
            </a:r>
            <a:r>
              <a:rPr kumimoji="1" lang="en-US" altLang="ko-KR" sz="1200" dirty="0"/>
              <a:t>)</a:t>
            </a:r>
            <a:r>
              <a:rPr kumimoji="1" lang="ko-KR" altLang="en-US" sz="1200" dirty="0"/>
              <a:t> 요청 </a:t>
            </a:r>
            <a:r>
              <a:rPr kumimoji="1" lang="en-US" altLang="ko-KR" sz="1200" dirty="0"/>
              <a:t>&gt;</a:t>
            </a:r>
            <a:r>
              <a:rPr kumimoji="1" lang="ko-KR" altLang="en-US" sz="1200" dirty="0"/>
              <a:t> 수신 </a:t>
            </a:r>
            <a:r>
              <a:rPr kumimoji="1" lang="en-US" altLang="ko-KR" sz="1200" dirty="0"/>
              <a:t>&gt;</a:t>
            </a:r>
            <a:r>
              <a:rPr kumimoji="1" lang="ko-KR" altLang="en-US" sz="1200" dirty="0"/>
              <a:t> 분석 </a:t>
            </a:r>
            <a:r>
              <a:rPr kumimoji="1" lang="en-US" altLang="ko-KR" sz="1200" dirty="0"/>
              <a:t>&gt;</a:t>
            </a:r>
            <a:r>
              <a:rPr kumimoji="1" lang="ko-KR" altLang="en-US" sz="1200" dirty="0"/>
              <a:t> 착수 </a:t>
            </a:r>
            <a:r>
              <a:rPr kumimoji="1" lang="en-US" altLang="ko-KR" sz="1200" dirty="0"/>
              <a:t>&gt;</a:t>
            </a:r>
            <a:r>
              <a:rPr kumimoji="1" lang="ko-KR" altLang="en-US" sz="1200" dirty="0"/>
              <a:t> 완료 </a:t>
            </a:r>
            <a:r>
              <a:rPr kumimoji="1" lang="en-US" altLang="ko-KR" sz="1200" dirty="0"/>
              <a:t>&gt;</a:t>
            </a:r>
            <a:r>
              <a:rPr kumimoji="1" lang="ko-KR" altLang="en-US" sz="1200" dirty="0"/>
              <a:t> 검토 </a:t>
            </a:r>
            <a:r>
              <a:rPr kumimoji="1" lang="en-US" altLang="ko-KR" sz="1200" dirty="0"/>
              <a:t>&gt;</a:t>
            </a:r>
            <a:r>
              <a:rPr kumimoji="1" lang="ko-KR" altLang="en-US" sz="1200" dirty="0"/>
              <a:t> 결재</a:t>
            </a:r>
            <a:endParaRPr kumimoji="1" lang="en-US" altLang="ko-KR" sz="1200" dirty="0"/>
          </a:p>
          <a:p>
            <a:r>
              <a:rPr kumimoji="1" lang="ko-KR" altLang="en-US" sz="1200" dirty="0"/>
              <a:t>처리 상태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분석 </a:t>
            </a:r>
            <a:r>
              <a:rPr kumimoji="1" lang="en-US" altLang="ko-KR" sz="1200" dirty="0"/>
              <a:t>(33.67%)</a:t>
            </a:r>
          </a:p>
          <a:p>
            <a:endParaRPr kumimoji="1" lang="en-US" altLang="ko-KR" sz="1200" dirty="0"/>
          </a:p>
          <a:p>
            <a:r>
              <a:rPr kumimoji="1" lang="ko-KR" altLang="en-US" sz="1200" dirty="0"/>
              <a:t>담당자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OOO</a:t>
            </a:r>
          </a:p>
          <a:p>
            <a:r>
              <a:rPr kumimoji="1" lang="ko-KR" altLang="en-US" sz="1200" dirty="0"/>
              <a:t>담당자 변경 버튼 </a:t>
            </a:r>
            <a:r>
              <a:rPr kumimoji="1" lang="en-US" altLang="ko-KR" sz="1200" dirty="0"/>
              <a:t>-&gt;</a:t>
            </a:r>
            <a:r>
              <a:rPr kumimoji="1" lang="ko-KR" altLang="en-US" sz="1200" dirty="0"/>
              <a:t> 팝업에서 변경할 </a:t>
            </a:r>
            <a:r>
              <a:rPr kumimoji="1" lang="ko-KR" altLang="en-US" sz="1200" dirty="0" err="1"/>
              <a:t>담당자명</a:t>
            </a:r>
            <a:r>
              <a:rPr kumimoji="1" lang="ko-KR" altLang="en-US" sz="1200" dirty="0"/>
              <a:t> 검색해서 선택</a:t>
            </a:r>
          </a:p>
        </p:txBody>
      </p:sp>
      <p:sp>
        <p:nvSpPr>
          <p:cNvPr id="33" name="사각형 설명선[R] 32">
            <a:extLst>
              <a:ext uri="{FF2B5EF4-FFF2-40B4-BE49-F238E27FC236}">
                <a16:creationId xmlns:a16="http://schemas.microsoft.com/office/drawing/2014/main" id="{09D1C08F-12F8-B04C-9F2C-13C804D47B29}"/>
              </a:ext>
            </a:extLst>
          </p:cNvPr>
          <p:cNvSpPr/>
          <p:nvPr/>
        </p:nvSpPr>
        <p:spPr>
          <a:xfrm>
            <a:off x="7890390" y="173733"/>
            <a:ext cx="1157975" cy="1270800"/>
          </a:xfrm>
          <a:prstGeom prst="wedgeRectCallout">
            <a:avLst>
              <a:gd name="adj1" fmla="val -7883"/>
              <a:gd name="adj2" fmla="val 77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일별</a:t>
            </a:r>
            <a:endParaRPr kumimoji="1" lang="en-US" altLang="ko-KR" dirty="0"/>
          </a:p>
          <a:p>
            <a:pPr algn="ctr"/>
            <a:r>
              <a:rPr kumimoji="1" lang="ko-KR" altLang="en-US" dirty="0" err="1"/>
              <a:t>주별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월별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052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3" y="176767"/>
            <a:ext cx="507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업무 추가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개인 업무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8C84C0-BB5B-1D46-9509-334FA196A52F}"/>
              </a:ext>
            </a:extLst>
          </p:cNvPr>
          <p:cNvSpPr/>
          <p:nvPr/>
        </p:nvSpPr>
        <p:spPr>
          <a:xfrm>
            <a:off x="514350" y="1630612"/>
            <a:ext cx="2200275" cy="4441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Daily TODO List</a:t>
            </a:r>
          </a:p>
          <a:p>
            <a:pPr algn="ctr"/>
            <a:endParaRPr kumimoji="1" lang="en-US" altLang="ko-KR" sz="1600" dirty="0"/>
          </a:p>
          <a:p>
            <a:pPr algn="ctr"/>
            <a:r>
              <a:rPr kumimoji="1" lang="ko-KR" altLang="en-US" sz="1600" dirty="0"/>
              <a:t>체크박스 </a:t>
            </a:r>
            <a:r>
              <a:rPr kumimoji="1" lang="en-US" altLang="ko-KR" sz="1600" dirty="0"/>
              <a:t>+</a:t>
            </a:r>
            <a:r>
              <a:rPr kumimoji="1" lang="ko-KR" altLang="en-US" sz="1600" dirty="0"/>
              <a:t> 할일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체크시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밑줄처리</a:t>
            </a:r>
            <a:r>
              <a:rPr kumimoji="1" lang="en-US" altLang="ko-KR" sz="1600" dirty="0"/>
              <a:t>)</a:t>
            </a:r>
          </a:p>
          <a:p>
            <a:pPr algn="ctr"/>
            <a:r>
              <a:rPr kumimoji="1" lang="en-US" altLang="ko-KR" sz="1600" dirty="0"/>
              <a:t>(</a:t>
            </a:r>
            <a:r>
              <a:rPr kumimoji="1" lang="ko-KR" altLang="en-US" sz="1600" dirty="0"/>
              <a:t>고정 </a:t>
            </a:r>
            <a:r>
              <a:rPr kumimoji="1" lang="en-US" altLang="ko-KR" sz="1600" dirty="0"/>
              <a:t>UI,</a:t>
            </a:r>
          </a:p>
          <a:p>
            <a:pPr algn="ctr"/>
            <a:r>
              <a:rPr kumimoji="1" lang="ko-KR" altLang="en-US" sz="1600" dirty="0" err="1"/>
              <a:t>스크롤시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영향받지</a:t>
            </a:r>
            <a:r>
              <a:rPr kumimoji="1" lang="en-US" altLang="ko-KR" sz="1600" dirty="0"/>
              <a:t>X)</a:t>
            </a:r>
            <a:endParaRPr kumimoji="1"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83A8CB-DE9B-1D48-AAB2-C019BC3C69F7}"/>
              </a:ext>
            </a:extLst>
          </p:cNvPr>
          <p:cNvSpPr/>
          <p:nvPr/>
        </p:nvSpPr>
        <p:spPr>
          <a:xfrm>
            <a:off x="2974773" y="1630612"/>
            <a:ext cx="5654877" cy="47427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4F21D-5767-1C4D-8E72-385FFE35695F}"/>
              </a:ext>
            </a:extLst>
          </p:cNvPr>
          <p:cNvSpPr txBox="1"/>
          <p:nvPr/>
        </p:nvSpPr>
        <p:spPr>
          <a:xfrm>
            <a:off x="3061513" y="1727179"/>
            <a:ext cx="175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프로젝트 명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3D661A-B97C-D640-9D42-F74FA81D20D7}"/>
              </a:ext>
            </a:extLst>
          </p:cNvPr>
          <p:cNvSpPr/>
          <p:nvPr/>
        </p:nvSpPr>
        <p:spPr>
          <a:xfrm>
            <a:off x="3164631" y="2381513"/>
            <a:ext cx="5259861" cy="2948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전체진척률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프로그래스</a:t>
            </a:r>
            <a:r>
              <a:rPr kumimoji="1" lang="ko-KR" altLang="en-US" sz="1400" dirty="0"/>
              <a:t> 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9D882-01C2-A840-B9FD-B39530621395}"/>
                  </a:ext>
                </a:extLst>
              </p:cNvPr>
              <p:cNvSpPr txBox="1"/>
              <p:nvPr/>
            </p:nvSpPr>
            <p:spPr>
              <a:xfrm>
                <a:off x="6457950" y="1716645"/>
                <a:ext cx="21254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ko-KR" alt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ko-KR" alt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⊞</m:t>
                      </m:r>
                    </m:oMath>
                  </m:oMathPara>
                </a14:m>
                <a:endParaRPr kumimoji="1"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49D882-01C2-A840-B9FD-B39530621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1716645"/>
                <a:ext cx="2125467" cy="338554"/>
              </a:xfrm>
              <a:prstGeom prst="rect">
                <a:avLst/>
              </a:prstGeom>
              <a:blipFill>
                <a:blip r:embed="rId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그래픽 24" descr="연필">
            <a:extLst>
              <a:ext uri="{FF2B5EF4-FFF2-40B4-BE49-F238E27FC236}">
                <a16:creationId xmlns:a16="http://schemas.microsoft.com/office/drawing/2014/main" id="{2B53C82D-F1F8-1342-AFAB-53F50A3153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05297" y="1812117"/>
            <a:ext cx="190987" cy="19098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2FCE42-0F23-6742-97D3-5736F1E750FF}"/>
              </a:ext>
            </a:extLst>
          </p:cNvPr>
          <p:cNvSpPr/>
          <p:nvPr/>
        </p:nvSpPr>
        <p:spPr>
          <a:xfrm>
            <a:off x="3146394" y="2756785"/>
            <a:ext cx="5278097" cy="36165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사각형 설명선[R] 27">
            <a:extLst>
              <a:ext uri="{FF2B5EF4-FFF2-40B4-BE49-F238E27FC236}">
                <a16:creationId xmlns:a16="http://schemas.microsoft.com/office/drawing/2014/main" id="{4FE59E0D-8233-FF48-BD34-B8B3BBA55928}"/>
              </a:ext>
            </a:extLst>
          </p:cNvPr>
          <p:cNvSpPr/>
          <p:nvPr/>
        </p:nvSpPr>
        <p:spPr>
          <a:xfrm>
            <a:off x="6588376" y="176767"/>
            <a:ext cx="1157975" cy="1270800"/>
          </a:xfrm>
          <a:prstGeom prst="wedgeRectCallout">
            <a:avLst>
              <a:gd name="adj1" fmla="val 40096"/>
              <a:gd name="adj2" fmla="val 79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업무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추가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관리자</a:t>
            </a:r>
            <a:r>
              <a:rPr kumimoji="1" lang="en-US" altLang="ko-KR" dirty="0"/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D0483A-81AE-D847-A7A2-5072B5A82C27}"/>
              </a:ext>
            </a:extLst>
          </p:cNvPr>
          <p:cNvSpPr/>
          <p:nvPr/>
        </p:nvSpPr>
        <p:spPr>
          <a:xfrm>
            <a:off x="3236648" y="2863217"/>
            <a:ext cx="5088691" cy="362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200" dirty="0"/>
              <a:t>업무명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A42B16-45A1-B04B-8B61-629D616C7BE8}"/>
              </a:ext>
            </a:extLst>
          </p:cNvPr>
          <p:cNvSpPr/>
          <p:nvPr/>
        </p:nvSpPr>
        <p:spPr>
          <a:xfrm>
            <a:off x="3217659" y="3306265"/>
            <a:ext cx="5088691" cy="13292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업무 내용 상세 기술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D51933-5F24-924C-B796-BC4D562EE698}"/>
              </a:ext>
            </a:extLst>
          </p:cNvPr>
          <p:cNvSpPr/>
          <p:nvPr/>
        </p:nvSpPr>
        <p:spPr>
          <a:xfrm>
            <a:off x="3217659" y="4758266"/>
            <a:ext cx="5088691" cy="1615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200" dirty="0"/>
              <a:t>기간 캘린더로 설정 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프로젝트 기간내</a:t>
            </a:r>
            <a:r>
              <a:rPr kumimoji="1" lang="en-US" altLang="ko-KR" sz="1200" dirty="0"/>
              <a:t>)</a:t>
            </a:r>
          </a:p>
          <a:p>
            <a:r>
              <a:rPr kumimoji="1" lang="ko-KR" altLang="en-US" sz="1200" dirty="0"/>
              <a:t>처리 단계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인풋박스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[</a:t>
            </a:r>
            <a:r>
              <a:rPr kumimoji="1" lang="ko-KR" altLang="en-US" sz="1200" dirty="0" err="1"/>
              <a:t>등록버튼</a:t>
            </a:r>
            <a:r>
              <a:rPr kumimoji="1" lang="en-US" altLang="ko-KR" sz="1200" dirty="0"/>
              <a:t>]</a:t>
            </a:r>
          </a:p>
          <a:p>
            <a:pPr algn="r"/>
            <a:r>
              <a:rPr kumimoji="1" lang="ko-KR" altLang="en-US" sz="700" dirty="0"/>
              <a:t>아래에 작은 글씨로 예시 처리 단계 써주기</a:t>
            </a:r>
            <a:endParaRPr kumimoji="1" lang="en-US" altLang="ko-KR" sz="600" dirty="0"/>
          </a:p>
          <a:p>
            <a:pPr marL="228600" indent="-228600">
              <a:buAutoNum type="arabicPeriod"/>
            </a:pPr>
            <a:r>
              <a:rPr kumimoji="1" lang="ko-KR" altLang="en-US" sz="1200" dirty="0"/>
              <a:t>요청</a:t>
            </a:r>
            <a:endParaRPr kumimoji="1" lang="en-US" altLang="ko-KR" sz="1200" dirty="0"/>
          </a:p>
          <a:p>
            <a:pPr marL="228600" indent="-228600">
              <a:buAutoNum type="arabicPeriod"/>
            </a:pPr>
            <a:r>
              <a:rPr kumimoji="1" lang="ko-KR" altLang="en-US" sz="1200" dirty="0"/>
              <a:t>수신</a:t>
            </a:r>
            <a:endParaRPr kumimoji="1" lang="en-US" altLang="ko-KR" sz="1200" dirty="0"/>
          </a:p>
          <a:p>
            <a:pPr marL="228600" indent="-228600">
              <a:buAutoNum type="arabicPeriod"/>
            </a:pPr>
            <a:r>
              <a:rPr kumimoji="1" lang="ko-KR" altLang="en-US" sz="1200" dirty="0"/>
              <a:t>분석 </a:t>
            </a:r>
            <a:r>
              <a:rPr kumimoji="1" lang="en-US" altLang="ko-KR" sz="1200" dirty="0"/>
              <a:t>…</a:t>
            </a:r>
            <a:endParaRPr kumimoji="1" lang="en-US" altLang="ko-KR" sz="2000" dirty="0"/>
          </a:p>
          <a:p>
            <a:endParaRPr kumimoji="1" lang="en-US" altLang="ko-KR" sz="1200" dirty="0"/>
          </a:p>
          <a:p>
            <a:r>
              <a:rPr kumimoji="1" lang="ko-KR" altLang="en-US" sz="1200" dirty="0"/>
              <a:t>담당자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OOO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최초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빈 </a:t>
            </a:r>
            <a:r>
              <a:rPr kumimoji="1" lang="ko-KR" altLang="en-US" sz="1200" dirty="0" err="1"/>
              <a:t>인풋박스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readonly</a:t>
            </a:r>
            <a:r>
              <a:rPr kumimoji="1" lang="en-US" altLang="ko-KR" sz="1200" dirty="0"/>
              <a:t>)</a:t>
            </a:r>
          </a:p>
          <a:p>
            <a:r>
              <a:rPr kumimoji="1" lang="en-US" altLang="ko-KR" sz="1200" dirty="0"/>
              <a:t>[</a:t>
            </a:r>
            <a:r>
              <a:rPr kumimoji="1" lang="ko-KR" altLang="en-US" sz="1200" dirty="0"/>
              <a:t>담당자 변경 버튼</a:t>
            </a:r>
            <a:r>
              <a:rPr kumimoji="1" lang="en-US" altLang="ko-KR" sz="1200" dirty="0"/>
              <a:t>]</a:t>
            </a:r>
            <a:endParaRPr kumimoji="1" lang="ko-KR" altLang="en-US" sz="1200" dirty="0"/>
          </a:p>
        </p:txBody>
      </p:sp>
      <p:sp>
        <p:nvSpPr>
          <p:cNvPr id="33" name="사각형 설명선[R] 32">
            <a:extLst>
              <a:ext uri="{FF2B5EF4-FFF2-40B4-BE49-F238E27FC236}">
                <a16:creationId xmlns:a16="http://schemas.microsoft.com/office/drawing/2014/main" id="{09D1C08F-12F8-B04C-9F2C-13C804D47B29}"/>
              </a:ext>
            </a:extLst>
          </p:cNvPr>
          <p:cNvSpPr/>
          <p:nvPr/>
        </p:nvSpPr>
        <p:spPr>
          <a:xfrm>
            <a:off x="7890390" y="173733"/>
            <a:ext cx="1157975" cy="1270800"/>
          </a:xfrm>
          <a:prstGeom prst="wedgeRectCallout">
            <a:avLst>
              <a:gd name="adj1" fmla="val -7883"/>
              <a:gd name="adj2" fmla="val 77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일별</a:t>
            </a:r>
            <a:endParaRPr kumimoji="1" lang="en-US" altLang="ko-KR" dirty="0"/>
          </a:p>
          <a:p>
            <a:pPr algn="ctr"/>
            <a:r>
              <a:rPr kumimoji="1" lang="ko-KR" altLang="en-US" dirty="0" err="1"/>
              <a:t>주별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월별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073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1194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/>
              <a:t>ID </a:t>
            </a:r>
            <a:r>
              <a:rPr kumimoji="1" lang="ko-KR" altLang="en-US" dirty="0"/>
              <a:t>찾기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609BBD-1D52-0040-9A90-2E2E82057361}"/>
              </a:ext>
            </a:extLst>
          </p:cNvPr>
          <p:cNvSpPr txBox="1"/>
          <p:nvPr/>
        </p:nvSpPr>
        <p:spPr>
          <a:xfrm>
            <a:off x="7744968" y="999931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/>
              <a:t>로그인 </a:t>
            </a:r>
            <a:r>
              <a:rPr kumimoji="1" lang="en-US" altLang="ko-KR" sz="900" dirty="0"/>
              <a:t>|</a:t>
            </a:r>
            <a:r>
              <a:rPr kumimoji="1" lang="ko-KR" altLang="en-US" sz="900" dirty="0"/>
              <a:t> 회원가입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80E18D-CAC6-4343-B76E-96CC1C028320}"/>
              </a:ext>
            </a:extLst>
          </p:cNvPr>
          <p:cNvSpPr/>
          <p:nvPr/>
        </p:nvSpPr>
        <p:spPr>
          <a:xfrm>
            <a:off x="1652070" y="2295144"/>
            <a:ext cx="5940444" cy="285292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78E1060-3542-9C43-8AA7-50915BD47305}"/>
              </a:ext>
            </a:extLst>
          </p:cNvPr>
          <p:cNvSpPr/>
          <p:nvPr/>
        </p:nvSpPr>
        <p:spPr>
          <a:xfrm>
            <a:off x="2634738" y="3429000"/>
            <a:ext cx="4057404" cy="26331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 이메일을 입력해 주세요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928635C-E40C-EF48-AB70-515BF587FE16}"/>
              </a:ext>
            </a:extLst>
          </p:cNvPr>
          <p:cNvSpPr/>
          <p:nvPr/>
        </p:nvSpPr>
        <p:spPr>
          <a:xfrm>
            <a:off x="3886200" y="3929465"/>
            <a:ext cx="1527048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인증코드 발송</a:t>
            </a:r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3041F7-6C25-3542-BAA7-D5E051DE6A6B}"/>
              </a:ext>
            </a:extLst>
          </p:cNvPr>
          <p:cNvSpPr/>
          <p:nvPr/>
        </p:nvSpPr>
        <p:spPr>
          <a:xfrm>
            <a:off x="4081931" y="2466649"/>
            <a:ext cx="109036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en-US" altLang="ko-KR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ID</a:t>
            </a:r>
            <a:r>
              <a:rPr kumimoji="1" lang="ko-KR" alt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찾기</a:t>
            </a:r>
            <a:endParaRPr lang="ko-KR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D249A6-0CCD-524E-B5B1-CD2E7D249B7E}"/>
              </a:ext>
            </a:extLst>
          </p:cNvPr>
          <p:cNvSpPr txBox="1"/>
          <p:nvPr/>
        </p:nvSpPr>
        <p:spPr>
          <a:xfrm>
            <a:off x="924004" y="170236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배경 이미지 </a:t>
            </a:r>
            <a:r>
              <a:rPr kumimoji="1" lang="ko-KR" altLang="en-US" dirty="0" err="1"/>
              <a:t>블러</a:t>
            </a:r>
            <a:r>
              <a:rPr kumimoji="1" lang="ko-KR" altLang="en-US" dirty="0"/>
              <a:t> 처리</a:t>
            </a:r>
          </a:p>
        </p:txBody>
      </p:sp>
    </p:spTree>
    <p:extLst>
      <p:ext uri="{BB962C8B-B14F-4D97-AF65-F5344CB8AC3E}">
        <p14:creationId xmlns:p14="http://schemas.microsoft.com/office/powerpoint/2010/main" val="143827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1194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/>
              <a:t>PW </a:t>
            </a:r>
            <a:r>
              <a:rPr kumimoji="1" lang="ko-KR" altLang="en-US" dirty="0"/>
              <a:t>찾기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609BBD-1D52-0040-9A90-2E2E82057361}"/>
              </a:ext>
            </a:extLst>
          </p:cNvPr>
          <p:cNvSpPr txBox="1"/>
          <p:nvPr/>
        </p:nvSpPr>
        <p:spPr>
          <a:xfrm>
            <a:off x="7744968" y="999931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/>
              <a:t>로그인 </a:t>
            </a:r>
            <a:r>
              <a:rPr kumimoji="1" lang="en-US" altLang="ko-KR" sz="900" dirty="0"/>
              <a:t>|</a:t>
            </a:r>
            <a:r>
              <a:rPr kumimoji="1" lang="ko-KR" altLang="en-US" sz="900" dirty="0"/>
              <a:t> 회원가입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80E18D-CAC6-4343-B76E-96CC1C028320}"/>
              </a:ext>
            </a:extLst>
          </p:cNvPr>
          <p:cNvSpPr/>
          <p:nvPr/>
        </p:nvSpPr>
        <p:spPr>
          <a:xfrm>
            <a:off x="1652070" y="2295144"/>
            <a:ext cx="5940444" cy="285292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18A134-BC36-1A4F-B53E-6479CCBF4096}"/>
              </a:ext>
            </a:extLst>
          </p:cNvPr>
          <p:cNvSpPr/>
          <p:nvPr/>
        </p:nvSpPr>
        <p:spPr>
          <a:xfrm>
            <a:off x="2616450" y="3687602"/>
            <a:ext cx="4057404" cy="26331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이메일을 입력해 주세요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159AD3-9270-FE40-8212-078DB670D0FD}"/>
              </a:ext>
            </a:extLst>
          </p:cNvPr>
          <p:cNvSpPr/>
          <p:nvPr/>
        </p:nvSpPr>
        <p:spPr>
          <a:xfrm>
            <a:off x="3867912" y="4188067"/>
            <a:ext cx="1527048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비밀번호 재설정</a:t>
            </a:r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F37F4E-7015-9E47-AFA4-715517D46369}"/>
              </a:ext>
            </a:extLst>
          </p:cNvPr>
          <p:cNvSpPr/>
          <p:nvPr/>
        </p:nvSpPr>
        <p:spPr>
          <a:xfrm>
            <a:off x="2602734" y="3205425"/>
            <a:ext cx="4057404" cy="26331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아이디를 입력해 주세요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AEBBB1-ED38-104D-9186-560D73A62F34}"/>
              </a:ext>
            </a:extLst>
          </p:cNvPr>
          <p:cNvSpPr/>
          <p:nvPr/>
        </p:nvSpPr>
        <p:spPr>
          <a:xfrm>
            <a:off x="3875113" y="2466649"/>
            <a:ext cx="15040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en-US" altLang="ko-KR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PW</a:t>
            </a:r>
            <a:r>
              <a:rPr kumimoji="1" lang="ko-KR" alt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초기화</a:t>
            </a:r>
            <a:endParaRPr lang="ko-KR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B7CFC2-D7EF-3742-9F66-6D5B5057F283}"/>
              </a:ext>
            </a:extLst>
          </p:cNvPr>
          <p:cNvSpPr txBox="1"/>
          <p:nvPr/>
        </p:nvSpPr>
        <p:spPr>
          <a:xfrm>
            <a:off x="924004" y="170236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배경 이미지 </a:t>
            </a:r>
            <a:r>
              <a:rPr kumimoji="1" lang="ko-KR" altLang="en-US" dirty="0" err="1"/>
              <a:t>블러</a:t>
            </a:r>
            <a:r>
              <a:rPr kumimoji="1" lang="ko-KR" altLang="en-US" dirty="0"/>
              <a:t> 처리</a:t>
            </a:r>
          </a:p>
        </p:txBody>
      </p:sp>
    </p:spTree>
    <p:extLst>
      <p:ext uri="{BB962C8B-B14F-4D97-AF65-F5344CB8AC3E}">
        <p14:creationId xmlns:p14="http://schemas.microsoft.com/office/powerpoint/2010/main" val="419700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1194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/>
              <a:t>PW </a:t>
            </a:r>
            <a:r>
              <a:rPr kumimoji="1" lang="ko-KR" altLang="en-US" dirty="0"/>
              <a:t>찾기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609BBD-1D52-0040-9A90-2E2E82057361}"/>
              </a:ext>
            </a:extLst>
          </p:cNvPr>
          <p:cNvSpPr txBox="1"/>
          <p:nvPr/>
        </p:nvSpPr>
        <p:spPr>
          <a:xfrm>
            <a:off x="7744968" y="999931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/>
              <a:t>로그인 </a:t>
            </a:r>
            <a:r>
              <a:rPr kumimoji="1" lang="en-US" altLang="ko-KR" sz="900" dirty="0"/>
              <a:t>|</a:t>
            </a:r>
            <a:r>
              <a:rPr kumimoji="1" lang="ko-KR" altLang="en-US" sz="900" dirty="0"/>
              <a:t> 회원가입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80E18D-CAC6-4343-B76E-96CC1C028320}"/>
              </a:ext>
            </a:extLst>
          </p:cNvPr>
          <p:cNvSpPr/>
          <p:nvPr/>
        </p:nvSpPr>
        <p:spPr>
          <a:xfrm>
            <a:off x="1652070" y="2295144"/>
            <a:ext cx="5940444" cy="285292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18A134-BC36-1A4F-B53E-6479CCBF4096}"/>
              </a:ext>
            </a:extLst>
          </p:cNvPr>
          <p:cNvSpPr/>
          <p:nvPr/>
        </p:nvSpPr>
        <p:spPr>
          <a:xfrm>
            <a:off x="2616450" y="3687602"/>
            <a:ext cx="4057404" cy="26331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PW </a:t>
            </a:r>
            <a:r>
              <a:rPr kumimoji="1"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를</a:t>
            </a:r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다시 한 번 더 입력해 주세요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159AD3-9270-FE40-8212-078DB670D0FD}"/>
              </a:ext>
            </a:extLst>
          </p:cNvPr>
          <p:cNvSpPr/>
          <p:nvPr/>
        </p:nvSpPr>
        <p:spPr>
          <a:xfrm>
            <a:off x="3863590" y="4362157"/>
            <a:ext cx="1527048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확인</a:t>
            </a:r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F37F4E-7015-9E47-AFA4-715517D46369}"/>
              </a:ext>
            </a:extLst>
          </p:cNvPr>
          <p:cNvSpPr/>
          <p:nvPr/>
        </p:nvSpPr>
        <p:spPr>
          <a:xfrm>
            <a:off x="2602734" y="3205425"/>
            <a:ext cx="4057404" cy="26331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PW </a:t>
            </a:r>
            <a:r>
              <a:rPr kumimoji="1"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를</a:t>
            </a:r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입력해 주세요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AEBBB1-ED38-104D-9186-560D73A62F34}"/>
              </a:ext>
            </a:extLst>
          </p:cNvPr>
          <p:cNvSpPr/>
          <p:nvPr/>
        </p:nvSpPr>
        <p:spPr>
          <a:xfrm>
            <a:off x="3875113" y="2466649"/>
            <a:ext cx="15040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en-US" altLang="ko-KR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PW</a:t>
            </a:r>
            <a:r>
              <a:rPr kumimoji="1" lang="ko-KR" alt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초기화</a:t>
            </a:r>
            <a:endParaRPr lang="ko-KR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B7CFC2-D7EF-3742-9F66-6D5B5057F283}"/>
              </a:ext>
            </a:extLst>
          </p:cNvPr>
          <p:cNvSpPr txBox="1"/>
          <p:nvPr/>
        </p:nvSpPr>
        <p:spPr>
          <a:xfrm>
            <a:off x="924004" y="170236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배경 이미지 </a:t>
            </a:r>
            <a:r>
              <a:rPr kumimoji="1" lang="ko-KR" altLang="en-US" dirty="0" err="1"/>
              <a:t>블러</a:t>
            </a:r>
            <a:r>
              <a:rPr kumimoji="1" lang="ko-KR" altLang="en-US" dirty="0"/>
              <a:t> 처리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62FED1-5FC0-8B4F-BAC7-CD0A3ACB82DA}"/>
              </a:ext>
            </a:extLst>
          </p:cNvPr>
          <p:cNvSpPr txBox="1"/>
          <p:nvPr/>
        </p:nvSpPr>
        <p:spPr>
          <a:xfrm>
            <a:off x="4304632" y="3460464"/>
            <a:ext cx="24577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800" dirty="0"/>
              <a:t>정규식 체크 문구</a:t>
            </a:r>
            <a:r>
              <a:rPr kumimoji="1" lang="en-US" altLang="ko-KR" sz="800" dirty="0"/>
              <a:t> (</a:t>
            </a:r>
            <a:r>
              <a:rPr kumimoji="1" lang="ko-KR" altLang="en-US" sz="800" dirty="0"/>
              <a:t>불일치 </a:t>
            </a:r>
            <a:r>
              <a:rPr kumimoji="1" lang="en-US" altLang="ko-KR" sz="800" dirty="0"/>
              <a:t>:</a:t>
            </a:r>
            <a:r>
              <a:rPr kumimoji="1" lang="ko-KR" altLang="en-US" sz="800" dirty="0"/>
              <a:t> 빨간색</a:t>
            </a:r>
            <a:r>
              <a:rPr kumimoji="1" lang="en-US" altLang="ko-KR" sz="800" dirty="0"/>
              <a:t>,</a:t>
            </a:r>
            <a:r>
              <a:rPr kumimoji="1" lang="ko-KR" altLang="en-US" sz="800" dirty="0"/>
              <a:t> 일지 </a:t>
            </a:r>
            <a:r>
              <a:rPr kumimoji="1" lang="en-US" altLang="ko-KR" sz="800" dirty="0"/>
              <a:t>:</a:t>
            </a:r>
            <a:r>
              <a:rPr kumimoji="1" lang="ko-KR" altLang="en-US" sz="800" dirty="0"/>
              <a:t> 파란색</a:t>
            </a:r>
            <a:r>
              <a:rPr kumimoji="1" lang="en-US" altLang="ko-KR" sz="800" dirty="0"/>
              <a:t>)</a:t>
            </a:r>
            <a:endParaRPr kumimoji="1" lang="ko-KR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7002CB-3034-A845-9B23-4DA1053C8B6A}"/>
              </a:ext>
            </a:extLst>
          </p:cNvPr>
          <p:cNvSpPr txBox="1"/>
          <p:nvPr/>
        </p:nvSpPr>
        <p:spPr>
          <a:xfrm>
            <a:off x="3873424" y="3951320"/>
            <a:ext cx="28889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800" dirty="0"/>
              <a:t>비밀번호가 일치합니다</a:t>
            </a:r>
            <a:r>
              <a:rPr kumimoji="1" lang="en-US" altLang="ko-KR" sz="800" dirty="0"/>
              <a:t>(</a:t>
            </a:r>
            <a:r>
              <a:rPr kumimoji="1" lang="ko-KR" altLang="en-US" sz="800" dirty="0"/>
              <a:t>파란색</a:t>
            </a:r>
            <a:r>
              <a:rPr kumimoji="1" lang="en-US" altLang="ko-KR" sz="800" dirty="0"/>
              <a:t>)/</a:t>
            </a:r>
            <a:r>
              <a:rPr kumimoji="1" lang="ko-KR" altLang="en-US" sz="800" dirty="0"/>
              <a:t>일치하지 않습니다</a:t>
            </a:r>
            <a:r>
              <a:rPr kumimoji="1" lang="en-US" altLang="ko-KR" sz="800" dirty="0"/>
              <a:t>(</a:t>
            </a:r>
            <a:r>
              <a:rPr kumimoji="1" lang="ko-KR" altLang="en-US" sz="800" dirty="0"/>
              <a:t>빨간색</a:t>
            </a:r>
            <a:r>
              <a:rPr kumimoji="1" lang="en-US" altLang="ko-KR" sz="800" dirty="0"/>
              <a:t>)</a:t>
            </a:r>
            <a:endParaRPr kumimoji="1"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9701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메인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7AC75D-84E7-5D42-9F3C-888F28F406A5}"/>
              </a:ext>
            </a:extLst>
          </p:cNvPr>
          <p:cNvSpPr/>
          <p:nvPr/>
        </p:nvSpPr>
        <p:spPr>
          <a:xfrm>
            <a:off x="709753" y="2171700"/>
            <a:ext cx="2290298" cy="28529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통합메시지함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3472571" y="2171700"/>
            <a:ext cx="2290298" cy="28529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프로젝트 관리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CF9116-B497-6B42-9F05-DAE3640A9073}"/>
              </a:ext>
            </a:extLst>
          </p:cNvPr>
          <p:cNvSpPr/>
          <p:nvPr/>
        </p:nvSpPr>
        <p:spPr>
          <a:xfrm>
            <a:off x="6230059" y="2157412"/>
            <a:ext cx="2290298" cy="28529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개인 일정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목록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54547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프로젝트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2BBC7EC7-7A3A-4745-A960-191864F77BAB}"/>
              </a:ext>
            </a:extLst>
          </p:cNvPr>
          <p:cNvSpPr/>
          <p:nvPr/>
        </p:nvSpPr>
        <p:spPr>
          <a:xfrm>
            <a:off x="1261435" y="1340833"/>
            <a:ext cx="1414580" cy="46486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개인 업무 관리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BBE91368-D459-2E43-B73B-05097612CDC5}"/>
              </a:ext>
            </a:extLst>
          </p:cNvPr>
          <p:cNvSpPr/>
          <p:nvPr/>
        </p:nvSpPr>
        <p:spPr>
          <a:xfrm>
            <a:off x="1261435" y="1833348"/>
            <a:ext cx="1414580" cy="46486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데이터 등록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883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146304"/>
            <a:ext cx="3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관리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프로젝트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96554B02-B8F2-5142-BD40-13036781D90C}"/>
              </a:ext>
            </a:extLst>
          </p:cNvPr>
          <p:cNvSpPr/>
          <p:nvPr/>
        </p:nvSpPr>
        <p:spPr>
          <a:xfrm>
            <a:off x="1091316" y="2449970"/>
            <a:ext cx="3111764" cy="14970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3BA5DA65-98AA-BA4A-B3FA-F59F4890CFCC}"/>
              </a:ext>
            </a:extLst>
          </p:cNvPr>
          <p:cNvSpPr/>
          <p:nvPr/>
        </p:nvSpPr>
        <p:spPr>
          <a:xfrm>
            <a:off x="4892317" y="2449970"/>
            <a:ext cx="3111764" cy="14970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EB1CF-6BD0-A14B-B475-DD13DB231910}"/>
              </a:ext>
            </a:extLst>
          </p:cNvPr>
          <p:cNvSpPr txBox="1"/>
          <p:nvPr/>
        </p:nvSpPr>
        <p:spPr>
          <a:xfrm>
            <a:off x="1050469" y="1928941"/>
            <a:ext cx="173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내 프로젝트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47EBFB-D76D-0E4A-9FBC-8275FA2E9C20}"/>
              </a:ext>
            </a:extLst>
          </p:cNvPr>
          <p:cNvSpPr txBox="1"/>
          <p:nvPr/>
        </p:nvSpPr>
        <p:spPr>
          <a:xfrm>
            <a:off x="6430952" y="1921898"/>
            <a:ext cx="173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참여 프로젝트</a:t>
            </a: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622A596C-4CEA-8D48-BF1A-E5AA1DAF386E}"/>
              </a:ext>
            </a:extLst>
          </p:cNvPr>
          <p:cNvSpPr/>
          <p:nvPr/>
        </p:nvSpPr>
        <p:spPr>
          <a:xfrm>
            <a:off x="1091316" y="4198618"/>
            <a:ext cx="3111764" cy="14970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16B3A9BA-A6BD-7446-AFF3-38F271BDA9E7}"/>
              </a:ext>
            </a:extLst>
          </p:cNvPr>
          <p:cNvSpPr/>
          <p:nvPr/>
        </p:nvSpPr>
        <p:spPr>
          <a:xfrm>
            <a:off x="4892317" y="4198618"/>
            <a:ext cx="3111764" cy="14855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8" name="그래픽 27" descr="추가">
            <a:extLst>
              <a:ext uri="{FF2B5EF4-FFF2-40B4-BE49-F238E27FC236}">
                <a16:creationId xmlns:a16="http://schemas.microsoft.com/office/drawing/2014/main" id="{3E21134B-FD82-5342-A771-07C0F9A122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57886" y="1928940"/>
            <a:ext cx="369332" cy="36933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F754439-1C73-4A4A-95B9-344A3D7E06A2}"/>
              </a:ext>
            </a:extLst>
          </p:cNvPr>
          <p:cNvSpPr txBox="1"/>
          <p:nvPr/>
        </p:nvSpPr>
        <p:spPr>
          <a:xfrm>
            <a:off x="1260799" y="2549838"/>
            <a:ext cx="280759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프로젝트명</a:t>
            </a:r>
            <a:endParaRPr kumimoji="1" lang="en-US" altLang="ko-KR" dirty="0"/>
          </a:p>
          <a:p>
            <a:r>
              <a:rPr kumimoji="1" lang="ko-KR" altLang="en-US" sz="1200" dirty="0"/>
              <a:t>기간 </a:t>
            </a:r>
            <a:r>
              <a:rPr kumimoji="1" lang="en-US" altLang="ko-KR" sz="1200" dirty="0"/>
              <a:t>2023.02.14~2023.04.19</a:t>
            </a:r>
          </a:p>
          <a:p>
            <a:r>
              <a:rPr kumimoji="1" lang="ko-KR" altLang="en-US" sz="1200" dirty="0" err="1"/>
              <a:t>참여인원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26</a:t>
            </a:r>
            <a:r>
              <a:rPr kumimoji="1" lang="ko-KR" altLang="en-US" sz="1200" dirty="0"/>
              <a:t>명</a:t>
            </a:r>
            <a:endParaRPr kumimoji="1" lang="en-US" altLang="ko-KR" sz="1200" dirty="0"/>
          </a:p>
          <a:p>
            <a:endParaRPr kumimoji="1" lang="en-US" altLang="ko-KR" sz="1200" dirty="0"/>
          </a:p>
          <a:p>
            <a:endParaRPr kumimoji="1" lang="en-US" altLang="ko-KR" sz="1200" dirty="0"/>
          </a:p>
          <a:p>
            <a:r>
              <a:rPr kumimoji="1" lang="ko-KR" altLang="en-US" sz="1200" dirty="0" err="1"/>
              <a:t>진척률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33.67%</a:t>
            </a:r>
            <a:endParaRPr kumimoji="1" lang="ko-KR" altLang="en-US" sz="12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EBA47582-4A3C-3944-A969-C5AD76ABC192}"/>
              </a:ext>
            </a:extLst>
          </p:cNvPr>
          <p:cNvSpPr/>
          <p:nvPr/>
        </p:nvSpPr>
        <p:spPr>
          <a:xfrm>
            <a:off x="1079913" y="5947266"/>
            <a:ext cx="3111764" cy="4261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EDF61DEE-DA58-2C47-826D-123EECAC2ABB}"/>
              </a:ext>
            </a:extLst>
          </p:cNvPr>
          <p:cNvSpPr/>
          <p:nvPr/>
        </p:nvSpPr>
        <p:spPr>
          <a:xfrm>
            <a:off x="4901301" y="5975179"/>
            <a:ext cx="3111764" cy="3981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1625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2BFE1-2611-5D4A-AF0F-C9EA5A36800F}"/>
              </a:ext>
            </a:extLst>
          </p:cNvPr>
          <p:cNvSpPr txBox="1"/>
          <p:nvPr/>
        </p:nvSpPr>
        <p:spPr>
          <a:xfrm>
            <a:off x="100584" y="230754"/>
            <a:ext cx="488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프로젝트 생성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30121C-C127-4A46-A311-BE68B1DDCCA3}"/>
              </a:ext>
            </a:extLst>
          </p:cNvPr>
          <p:cNvSpPr/>
          <p:nvPr/>
        </p:nvSpPr>
        <p:spPr>
          <a:xfrm>
            <a:off x="256032" y="822960"/>
            <a:ext cx="8723376" cy="5550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178078-9C69-384C-A2F9-6A7D9023A11D}"/>
              </a:ext>
            </a:extLst>
          </p:cNvPr>
          <p:cNvSpPr/>
          <p:nvPr/>
        </p:nvSpPr>
        <p:spPr>
          <a:xfrm>
            <a:off x="256032" y="822960"/>
            <a:ext cx="100540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로고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192E2C-B874-F04E-8C5F-A8E42D28BEBF}"/>
              </a:ext>
            </a:extLst>
          </p:cNvPr>
          <p:cNvSpPr/>
          <p:nvPr/>
        </p:nvSpPr>
        <p:spPr>
          <a:xfrm>
            <a:off x="1261435" y="822961"/>
            <a:ext cx="1975213" cy="596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프로젝트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FAAAB9-A0E5-FB40-967B-9FE0DED522D6}"/>
              </a:ext>
            </a:extLst>
          </p:cNvPr>
          <p:cNvSpPr/>
          <p:nvPr/>
        </p:nvSpPr>
        <p:spPr>
          <a:xfrm>
            <a:off x="7029450" y="822960"/>
            <a:ext cx="194995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벨소리">
            <a:extLst>
              <a:ext uri="{FF2B5EF4-FFF2-40B4-BE49-F238E27FC236}">
                <a16:creationId xmlns:a16="http://schemas.microsoft.com/office/drawing/2014/main" id="{A7B95617-D90D-1D41-9653-2C8D6E19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0791" y="795306"/>
            <a:ext cx="624548" cy="624548"/>
          </a:xfrm>
          <a:prstGeom prst="rect">
            <a:avLst/>
          </a:prstGeom>
        </p:spPr>
      </p:pic>
      <p:pic>
        <p:nvPicPr>
          <p:cNvPr id="10" name="그래픽 9" descr="갈매기형 화살표">
            <a:extLst>
              <a:ext uri="{FF2B5EF4-FFF2-40B4-BE49-F238E27FC236}">
                <a16:creationId xmlns:a16="http://schemas.microsoft.com/office/drawing/2014/main" id="{4F2D649F-838D-3445-8E71-5D3F5D593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5339" y="861146"/>
            <a:ext cx="516155" cy="516155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F0268A6-94AC-DF4A-892D-B903A0F5E8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636" y="849502"/>
            <a:ext cx="516155" cy="51615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75E9FD-4D8C-854C-AAB8-36A0272FB035}"/>
              </a:ext>
            </a:extLst>
          </p:cNvPr>
          <p:cNvSpPr/>
          <p:nvPr/>
        </p:nvSpPr>
        <p:spPr>
          <a:xfrm>
            <a:off x="8979408" y="822960"/>
            <a:ext cx="2893505" cy="5550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766B224-BA89-EA49-A588-952A3B71CF2E}"/>
              </a:ext>
            </a:extLst>
          </p:cNvPr>
          <p:cNvCxnSpPr/>
          <p:nvPr/>
        </p:nvCxnSpPr>
        <p:spPr>
          <a:xfrm>
            <a:off x="9244013" y="2571750"/>
            <a:ext cx="2343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329609-D31E-7642-BA84-1C2B03EC043A}"/>
              </a:ext>
            </a:extLst>
          </p:cNvPr>
          <p:cNvSpPr/>
          <p:nvPr/>
        </p:nvSpPr>
        <p:spPr>
          <a:xfrm>
            <a:off x="9240227" y="1236105"/>
            <a:ext cx="1096295" cy="10441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EB10D-CF38-774E-909A-398951ACE258}"/>
              </a:ext>
            </a:extLst>
          </p:cNvPr>
          <p:cNvSpPr txBox="1"/>
          <p:nvPr/>
        </p:nvSpPr>
        <p:spPr>
          <a:xfrm>
            <a:off x="10474436" y="163061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bg1"/>
                </a:solidFill>
              </a:rPr>
              <a:t>프로필영역</a:t>
            </a:r>
            <a:endParaRPr kumimoji="1"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83BF12-5D3D-744B-9782-A88369B4D4BD}"/>
              </a:ext>
            </a:extLst>
          </p:cNvPr>
          <p:cNvSpPr txBox="1"/>
          <p:nvPr/>
        </p:nvSpPr>
        <p:spPr>
          <a:xfrm>
            <a:off x="9244013" y="2863217"/>
            <a:ext cx="2002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</a:rPr>
              <a:t>마이페이지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통합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메시지함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대</a:t>
            </a:r>
            <a:r>
              <a:rPr kumimoji="1" lang="en-US" altLang="ko-KR" sz="1600" dirty="0">
                <a:solidFill>
                  <a:schemeClr val="bg1"/>
                </a:solidFill>
              </a:rPr>
              <a:t>1</a:t>
            </a:r>
            <a:r>
              <a:rPr kumimoji="1" lang="ko-KR" altLang="en-US" sz="1600" dirty="0">
                <a:solidFill>
                  <a:schemeClr val="bg1"/>
                </a:solidFill>
              </a:rPr>
              <a:t> 채팅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</a:rPr>
              <a:t>쪽지함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프로젝트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개인 업무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  </a:t>
            </a:r>
            <a:r>
              <a:rPr kumimoji="1" lang="en-US" altLang="ko-KR" sz="1600" dirty="0">
                <a:solidFill>
                  <a:schemeClr val="bg1"/>
                </a:solidFill>
              </a:rPr>
              <a:t>-</a:t>
            </a:r>
            <a:r>
              <a:rPr kumimoji="1" lang="ko-KR" altLang="en-US" sz="1600" dirty="0">
                <a:solidFill>
                  <a:schemeClr val="bg1"/>
                </a:solidFill>
              </a:rPr>
              <a:t> 데이터 등록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개인 일정 관리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공지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0DB1B59-1A46-9E4A-A716-09573776D7BE}"/>
              </a:ext>
            </a:extLst>
          </p:cNvPr>
          <p:cNvSpPr/>
          <p:nvPr/>
        </p:nvSpPr>
        <p:spPr>
          <a:xfrm rot="10800000">
            <a:off x="2974773" y="1076385"/>
            <a:ext cx="242887" cy="18466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596C71-BE89-FF4F-947C-39AC8974BBD8}"/>
              </a:ext>
            </a:extLst>
          </p:cNvPr>
          <p:cNvSpPr/>
          <p:nvPr/>
        </p:nvSpPr>
        <p:spPr>
          <a:xfrm>
            <a:off x="831533" y="1814848"/>
            <a:ext cx="7572375" cy="46130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398DA63-FF0B-1B4B-A10D-E426330D8C5B}"/>
              </a:ext>
            </a:extLst>
          </p:cNvPr>
          <p:cNvSpPr/>
          <p:nvPr/>
        </p:nvSpPr>
        <p:spPr>
          <a:xfrm>
            <a:off x="1183466" y="2380617"/>
            <a:ext cx="6798507" cy="482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600" dirty="0"/>
              <a:t>프로젝트명을 입력해 주세요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610D4D-21D2-5D4A-B051-5B70410EA7EE}"/>
              </a:ext>
            </a:extLst>
          </p:cNvPr>
          <p:cNvSpPr/>
          <p:nvPr/>
        </p:nvSpPr>
        <p:spPr>
          <a:xfrm>
            <a:off x="1174999" y="3030789"/>
            <a:ext cx="6798507" cy="2370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/>
              <a:t>프로젝트 요약 설명을 입력해 주세요</a:t>
            </a:r>
            <a:r>
              <a:rPr kumimoji="1" lang="en-US" altLang="ko-KR" sz="1100" dirty="0"/>
              <a:t>.</a:t>
            </a:r>
            <a:endParaRPr kumimoji="1" lang="ko-KR" altLang="en-US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0B303E2-7D80-6F47-8F5B-DF42C29CEA00}"/>
                  </a:ext>
                </a:extLst>
              </p:cNvPr>
              <p:cNvSpPr/>
              <p:nvPr/>
            </p:nvSpPr>
            <p:spPr>
              <a:xfrm>
                <a:off x="1174998" y="3399691"/>
                <a:ext cx="6798507" cy="23598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ko-KR" altLang="en-US" sz="1100" dirty="0"/>
                  <a:t>기간 </a:t>
                </a:r>
                <a:r>
                  <a:rPr kumimoji="1" lang="en-US" altLang="ko-KR" sz="1100" dirty="0"/>
                  <a:t>|</a:t>
                </a:r>
                <a:r>
                  <a:rPr kumimoji="1" lang="ko-KR" altLang="en-US" sz="1100" dirty="0"/>
                  <a:t> </a:t>
                </a:r>
                <a14:m>
                  <m:oMath xmlns:m="http://schemas.openxmlformats.org/officeDocument/2006/math">
                    <m:r>
                      <a:rPr kumimoji="1" lang="ko-KR" altLang="en-US" sz="1100" i="1" smtClean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⊞</m:t>
                    </m:r>
                  </m:oMath>
                </a14:m>
                <a:r>
                  <a:rPr kumimoji="1" lang="ko-KR" altLang="en-US" sz="1100" dirty="0"/>
                  <a:t> </a:t>
                </a:r>
                <a:r>
                  <a:rPr kumimoji="1" lang="en-US" altLang="ko-KR" sz="1100" dirty="0"/>
                  <a:t>2023.02.14</a:t>
                </a:r>
                <a:r>
                  <a:rPr kumimoji="1" lang="ko-KR" altLang="en-US" sz="1100" dirty="0"/>
                  <a:t> </a:t>
                </a:r>
                <a:r>
                  <a:rPr kumimoji="1" lang="en-US" altLang="ko-KR" sz="1100" dirty="0"/>
                  <a:t>~</a:t>
                </a:r>
                <a:r>
                  <a:rPr kumimoji="1" lang="ko-KR" altLang="en-US" sz="1100" dirty="0"/>
                  <a:t> </a:t>
                </a:r>
                <a14:m>
                  <m:oMath xmlns:m="http://schemas.openxmlformats.org/officeDocument/2006/math">
                    <m:r>
                      <a:rPr kumimoji="1" lang="ko-KR" altLang="en-US" sz="1100" i="1" smtClean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⊞</m:t>
                    </m:r>
                  </m:oMath>
                </a14:m>
                <a:r>
                  <a:rPr kumimoji="1" lang="ko-KR" altLang="en-US" sz="1100" dirty="0"/>
                  <a:t> </a:t>
                </a:r>
                <a:r>
                  <a:rPr kumimoji="1" lang="en-US" altLang="ko-KR" sz="1100" dirty="0"/>
                  <a:t>2023.05.19</a:t>
                </a:r>
                <a:endParaRPr kumimoji="1" lang="ko-KR" altLang="en-US" sz="1100" dirty="0"/>
              </a:p>
            </p:txBody>
          </p:sp>
        </mc:Choice>
        <mc:Fallback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0B303E2-7D80-6F47-8F5B-DF42C29CEA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998" y="3399691"/>
                <a:ext cx="6798507" cy="235989"/>
              </a:xfrm>
              <a:prstGeom prst="rect">
                <a:avLst/>
              </a:prstGeom>
              <a:blipFill>
                <a:blip r:embed="rId8"/>
                <a:stretch>
                  <a:fillRect t="-5263" b="-157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3C13657B-E945-F74A-89BF-5457AC2850A2}"/>
              </a:ext>
            </a:extLst>
          </p:cNvPr>
          <p:cNvSpPr/>
          <p:nvPr/>
        </p:nvSpPr>
        <p:spPr>
          <a:xfrm>
            <a:off x="1174997" y="3764058"/>
            <a:ext cx="6798507" cy="2359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100" dirty="0"/>
              <a:t>첨부파일 </a:t>
            </a:r>
            <a:r>
              <a:rPr kumimoji="1" lang="en-US" altLang="ko-KR" sz="1100" dirty="0"/>
              <a:t>: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___________________________________________________________________________________</a:t>
            </a:r>
            <a:r>
              <a:rPr kumimoji="1" lang="ko-KR" altLang="en-US" sz="1100" dirty="0"/>
              <a:t>  </a:t>
            </a:r>
            <a:r>
              <a:rPr kumimoji="1" lang="en-US" altLang="ko-KR" sz="1100" dirty="0"/>
              <a:t>[</a:t>
            </a:r>
            <a:r>
              <a:rPr kumimoji="1" lang="ko-KR" altLang="en-US" sz="1100" dirty="0"/>
              <a:t>파일 업로드</a:t>
            </a:r>
            <a:r>
              <a:rPr kumimoji="1" lang="en-US" altLang="ko-KR" sz="1100" dirty="0"/>
              <a:t>]</a:t>
            </a:r>
            <a:endParaRPr kumimoji="1"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3F98E-0182-3A46-AEC2-12CADF221D83}"/>
              </a:ext>
            </a:extLst>
          </p:cNvPr>
          <p:cNvSpPr txBox="1"/>
          <p:nvPr/>
        </p:nvSpPr>
        <p:spPr>
          <a:xfrm>
            <a:off x="3713577" y="4018818"/>
            <a:ext cx="42500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600" dirty="0">
                <a:solidFill>
                  <a:schemeClr val="bg1"/>
                </a:solidFill>
              </a:rPr>
              <a:t>첨부파일은 </a:t>
            </a:r>
            <a:r>
              <a:rPr kumimoji="1" lang="en-US" altLang="ko-KR" sz="600" dirty="0">
                <a:solidFill>
                  <a:schemeClr val="bg1"/>
                </a:solidFill>
              </a:rPr>
              <a:t>1</a:t>
            </a:r>
            <a:r>
              <a:rPr kumimoji="1" lang="ko-KR" altLang="en-US" sz="600" dirty="0">
                <a:solidFill>
                  <a:schemeClr val="bg1"/>
                </a:solidFill>
              </a:rPr>
              <a:t>개만 등록이 가능합니다</a:t>
            </a:r>
            <a:r>
              <a:rPr kumimoji="1" lang="en-US" altLang="ko-KR" sz="600" dirty="0">
                <a:solidFill>
                  <a:schemeClr val="bg1"/>
                </a:solidFill>
              </a:rPr>
              <a:t>.</a:t>
            </a:r>
            <a:endParaRPr kumimoji="1" lang="ko-KR" altLang="en-US" sz="600" dirty="0">
              <a:solidFill>
                <a:schemeClr val="bg1"/>
              </a:solidFill>
            </a:endParaRP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42CB085-E201-024D-99FC-74F5B5A2128A}"/>
              </a:ext>
            </a:extLst>
          </p:cNvPr>
          <p:cNvCxnSpPr/>
          <p:nvPr/>
        </p:nvCxnSpPr>
        <p:spPr>
          <a:xfrm>
            <a:off x="1242409" y="2803950"/>
            <a:ext cx="66125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7183DEE9-8551-4C4E-91ED-E8B441E39458}"/>
              </a:ext>
            </a:extLst>
          </p:cNvPr>
          <p:cNvCxnSpPr/>
          <p:nvPr/>
        </p:nvCxnSpPr>
        <p:spPr>
          <a:xfrm>
            <a:off x="1242409" y="3251154"/>
            <a:ext cx="66125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B60D12-8340-564D-A9DA-141C4732B563}"/>
              </a:ext>
            </a:extLst>
          </p:cNvPr>
          <p:cNvSpPr/>
          <p:nvPr/>
        </p:nvSpPr>
        <p:spPr>
          <a:xfrm>
            <a:off x="6912368" y="2521537"/>
            <a:ext cx="942606" cy="211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chemeClr val="accent6">
                    <a:lumMod val="75000"/>
                  </a:schemeClr>
                </a:solidFill>
              </a:rPr>
              <a:t>중복 확인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DA89DD3-DBEF-8B45-924E-96F30FA3D711}"/>
              </a:ext>
            </a:extLst>
          </p:cNvPr>
          <p:cNvSpPr/>
          <p:nvPr/>
        </p:nvSpPr>
        <p:spPr>
          <a:xfrm>
            <a:off x="6912368" y="3774434"/>
            <a:ext cx="942606" cy="2116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b="1" dirty="0">
                <a:solidFill>
                  <a:schemeClr val="accent6">
                    <a:lumMod val="75000"/>
                  </a:schemeClr>
                </a:solidFill>
              </a:rPr>
              <a:t>파일 업로드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DE6E31-077D-3C43-B48F-AFB7D546CFA3}"/>
              </a:ext>
            </a:extLst>
          </p:cNvPr>
          <p:cNvSpPr txBox="1"/>
          <p:nvPr/>
        </p:nvSpPr>
        <p:spPr>
          <a:xfrm>
            <a:off x="1174997" y="4220455"/>
            <a:ext cx="66427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solidFill>
                  <a:schemeClr val="bg1"/>
                </a:solidFill>
              </a:rPr>
              <a:t>수신 부서 </a:t>
            </a:r>
            <a:r>
              <a:rPr kumimoji="1" lang="en-US" altLang="ko-KR" sz="1000" dirty="0">
                <a:solidFill>
                  <a:schemeClr val="bg1"/>
                </a:solidFill>
              </a:rPr>
              <a:t>:</a:t>
            </a:r>
            <a:r>
              <a:rPr kumimoji="1" lang="ko-KR" alt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BF7FAA-57F3-AA4E-A47A-35D3AA7282C2}"/>
              </a:ext>
            </a:extLst>
          </p:cNvPr>
          <p:cNvSpPr/>
          <p:nvPr/>
        </p:nvSpPr>
        <p:spPr>
          <a:xfrm>
            <a:off x="1936774" y="4232616"/>
            <a:ext cx="5918200" cy="26171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2" name="그래픽 21" descr="돋보기">
            <a:extLst>
              <a:ext uri="{FF2B5EF4-FFF2-40B4-BE49-F238E27FC236}">
                <a16:creationId xmlns:a16="http://schemas.microsoft.com/office/drawing/2014/main" id="{6128B903-EC2B-0544-AECB-852B3AF2C5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12423" y="4247191"/>
            <a:ext cx="240790" cy="24079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E22FEF3-19E3-154F-92A3-79F9B3B70A8D}"/>
              </a:ext>
            </a:extLst>
          </p:cNvPr>
          <p:cNvSpPr txBox="1"/>
          <p:nvPr/>
        </p:nvSpPr>
        <p:spPr>
          <a:xfrm>
            <a:off x="1164965" y="1984285"/>
            <a:ext cx="193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프로젝트 개요 </a:t>
            </a:r>
            <a:r>
              <a:rPr kumimoji="1"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|</a:t>
            </a:r>
            <a:endParaRPr kumimoji="1" lang="ko-KR" alt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ED113C-9A86-A144-AEE6-83F7986C632D}"/>
              </a:ext>
            </a:extLst>
          </p:cNvPr>
          <p:cNvSpPr txBox="1"/>
          <p:nvPr/>
        </p:nvSpPr>
        <p:spPr>
          <a:xfrm>
            <a:off x="1147028" y="4716777"/>
            <a:ext cx="193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프로젝트 상세 </a:t>
            </a:r>
            <a:r>
              <a:rPr kumimoji="1"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|</a:t>
            </a:r>
            <a:endParaRPr kumimoji="1" lang="ko-KR" alt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6DA304F-D391-DA46-A83B-6B9C42B53EC4}"/>
              </a:ext>
            </a:extLst>
          </p:cNvPr>
          <p:cNvSpPr/>
          <p:nvPr/>
        </p:nvSpPr>
        <p:spPr>
          <a:xfrm>
            <a:off x="1242408" y="5255546"/>
            <a:ext cx="6612565" cy="11281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000" dirty="0">
                <a:solidFill>
                  <a:schemeClr val="bg1"/>
                </a:solidFill>
              </a:rPr>
              <a:t>프로젝트 요구사항을 상세히 적어 주세요</a:t>
            </a:r>
            <a:r>
              <a:rPr kumimoji="1" lang="en-US" altLang="ko-KR" sz="1000" dirty="0">
                <a:solidFill>
                  <a:schemeClr val="bg1"/>
                </a:solidFill>
              </a:rPr>
              <a:t>.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DCA6C6F1-5D99-F84A-BBBF-766258979E7D}"/>
              </a:ext>
            </a:extLst>
          </p:cNvPr>
          <p:cNvCxnSpPr>
            <a:cxnSpLocks/>
          </p:cNvCxnSpPr>
          <p:nvPr/>
        </p:nvCxnSpPr>
        <p:spPr>
          <a:xfrm>
            <a:off x="1936774" y="4460370"/>
            <a:ext cx="5880932" cy="276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87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3253</TotalTime>
  <Words>1407</Words>
  <Application>Microsoft Macintosh PowerPoint</Application>
  <PresentationFormat>와이드스크린</PresentationFormat>
  <Paragraphs>504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Cambria Math</vt:lpstr>
      <vt:lpstr>Office 테마</vt:lpstr>
      <vt:lpstr>PMPartner 프로젝트 관리 웹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236</cp:revision>
  <dcterms:created xsi:type="dcterms:W3CDTF">2023-05-28T02:40:26Z</dcterms:created>
  <dcterms:modified xsi:type="dcterms:W3CDTF">2023-05-30T11:48:30Z</dcterms:modified>
</cp:coreProperties>
</file>