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7" r:id="rId4"/>
    <p:sldId id="267" r:id="rId5"/>
    <p:sldId id="269" r:id="rId6"/>
    <p:sldId id="272" r:id="rId7"/>
    <p:sldId id="275" r:id="rId8"/>
    <p:sldId id="261" r:id="rId9"/>
    <p:sldId id="262" r:id="rId10"/>
    <p:sldId id="268" r:id="rId11"/>
    <p:sldId id="264" r:id="rId12"/>
    <p:sldId id="265" r:id="rId13"/>
    <p:sldId id="273" r:id="rId14"/>
    <p:sldId id="276" r:id="rId15"/>
    <p:sldId id="271" r:id="rId16"/>
    <p:sldId id="277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6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AC57-A2C2-4897-87D6-0CD8CAE5EADD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B798-1F1F-4BBB-A2D7-3CE7626A7D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8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1B798-1F1F-4BBB-A2D7-3CE7626A7D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8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7EC90-DD80-E886-A9AC-D0643EE57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9D0CEA-79F2-99FB-7BBB-DE3BDA6FB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3EE32-34F3-5E8C-933C-A827F8BC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8001-A12E-4A2F-BBFA-0F075ADE2FC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39336-17B2-5F30-5DE7-EF9B6EEB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1E7AC-3907-8EFD-B4E2-D93DA7B7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733-5435-4282-9B32-D77BAFD0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DCF1D-14D2-7140-D3E8-46F93AE0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33437-2EC7-57D1-2291-1DAB2B56D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0F272-DD85-DF9D-421C-873145F9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8001-A12E-4A2F-BBFA-0F075ADE2FC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96FA1-0E72-D79A-C045-78C19763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0CC92-935E-9CD2-3E17-332D3003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733-5435-4282-9B32-D77BAFD0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E133E1-0F5D-41C9-7CF6-76AE632ED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A18E8-3D82-8165-20AA-907B3045A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A5C26-1EC1-8538-2C59-A91EEAB0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8001-A12E-4A2F-BBFA-0F075ADE2FC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87E40-85C0-DD54-17E7-5816E58D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D10DA-6C37-A1DC-34C3-1DFD76CE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733-5435-4282-9B32-D77BAFD0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A6664-8B15-0E47-9A24-B009F01A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FE774-7C29-1A57-69D9-BE89D995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FDD1A-70D7-5DEE-D567-86DE30EB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8001-A12E-4A2F-BBFA-0F075ADE2FC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4573E-35FB-28A9-A795-1578AB90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897A6-4304-F2FF-9D9E-382A2769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733-5435-4282-9B32-D77BAFD0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8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908AA-61A4-860C-2727-C0A8D192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A3AF-2B31-492F-8E9D-77197E66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0F477-82C9-5F78-DAA8-F122852D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8001-A12E-4A2F-BBFA-0F075ADE2FC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5EFEA-C817-A456-93CB-3A9A7C88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15F50-1BD4-44B7-81D4-817F6C2A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733-5435-4282-9B32-D77BAFD0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9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927DA-1541-EEB7-9E47-91A8AE4B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5DFD3-AFE4-BDFC-1A0B-1624575D0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B599E-8A8F-D440-F269-44BDB9C69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A9152-3991-7102-D6A7-6ECC80C7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8001-A12E-4A2F-BBFA-0F075ADE2FC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7BD6A-F672-1337-D7B3-69DB4FB8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EA3C7-43A6-6404-D0B0-1839BF90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733-5435-4282-9B32-D77BAFD0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3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0C5F1-69AB-5925-E236-A9B08A0D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092DE-B7FF-3344-0B7E-EF56E4D6A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F69A72-9E93-E1EF-130A-0F1A42FC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01268D-85F5-57AA-9EC7-84492B44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EE9F93-0419-717E-F1D3-F1F91C7CE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7635E3-0F28-CDEB-C6B1-DAF4AB7E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8001-A12E-4A2F-BBFA-0F075ADE2FC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C49434-EE13-2395-3EE8-3A1825CA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3AB8DC-FD21-8131-8C60-F98FCB09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733-5435-4282-9B32-D77BAFD0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5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8DC58-8188-8383-DD87-12BCB794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FFE5BE-0313-FEF2-C4A1-D1BB2412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8001-A12E-4A2F-BBFA-0F075ADE2FC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F783B-5C4C-167B-EDA3-0E8DAD7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E38938-A008-66F0-7F2C-CEF34F1E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733-5435-4282-9B32-D77BAFD0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0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9A09AF-D053-53B2-AD79-1D81A766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8001-A12E-4A2F-BBFA-0F075ADE2FC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E59307-EB0A-63BE-3163-B89E89DB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4A9F7-1A8C-2DA4-DAAB-0D4AF0E9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733-5435-4282-9B32-D77BAFD0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0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FEB6B-51D9-EADB-5292-FD8204FC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0FDA6-A9AB-812D-CECD-2EDE57E9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9E135F-AD03-13EE-2D41-60B15FF2E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3CA58B-7EF1-F52C-66EF-3634D1B6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8001-A12E-4A2F-BBFA-0F075ADE2FC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B0BD1-D2FD-C0BF-6AF8-05F1AD6D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26CE1-F6F3-F266-7DE9-CAC51401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733-5435-4282-9B32-D77BAFD0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2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7286B-DC4F-FCB2-1468-5A6D4EB0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F431A2-CABB-A39A-A126-48910ECD1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B0F67C-DE80-45C8-1D01-1C6F9DBF5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0F019-801E-87CF-5D9F-67C08C30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8001-A12E-4A2F-BBFA-0F075ADE2FC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D660-A4BE-96C6-8EFA-DA597953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2F17E-D7C0-9205-FDD7-19D47AAC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4733-5435-4282-9B32-D77BAFD0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D5727-35D4-81BC-A3DA-8A883F30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5B861-D2E5-CA17-9993-BE51928C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972F7-8369-628F-2D3C-04C7B17BC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8001-A12E-4A2F-BBFA-0F075ADE2FC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9CEF0-AC3D-D3A5-764F-0E785A1DD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E8439-1C07-9360-E717-A07E1DDDB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4733-5435-4282-9B32-D77BAFD0D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EB1C5-DE4B-F713-E604-AB1E4361E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1938"/>
            <a:ext cx="9362536" cy="2414467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4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GRU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神经网络的奥运会奖牌预测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AB0B82-234F-B82F-9970-381F20D63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766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沙功岳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2025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51316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CFF25-96CD-5B0C-B615-E46A0600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45" y="14997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GRU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神经网络进行预测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网络结构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1BF75-E9BF-23CE-050F-89A3D491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37" y="125333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网络结构：双隐藏层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注意力层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全连接层（输出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个结果）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引入动态学习率衰减与权重衰减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利用此参数可以稳定实现较优结果，减少陷入局部最优而欠拟合的情况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启用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CUDA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加速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CE7784-0855-7CAF-5A5E-AB62964B1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89132"/>
              </p:ext>
            </p:extLst>
          </p:nvPr>
        </p:nvGraphicFramePr>
        <p:xfrm>
          <a:off x="1535526" y="3195107"/>
          <a:ext cx="9120948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6145">
                  <a:extLst>
                    <a:ext uri="{9D8B030D-6E8A-4147-A177-3AD203B41FA5}">
                      <a16:colId xmlns:a16="http://schemas.microsoft.com/office/drawing/2014/main" val="1588865071"/>
                    </a:ext>
                  </a:extLst>
                </a:gridCol>
                <a:gridCol w="3214487">
                  <a:extLst>
                    <a:ext uri="{9D8B030D-6E8A-4147-A177-3AD203B41FA5}">
                      <a16:colId xmlns:a16="http://schemas.microsoft.com/office/drawing/2014/main" val="4224790835"/>
                    </a:ext>
                  </a:extLst>
                </a:gridCol>
                <a:gridCol w="3040316">
                  <a:extLst>
                    <a:ext uri="{9D8B030D-6E8A-4147-A177-3AD203B41FA5}">
                      <a16:colId xmlns:a16="http://schemas.microsoft.com/office/drawing/2014/main" val="371014744"/>
                    </a:ext>
                  </a:extLst>
                </a:gridCol>
              </a:tblGrid>
              <a:tr h="31661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参数名称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设定值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97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Num_layers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隐藏层层数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3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Hidden_size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隐藏层状态数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64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9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Ir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学习率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0.0005（</a:t>
                      </a:r>
                      <a:r>
                        <a:rPr lang="zh-CN" altLang="en-US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初始</a:t>
                      </a:r>
                      <a:r>
                        <a:rPr lang="en-US" altLang="zh-CN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）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2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Scheduler_patience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学习率调度器耐心值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20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6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patience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验证集耐心值，若无改进早停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300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Weight_decay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权重衰减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1e-5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8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Max_epoch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最大训练轮次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8000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factor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学习率衰减比例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4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dropout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神经元丢弃率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0.3</a:t>
                      </a:r>
                      <a:endParaRPr lang="zh-CN" altLang="en-US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4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04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D7219-1A77-6D08-576E-FF0F9D7D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19" y="15319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目标函数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3FF3A5-BA02-955E-594D-8CF613CF0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419" y="132185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如果赋予每个国家相同权重，模型会更多的学习到体育弱国的范式，因而我们对不同国家进行分类，根据国家奖牌数分配权重，并动态调整权重：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𝑎𝑑𝑎𝑝𝑡𝑖𝑣𝑒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ln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⁡(1+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𝑒𝑟𝑟𝑜𝑟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𝑐𝑜𝑚𝑏𝑖𝑛𝑒𝑑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𝑎𝑑𝑎𝑝𝑡𝑖𝑣𝑒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𝑤𝑒𝑖𝑔h𝑡𝑠</m:t>
                      </m:r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𝑤𝑒𝑖𝑔h𝑡𝑒𝑑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𝑀𝑆𝐸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𝑐𝑜𝑚𝑏𝑖𝑛𝑒𝑑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𝑤𝑒𝑖𝑔h𝑡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𝑜𝑢𝑡𝑝𝑢𝑡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𝑡𝑎𝑟𝑔𝑒𝑡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同步输出总奖牌数，金牌数，银牌数，铜牌数四个变量，等权损失函数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3FF3A5-BA02-955E-594D-8CF613CF0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419" y="1321854"/>
                <a:ext cx="10515600" cy="4351338"/>
              </a:xfrm>
              <a:blipFill>
                <a:blip r:embed="rId2"/>
                <a:stretch>
                  <a:fillRect l="-812" t="-196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A525AA7-14A5-78E3-9ADB-E969FE5C0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45642"/>
              </p:ext>
            </p:extLst>
          </p:nvPr>
        </p:nvGraphicFramePr>
        <p:xfrm>
          <a:off x="1686219" y="420053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806417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4230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初始奖牌数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初始权重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5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75+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3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40-75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4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20-40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4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10-20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1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03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87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2D023-B274-D9AC-F63E-2CBA60B6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13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预测结果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测试集评估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21F5E-A629-F7A8-25AC-8E324D788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13" y="1124010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训练集与验证集损失函数下降趋势一致且收敛，约训练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6000-7000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epoch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，具有较强的泛化能力，取得较好的预测结果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EBE527B-3060-F81F-8012-39CFE22C8C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15951"/>
                  </p:ext>
                </p:extLst>
              </p:nvPr>
            </p:nvGraphicFramePr>
            <p:xfrm>
              <a:off x="838200" y="5003800"/>
              <a:ext cx="105156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3875092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05788986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41657359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967060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奖牌类别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MSE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MAE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4679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总奖牌数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6.5742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1.2756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0.9663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159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金牌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2.5538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0.6653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0.8943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5803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银牌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1.7148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0.5964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0.9225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562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铜牌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1.9793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0.7144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0.9147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990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EBE527B-3060-F81F-8012-39CFE22C8C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815951"/>
                  </p:ext>
                </p:extLst>
              </p:nvPr>
            </p:nvGraphicFramePr>
            <p:xfrm>
              <a:off x="838200" y="5003800"/>
              <a:ext cx="105156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3875092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05788986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41657359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967060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奖牌类别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MSE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MAE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696" t="-8197" r="-92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679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总奖牌数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6.5742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1.2756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0.9663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159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金牌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2.5538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0.6653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0.8943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5803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银牌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1.7148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0.5964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0.9225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562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铜牌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1.9793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0.7144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0.9147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9903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7E00C36-E4DF-6FD4-CA35-4C5B14569D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0584266"/>
                  </p:ext>
                </p:extLst>
              </p:nvPr>
            </p:nvGraphicFramePr>
            <p:xfrm>
              <a:off x="838200" y="2501900"/>
              <a:ext cx="105156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0071565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925667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89002077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968506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奖牌类别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MSE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MAE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987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总奖牌数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6.9760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1.3456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0.9605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9177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金牌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1.3614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0.5712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0.9431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9776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银牌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1.7401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0.6212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0.9115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980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铜牌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3.2196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0.8400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0.8380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7055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7E00C36-E4DF-6FD4-CA35-4C5B14569D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0584266"/>
                  </p:ext>
                </p:extLst>
              </p:nvPr>
            </p:nvGraphicFramePr>
            <p:xfrm>
              <a:off x="838200" y="2501900"/>
              <a:ext cx="105156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0071565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925667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89002077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968506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奖牌类别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MSE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MAE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0696" t="-8197" r="-92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987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总奖牌数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6.9760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1.3456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0.9605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9177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金牌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1.3614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0.5712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0.9431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9776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银牌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1.7401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0.6212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0.9115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980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铜牌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3.2196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0.8400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0.8380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70559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57C6FCE-7DB9-BE80-7F4B-D3640B9C9DDF}"/>
              </a:ext>
            </a:extLst>
          </p:cNvPr>
          <p:cNvSpPr txBox="1"/>
          <p:nvPr/>
        </p:nvSpPr>
        <p:spPr>
          <a:xfrm>
            <a:off x="4885764" y="4603690"/>
            <a:ext cx="288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测试集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6E3E46-D9D1-519C-03FA-D34143D1B429}"/>
              </a:ext>
            </a:extLst>
          </p:cNvPr>
          <p:cNvSpPr txBox="1"/>
          <p:nvPr/>
        </p:nvSpPr>
        <p:spPr>
          <a:xfrm>
            <a:off x="4962605" y="2165617"/>
            <a:ext cx="288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验证集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年结果</a:t>
            </a:r>
          </a:p>
        </p:txBody>
      </p:sp>
    </p:spTree>
    <p:extLst>
      <p:ext uri="{BB962C8B-B14F-4D97-AF65-F5344CB8AC3E}">
        <p14:creationId xmlns:p14="http://schemas.microsoft.com/office/powerpoint/2010/main" val="242746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22695DC-24BB-72D2-925F-4C3EEFE8E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9617"/>
            <a:ext cx="6565017" cy="360154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8567AE1-6CEA-E2B3-F645-C9486AB8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7" y="-14202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预测效果对比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071339B7-86BF-7198-151F-89E2D190EC7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6404526"/>
                  </p:ext>
                </p:extLst>
              </p:nvPr>
            </p:nvGraphicFramePr>
            <p:xfrm>
              <a:off x="6565017" y="4499965"/>
              <a:ext cx="5621860" cy="1874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3415">
                      <a:extLst>
                        <a:ext uri="{9D8B030D-6E8A-4147-A177-3AD203B41FA5}">
                          <a16:colId xmlns:a16="http://schemas.microsoft.com/office/drawing/2014/main" val="3453619572"/>
                        </a:ext>
                      </a:extLst>
                    </a:gridCol>
                    <a:gridCol w="968188">
                      <a:extLst>
                        <a:ext uri="{9D8B030D-6E8A-4147-A177-3AD203B41FA5}">
                          <a16:colId xmlns:a16="http://schemas.microsoft.com/office/drawing/2014/main" val="1275463116"/>
                        </a:ext>
                      </a:extLst>
                    </a:gridCol>
                    <a:gridCol w="1075765">
                      <a:extLst>
                        <a:ext uri="{9D8B030D-6E8A-4147-A177-3AD203B41FA5}">
                          <a16:colId xmlns:a16="http://schemas.microsoft.com/office/drawing/2014/main" val="939343277"/>
                        </a:ext>
                      </a:extLst>
                    </a:gridCol>
                    <a:gridCol w="1034492">
                      <a:extLst>
                        <a:ext uri="{9D8B030D-6E8A-4147-A177-3AD203B41FA5}">
                          <a16:colId xmlns:a16="http://schemas.microsoft.com/office/drawing/2014/main" val="17948888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处理方式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MSE</a:t>
                          </a:r>
                          <a:endParaRPr lang="zh-CN" altLang="en-US" dirty="0">
                            <a:latin typeface="Arial" panose="020B0604020202020204" pitchFamily="34" charset="0"/>
                            <a:ea typeface="楷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MAE</a:t>
                          </a:r>
                          <a:endParaRPr lang="zh-CN" altLang="en-US" dirty="0">
                            <a:latin typeface="Arial" panose="020B0604020202020204" pitchFamily="34" charset="0"/>
                            <a:ea typeface="楷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98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归一化</a:t>
                          </a:r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+</a:t>
                          </a:r>
                          <a:r>
                            <a:rPr lang="en-US" altLang="zh-CN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MSE</a:t>
                          </a: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损失函数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12.85</a:t>
                          </a:r>
                          <a:endParaRPr lang="zh-CN" altLang="en-US" dirty="0">
                            <a:latin typeface="Arial" panose="020B0604020202020204" pitchFamily="34" charset="0"/>
                            <a:ea typeface="楷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1.61</a:t>
                          </a:r>
                          <a:endParaRPr lang="zh-CN" altLang="en-US" dirty="0">
                            <a:latin typeface="Arial" panose="020B0604020202020204" pitchFamily="34" charset="0"/>
                            <a:ea typeface="楷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0.9342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691578"/>
                      </a:ext>
                    </a:extLst>
                  </a:tr>
                  <a:tr h="391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对数化</a:t>
                          </a:r>
                          <a:r>
                            <a:rPr lang="en-US" altLang="zh-CN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+</a:t>
                          </a:r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动态加权</a:t>
                          </a:r>
                          <a:r>
                            <a:rPr lang="en-US" altLang="zh-CN" b="1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MSE</a:t>
                          </a:r>
                          <a:endParaRPr lang="zh-CN" altLang="en-US" b="1" dirty="0">
                            <a:latin typeface="Arial" panose="020B0604020202020204" pitchFamily="34" charset="0"/>
                            <a:ea typeface="楷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6.57</a:t>
                          </a:r>
                          <a:endParaRPr lang="zh-CN" altLang="en-US" b="1" dirty="0">
                            <a:latin typeface="Arial" panose="020B0604020202020204" pitchFamily="34" charset="0"/>
                            <a:ea typeface="楷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1.28</a:t>
                          </a:r>
                          <a:endParaRPr lang="zh-CN" altLang="en-US" b="1" dirty="0">
                            <a:latin typeface="Arial" panose="020B0604020202020204" pitchFamily="34" charset="0"/>
                            <a:ea typeface="楷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0.9663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939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归一化</a:t>
                          </a:r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+</a:t>
                          </a: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加权</a:t>
                          </a:r>
                          <a:r>
                            <a:rPr lang="en-US" altLang="zh-CN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MSE</a:t>
                          </a: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损失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12.94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2.41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0.9337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13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对数化</a:t>
                          </a:r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+</a:t>
                          </a:r>
                          <a:r>
                            <a:rPr lang="en-US" altLang="zh-CN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MSE</a:t>
                          </a: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损失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10.96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1.36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0.9439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6430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071339B7-86BF-7198-151F-89E2D190EC7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6404526"/>
                  </p:ext>
                </p:extLst>
              </p:nvPr>
            </p:nvGraphicFramePr>
            <p:xfrm>
              <a:off x="6565017" y="4499965"/>
              <a:ext cx="5621860" cy="18744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3415">
                      <a:extLst>
                        <a:ext uri="{9D8B030D-6E8A-4147-A177-3AD203B41FA5}">
                          <a16:colId xmlns:a16="http://schemas.microsoft.com/office/drawing/2014/main" val="3453619572"/>
                        </a:ext>
                      </a:extLst>
                    </a:gridCol>
                    <a:gridCol w="968188">
                      <a:extLst>
                        <a:ext uri="{9D8B030D-6E8A-4147-A177-3AD203B41FA5}">
                          <a16:colId xmlns:a16="http://schemas.microsoft.com/office/drawing/2014/main" val="1275463116"/>
                        </a:ext>
                      </a:extLst>
                    </a:gridCol>
                    <a:gridCol w="1075765">
                      <a:extLst>
                        <a:ext uri="{9D8B030D-6E8A-4147-A177-3AD203B41FA5}">
                          <a16:colId xmlns:a16="http://schemas.microsoft.com/office/drawing/2014/main" val="939343277"/>
                        </a:ext>
                      </a:extLst>
                    </a:gridCol>
                    <a:gridCol w="1034492">
                      <a:extLst>
                        <a:ext uri="{9D8B030D-6E8A-4147-A177-3AD203B41FA5}">
                          <a16:colId xmlns:a16="http://schemas.microsoft.com/office/drawing/2014/main" val="17948888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处理方式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MSE</a:t>
                          </a:r>
                          <a:endParaRPr lang="zh-CN" altLang="en-US" dirty="0">
                            <a:latin typeface="Arial" panose="020B0604020202020204" pitchFamily="34" charset="0"/>
                            <a:ea typeface="楷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MAE</a:t>
                          </a:r>
                          <a:endParaRPr lang="zh-CN" altLang="en-US" dirty="0">
                            <a:latin typeface="Arial" panose="020B0604020202020204" pitchFamily="34" charset="0"/>
                            <a:ea typeface="楷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44118" t="-8197" r="-2353" b="-4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98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归一化</a:t>
                          </a:r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+</a:t>
                          </a:r>
                          <a:r>
                            <a:rPr lang="en-US" altLang="zh-CN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MSE</a:t>
                          </a: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损失函数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12.85</a:t>
                          </a:r>
                          <a:endParaRPr lang="zh-CN" altLang="en-US" dirty="0">
                            <a:latin typeface="Arial" panose="020B0604020202020204" pitchFamily="34" charset="0"/>
                            <a:ea typeface="楷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1.61</a:t>
                          </a:r>
                          <a:endParaRPr lang="zh-CN" altLang="en-US" dirty="0">
                            <a:latin typeface="Arial" panose="020B0604020202020204" pitchFamily="34" charset="0"/>
                            <a:ea typeface="楷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0.9342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691578"/>
                      </a:ext>
                    </a:extLst>
                  </a:tr>
                  <a:tr h="391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对数化</a:t>
                          </a:r>
                          <a:r>
                            <a:rPr lang="en-US" altLang="zh-CN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+</a:t>
                          </a:r>
                          <a:r>
                            <a:rPr lang="zh-CN" altLang="en-US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动态加权</a:t>
                          </a:r>
                          <a:r>
                            <a:rPr lang="en-US" altLang="zh-CN" b="1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MSE</a:t>
                          </a:r>
                          <a:endParaRPr lang="zh-CN" altLang="en-US" b="1" dirty="0">
                            <a:latin typeface="Arial" panose="020B0604020202020204" pitchFamily="34" charset="0"/>
                            <a:ea typeface="楷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6.57</a:t>
                          </a:r>
                          <a:endParaRPr lang="zh-CN" altLang="en-US" b="1" dirty="0">
                            <a:latin typeface="Arial" panose="020B0604020202020204" pitchFamily="34" charset="0"/>
                            <a:ea typeface="楷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1.28</a:t>
                          </a:r>
                          <a:endParaRPr lang="zh-CN" altLang="en-US" b="1" dirty="0">
                            <a:latin typeface="Arial" panose="020B0604020202020204" pitchFamily="34" charset="0"/>
                            <a:ea typeface="楷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0.9663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939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归一化</a:t>
                          </a:r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+</a:t>
                          </a: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加权</a:t>
                          </a:r>
                          <a:r>
                            <a:rPr lang="en-US" altLang="zh-CN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MSE</a:t>
                          </a: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损失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12.94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2.41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0.9337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713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对数化</a:t>
                          </a:r>
                          <a:r>
                            <a:rPr lang="en-US" altLang="zh-CN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+</a:t>
                          </a:r>
                          <a:r>
                            <a:rPr lang="en-US" altLang="zh-CN" dirty="0">
                              <a:latin typeface="Arial" panose="020B0604020202020204" pitchFamily="34" charset="0"/>
                              <a:ea typeface="楷体" panose="02010609060101010101" pitchFamily="49" charset="-122"/>
                              <a:cs typeface="Arial" panose="020B0604020202020204" pitchFamily="34" charset="0"/>
                            </a:rPr>
                            <a:t>MSE</a:t>
                          </a:r>
                          <a:r>
                            <a:rPr lang="zh-CN" altLang="en-US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损失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10.96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1.36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0.9439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64308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4AD349-AFE9-71DC-CCC9-8030DC7EA5A8}"/>
                  </a:ext>
                </a:extLst>
              </p:cNvPr>
              <p:cNvSpPr txBox="1"/>
              <p:nvPr/>
            </p:nvSpPr>
            <p:spPr>
              <a:xfrm>
                <a:off x="571818" y="971437"/>
                <a:ext cx="1072656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缓解数据偏态（对数变换）可以显著提升模型的预测精度；修改损失函数也可使模型在预测体育强国的能力显著提升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若选取</a:t>
                </a:r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MAE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作为评价指标，对数化提升</a:t>
                </a:r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15.2%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的预测精度，进一步加入动态加权损失函数，可以提升</a:t>
                </a:r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5.8%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的预测精度，若选取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MSE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作为衡量指标，则分别提升</a:t>
                </a:r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14.7%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40.5%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的预测精度，值得注意的是，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并不是好的评价指标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4AD349-AFE9-71DC-CCC9-8030DC7E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18" y="971437"/>
                <a:ext cx="10726563" cy="1938992"/>
              </a:xfrm>
              <a:prstGeom prst="rect">
                <a:avLst/>
              </a:prstGeom>
              <a:blipFill>
                <a:blip r:embed="rId4"/>
                <a:stretch>
                  <a:fillRect l="-796" t="-2516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600EF07-1C4E-1E2B-4CF0-590C4BF17855}"/>
              </a:ext>
            </a:extLst>
          </p:cNvPr>
          <p:cNvSpPr txBox="1"/>
          <p:nvPr/>
        </p:nvSpPr>
        <p:spPr>
          <a:xfrm>
            <a:off x="7115415" y="4011066"/>
            <a:ext cx="4602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不同处理方式对预测</a:t>
            </a:r>
            <a:r>
              <a:rPr lang="en-US" altLang="zh-CN" sz="2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年奖牌数影响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55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AC064-FBD8-3B96-D1FB-851E1AEF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置信区间构建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1E0D9-04CA-28DF-052B-512559C2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4" y="1097943"/>
            <a:ext cx="10515600" cy="4351338"/>
          </a:xfrm>
        </p:spPr>
        <p:txBody>
          <a:bodyPr/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利用模型中隐藏层的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Dropout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，会在前向传播过程中随机丢弃神经元，因而可以对预测结果进行蒙特卡洛模拟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认为每个国家预测结果服从正态分布，可以给出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年每个国家各项奖牌的点估计与置信区间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F9D091-1C8E-7071-F15C-35585CD26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47734"/>
              </p:ext>
            </p:extLst>
          </p:nvPr>
        </p:nvGraphicFramePr>
        <p:xfrm>
          <a:off x="1619623" y="2892612"/>
          <a:ext cx="8128003" cy="3633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218260705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3565346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7950254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92556592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0369834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16650480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37187051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7585702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3234113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85266225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92898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6545235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983547953"/>
                    </a:ext>
                  </a:extLst>
                </a:gridCol>
              </a:tblGrid>
              <a:tr h="274918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国家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奖牌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奖牌上界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奖牌上界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金牌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金牌下界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金牌上界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银牌上界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银牌下界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银牌上界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铜牌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铜牌下界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铜牌上界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6662225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USA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131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91415002"/>
                  </a:ext>
                </a:extLst>
              </a:tr>
              <a:tr h="256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CHN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16317339"/>
                  </a:ext>
                </a:extLst>
              </a:tr>
              <a:tr h="2928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GBR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92655150"/>
                  </a:ext>
                </a:extLst>
              </a:tr>
              <a:tr h="251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FRA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31128438"/>
                  </a:ext>
                </a:extLst>
              </a:tr>
              <a:tr h="298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99203092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NED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15647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JPN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47043003"/>
                  </a:ext>
                </a:extLst>
              </a:tr>
              <a:tr h="274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ITA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89269597"/>
                  </a:ext>
                </a:extLst>
              </a:tr>
              <a:tr h="3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9073744"/>
                  </a:ext>
                </a:extLst>
              </a:tr>
              <a:tr h="316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KOR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64725090"/>
                  </a:ext>
                </a:extLst>
              </a:tr>
              <a:tr h="268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55669516"/>
                  </a:ext>
                </a:extLst>
              </a:tr>
              <a:tr h="2211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NZL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7990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21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FCBE0-FA36-8B12-A3D0-9788A0C4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37" y="-103803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模型解释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4E8C43-E9DC-BD31-D0B2-9F107365B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37" y="2712464"/>
            <a:ext cx="6862514" cy="409535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A579FD-B684-8C07-E5CD-39B7FDA5F4CC}"/>
              </a:ext>
            </a:extLst>
          </p:cNvPr>
          <p:cNvSpPr txBox="1"/>
          <p:nvPr/>
        </p:nvSpPr>
        <p:spPr>
          <a:xfrm>
            <a:off x="215153" y="1037345"/>
            <a:ext cx="11164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用梯度信息可以对各个特征重要性进行解释，梯度是特征变化率对预测结果变化率的结果，同时时间注意力机制可以解释不同时间步特征对预测结果的影响。是否为东道主最为重要，东道主会对优势项目投入更多精力，增改项目，主场优势，符合直觉；而参赛状态类也会影响，比如是否参赛，一定程度上揭示一个国家体育发展是否稳定，银牌效率第二重要，可能相比总奖牌更加反应国家真实实力；模型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并不是简单的对奖牌数做线性外推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，而能捕捉到国家状态的变化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68D840-A14E-9860-BF19-B29487FE278F}"/>
              </a:ext>
            </a:extLst>
          </p:cNvPr>
          <p:cNvSpPr txBox="1"/>
          <p:nvPr/>
        </p:nvSpPr>
        <p:spPr>
          <a:xfrm>
            <a:off x="6938042" y="2690336"/>
            <a:ext cx="5107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值得注意的是，前三个时间步第一重要的是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t-1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，第二重要的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t-3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，第三重要的是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t-2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，并非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简单的时间衰减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届的周期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年符合运动员生涯长度与运动员培养周期；而前一届信息反映了近期状态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10DB12-003B-8424-8F00-44CB20C96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044" y="4966856"/>
            <a:ext cx="4844319" cy="4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8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0694A-9255-E21F-323D-4BDC7632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46" y="1825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后续改进与思考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BCA899-DA60-947E-FA67-22B52595F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2311" y="152823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特征构建：迁移到因子挖掘上，可以采用更高效的挖掘办法；更具运动员信息可以对每个国家的情况构建更细致特征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偏态处理：可以采取</a:t>
                </a:r>
                <a:r>
                  <a:rPr lang="en-US" altLang="zh-CN" sz="24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Box-Cox</a:t>
                </a:r>
                <a:r>
                  <a:rPr lang="zh-CN" altLang="en-US" sz="2400" b="0" i="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变换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改善数据偏态问题，初始权重可以选用更具更客观的方式，可以对少数类过采样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训练方式：可以采用其他时间序列训练方式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指标选取：</a:t>
                </a:r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MSE</a:t>
                </a:r>
                <a:r>
                  <a:rPr lang="zh-CN" altLang="en-US" sz="24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MAE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等指标均无法客观的反应预测与真实值偏离情况，强国预测的大误差会被弱国数量平均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参数寻优：可以使用网格搜索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随机搜索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相关自动寻参包进行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模型可解释性：可以考虑使用</a:t>
                </a:r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shapely</a:t>
                </a:r>
                <a:r>
                  <a:rPr lang="zh-CN" altLang="en-US" sz="24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值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等进行解释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BCA899-DA60-947E-FA67-22B52595F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311" y="1528234"/>
                <a:ext cx="10515600" cy="4351338"/>
              </a:xfrm>
              <a:blipFill>
                <a:blip r:embed="rId2"/>
                <a:stretch>
                  <a:fillRect l="-754" t="-1964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3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6967F-B9D8-46C3-59FD-C79E60E3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31" y="20376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相关数据与代码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32AF4-C932-4818-5211-C6139212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31" y="159254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上传至个人</a:t>
            </a:r>
            <a:r>
              <a:rPr lang="en-US" altLang="zh-CN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github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仓库，包括原始数据，处理后数据，数据分析代码与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GRU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预测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实现代码</a:t>
            </a:r>
          </a:p>
        </p:txBody>
      </p:sp>
    </p:spTree>
    <p:extLst>
      <p:ext uri="{BB962C8B-B14F-4D97-AF65-F5344CB8AC3E}">
        <p14:creationId xmlns:p14="http://schemas.microsoft.com/office/powerpoint/2010/main" val="349772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17696C6-431B-B8B4-3A57-F7892154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66"/>
            <a:ext cx="12192000" cy="66418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CE91ED-41D8-0B6F-193C-EC391DA7F918}"/>
              </a:ext>
            </a:extLst>
          </p:cNvPr>
          <p:cNvSpPr txBox="1"/>
          <p:nvPr/>
        </p:nvSpPr>
        <p:spPr>
          <a:xfrm>
            <a:off x="362309" y="155275"/>
            <a:ext cx="8563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整体思路</a:t>
            </a:r>
          </a:p>
        </p:txBody>
      </p:sp>
    </p:spTree>
    <p:extLst>
      <p:ext uri="{BB962C8B-B14F-4D97-AF65-F5344CB8AC3E}">
        <p14:creationId xmlns:p14="http://schemas.microsoft.com/office/powerpoint/2010/main" val="417727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65A59-CA15-180C-E315-8A3A63FB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5" y="890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数据处理与特征构建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6EB6B-8A20-EC2A-9022-D1077C10D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93" y="141464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数据来源：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1896-2024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年所有奥运会运动员参赛数据，包括国籍，参赛年份，具体大项与小项，获奖情况，数据转化为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pickle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格式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加速读取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给定运动员层面微观数据，需要转化为宏观层面的国家面板数据，这样才能为每个国家创建样本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在统计奖牌数，运动员数，项目数时，需要进行去重，否则根据运动员数据直接统计会因为多人项目，同一运动员参加多项目等原因产生统计错误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预处理：排除近两届未参加国家，国家年份数据对齐，填补缺失值为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5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1E1A-89FF-1D3C-D406-5FAC5E76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77577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数据处理与特征构建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74C1F-9E78-E4AE-0D78-593AB8540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6" y="109525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对面板数据进行初步分析，发现体育强国少，而体育弱国多，二者比例约为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10:1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，存在数据分类不平衡问题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通过计算奖牌偏度与峰度量化不平衡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偏度在</a:t>
            </a:r>
            <a:r>
              <a:rPr lang="en-US" altLang="zh-CN" sz="2400" b="0" dirty="0"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4.89</a:t>
            </a:r>
            <a:r>
              <a:rPr lang="zh-CN" altLang="en-US" sz="2400" b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400" b="0" dirty="0"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5.4</a:t>
            </a:r>
            <a:r>
              <a:rPr lang="zh-CN" altLang="en-US" sz="2400" b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之间，远超过</a:t>
            </a:r>
            <a:r>
              <a:rPr lang="en-US" altLang="zh-CN" sz="2400" b="0" dirty="0"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b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，说明存在极严重的右偏；峰度值在</a:t>
            </a:r>
            <a:r>
              <a:rPr lang="en-US" altLang="zh-CN" sz="2400" b="0" dirty="0"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r>
            <a:r>
              <a:rPr lang="zh-CN" altLang="en-US" sz="2400" b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400" b="0" dirty="0"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r>
            <a:r>
              <a:rPr lang="zh-CN" altLang="en-US" sz="2400" b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之间，远高于</a:t>
            </a:r>
            <a:r>
              <a:rPr lang="en-US" altLang="zh-CN" sz="2400" b="0" dirty="0"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b="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，分布非常尖峭，尾部厚重，有大量极端值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1A5AD4-0149-D9A4-729D-C145F054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231" y="2842459"/>
            <a:ext cx="5683769" cy="3937964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C44A01-5A4B-164E-0834-E117B9E7E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23361"/>
              </p:ext>
            </p:extLst>
          </p:nvPr>
        </p:nvGraphicFramePr>
        <p:xfrm>
          <a:off x="340663" y="4463250"/>
          <a:ext cx="607038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393">
                  <a:extLst>
                    <a:ext uri="{9D8B030D-6E8A-4147-A177-3AD203B41FA5}">
                      <a16:colId xmlns:a16="http://schemas.microsoft.com/office/drawing/2014/main" val="507393172"/>
                    </a:ext>
                  </a:extLst>
                </a:gridCol>
                <a:gridCol w="760575">
                  <a:extLst>
                    <a:ext uri="{9D8B030D-6E8A-4147-A177-3AD203B41FA5}">
                      <a16:colId xmlns:a16="http://schemas.microsoft.com/office/drawing/2014/main" val="2487159580"/>
                    </a:ext>
                  </a:extLst>
                </a:gridCol>
                <a:gridCol w="1329483">
                  <a:extLst>
                    <a:ext uri="{9D8B030D-6E8A-4147-A177-3AD203B41FA5}">
                      <a16:colId xmlns:a16="http://schemas.microsoft.com/office/drawing/2014/main" val="2460277843"/>
                    </a:ext>
                  </a:extLst>
                </a:gridCol>
                <a:gridCol w="1298602">
                  <a:extLst>
                    <a:ext uri="{9D8B030D-6E8A-4147-A177-3AD203B41FA5}">
                      <a16:colId xmlns:a16="http://schemas.microsoft.com/office/drawing/2014/main" val="4084447204"/>
                    </a:ext>
                  </a:extLst>
                </a:gridCol>
                <a:gridCol w="1475334">
                  <a:extLst>
                    <a:ext uri="{9D8B030D-6E8A-4147-A177-3AD203B41FA5}">
                      <a16:colId xmlns:a16="http://schemas.microsoft.com/office/drawing/2014/main" val="1759970265"/>
                    </a:ext>
                  </a:extLst>
                </a:gridCol>
              </a:tblGrid>
              <a:tr h="3614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奖牌类型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峰度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正态偏度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正态峰度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53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总奖牌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32.51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3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金牌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5.40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34.47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6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银牌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34.37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6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铜牌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29.57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32273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C654D5C-F465-FC4C-D7A2-0B941915B607}"/>
              </a:ext>
            </a:extLst>
          </p:cNvPr>
          <p:cNvSpPr txBox="1"/>
          <p:nvPr/>
        </p:nvSpPr>
        <p:spPr>
          <a:xfrm>
            <a:off x="243484" y="3831482"/>
            <a:ext cx="626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2024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年各奖牌峰度偏度计算与运动员数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奖牌数散点图</a:t>
            </a:r>
          </a:p>
        </p:txBody>
      </p:sp>
    </p:spTree>
    <p:extLst>
      <p:ext uri="{BB962C8B-B14F-4D97-AF65-F5344CB8AC3E}">
        <p14:creationId xmlns:p14="http://schemas.microsoft.com/office/powerpoint/2010/main" val="241289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B3E93-038B-44ED-2C46-9EA03A72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4" y="169593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数据处理与特征构建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A4AFE-99B3-D8AF-B4FF-FF6AFF3F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15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构建特征：奖牌数相关（总奖牌，金牌，银牌，铜牌，未得奖牌，是否得奖，是否从未得奖），运动员相关（运动员人数，得奖效率），项目相关（参与项目数，项目集中度），增长率指标，东道主（下届是否东道主，本届是否东道主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数据分布严重不均匀，奖牌数分布严重偏态，不同特征之间量纲差异过大，对奖牌数，运动员数进行对数变换，缓解数据分布偏态问题，增长率与其他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0-1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特征保持不变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奖牌数作为标签，进行对数变换可以消除量纲差异，有利于优化器执行梯度下降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294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2EBDB5C-F3C2-0551-2B17-2396C9F41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00278"/>
              </p:ext>
            </p:extLst>
          </p:nvPr>
        </p:nvGraphicFramePr>
        <p:xfrm>
          <a:off x="1" y="1480128"/>
          <a:ext cx="6131859" cy="467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894">
                  <a:extLst>
                    <a:ext uri="{9D8B030D-6E8A-4147-A177-3AD203B41FA5}">
                      <a16:colId xmlns:a16="http://schemas.microsoft.com/office/drawing/2014/main" val="991687415"/>
                    </a:ext>
                  </a:extLst>
                </a:gridCol>
                <a:gridCol w="1590595">
                  <a:extLst>
                    <a:ext uri="{9D8B030D-6E8A-4147-A177-3AD203B41FA5}">
                      <a16:colId xmlns:a16="http://schemas.microsoft.com/office/drawing/2014/main" val="2552115025"/>
                    </a:ext>
                  </a:extLst>
                </a:gridCol>
                <a:gridCol w="2228370">
                  <a:extLst>
                    <a:ext uri="{9D8B030D-6E8A-4147-A177-3AD203B41FA5}">
                      <a16:colId xmlns:a16="http://schemas.microsoft.com/office/drawing/2014/main" val="4263532768"/>
                    </a:ext>
                  </a:extLst>
                </a:gridCol>
              </a:tblGrid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特征名称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计算方法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41775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Total_medal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奖牌数（变换）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当年总奖牌数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66213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Gold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奖牌数（变换）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当年金牌数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98560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Silver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奖牌数（变换）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当年银牌数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573055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Bronze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奖牌数（变换）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当年铜牌数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64679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Total_equ_athlete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运动员（变换）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总奖牌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未得奖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64462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Is_won_medal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0-1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是否获得奖牌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24208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Is_participate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0-1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当年是否参赛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60726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never_won_medal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0-1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是否从未获奖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93446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Event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参与小项数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606447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Event_growth_rate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增长率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参与小项增长率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60284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Total_medal_growth_rate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增长率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总奖牌增长率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91474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Gold_growth_rate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增长率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金牌增长率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12129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Silver_growth_rate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增长率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银牌增长率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635916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Bronze_growth_rate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增长率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铜牌增长率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5257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08107C3-B55D-C67C-7D45-D325E4CA0599}"/>
              </a:ext>
            </a:extLst>
          </p:cNvPr>
          <p:cNvSpPr txBox="1"/>
          <p:nvPr/>
        </p:nvSpPr>
        <p:spPr>
          <a:xfrm>
            <a:off x="0" y="260594"/>
            <a:ext cx="890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部分特征以及计算方法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1060A1-D291-AC1A-3C24-A3380CFD1A8B}"/>
                  </a:ext>
                </a:extLst>
              </p:cNvPr>
              <p:cNvSpPr txBox="1"/>
              <p:nvPr/>
            </p:nvSpPr>
            <p:spPr>
              <a:xfrm>
                <a:off x="6247121" y="1869832"/>
                <a:ext cx="55401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将量纲明显超过</a:t>
                </a:r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1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的特征进行对数变换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ln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，数据中存在</a:t>
                </a:r>
                <a:r>
                  <a:rPr lang="en-US" altLang="zh-CN" sz="2400" dirty="0">
                    <a:latin typeface="Arial" panose="020B0604020202020204" pitchFamily="34" charset="0"/>
                    <a:ea typeface="楷体" panose="02010609060101010101" pitchFamily="49" charset="-122"/>
                    <a:cs typeface="Arial" panose="020B0604020202020204" pitchFamily="34" charset="0"/>
                  </a:rPr>
                  <a:t>0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，避免出现负无穷大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1060A1-D291-AC1A-3C24-A3380CFD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121" y="1869832"/>
                <a:ext cx="5540189" cy="1200329"/>
              </a:xfrm>
              <a:prstGeom prst="rect">
                <a:avLst/>
              </a:prstGeom>
              <a:blipFill>
                <a:blip r:embed="rId2"/>
                <a:stretch>
                  <a:fillRect l="-1540" t="-5584" r="-1210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CFBE28C-3A81-141D-72DE-CA5597CAA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44670"/>
              </p:ext>
            </p:extLst>
          </p:nvPr>
        </p:nvGraphicFramePr>
        <p:xfrm>
          <a:off x="6131860" y="3348504"/>
          <a:ext cx="6031965" cy="2802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047">
                  <a:extLst>
                    <a:ext uri="{9D8B030D-6E8A-4147-A177-3AD203B41FA5}">
                      <a16:colId xmlns:a16="http://schemas.microsoft.com/office/drawing/2014/main" val="365693518"/>
                    </a:ext>
                  </a:extLst>
                </a:gridCol>
                <a:gridCol w="1607205">
                  <a:extLst>
                    <a:ext uri="{9D8B030D-6E8A-4147-A177-3AD203B41FA5}">
                      <a16:colId xmlns:a16="http://schemas.microsoft.com/office/drawing/2014/main" val="3327249435"/>
                    </a:ext>
                  </a:extLst>
                </a:gridCol>
                <a:gridCol w="2087713">
                  <a:extLst>
                    <a:ext uri="{9D8B030D-6E8A-4147-A177-3AD203B41FA5}">
                      <a16:colId xmlns:a16="http://schemas.microsoft.com/office/drawing/2014/main" val="1861302156"/>
                    </a:ext>
                  </a:extLst>
                </a:gridCol>
              </a:tblGrid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特征名称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计算方法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278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Is_host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0-1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当年是否为东道主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174729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Athlete_num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运动员（变换）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当年派出运动员数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38753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Athlete_num_growth_rate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增长率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运动员增长率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437172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Medal_eff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综合指标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奖牌数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总运动员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20417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Gold_eff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综合指标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金牌数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总运动员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22445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Silver_eff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综合指标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银牌数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总运动员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83737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Bronze_eff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综合指标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铜牌数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总运动员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326419"/>
                  </a:ext>
                </a:extLst>
              </a:tr>
              <a:tr h="311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ea typeface="楷体" panose="02010609060101010101" pitchFamily="49" charset="-122"/>
                          <a:cs typeface="Arial" panose="020B0604020202020204" pitchFamily="34" charset="0"/>
                        </a:rPr>
                        <a:t>Next_nost</a:t>
                      </a:r>
                      <a:endParaRPr lang="zh-CN" altLang="en-US" sz="1400" dirty="0">
                        <a:latin typeface="Arial" panose="020B0604020202020204" pitchFamily="34" charset="0"/>
                        <a:ea typeface="楷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0-1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下一届是否为东道主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93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55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01697A-6341-5063-E579-55BB5C084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678" y="338097"/>
            <a:ext cx="10271643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1E21ABD-E608-3968-A9CF-FF1C0A929EDB}"/>
              </a:ext>
            </a:extLst>
          </p:cNvPr>
          <p:cNvSpPr txBox="1"/>
          <p:nvPr/>
        </p:nvSpPr>
        <p:spPr>
          <a:xfrm>
            <a:off x="0" y="84525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特征热力图</a:t>
            </a:r>
          </a:p>
        </p:txBody>
      </p:sp>
    </p:spTree>
    <p:extLst>
      <p:ext uri="{BB962C8B-B14F-4D97-AF65-F5344CB8AC3E}">
        <p14:creationId xmlns:p14="http://schemas.microsoft.com/office/powerpoint/2010/main" val="388124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0CE8-E7C7-A0C7-6CF3-156196B3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9" y="4307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数据划分与样本确定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38B1F-652B-2114-FB46-7B781713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89" y="150357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选取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1976-2024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年数据：训练集为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1976-2016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年数据，验证集为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年数据，测试集为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2024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年数据，严格防止泄露未来信息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采用滑动时间窗口法创建样本，输入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个时间步的特征，输出为下一个时间步的奖牌数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通过检测验证集的损失值，设置耐心值，如果超过耐心值损失仍未下降，则早停，防止过拟合，控制模型复杂度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1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80915-6D98-A262-E023-7784C00B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5" y="15620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3.1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GRU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神经网络进行预测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基本原理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ECC12-AD43-FB72-CCFC-528750AAB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15" y="146640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GRU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神经网络是对循环神经网络（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RNN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）的改进，相比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LSTM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结构更简单，适合处理序列不长的数据，适合用于处理奥运会奖牌预测的数据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相比机器学习中需要构建滞后特征，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GRU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可以同时处理来自同一时间步的特征，保证时序性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FC7B32-C524-D9B4-2120-071AF59FF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15" y="3018523"/>
            <a:ext cx="6267610" cy="37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7081</TotalTime>
  <Words>1866</Words>
  <Application>Microsoft Office PowerPoint</Application>
  <PresentationFormat>宽屏</PresentationFormat>
  <Paragraphs>440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楷体</vt:lpstr>
      <vt:lpstr>Arial</vt:lpstr>
      <vt:lpstr>Cambria Math</vt:lpstr>
      <vt:lpstr>Wingdings</vt:lpstr>
      <vt:lpstr>Office 主题​​</vt:lpstr>
      <vt:lpstr>基于GRU神经网络的奥运会奖牌预测</vt:lpstr>
      <vt:lpstr>PowerPoint 演示文稿</vt:lpstr>
      <vt:lpstr>1.数据处理与特征构建</vt:lpstr>
      <vt:lpstr>1.数据处理与特征构建</vt:lpstr>
      <vt:lpstr>1.数据处理与特征构建</vt:lpstr>
      <vt:lpstr>PowerPoint 演示文稿</vt:lpstr>
      <vt:lpstr>PowerPoint 演示文稿</vt:lpstr>
      <vt:lpstr>2.数据划分与样本确定</vt:lpstr>
      <vt:lpstr>3.1利用GRU神经网络进行预测-基本原理</vt:lpstr>
      <vt:lpstr>3.2利用GRU神经网络进行预测-网络结构</vt:lpstr>
      <vt:lpstr>3.3目标函数</vt:lpstr>
      <vt:lpstr>4.预测结果—测试集评估</vt:lpstr>
      <vt:lpstr>4.预测效果对比</vt:lpstr>
      <vt:lpstr>4.置信区间构建</vt:lpstr>
      <vt:lpstr>5.模型解释</vt:lpstr>
      <vt:lpstr>6.后续改进与思考</vt:lpstr>
      <vt:lpstr>7.相关数据与代码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功岳 沙</dc:creator>
  <cp:lastModifiedBy>功岳 沙</cp:lastModifiedBy>
  <cp:revision>25</cp:revision>
  <dcterms:created xsi:type="dcterms:W3CDTF">2025-02-24T15:20:04Z</dcterms:created>
  <dcterms:modified xsi:type="dcterms:W3CDTF">2025-03-02T04:58:03Z</dcterms:modified>
</cp:coreProperties>
</file>