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5" r:id="rId2"/>
  </p:sldMasterIdLst>
  <p:notesMasterIdLst>
    <p:notesMasterId r:id="rId31"/>
  </p:notesMasterIdLst>
  <p:sldIdLst>
    <p:sldId id="256" r:id="rId3"/>
    <p:sldId id="260" r:id="rId4"/>
    <p:sldId id="258" r:id="rId5"/>
    <p:sldId id="273" r:id="rId6"/>
    <p:sldId id="263" r:id="rId7"/>
    <p:sldId id="278" r:id="rId8"/>
    <p:sldId id="275" r:id="rId9"/>
    <p:sldId id="276" r:id="rId10"/>
    <p:sldId id="302" r:id="rId11"/>
    <p:sldId id="277" r:id="rId12"/>
    <p:sldId id="297" r:id="rId13"/>
    <p:sldId id="296" r:id="rId14"/>
    <p:sldId id="274" r:id="rId15"/>
    <p:sldId id="284" r:id="rId16"/>
    <p:sldId id="303" r:id="rId17"/>
    <p:sldId id="304" r:id="rId18"/>
    <p:sldId id="305" r:id="rId19"/>
    <p:sldId id="306" r:id="rId20"/>
    <p:sldId id="286" r:id="rId21"/>
    <p:sldId id="285" r:id="rId22"/>
    <p:sldId id="287" r:id="rId23"/>
    <p:sldId id="308" r:id="rId24"/>
    <p:sldId id="307" r:id="rId25"/>
    <p:sldId id="290" r:id="rId26"/>
    <p:sldId id="300" r:id="rId27"/>
    <p:sldId id="299" r:id="rId28"/>
    <p:sldId id="292" r:id="rId29"/>
    <p:sldId id="301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37" autoAdjust="0"/>
  </p:normalViewPr>
  <p:slideViewPr>
    <p:cSldViewPr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2BA98ED-1DB1-493C-BBB1-4D6725A24215}" type="datetimeFigureOut">
              <a:rPr lang="en-US"/>
              <a:pPr>
                <a:defRPr/>
              </a:pPr>
              <a:t>10/21/2012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B4A573B-D52A-44AC-A2ED-3EE04C58D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1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Add context highlights for key areas in this diagram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Look at optimization book (1996)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29E755-BA9F-4FE4-A49E-D881E8FF81B7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Why virtual machines?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1AB29-D979-4F4D-88B0-058499A7D844}" type="datetimeFigureOut">
              <a:rPr lang="en-US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36654-D4A3-4C15-AA00-5DFF5414DB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12DC3-C41E-4CE1-A4A9-482E667604E3}" type="datetimeFigureOut">
              <a:rPr lang="en-US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38F7C-C2D9-455C-B1F3-C27226B7A7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5A239-8B97-4F27-96D6-DB82959EBC62}" type="datetimeFigureOut">
              <a:rPr lang="en-US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224E5-DD22-480B-9EDE-B857E3413E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76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BD12-0C5A-49F9-B69D-766E25CDACD7}" type="datetimeFigureOut">
              <a:rPr lang="en-US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A451D-45EF-42E3-A26B-B36DBC9FFC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76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F2E2-AD02-4D7C-913B-943400808082}" type="datetimeFigureOut">
              <a:rPr lang="en-US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14A4E-404B-42BE-9605-7B2D43B0C1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E1AB29-D979-4F4D-88B0-058499A7D844}" type="datetimeFigureOut">
              <a:rPr lang="en-US" smtClean="0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036654-D4A3-4C15-AA00-5DFF5414DBD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F0F0F38-6A9C-48BC-A3ED-2ABE324222D2}" type="datetimeFigureOut">
              <a:rPr lang="en-US" smtClean="0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934AB0F-CCBE-4CB7-B0B1-92B4665D0A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5B0015-047C-4467-A06D-CB5357B5AF85}" type="datetimeFigureOut">
              <a:rPr lang="en-US" smtClean="0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A936FFD-441A-4C86-89D4-CFD922BF9A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D1D9815-0A7C-4B63-B1C7-8F4CDC0AADC6}" type="datetimeFigureOut">
              <a:rPr lang="en-US" smtClean="0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91A7549-FCF6-45C6-B6A3-DB8BABA497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821F656-91F1-4C74-96C5-6CC868564452}" type="datetimeFigureOut">
              <a:rPr lang="en-US" smtClean="0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15D8C32-FCF4-44F3-8E94-D17D7011E0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50708C-3EC4-4652-9FAE-030DE7D36362}" type="datetimeFigureOut">
              <a:rPr lang="en-US" smtClean="0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1B67BAD-3F4E-40EA-A731-F480BA1D75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F0F38-6A9C-48BC-A3ED-2ABE324222D2}" type="datetimeFigureOut">
              <a:rPr lang="en-US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4AB0F-CCBE-4CB7-B0B1-92B4665D0A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C09FB77-CD2B-4BA6-8314-5FD8364F3E8A}" type="datetimeFigureOut">
              <a:rPr lang="en-US" smtClean="0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97B5111-5ABD-4621-BF6F-FDB5DA1820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CA2313B-85D0-4816-8CD4-53E6D6E52D10}" type="datetimeFigureOut">
              <a:rPr lang="en-US" smtClean="0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72E9D8A-316A-482B-BE42-D52F116A02D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22C8E18-DC18-47DB-B8D0-2268965675A0}" type="datetimeFigureOut">
              <a:rPr lang="en-US" smtClean="0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FFA9EF3-5385-4739-8DB3-4B349ED2E4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1312DC3-C41E-4CE1-A4A9-482E667604E3}" type="datetimeFigureOut">
              <a:rPr lang="en-US" smtClean="0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3338F7C-C2D9-455C-B1F3-C27226B7A7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5A239-8B97-4F27-96D6-DB82959EBC62}" type="datetimeFigureOut">
              <a:rPr lang="en-US" smtClean="0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E224E5-DD22-480B-9EDE-B857E3413E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B0015-047C-4467-A06D-CB5357B5AF85}" type="datetimeFigureOut">
              <a:rPr lang="en-US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36FFD-441A-4C86-89D4-CFD922BF9A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9815-0A7C-4B63-B1C7-8F4CDC0AADC6}" type="datetimeFigureOut">
              <a:rPr lang="en-US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A7549-FCF6-45C6-B6A3-DB8BABA49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1F656-91F1-4C74-96C5-6CC868564452}" type="datetimeFigureOut">
              <a:rPr lang="en-US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D8C32-FCF4-44F3-8E94-D17D7011E0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0708C-3EC4-4652-9FAE-030DE7D36362}" type="datetimeFigureOut">
              <a:rPr lang="en-US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67BAD-3F4E-40EA-A731-F480BA1D75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9FB77-CD2B-4BA6-8314-5FD8364F3E8A}" type="datetimeFigureOut">
              <a:rPr lang="en-US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B5111-5ABD-4621-BF6F-FDB5DA1820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2313B-85D0-4816-8CD4-53E6D6E52D10}" type="datetimeFigureOut">
              <a:rPr lang="en-US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E9D8A-316A-482B-BE42-D52F116A02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C8E18-DC18-47DB-B8D0-2268965675A0}" type="datetimeFigureOut">
              <a:rPr lang="en-US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A9EF3-5385-4739-8DB3-4B349ED2E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ide_Mancini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487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3246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383BD281-A5FC-46CD-9331-196F548F8D56}" type="datetimeFigureOut">
              <a:rPr lang="en-US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34000" y="6534150"/>
            <a:ext cx="2133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pPr>
              <a:defRPr/>
            </a:pPr>
            <a:fld id="{889CA1DC-64C7-4E8C-B31A-E7FB64ED74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383BD281-A5FC-46CD-9331-196F548F8D56}" type="datetimeFigureOut">
              <a:rPr lang="en-US" smtClean="0"/>
              <a:pPr>
                <a:defRPr/>
              </a:pPr>
              <a:t>10/21/2012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889CA1DC-64C7-4E8C-B31A-E7FB64ED74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images.google.com/imgres?imgurl=http://www.vgfrequency.com/wp-content/uploads/commodore-64-keyboard.jpg&amp;imgrefurl=http://www.vgfrequency.com/stories/games/&amp;usg=__J-PuzB7Qz9-HOE19rdipH7ae-eY=&amp;h=288&amp;w=432&amp;sz=46&amp;hl=en&amp;start=4&amp;sig2=aCwQ5lKWyb0Y-IMFOd9flw&amp;um=1&amp;tbnid=7qkkL7GsfF4GdM:&amp;tbnh=84&amp;tbnw=126&amp;prev=/images?q=c64&amp;hl=en&amp;safe=active&amp;client=firefox-a&amp;rls=org.mozilla:en-US:official&amp;hs=pwo&amp;um=1&amp;ei=xy-MSrbIMY7kNb7Z7JMO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1447800" y="1981200"/>
            <a:ext cx="7406640" cy="1472184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Modern Compiler Design and</a:t>
            </a:r>
            <a:br>
              <a:rPr lang="en-US" sz="36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</a:br>
            <a:r>
              <a:rPr lang="en-US" sz="36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Virtual Machine Architectures </a:t>
            </a:r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828800" y="4038600"/>
            <a:ext cx="5715000" cy="10668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7F7F7F"/>
                </a:solidFill>
                <a:ea typeface="ＭＳ Ｐゴシック"/>
                <a:cs typeface="ＭＳ Ｐゴシック"/>
              </a:rPr>
              <a:t>Presented by: Randy </a:t>
            </a:r>
            <a:r>
              <a:rPr lang="en-US" sz="2000" dirty="0" err="1" smtClean="0">
                <a:solidFill>
                  <a:srgbClr val="7F7F7F"/>
                </a:solidFill>
                <a:ea typeface="ＭＳ Ｐゴシック"/>
                <a:cs typeface="ＭＳ Ｐゴシック"/>
              </a:rPr>
              <a:t>Hollines</a:t>
            </a:r>
            <a:endParaRPr lang="en-US" sz="1200" dirty="0" smtClean="0">
              <a:solidFill>
                <a:srgbClr val="7F7F7F"/>
              </a:solidFill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Modern Languages Trends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Scripting Languages</a:t>
            </a:r>
          </a:p>
          <a:p>
            <a:pPr eaLnBrk="1" hangingPunct="1"/>
            <a:r>
              <a:rPr lang="en-US" sz="1800" dirty="0" smtClean="0">
                <a:ea typeface="ＭＳ Ｐゴシック"/>
                <a:cs typeface="ＭＳ Ｐゴシック"/>
              </a:rPr>
              <a:t>Domain Specific</a:t>
            </a:r>
          </a:p>
          <a:p>
            <a:pPr lvl="1" eaLnBrk="1" hangingPunct="1"/>
            <a:r>
              <a:rPr lang="en-US" sz="1800" dirty="0" smtClean="0">
                <a:ea typeface="ＭＳ Ｐゴシック"/>
              </a:rPr>
              <a:t>Web: JavaScript, VBScript, PHP, </a:t>
            </a:r>
            <a:r>
              <a:rPr lang="en-US" sz="1800" dirty="0" err="1" smtClean="0">
                <a:ea typeface="ＭＳ Ｐゴシック"/>
              </a:rPr>
              <a:t>ActionScript</a:t>
            </a:r>
            <a:r>
              <a:rPr lang="en-US" sz="1800" dirty="0" smtClean="0">
                <a:ea typeface="ＭＳ Ｐゴシック"/>
              </a:rPr>
              <a:t>, etc.</a:t>
            </a:r>
          </a:p>
          <a:p>
            <a:pPr lvl="1" eaLnBrk="1" hangingPunct="1"/>
            <a:r>
              <a:rPr lang="en-US" sz="1800" dirty="0" smtClean="0">
                <a:ea typeface="ＭＳ Ｐゴシック"/>
              </a:rPr>
              <a:t>Text processing: SED, Snowball, etc.</a:t>
            </a:r>
          </a:p>
          <a:p>
            <a:pPr eaLnBrk="1" hangingPunct="1"/>
            <a:r>
              <a:rPr lang="en-US" sz="1800" dirty="0" smtClean="0">
                <a:ea typeface="ＭＳ Ｐゴシック"/>
                <a:cs typeface="ＭＳ Ｐゴシック"/>
              </a:rPr>
              <a:t>General Purpose</a:t>
            </a:r>
          </a:p>
          <a:p>
            <a:pPr lvl="1" eaLnBrk="1" hangingPunct="1"/>
            <a:r>
              <a:rPr lang="en-US" sz="1800" dirty="0" smtClean="0">
                <a:ea typeface="ＭＳ Ｐゴシック"/>
              </a:rPr>
              <a:t>Perl</a:t>
            </a:r>
            <a:endParaRPr lang="en-US" sz="1800" dirty="0" smtClean="0">
              <a:ea typeface="ＭＳ Ｐゴシック"/>
            </a:endParaRPr>
          </a:p>
          <a:p>
            <a:pPr lvl="1" eaLnBrk="1" hangingPunct="1"/>
            <a:r>
              <a:rPr lang="en-US" sz="1800" dirty="0" smtClean="0">
                <a:ea typeface="ＭＳ Ｐゴシック"/>
              </a:rPr>
              <a:t>Python</a:t>
            </a:r>
          </a:p>
          <a:p>
            <a:pPr lvl="1" eaLnBrk="1" hangingPunct="1"/>
            <a:r>
              <a:rPr lang="en-US" sz="1800" dirty="0" smtClean="0">
                <a:ea typeface="ＭＳ Ｐゴシック"/>
              </a:rPr>
              <a:t>Ruby</a:t>
            </a:r>
          </a:p>
          <a:p>
            <a:pPr eaLnBrk="1" hangingPunct="1"/>
            <a:r>
              <a:rPr lang="en-US" sz="1800" dirty="0" smtClean="0">
                <a:ea typeface="ＭＳ Ｐゴシック"/>
                <a:cs typeface="ＭＳ Ｐゴシック"/>
              </a:rPr>
              <a:t>Most scripting languages are interpreted (but may be compiled)</a:t>
            </a:r>
          </a:p>
          <a:p>
            <a:pPr lvl="1" eaLnBrk="1" hangingPunct="1"/>
            <a:r>
              <a:rPr lang="en-US" sz="1800" dirty="0" smtClean="0">
                <a:ea typeface="ＭＳ Ｐゴシック"/>
              </a:rPr>
              <a:t>Highly flexible</a:t>
            </a:r>
          </a:p>
          <a:p>
            <a:pPr lvl="1" eaLnBrk="1" hangingPunct="1"/>
            <a:r>
              <a:rPr lang="en-US" sz="1800" dirty="0" smtClean="0">
                <a:ea typeface="ＭＳ Ｐゴシック"/>
              </a:rPr>
              <a:t>Platform independent</a:t>
            </a:r>
          </a:p>
          <a:p>
            <a:pPr lvl="1" eaLnBrk="1" hangingPunct="1"/>
            <a:r>
              <a:rPr lang="en-US" sz="1800" dirty="0" smtClean="0">
                <a:ea typeface="ＭＳ Ｐゴシック"/>
              </a:rPr>
              <a:t>Weakly typed</a:t>
            </a:r>
          </a:p>
          <a:p>
            <a:pPr lvl="1" eaLnBrk="1" hangingPunct="1"/>
            <a:r>
              <a:rPr lang="en-US" sz="1800" dirty="0" smtClean="0">
                <a:ea typeface="ＭＳ Ｐゴシック"/>
              </a:rPr>
              <a:t>Slower execution speed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Modern Languages Trends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Functional Languages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itchFamily="49" charset="0"/>
                <a:ea typeface="ＭＳ Ｐゴシック"/>
                <a:cs typeface="ＭＳ Ｐゴシック"/>
              </a:rPr>
              <a:t>	print length([2+1, 3*2, 1/0, 5-4])</a:t>
            </a:r>
            <a:endParaRPr lang="en-US" sz="1600" dirty="0" smtClean="0">
              <a:ea typeface="ＭＳ Ｐゴシック"/>
              <a:cs typeface="ＭＳ Ｐゴシック"/>
            </a:endParaRPr>
          </a:p>
          <a:p>
            <a:pPr eaLnBrk="1" hangingPunct="1"/>
            <a:r>
              <a:rPr lang="en-US" sz="2000" dirty="0" smtClean="0">
                <a:ea typeface="ＭＳ Ｐゴシック"/>
                <a:cs typeface="ＭＳ Ｐゴシック"/>
              </a:rPr>
              <a:t>Based on lambda calculus</a:t>
            </a:r>
          </a:p>
          <a:p>
            <a:pPr eaLnBrk="1" hangingPunct="1"/>
            <a:r>
              <a:rPr lang="en-US" sz="2000" dirty="0" smtClean="0">
                <a:ea typeface="ＭＳ Ｐゴシック"/>
                <a:cs typeface="ＭＳ Ｐゴシック"/>
              </a:rPr>
              <a:t>Avoids the sides effects of traditional function calls</a:t>
            </a:r>
          </a:p>
          <a:p>
            <a:pPr lvl="1" eaLnBrk="1" hangingPunct="1"/>
            <a:r>
              <a:rPr lang="en-US" sz="2000" dirty="0" smtClean="0">
                <a:ea typeface="ＭＳ Ｐゴシック"/>
              </a:rPr>
              <a:t>Does not modify calculated values</a:t>
            </a:r>
          </a:p>
          <a:p>
            <a:pPr lvl="1" eaLnBrk="1" hangingPunct="1"/>
            <a:r>
              <a:rPr lang="en-US" sz="2000" dirty="0" smtClean="0">
                <a:ea typeface="ＭＳ Ｐゴシック"/>
              </a:rPr>
              <a:t>Strict vs. Non-strict evaluation</a:t>
            </a:r>
          </a:p>
          <a:p>
            <a:pPr eaLnBrk="1" hangingPunct="1"/>
            <a:r>
              <a:rPr lang="en-US" sz="2000" dirty="0" smtClean="0">
                <a:ea typeface="ＭＳ Ｐゴシック"/>
                <a:cs typeface="ＭＳ Ｐゴシック"/>
              </a:rPr>
              <a:t>Heavy use of recursion</a:t>
            </a:r>
          </a:p>
          <a:p>
            <a:pPr eaLnBrk="1" hangingPunct="1"/>
            <a:r>
              <a:rPr lang="en-US" sz="2000" dirty="0" smtClean="0">
                <a:ea typeface="ＭＳ Ｐゴシック"/>
                <a:cs typeface="ＭＳ Ｐゴシック"/>
              </a:rPr>
              <a:t>Popular languages include</a:t>
            </a:r>
          </a:p>
          <a:p>
            <a:pPr lvl="1" eaLnBrk="1" hangingPunct="1"/>
            <a:r>
              <a:rPr lang="en-US" sz="2000" dirty="0" smtClean="0">
                <a:ea typeface="ＭＳ Ｐゴシック"/>
              </a:rPr>
              <a:t>Lisp</a:t>
            </a:r>
          </a:p>
          <a:p>
            <a:pPr lvl="1" eaLnBrk="1" hangingPunct="1"/>
            <a:r>
              <a:rPr lang="en-US" sz="2000" dirty="0" smtClean="0">
                <a:ea typeface="ＭＳ Ｐゴシック"/>
              </a:rPr>
              <a:t>F#</a:t>
            </a:r>
          </a:p>
          <a:p>
            <a:pPr lvl="1" eaLnBrk="1" hangingPunct="1"/>
            <a:r>
              <a:rPr lang="en-US" sz="2000" dirty="0" err="1" smtClean="0">
                <a:ea typeface="ＭＳ Ｐゴシック"/>
              </a:rPr>
              <a:t>OCaml</a:t>
            </a:r>
            <a:endParaRPr lang="en-US" sz="2000" dirty="0" smtClean="0">
              <a:ea typeface="ＭＳ Ｐゴシック"/>
            </a:endParaRPr>
          </a:p>
          <a:p>
            <a:pPr eaLnBrk="1" hangingPunct="1"/>
            <a:r>
              <a:rPr lang="en-US" sz="2000" dirty="0" smtClean="0">
                <a:ea typeface="ＭＳ Ｐゴシック"/>
                <a:cs typeface="ＭＳ Ｐゴシック"/>
              </a:rPr>
              <a:t>Not widely used in commercial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Modern Languages Trends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Object-Oriented Languages</a:t>
            </a:r>
          </a:p>
          <a:p>
            <a:pPr eaLnBrk="1" hangingPunct="1"/>
            <a:r>
              <a:rPr lang="en-US" sz="2800" dirty="0" smtClean="0">
                <a:ea typeface="ＭＳ Ｐゴシック"/>
                <a:cs typeface="ＭＳ Ｐゴシック"/>
              </a:rPr>
              <a:t>First credited OO language was </a:t>
            </a:r>
            <a:r>
              <a:rPr lang="en-US" sz="2800" dirty="0" err="1" smtClean="0">
                <a:ea typeface="ＭＳ Ｐゴシック"/>
                <a:cs typeface="ＭＳ Ｐゴシック"/>
              </a:rPr>
              <a:t>Simula</a:t>
            </a:r>
            <a:r>
              <a:rPr lang="en-US" sz="2800" dirty="0" smtClean="0">
                <a:ea typeface="ＭＳ Ｐゴシック"/>
                <a:cs typeface="ＭＳ Ｐゴシック"/>
              </a:rPr>
              <a:t> (created in 1967)</a:t>
            </a:r>
          </a:p>
          <a:p>
            <a:pPr eaLnBrk="1" hangingPunct="1"/>
            <a:r>
              <a:rPr lang="en-US" sz="2800" dirty="0" smtClean="0">
                <a:ea typeface="ＭＳ Ｐゴシック"/>
                <a:cs typeface="ＭＳ Ｐゴシック"/>
              </a:rPr>
              <a:t>Originally designed to model the “real world”</a:t>
            </a:r>
          </a:p>
          <a:p>
            <a:pPr eaLnBrk="1" hangingPunct="1"/>
            <a:r>
              <a:rPr lang="en-US" sz="2800" dirty="0" smtClean="0">
                <a:ea typeface="ＭＳ Ｐゴシック"/>
                <a:cs typeface="ＭＳ Ｐゴシック"/>
              </a:rPr>
              <a:t>In “pure” OO languages everything is an object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Smalltalk, Ruby, etc.</a:t>
            </a:r>
          </a:p>
          <a:p>
            <a:pPr eaLnBrk="1" hangingPunct="1"/>
            <a:r>
              <a:rPr lang="en-US" sz="2800" dirty="0" smtClean="0">
                <a:ea typeface="ＭＳ Ｐゴシック"/>
                <a:cs typeface="ＭＳ Ｐゴシック"/>
              </a:rPr>
              <a:t>General features of an OO language are: classes, methods, inheritance and reusability</a:t>
            </a:r>
          </a:p>
          <a:p>
            <a:pPr eaLnBrk="1" hangingPunct="1"/>
            <a:r>
              <a:rPr lang="en-US" sz="2800" dirty="0" smtClean="0">
                <a:ea typeface="ＭＳ Ｐゴシック"/>
                <a:cs typeface="ＭＳ Ｐゴシック"/>
              </a:rPr>
              <a:t>Compiled and interrupted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Compiler Design</a:t>
            </a:r>
          </a:p>
        </p:txBody>
      </p:sp>
      <p:pic>
        <p:nvPicPr>
          <p:cNvPr id="2867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51000" y="1533525"/>
            <a:ext cx="7067550" cy="4629150"/>
          </a:xfrm>
        </p:spPr>
      </p:pic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968500" y="2197100"/>
            <a:ext cx="1219200" cy="1752600"/>
          </a:xfrm>
          <a:prstGeom prst="ellipse">
            <a:avLst/>
          </a:prstGeom>
          <a:solidFill>
            <a:srgbClr val="008000">
              <a:alpha val="39999"/>
            </a:srgbClr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2" name="Oval 7"/>
          <p:cNvSpPr>
            <a:spLocks noChangeArrowheads="1"/>
          </p:cNvSpPr>
          <p:nvPr/>
        </p:nvSpPr>
        <p:spPr bwMode="auto">
          <a:xfrm>
            <a:off x="3200400" y="3048000"/>
            <a:ext cx="3733800" cy="914400"/>
          </a:xfrm>
          <a:prstGeom prst="ellipse">
            <a:avLst/>
          </a:prstGeom>
          <a:solidFill>
            <a:srgbClr val="008000">
              <a:alpha val="39999"/>
            </a:srgbClr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Compiler Design</a:t>
            </a:r>
          </a:p>
        </p:txBody>
      </p:sp>
      <p:sp>
        <p:nvSpPr>
          <p:cNvPr id="30722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3400" dirty="0" smtClean="0">
                <a:ea typeface="ＭＳ Ｐゴシック"/>
                <a:cs typeface="ＭＳ Ｐゴシック"/>
              </a:rPr>
              <a:t>Language Grammars</a:t>
            </a:r>
            <a:endParaRPr lang="en-US" sz="2600" dirty="0" smtClean="0">
              <a:ea typeface="ＭＳ Ｐゴシック"/>
              <a:cs typeface="ＭＳ Ｐゴシック"/>
            </a:endParaRPr>
          </a:p>
          <a:p>
            <a:pPr eaLnBrk="1" hangingPunct="1"/>
            <a:r>
              <a:rPr lang="en-US" sz="2600" dirty="0" smtClean="0">
                <a:ea typeface="ＭＳ Ｐゴシック"/>
                <a:cs typeface="ＭＳ Ｐゴシック"/>
              </a:rPr>
              <a:t>Languages are recursive by nature</a:t>
            </a:r>
          </a:p>
          <a:p>
            <a:pPr eaLnBrk="1" hangingPunct="1"/>
            <a:r>
              <a:rPr lang="en-US" sz="2600" dirty="0" smtClean="0">
                <a:ea typeface="ＭＳ Ｐゴシック"/>
                <a:cs typeface="ＭＳ Ｐゴシック"/>
              </a:rPr>
              <a:t>Different techniques for parsing languages</a:t>
            </a:r>
          </a:p>
          <a:p>
            <a:pPr eaLnBrk="1" hangingPunct="1"/>
            <a:r>
              <a:rPr lang="en-US" sz="2800" dirty="0" smtClean="0">
                <a:ea typeface="ＭＳ Ｐゴシック"/>
                <a:cs typeface="ＭＳ Ｐゴシック"/>
              </a:rPr>
              <a:t>BNF Grammar Notation</a:t>
            </a:r>
          </a:p>
          <a:p>
            <a:pPr lvl="1" eaLnBrk="1" hangingPunct="1"/>
            <a:r>
              <a:rPr lang="en-US" sz="2000" i="1" dirty="0" smtClean="0">
                <a:latin typeface="Courier New" pitchFamily="49" charset="0"/>
                <a:ea typeface="ＭＳ Ｐゴシック"/>
              </a:rPr>
              <a:t>&lt;statement&gt;</a:t>
            </a:r>
            <a:r>
              <a:rPr lang="en-US" sz="2000" dirty="0" smtClean="0">
                <a:latin typeface="Courier New" pitchFamily="49" charset="0"/>
                <a:ea typeface="ＭＳ Ｐゴシック"/>
              </a:rPr>
              <a:t> ::= &lt;expression&gt; “;”</a:t>
            </a:r>
          </a:p>
          <a:p>
            <a:pPr lvl="1" eaLnBrk="1" hangingPunct="1"/>
            <a:r>
              <a:rPr lang="en-US" sz="2000" i="1" dirty="0" smtClean="0">
                <a:latin typeface="Courier New" pitchFamily="49" charset="0"/>
                <a:ea typeface="ＭＳ Ｐゴシック"/>
              </a:rPr>
              <a:t>&lt;statement&gt; </a:t>
            </a:r>
            <a:r>
              <a:rPr lang="en-US" sz="2000" dirty="0" smtClean="0">
                <a:latin typeface="Courier New" pitchFamily="49" charset="0"/>
                <a:ea typeface="ＭＳ Ｐゴシック"/>
              </a:rPr>
              <a:t>::= &lt;</a:t>
            </a:r>
            <a:r>
              <a:rPr lang="en-US" sz="2000" dirty="0" err="1" smtClean="0">
                <a:latin typeface="Courier New" pitchFamily="49" charset="0"/>
                <a:ea typeface="ＭＳ Ｐゴシック"/>
              </a:rPr>
              <a:t>math_term</a:t>
            </a:r>
            <a:r>
              <a:rPr lang="en-US" sz="2000" dirty="0" smtClean="0">
                <a:latin typeface="Courier New" pitchFamily="49" charset="0"/>
                <a:ea typeface="ＭＳ Ｐゴシック"/>
              </a:rPr>
              <a:t>&gt; | &lt;</a:t>
            </a:r>
            <a:r>
              <a:rPr lang="en-US" sz="2000" dirty="0" err="1" smtClean="0">
                <a:latin typeface="Courier New" pitchFamily="49" charset="0"/>
                <a:ea typeface="ＭＳ Ｐゴシック"/>
              </a:rPr>
              <a:t>logic_term</a:t>
            </a:r>
            <a:r>
              <a:rPr lang="en-US" sz="2000" dirty="0" smtClean="0">
                <a:latin typeface="Courier New" pitchFamily="49" charset="0"/>
                <a:ea typeface="ＭＳ Ｐゴシック"/>
              </a:rPr>
              <a:t>&gt;</a:t>
            </a:r>
          </a:p>
          <a:p>
            <a:pPr lvl="1" eaLnBrk="1" hangingPunct="1"/>
            <a:r>
              <a:rPr lang="en-US" sz="2000" i="1" dirty="0" smtClean="0">
                <a:latin typeface="Courier New" pitchFamily="49" charset="0"/>
                <a:ea typeface="ＭＳ Ｐゴシック"/>
              </a:rPr>
              <a:t>&lt;</a:t>
            </a:r>
            <a:r>
              <a:rPr lang="en-US" sz="2000" i="1" dirty="0" err="1" smtClean="0">
                <a:latin typeface="Courier New" pitchFamily="49" charset="0"/>
                <a:ea typeface="ＭＳ Ｐゴシック"/>
              </a:rPr>
              <a:t>math_term</a:t>
            </a:r>
            <a:r>
              <a:rPr lang="en-US" sz="2000" i="1" dirty="0" smtClean="0">
                <a:latin typeface="Courier New" pitchFamily="49" charset="0"/>
                <a:ea typeface="ＭＳ Ｐゴシック"/>
              </a:rPr>
              <a:t>&gt; </a:t>
            </a:r>
            <a:r>
              <a:rPr lang="en-US" sz="2000" dirty="0" smtClean="0">
                <a:latin typeface="Courier New" pitchFamily="49" charset="0"/>
                <a:ea typeface="ＭＳ Ｐゴシック"/>
              </a:rPr>
              <a:t>::= &lt;factor&gt; | &lt;factor&gt; “+” &lt;</a:t>
            </a:r>
            <a:r>
              <a:rPr lang="en-US" sz="2000" dirty="0" err="1" smtClean="0">
                <a:latin typeface="Courier New" pitchFamily="49" charset="0"/>
                <a:ea typeface="ＭＳ Ｐゴシック"/>
              </a:rPr>
              <a:t>math_term</a:t>
            </a:r>
            <a:r>
              <a:rPr lang="en-US" sz="2000" dirty="0" smtClean="0">
                <a:latin typeface="Courier New" pitchFamily="49" charset="0"/>
                <a:ea typeface="ＭＳ Ｐゴシック"/>
              </a:rPr>
              <a:t>&gt; | &lt;factor&gt; “-” &lt;</a:t>
            </a:r>
            <a:r>
              <a:rPr lang="en-US" sz="2000" dirty="0" err="1" smtClean="0">
                <a:latin typeface="Courier New" pitchFamily="49" charset="0"/>
                <a:ea typeface="ＭＳ Ｐゴシック"/>
              </a:rPr>
              <a:t>math_term</a:t>
            </a:r>
            <a:r>
              <a:rPr lang="en-US" sz="2000" dirty="0" smtClean="0">
                <a:latin typeface="Courier New" pitchFamily="49" charset="0"/>
                <a:ea typeface="ＭＳ Ｐゴシック"/>
              </a:rPr>
              <a:t>&gt;</a:t>
            </a:r>
          </a:p>
          <a:p>
            <a:pPr lvl="1" eaLnBrk="1" hangingPunct="1"/>
            <a:r>
              <a:rPr lang="en-US" sz="2000" i="1" dirty="0" smtClean="0">
                <a:latin typeface="Courier New" pitchFamily="49" charset="0"/>
                <a:ea typeface="ＭＳ Ｐゴシック"/>
              </a:rPr>
              <a:t>&lt;factor&gt; </a:t>
            </a:r>
            <a:r>
              <a:rPr lang="en-US" sz="2000" dirty="0" smtClean="0">
                <a:latin typeface="Courier New" pitchFamily="49" charset="0"/>
                <a:ea typeface="ＭＳ Ｐゴシック"/>
              </a:rPr>
              <a:t>::= &lt;number&gt; | &lt; number &gt; “*” &lt;factor&gt; | &lt;number&gt; “/” &lt;factor&gt;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Compiler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Token Scanning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Translating text to tokens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Tokens are the smallest meaningful unit of a program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Most languages ignore leading whitespace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Token can be described via regular expressions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Scanners can be automatically generated or handwritten</a:t>
            </a:r>
          </a:p>
        </p:txBody>
      </p:sp>
      <p:pic>
        <p:nvPicPr>
          <p:cNvPr id="8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276850" y="1554576"/>
            <a:ext cx="3657600" cy="460292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Compiler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Parsing</a:t>
            </a:r>
          </a:p>
          <a:p>
            <a:r>
              <a:rPr lang="en-US" sz="3100" dirty="0" smtClean="0">
                <a:ea typeface="ＭＳ Ｐゴシック"/>
                <a:cs typeface="ＭＳ Ｐゴシック"/>
              </a:rPr>
              <a:t>From token to tree nodes</a:t>
            </a:r>
          </a:p>
          <a:p>
            <a:r>
              <a:rPr lang="en-US" sz="3100" dirty="0" smtClean="0">
                <a:ea typeface="ＭＳ Ｐゴシック"/>
                <a:cs typeface="ＭＳ Ｐゴシック"/>
              </a:rPr>
              <a:t>A program is made up of a list of parse trees</a:t>
            </a:r>
          </a:p>
          <a:p>
            <a:r>
              <a:rPr lang="en-US" sz="3100" dirty="0" smtClean="0">
                <a:ea typeface="ＭＳ Ｐゴシック"/>
                <a:cs typeface="ＭＳ Ｐゴシック"/>
              </a:rPr>
              <a:t>Statements act as tree roots</a:t>
            </a:r>
          </a:p>
          <a:p>
            <a:r>
              <a:rPr lang="en-US" sz="3100" dirty="0" smtClean="0">
                <a:ea typeface="ＭＳ Ｐゴシック"/>
                <a:cs typeface="ＭＳ Ｐゴシック"/>
              </a:rPr>
              <a:t>Simple expressions are non-terminals</a:t>
            </a:r>
          </a:p>
          <a:p>
            <a:r>
              <a:rPr lang="en-US" sz="3100" dirty="0" smtClean="0">
                <a:ea typeface="ＭＳ Ｐゴシック"/>
                <a:cs typeface="ＭＳ Ｐゴシック"/>
              </a:rPr>
              <a:t>Values are terminals</a:t>
            </a:r>
          </a:p>
          <a:p>
            <a:r>
              <a:rPr lang="en-US" sz="3100" dirty="0" smtClean="0">
                <a:ea typeface="ＭＳ Ｐゴシック"/>
                <a:cs typeface="ＭＳ Ｐゴシック"/>
              </a:rPr>
              <a:t>Scope can be established during parsing</a:t>
            </a:r>
          </a:p>
          <a:p>
            <a:r>
              <a:rPr lang="en-US" sz="3100" dirty="0" smtClean="0">
                <a:ea typeface="ＭＳ Ｐゴシック"/>
                <a:cs typeface="ＭＳ Ｐゴシック"/>
              </a:rPr>
              <a:t>Parsers may be generated or handwritten</a:t>
            </a:r>
          </a:p>
        </p:txBody>
      </p:sp>
      <p:graphicFrame>
        <p:nvGraphicFramePr>
          <p:cNvPr id="75778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6227763" y="1524000"/>
          <a:ext cx="1755775" cy="466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9" name="Visio" r:id="rId3" imgW="2226097" imgH="5912307" progId="Visio.Drawing.11">
                  <p:embed/>
                </p:oleObj>
              </mc:Choice>
              <mc:Fallback>
                <p:oleObj name="Visio" r:id="rId3" imgW="2226097" imgH="591230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524000"/>
                        <a:ext cx="1755775" cy="466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Compiler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dirty="0" smtClean="0">
                <a:ea typeface="ＭＳ Ｐゴシック"/>
                <a:cs typeface="ＭＳ Ｐゴシック"/>
              </a:rPr>
              <a:t>Semantic Analysis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Determines the meaning and correctness of a program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May evoke runtime simulations to derive meaning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Parse trees are decorates  with semantic information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Some checks can only be preformed at runtime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Normally manually written</a:t>
            </a:r>
          </a:p>
        </p:txBody>
      </p:sp>
      <p:pic>
        <p:nvPicPr>
          <p:cNvPr id="7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276850" y="2572597"/>
            <a:ext cx="3657600" cy="2566881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Compiler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dirty="0" smtClean="0">
                <a:ea typeface="ＭＳ Ｐゴシック"/>
                <a:cs typeface="ＭＳ Ｐゴシック"/>
              </a:rPr>
              <a:t>Intermediate Code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Runtime representation of a program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Used for machine independent optimizations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Generated by walking augmented parse trees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May be the target format or used to generate the target format (i.e. assembly code)</a:t>
            </a:r>
          </a:p>
          <a:p>
            <a:endParaRPr lang="en-US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762625" y="2084387"/>
            <a:ext cx="2686050" cy="35433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Compiler Design</a:t>
            </a:r>
          </a:p>
        </p:txBody>
      </p:sp>
      <p:sp>
        <p:nvSpPr>
          <p:cNvPr id="3584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Optimizations</a:t>
            </a:r>
          </a:p>
          <a:p>
            <a:pPr eaLnBrk="1" hangingPunct="1"/>
            <a:r>
              <a:rPr lang="en-US" sz="2800" dirty="0" smtClean="0">
                <a:ea typeface="ＭＳ Ｐゴシック"/>
                <a:cs typeface="ＭＳ Ｐゴシック"/>
              </a:rPr>
              <a:t>Local Optimizations</a:t>
            </a:r>
          </a:p>
          <a:p>
            <a:pPr lvl="1" eaLnBrk="1" hangingPunct="1"/>
            <a:r>
              <a:rPr lang="en-US" sz="2600" dirty="0" smtClean="0">
                <a:ea typeface="ＭＳ Ｐゴシック"/>
              </a:rPr>
              <a:t>Constant folding</a:t>
            </a:r>
          </a:p>
          <a:p>
            <a:pPr lvl="1" eaLnBrk="1" hangingPunct="1"/>
            <a:r>
              <a:rPr lang="en-US" sz="2600" dirty="0" smtClean="0">
                <a:ea typeface="ＭＳ Ｐゴシック"/>
              </a:rPr>
              <a:t>Constant propagation</a:t>
            </a:r>
          </a:p>
          <a:p>
            <a:pPr lvl="1" eaLnBrk="1" hangingPunct="1"/>
            <a:r>
              <a:rPr lang="en-US" sz="2600" dirty="0" smtClean="0">
                <a:ea typeface="ＭＳ Ｐゴシック"/>
              </a:rPr>
              <a:t>Strength reduction</a:t>
            </a:r>
          </a:p>
          <a:p>
            <a:pPr lvl="1" eaLnBrk="1" hangingPunct="1"/>
            <a:r>
              <a:rPr lang="en-US" sz="2600" dirty="0" smtClean="0">
                <a:ea typeface="ＭＳ Ｐゴシック"/>
              </a:rPr>
              <a:t>Common sub expression elimination</a:t>
            </a:r>
          </a:p>
          <a:p>
            <a:pPr lvl="1" eaLnBrk="1" hangingPunct="1"/>
            <a:r>
              <a:rPr lang="en-US" sz="2600" dirty="0" smtClean="0">
                <a:ea typeface="ＭＳ Ｐゴシック"/>
              </a:rPr>
              <a:t>Loop inversion</a:t>
            </a:r>
          </a:p>
          <a:p>
            <a:pPr eaLnBrk="1" hangingPunct="1"/>
            <a:r>
              <a:rPr lang="en-US" sz="2800" dirty="0" smtClean="0">
                <a:ea typeface="ＭＳ Ｐゴシック"/>
                <a:cs typeface="ＭＳ Ｐゴシック"/>
              </a:rPr>
              <a:t>Global Optimizations</a:t>
            </a:r>
          </a:p>
          <a:p>
            <a:pPr lvl="1" eaLnBrk="1" hangingPunct="1"/>
            <a:r>
              <a:rPr lang="en-US" sz="2600" dirty="0" smtClean="0">
                <a:ea typeface="ＭＳ Ｐゴシック"/>
              </a:rPr>
              <a:t>Benefit vs.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Purpose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Why should I care?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Software engineers leverage computer languages on a daily basis to create solutions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Knowing how compilers work means knowing how computers work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Languages and their supporting platforms impose a variety constraints on programmers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It’s a remerging subject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Virtual Machine Architecture </a:t>
            </a:r>
          </a:p>
        </p:txBody>
      </p:sp>
      <p:pic>
        <p:nvPicPr>
          <p:cNvPr id="3789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51000" y="1533525"/>
            <a:ext cx="7067550" cy="4629150"/>
          </a:xfrm>
        </p:spPr>
      </p:pic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495800" y="4381500"/>
            <a:ext cx="2743200" cy="1524000"/>
          </a:xfrm>
          <a:prstGeom prst="ellipse">
            <a:avLst/>
          </a:prstGeom>
          <a:solidFill>
            <a:srgbClr val="008000">
              <a:alpha val="39999"/>
            </a:srgbClr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Virtual Machine Architecture</a:t>
            </a:r>
          </a:p>
        </p:txBody>
      </p:sp>
      <p:sp>
        <p:nvSpPr>
          <p:cNvPr id="39938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3000" smtClean="0">
                <a:ea typeface="ＭＳ Ｐゴシック"/>
                <a:cs typeface="ＭＳ Ｐゴシック"/>
              </a:rPr>
              <a:t>What is a Virtual Machine?</a:t>
            </a:r>
          </a:p>
          <a:p>
            <a:pPr eaLnBrk="1" hangingPunct="1"/>
            <a:r>
              <a:rPr lang="en-US" sz="2700" smtClean="0">
                <a:ea typeface="ＭＳ Ｐゴシック"/>
                <a:cs typeface="ＭＳ Ｐゴシック"/>
              </a:rPr>
              <a:t>Provides an abstraction between the runtime system and physical hardware</a:t>
            </a:r>
          </a:p>
          <a:p>
            <a:pPr eaLnBrk="1" hangingPunct="1"/>
            <a:r>
              <a:rPr lang="en-US" sz="2700" smtClean="0">
                <a:ea typeface="ＭＳ Ｐゴシック"/>
                <a:cs typeface="ＭＳ Ｐゴシック"/>
              </a:rPr>
              <a:t>May provide operating system and/or processor independence</a:t>
            </a:r>
          </a:p>
          <a:p>
            <a:pPr eaLnBrk="1" hangingPunct="1"/>
            <a:r>
              <a:rPr lang="en-US" sz="2700" smtClean="0">
                <a:ea typeface="ＭＳ Ｐゴシック"/>
                <a:cs typeface="ＭＳ Ｐゴシック"/>
              </a:rPr>
              <a:t>Virtual machine models generally differ from processor models</a:t>
            </a:r>
          </a:p>
          <a:p>
            <a:pPr eaLnBrk="1" hangingPunct="1"/>
            <a:r>
              <a:rPr lang="en-US" sz="2700" smtClean="0">
                <a:ea typeface="ＭＳ Ｐゴシック"/>
                <a:cs typeface="ＭＳ Ｐゴシック"/>
              </a:rPr>
              <a:t>Code generation for VMs is simpler</a:t>
            </a:r>
          </a:p>
          <a:p>
            <a:pPr eaLnBrk="1" hangingPunct="1"/>
            <a:r>
              <a:rPr lang="en-US" sz="2700" smtClean="0">
                <a:ea typeface="ＭＳ Ｐゴシック"/>
                <a:cs typeface="ＭＳ Ｐゴシック"/>
              </a:rPr>
              <a:t>Popular Platforms</a:t>
            </a:r>
          </a:p>
          <a:p>
            <a:pPr lvl="1" eaLnBrk="1" hangingPunct="1"/>
            <a:r>
              <a:rPr lang="en-US" sz="2700" smtClean="0">
                <a:ea typeface="ＭＳ Ｐゴシック"/>
              </a:rPr>
              <a:t>.NET, Java, ActionScript,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Virtual Machine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100" dirty="0" smtClean="0">
                <a:ea typeface="ＭＳ Ｐゴシック"/>
                <a:cs typeface="ＭＳ Ｐゴシック"/>
              </a:rPr>
              <a:t>Language Interpreters</a:t>
            </a:r>
          </a:p>
          <a:p>
            <a:r>
              <a:rPr lang="en-US" sz="1800" dirty="0" smtClean="0">
                <a:ea typeface="ＭＳ Ｐゴシック"/>
                <a:cs typeface="ＭＳ Ｐゴシック"/>
              </a:rPr>
              <a:t>Target machine code execution is simulated (i.e. fetch, decode and execute)</a:t>
            </a:r>
          </a:p>
          <a:p>
            <a:r>
              <a:rPr lang="en-US" sz="1800" dirty="0" smtClean="0">
                <a:ea typeface="ＭＳ Ｐゴシック"/>
                <a:cs typeface="ＭＳ Ｐゴシック"/>
              </a:rPr>
              <a:t>Interpreted instruction sets normally differs from native instructions</a:t>
            </a:r>
          </a:p>
          <a:p>
            <a:r>
              <a:rPr lang="en-US" sz="2000" dirty="0" smtClean="0">
                <a:ea typeface="ＭＳ Ｐゴシック"/>
                <a:cs typeface="ＭＳ Ｐゴシック"/>
              </a:rPr>
              <a:t>Provides more flexibility for weakly typed languages (i.e. VB)</a:t>
            </a:r>
          </a:p>
          <a:p>
            <a:r>
              <a:rPr lang="en-US" sz="2000" dirty="0" smtClean="0">
                <a:ea typeface="ＭＳ Ｐゴシック"/>
                <a:cs typeface="ＭＳ Ｐゴシック"/>
              </a:rPr>
              <a:t>Increased portability </a:t>
            </a:r>
          </a:p>
          <a:p>
            <a:r>
              <a:rPr lang="en-US" sz="2000" dirty="0" smtClean="0">
                <a:ea typeface="ＭＳ Ｐゴシック"/>
                <a:cs typeface="ＭＳ Ｐゴシック"/>
              </a:rPr>
              <a:t>Cons</a:t>
            </a:r>
          </a:p>
          <a:p>
            <a:pPr lvl="1"/>
            <a:r>
              <a:rPr lang="en-US" sz="1800" dirty="0" smtClean="0">
                <a:ea typeface="ＭＳ Ｐゴシック"/>
              </a:rPr>
              <a:t>Slow execution speeds</a:t>
            </a:r>
          </a:p>
          <a:p>
            <a:pPr lvl="1"/>
            <a:r>
              <a:rPr lang="en-US" sz="1800" dirty="0" smtClean="0">
                <a:ea typeface="ＭＳ Ｐゴシック"/>
              </a:rPr>
              <a:t>40% of processing time for stack based interpreters is stack management (push/pop)</a:t>
            </a:r>
            <a:endParaRPr lang="en-US" sz="2000" dirty="0" smtClean="0">
              <a:ea typeface="ＭＳ Ｐゴシック"/>
            </a:endParaRPr>
          </a:p>
        </p:txBody>
      </p:sp>
      <p:graphicFrame>
        <p:nvGraphicFramePr>
          <p:cNvPr id="131074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5308600" y="1982788"/>
          <a:ext cx="3594100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5" name="Visio" r:id="rId3" imgW="3594527" imgH="3746358" progId="Visio.Drawing.11">
                  <p:embed/>
                </p:oleObj>
              </mc:Choice>
              <mc:Fallback>
                <p:oleObj name="Visio" r:id="rId3" imgW="3594527" imgH="374635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1982788"/>
                        <a:ext cx="3594100" cy="374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Virtual Machine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100" dirty="0" smtClean="0">
                <a:ea typeface="ＭＳ Ｐゴシック"/>
                <a:cs typeface="ＭＳ Ｐゴシック"/>
              </a:rPr>
              <a:t>Just-In-Time Compilers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ea typeface="ＭＳ Ｐゴシック"/>
                <a:cs typeface="ＭＳ Ｐゴシック"/>
              </a:rPr>
              <a:t>Compile byte code to machine code at runtime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ea typeface="ＭＳ Ｐゴシック"/>
                <a:cs typeface="ＭＳ Ｐゴシック"/>
              </a:rPr>
              <a:t>Increases execution speed for frequently executed methods/functions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ea typeface="ＭＳ Ｐゴシック"/>
                <a:cs typeface="ＭＳ Ｐゴシック"/>
              </a:rPr>
              <a:t>Code flows between interpreter and native machine code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ea typeface="ＭＳ Ｐゴシック"/>
                <a:cs typeface="ＭＳ Ｐゴシック"/>
              </a:rPr>
              <a:t>Challenges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/>
              </a:rPr>
              <a:t>Translating between different computing models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/>
              </a:rPr>
              <a:t>Fast register allocation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/>
              </a:rPr>
              <a:t>Traditional register allocation is NP complete</a:t>
            </a:r>
          </a:p>
        </p:txBody>
      </p:sp>
      <p:graphicFrame>
        <p:nvGraphicFramePr>
          <p:cNvPr id="76802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5808663" y="1524000"/>
          <a:ext cx="2593975" cy="466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3" name="Visio" r:id="rId3" imgW="4146580" imgH="7454026" progId="Visio.Drawing.11">
                  <p:embed/>
                </p:oleObj>
              </mc:Choice>
              <mc:Fallback>
                <p:oleObj name="Visio" r:id="rId3" imgW="4146580" imgH="745402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1524000"/>
                        <a:ext cx="2593975" cy="466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Virtual Machine Architecture</a:t>
            </a:r>
          </a:p>
        </p:txBody>
      </p:sp>
      <p:sp>
        <p:nvSpPr>
          <p:cNvPr id="45058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3000" smtClean="0">
                <a:ea typeface="ＭＳ Ｐゴシック"/>
                <a:cs typeface="ＭＳ Ｐゴシック"/>
              </a:rPr>
              <a:t>Memory Management</a:t>
            </a:r>
          </a:p>
          <a:p>
            <a:pPr eaLnBrk="1" hangingPunct="1"/>
            <a:r>
              <a:rPr lang="en-US" sz="2400" smtClean="0">
                <a:ea typeface="ＭＳ Ｐゴシック"/>
                <a:cs typeface="ＭＳ Ｐゴシック"/>
              </a:rPr>
              <a:t>Manual Memory Management</a:t>
            </a:r>
          </a:p>
          <a:p>
            <a:pPr eaLnBrk="1" hangingPunct="1"/>
            <a:r>
              <a:rPr lang="en-US" sz="2400" smtClean="0">
                <a:ea typeface="ＭＳ Ｐゴシック"/>
                <a:cs typeface="ＭＳ Ｐゴシック"/>
              </a:rPr>
              <a:t>“Automatic” Memory Management</a:t>
            </a:r>
          </a:p>
          <a:p>
            <a:pPr lvl="1" eaLnBrk="1" hangingPunct="1"/>
            <a:r>
              <a:rPr lang="en-US" sz="2400" smtClean="0">
                <a:ea typeface="ＭＳ Ｐゴシック"/>
              </a:rPr>
              <a:t>Reference Counting</a:t>
            </a:r>
          </a:p>
          <a:p>
            <a:pPr lvl="2" eaLnBrk="1" hangingPunct="1"/>
            <a:r>
              <a:rPr lang="en-US" sz="2200" smtClean="0">
                <a:ea typeface="ＭＳ Ｐゴシック"/>
              </a:rPr>
              <a:t>Tracks the number of references to an object instance</a:t>
            </a:r>
          </a:p>
          <a:p>
            <a:pPr lvl="2" eaLnBrk="1" hangingPunct="1"/>
            <a:r>
              <a:rPr lang="en-US" sz="2200" smtClean="0">
                <a:ea typeface="ＭＳ Ｐゴシック"/>
              </a:rPr>
              <a:t>Recursion may create circular references</a:t>
            </a:r>
          </a:p>
          <a:p>
            <a:pPr lvl="1" eaLnBrk="1" hangingPunct="1"/>
            <a:r>
              <a:rPr lang="en-US" sz="2400" smtClean="0">
                <a:ea typeface="ＭＳ Ｐゴシック"/>
              </a:rPr>
              <a:t>Tracing Algorithms</a:t>
            </a:r>
          </a:p>
          <a:p>
            <a:pPr lvl="2" eaLnBrk="1" hangingPunct="1"/>
            <a:r>
              <a:rPr lang="en-US" sz="2200" smtClean="0">
                <a:ea typeface="ＭＳ Ｐゴシック"/>
              </a:rPr>
              <a:t>Mark and Sweep</a:t>
            </a:r>
          </a:p>
          <a:p>
            <a:pPr lvl="2" eaLnBrk="1" hangingPunct="1"/>
            <a:r>
              <a:rPr lang="en-US" sz="2200" smtClean="0">
                <a:ea typeface="ＭＳ Ｐゴシック"/>
              </a:rPr>
              <a:t>Stop and Copy</a:t>
            </a:r>
          </a:p>
          <a:p>
            <a:pPr lvl="2" eaLnBrk="1" hangingPunct="1"/>
            <a:r>
              <a:rPr lang="en-US" sz="2200" smtClean="0">
                <a:ea typeface="ＭＳ Ｐゴシック"/>
              </a:rPr>
              <a:t>Generational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Virtual Machine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Mark-and-Sweep</a:t>
            </a:r>
          </a:p>
          <a:p>
            <a:r>
              <a:rPr lang="en-US" sz="1600" dirty="0" smtClean="0"/>
              <a:t>Identify Roots</a:t>
            </a:r>
          </a:p>
          <a:p>
            <a:pPr lvl="1"/>
            <a:r>
              <a:rPr lang="en-US" sz="1600" dirty="0" smtClean="0"/>
              <a:t>Values that exist on the execution stack,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rPr>
              <a:t>nterpreted and </a:t>
            </a:r>
            <a:r>
              <a:rPr lang="en-US" sz="1600" dirty="0" smtClean="0"/>
              <a:t>native stack frames</a:t>
            </a:r>
          </a:p>
          <a:p>
            <a:pPr lvl="1"/>
            <a:r>
              <a:rPr lang="en-US" sz="1600" dirty="0" smtClean="0"/>
              <a:t>Need to tag segments</a:t>
            </a:r>
            <a:r>
              <a:rPr lang="en-US" sz="1600" baseline="0" dirty="0" smtClean="0"/>
              <a:t> of memory</a:t>
            </a:r>
          </a:p>
          <a:p>
            <a:pPr lvl="0"/>
            <a:r>
              <a:rPr lang="en-US" sz="1600" dirty="0" smtClean="0"/>
              <a:t>Mark</a:t>
            </a:r>
          </a:p>
          <a:p>
            <a:pPr lvl="1"/>
            <a:r>
              <a:rPr lang="en-US" sz="1600" dirty="0" smtClean="0"/>
              <a:t>Trace</a:t>
            </a:r>
            <a:r>
              <a:rPr lang="en-US" sz="1600" baseline="0" dirty="0" smtClean="0"/>
              <a:t> roots; object and arrays</a:t>
            </a:r>
          </a:p>
          <a:p>
            <a:pPr lvl="1"/>
            <a:r>
              <a:rPr lang="en-US" sz="1600" baseline="0" dirty="0" smtClean="0"/>
              <a:t>Mark the memory segments encountered </a:t>
            </a:r>
          </a:p>
          <a:p>
            <a:pPr lvl="1"/>
            <a:r>
              <a:rPr lang="en-US" sz="1600" baseline="0" dirty="0" smtClean="0"/>
              <a:t>Stop if a given path has already been explored</a:t>
            </a:r>
          </a:p>
          <a:p>
            <a:pPr lvl="0"/>
            <a:r>
              <a:rPr lang="en-US" sz="1600" dirty="0" smtClean="0"/>
              <a:t>Sweep</a:t>
            </a:r>
          </a:p>
          <a:p>
            <a:pPr lvl="1"/>
            <a:r>
              <a:rPr lang="en-US" sz="1600" dirty="0" smtClean="0"/>
              <a:t>Memory not</a:t>
            </a:r>
            <a:r>
              <a:rPr lang="en-US" sz="1600" baseline="0" dirty="0" smtClean="0"/>
              <a:t> reachable via roots is garbage</a:t>
            </a:r>
          </a:p>
          <a:p>
            <a:pPr lvl="1"/>
            <a:r>
              <a:rPr lang="en-US" sz="1600" baseline="0" dirty="0" smtClean="0"/>
              <a:t>Collect and reclaim </a:t>
            </a:r>
            <a:r>
              <a:rPr lang="en-US" sz="1600" baseline="0" dirty="0" smtClean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rPr>
              <a:t>garbage</a:t>
            </a:r>
            <a:endParaRPr lang="en-US" sz="1600" dirty="0" smtClean="0"/>
          </a:p>
          <a:p>
            <a:pPr lvl="1"/>
            <a:endParaRPr lang="en-US" dirty="0"/>
          </a:p>
        </p:txBody>
      </p:sp>
      <p:pic>
        <p:nvPicPr>
          <p:cNvPr id="7577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276850" y="2761952"/>
            <a:ext cx="3657600" cy="218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Sources and References</a:t>
            </a:r>
          </a:p>
        </p:txBody>
      </p:sp>
      <p:sp>
        <p:nvSpPr>
          <p:cNvPr id="46082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dirty="0" smtClean="0">
                <a:ea typeface="ＭＳ Ｐゴシック"/>
                <a:cs typeface="ＭＳ Ｐゴシック"/>
              </a:rPr>
              <a:t>History</a:t>
            </a:r>
          </a:p>
          <a:p>
            <a:pPr eaLnBrk="1" hangingPunct="1"/>
            <a:r>
              <a:rPr lang="en-US" sz="2200" dirty="0" smtClean="0">
                <a:ea typeface="ＭＳ Ｐゴシック"/>
                <a:cs typeface="ＭＳ Ｐゴシック"/>
              </a:rPr>
              <a:t>Go To: The Programmers Who Created the Software Revolution (</a:t>
            </a:r>
            <a:r>
              <a:rPr lang="en-US" sz="2200" dirty="0" err="1" smtClean="0">
                <a:ea typeface="ＭＳ Ｐゴシック"/>
                <a:cs typeface="ＭＳ Ｐゴシック"/>
              </a:rPr>
              <a:t>Lohr</a:t>
            </a:r>
            <a:r>
              <a:rPr lang="en-US" sz="2200" dirty="0" smtClean="0">
                <a:ea typeface="ＭＳ Ｐゴシック"/>
                <a:cs typeface="ＭＳ Ｐゴシック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ea typeface="ＭＳ Ｐゴシック"/>
                <a:cs typeface="ＭＳ Ｐゴシック"/>
              </a:rPr>
              <a:t>Academic</a:t>
            </a:r>
          </a:p>
          <a:p>
            <a:pPr eaLnBrk="1" hangingPunct="1"/>
            <a:r>
              <a:rPr lang="en-US" sz="2200" dirty="0" smtClean="0">
                <a:ea typeface="ＭＳ Ｐゴシック"/>
                <a:cs typeface="ＭＳ Ｐゴシック"/>
              </a:rPr>
              <a:t>Compilers: Principles, Techniques, and Tools (</a:t>
            </a:r>
            <a:r>
              <a:rPr lang="en-US" sz="2200" dirty="0" err="1" smtClean="0">
                <a:ea typeface="ＭＳ Ｐゴシック"/>
                <a:cs typeface="ＭＳ Ｐゴシック"/>
              </a:rPr>
              <a:t>Aho</a:t>
            </a:r>
            <a:r>
              <a:rPr lang="en-US" sz="2200" dirty="0" smtClean="0">
                <a:ea typeface="ＭＳ Ｐゴシック"/>
                <a:cs typeface="ＭＳ Ｐゴシック"/>
              </a:rPr>
              <a:t>, Lam, </a:t>
            </a:r>
            <a:r>
              <a:rPr lang="en-US" sz="2200" dirty="0" err="1" smtClean="0">
                <a:ea typeface="ＭＳ Ｐゴシック"/>
                <a:cs typeface="ＭＳ Ｐゴシック"/>
              </a:rPr>
              <a:t>Sethi</a:t>
            </a:r>
            <a:r>
              <a:rPr lang="en-US" sz="2200" dirty="0" smtClean="0">
                <a:ea typeface="ＭＳ Ｐゴシック"/>
                <a:cs typeface="ＭＳ Ｐゴシック"/>
              </a:rPr>
              <a:t> and </a:t>
            </a:r>
            <a:r>
              <a:rPr lang="en-US" sz="2200" dirty="0" err="1" smtClean="0">
                <a:ea typeface="ＭＳ Ｐゴシック"/>
                <a:cs typeface="ＭＳ Ｐゴシック"/>
              </a:rPr>
              <a:t>Ullman</a:t>
            </a:r>
            <a:r>
              <a:rPr lang="en-US" sz="2200" dirty="0" smtClean="0">
                <a:ea typeface="ＭＳ Ｐゴシック"/>
                <a:cs typeface="ＭＳ Ｐゴシック"/>
              </a:rPr>
              <a:t>)</a:t>
            </a:r>
          </a:p>
          <a:p>
            <a:pPr eaLnBrk="1" hangingPunct="1"/>
            <a:r>
              <a:rPr lang="en-US" sz="2200" dirty="0" smtClean="0">
                <a:ea typeface="ＭＳ Ｐゴシック"/>
                <a:cs typeface="ＭＳ Ｐゴシック"/>
              </a:rPr>
              <a:t>Modern Compiler Design (</a:t>
            </a:r>
            <a:r>
              <a:rPr lang="en-US" sz="2200" dirty="0" err="1" smtClean="0">
                <a:ea typeface="ＭＳ Ｐゴシック"/>
                <a:cs typeface="ＭＳ Ｐゴシック"/>
              </a:rPr>
              <a:t>Grune</a:t>
            </a:r>
            <a:r>
              <a:rPr lang="en-US" sz="2200" dirty="0" smtClean="0">
                <a:ea typeface="ＭＳ Ｐゴシック"/>
                <a:cs typeface="ＭＳ Ｐゴシック"/>
              </a:rPr>
              <a:t>, Jacobs, </a:t>
            </a:r>
            <a:r>
              <a:rPr lang="en-US" sz="2200" dirty="0" err="1" smtClean="0">
                <a:ea typeface="ＭＳ Ｐゴシック"/>
                <a:cs typeface="ＭＳ Ｐゴシック"/>
              </a:rPr>
              <a:t>Langendoen</a:t>
            </a:r>
            <a:r>
              <a:rPr lang="en-US" sz="2200" dirty="0" smtClean="0">
                <a:ea typeface="ＭＳ Ｐゴシック"/>
                <a:cs typeface="ＭＳ Ｐゴシック"/>
              </a:rPr>
              <a:t>)</a:t>
            </a:r>
          </a:p>
          <a:p>
            <a:pPr eaLnBrk="1" hangingPunct="1"/>
            <a:r>
              <a:rPr lang="en-US" sz="2200" dirty="0" smtClean="0">
                <a:ea typeface="ＭＳ Ｐゴシック"/>
                <a:cs typeface="ＭＳ Ｐゴシック"/>
              </a:rPr>
              <a:t>Engineering a Compiler (</a:t>
            </a:r>
            <a:r>
              <a:rPr lang="en-US" sz="2200" dirty="0" err="1" smtClean="0">
                <a:ea typeface="ＭＳ Ｐゴシック"/>
                <a:cs typeface="ＭＳ Ｐゴシック"/>
              </a:rPr>
              <a:t>Torczon</a:t>
            </a:r>
            <a:r>
              <a:rPr lang="en-US" sz="2200" dirty="0" smtClean="0">
                <a:ea typeface="ＭＳ Ｐゴシック"/>
                <a:cs typeface="ＭＳ Ｐゴシック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ea typeface="ＭＳ Ｐゴシック"/>
                <a:cs typeface="ＭＳ Ｐゴシック"/>
              </a:rPr>
              <a:t>Advanced</a:t>
            </a:r>
          </a:p>
          <a:p>
            <a:pPr eaLnBrk="1" hangingPunct="1"/>
            <a:r>
              <a:rPr lang="en-US" sz="2200" dirty="0" smtClean="0">
                <a:ea typeface="ＭＳ Ｐゴシック"/>
                <a:cs typeface="ＭＳ Ｐゴシック"/>
              </a:rPr>
              <a:t>Programming Language Pragmatics, 3</a:t>
            </a:r>
            <a:r>
              <a:rPr lang="en-US" sz="2200" baseline="30000" dirty="0" smtClean="0">
                <a:ea typeface="ＭＳ Ｐゴシック"/>
                <a:cs typeface="ＭＳ Ｐゴシック"/>
              </a:rPr>
              <a:t>rd</a:t>
            </a:r>
            <a:r>
              <a:rPr lang="en-US" sz="2200" dirty="0" smtClean="0">
                <a:ea typeface="ＭＳ Ｐゴシック"/>
                <a:cs typeface="ＭＳ Ｐゴシック"/>
              </a:rPr>
              <a:t> Edition (Scott)</a:t>
            </a:r>
          </a:p>
          <a:p>
            <a:pPr eaLnBrk="1" hangingPunct="1"/>
            <a:r>
              <a:rPr lang="en-US" sz="2200" dirty="0" smtClean="0">
                <a:ea typeface="ＭＳ Ｐゴシック"/>
                <a:cs typeface="ＭＳ Ｐゴシック"/>
              </a:rPr>
              <a:t>Advanced Compiler Design and Implementation (</a:t>
            </a:r>
            <a:r>
              <a:rPr lang="en-US" sz="2200" dirty="0" err="1" smtClean="0">
                <a:ea typeface="ＭＳ Ｐゴシック"/>
                <a:cs typeface="ＭＳ Ｐゴシック"/>
              </a:rPr>
              <a:t>Muchnick</a:t>
            </a:r>
            <a:r>
              <a:rPr lang="en-US" sz="2200" dirty="0" smtClean="0">
                <a:ea typeface="ＭＳ Ｐゴシック"/>
                <a:cs typeface="ＭＳ Ｐゴシック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ea typeface="ＭＳ Ｐゴシック"/>
                <a:cs typeface="ＭＳ Ｐゴシック"/>
              </a:rPr>
              <a:t>Compiler VM Demonstration </a:t>
            </a:r>
          </a:p>
        </p:txBody>
      </p:sp>
      <p:pic>
        <p:nvPicPr>
          <p:cNvPr id="4710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613" y="1600200"/>
            <a:ext cx="77247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ea typeface="ＭＳ Ｐゴシック"/>
                <a:cs typeface="ＭＳ Ｐゴシック"/>
              </a:rPr>
              <a:t>Compiler VM Demonstration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Project Goals</a:t>
            </a:r>
          </a:p>
          <a:p>
            <a:r>
              <a:rPr lang="en-US" sz="2400" dirty="0" smtClean="0">
                <a:ea typeface="ＭＳ Ｐゴシック"/>
              </a:rPr>
              <a:t>“</a:t>
            </a:r>
            <a:r>
              <a:rPr lang="en-US" sz="2400" dirty="0" err="1" smtClean="0">
                <a:ea typeface="ＭＳ Ｐゴシック"/>
              </a:rPr>
              <a:t>Objeck</a:t>
            </a:r>
            <a:r>
              <a:rPr lang="en-US" sz="2400" dirty="0" smtClean="0">
                <a:ea typeface="ＭＳ Ｐゴシック"/>
              </a:rPr>
              <a:t>” computer language</a:t>
            </a:r>
          </a:p>
          <a:p>
            <a:pPr lvl="1"/>
            <a:r>
              <a:rPr lang="en-US" sz="2400" dirty="0" smtClean="0">
                <a:ea typeface="ＭＳ Ｐゴシック"/>
              </a:rPr>
              <a:t>General object-oriented language</a:t>
            </a:r>
          </a:p>
          <a:p>
            <a:pPr lvl="1"/>
            <a:r>
              <a:rPr lang="en-US" sz="2400" dirty="0" smtClean="0">
                <a:ea typeface="ＭＳ Ｐゴシック"/>
              </a:rPr>
              <a:t>Syntax similar to Ruby and Java</a:t>
            </a:r>
          </a:p>
          <a:p>
            <a:pPr lvl="1"/>
            <a:r>
              <a:rPr lang="en-US" sz="2400" dirty="0" smtClean="0">
                <a:ea typeface="ＭＳ Ｐゴシック"/>
              </a:rPr>
              <a:t>Written in C++</a:t>
            </a:r>
          </a:p>
          <a:p>
            <a:r>
              <a:rPr lang="en-US" sz="2400" dirty="0" smtClean="0">
                <a:ea typeface="ＭＳ Ｐゴシック"/>
              </a:rPr>
              <a:t>Language Architecture </a:t>
            </a:r>
          </a:p>
          <a:p>
            <a:pPr lvl="1"/>
            <a:r>
              <a:rPr lang="en-US" sz="2400" dirty="0" smtClean="0">
                <a:ea typeface="ＭＳ Ｐゴシック"/>
              </a:rPr>
              <a:t>Source code is compiled to decorated </a:t>
            </a:r>
            <a:r>
              <a:rPr lang="en-US" sz="2400" dirty="0" err="1" smtClean="0">
                <a:ea typeface="ＭＳ Ｐゴシック"/>
              </a:rPr>
              <a:t>bytecode</a:t>
            </a:r>
            <a:endParaRPr lang="en-US" sz="2400" dirty="0" smtClean="0">
              <a:ea typeface="ＭＳ Ｐゴシック"/>
            </a:endParaRPr>
          </a:p>
          <a:p>
            <a:pPr lvl="1"/>
            <a:r>
              <a:rPr lang="en-US" sz="2400" dirty="0" smtClean="0">
                <a:ea typeface="ＭＳ Ｐゴシック"/>
              </a:rPr>
              <a:t>Incorporates machine independent optimizations </a:t>
            </a:r>
          </a:p>
          <a:p>
            <a:pPr lvl="1"/>
            <a:r>
              <a:rPr lang="en-US" sz="2400" dirty="0" err="1" smtClean="0">
                <a:ea typeface="ＭＳ Ｐゴシック"/>
              </a:rPr>
              <a:t>Bytecode</a:t>
            </a:r>
            <a:r>
              <a:rPr lang="en-US" sz="2400" dirty="0" smtClean="0">
                <a:ea typeface="ＭＳ Ｐゴシック"/>
              </a:rPr>
              <a:t> may be compiled to x86 machine at runtime</a:t>
            </a:r>
          </a:p>
          <a:p>
            <a:pPr lvl="1"/>
            <a:r>
              <a:rPr lang="en-US" sz="2400" dirty="0" smtClean="0">
                <a:ea typeface="ＭＳ Ｐゴシック"/>
              </a:rPr>
              <a:t>Mark and sweep memory management</a:t>
            </a:r>
            <a:endParaRPr lang="en-US" sz="2400" dirty="0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8131" y="1828800"/>
            <a:ext cx="134766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Agenda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Brief history of computer languages</a:t>
            </a:r>
          </a:p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General survey of modern computer languages</a:t>
            </a:r>
          </a:p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Introduction to computer language design</a:t>
            </a:r>
          </a:p>
          <a:p>
            <a:pPr lvl="1" eaLnBrk="1" hangingPunct="1"/>
            <a:r>
              <a:rPr lang="en-US" sz="3200" smtClean="0">
                <a:ea typeface="ＭＳ Ｐゴシック"/>
              </a:rPr>
              <a:t>Compiler Design</a:t>
            </a:r>
          </a:p>
          <a:p>
            <a:pPr lvl="1" eaLnBrk="1" hangingPunct="1"/>
            <a:r>
              <a:rPr lang="en-US" sz="3200" smtClean="0">
                <a:ea typeface="ＭＳ Ｐゴシック"/>
              </a:rPr>
              <a:t>Virtual Machine Architectures</a:t>
            </a:r>
          </a:p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Hands on Demonstration of Key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Computer Language History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Prior to Fortran</a:t>
            </a:r>
          </a:p>
          <a:p>
            <a:pPr lvl="1" eaLnBrk="1" hangingPunct="1"/>
            <a:r>
              <a:rPr lang="en-US" smtClean="0">
                <a:ea typeface="ＭＳ Ｐゴシック"/>
              </a:rPr>
              <a:t>Difference and analytic engines</a:t>
            </a:r>
          </a:p>
          <a:p>
            <a:pPr lvl="1" eaLnBrk="1" hangingPunct="1"/>
            <a:r>
              <a:rPr lang="en-US" smtClean="0">
                <a:ea typeface="ＭＳ Ｐゴシック"/>
              </a:rPr>
              <a:t>AUTOCODE an early algebraic compiler circ. 1952</a:t>
            </a:r>
          </a:p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Fortran</a:t>
            </a:r>
          </a:p>
          <a:p>
            <a:pPr lvl="1" eaLnBrk="1" hangingPunct="1"/>
            <a:r>
              <a:rPr lang="en-US" smtClean="0">
                <a:ea typeface="ＭＳ Ｐゴシック"/>
              </a:rPr>
              <a:t> Developed in 1955 by John Backus at IBM</a:t>
            </a:r>
          </a:p>
          <a:p>
            <a:pPr lvl="1" eaLnBrk="1" hangingPunct="1"/>
            <a:r>
              <a:rPr lang="en-US" smtClean="0">
                <a:ea typeface="ＭＳ Ｐゴシック"/>
              </a:rPr>
              <a:t>Target system IBM 704</a:t>
            </a:r>
          </a:p>
          <a:p>
            <a:pPr lvl="1" eaLnBrk="1" hangingPunct="1"/>
            <a:r>
              <a:rPr lang="en-US" smtClean="0">
                <a:ea typeface="ＭＳ Ｐゴシック"/>
              </a:rPr>
              <a:t>Credited as being the 1</a:t>
            </a:r>
            <a:r>
              <a:rPr lang="en-US" baseline="30000" smtClean="0">
                <a:ea typeface="ＭＳ Ｐゴシック"/>
              </a:rPr>
              <a:t>st</a:t>
            </a:r>
            <a:r>
              <a:rPr lang="en-US" smtClean="0">
                <a:ea typeface="ＭＳ Ｐゴシック"/>
              </a:rPr>
              <a:t> high-level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Computer Language History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4888992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Cobol </a:t>
            </a:r>
            <a:r>
              <a:rPr lang="en-US" sz="1600" dirty="0" smtClean="0">
                <a:ea typeface="ＭＳ Ｐゴシック"/>
                <a:cs typeface="ＭＳ Ｐゴシック"/>
              </a:rPr>
              <a:t>(</a:t>
            </a:r>
            <a:r>
              <a:rPr lang="en-US" sz="1600" u="sng" dirty="0" smtClean="0">
                <a:ea typeface="ＭＳ Ｐゴシック"/>
                <a:cs typeface="ＭＳ Ｐゴシック"/>
              </a:rPr>
              <a:t>Co</a:t>
            </a:r>
            <a:r>
              <a:rPr lang="en-US" sz="1600" dirty="0" smtClean="0">
                <a:ea typeface="ＭＳ Ｐゴシック"/>
                <a:cs typeface="ＭＳ Ｐゴシック"/>
              </a:rPr>
              <a:t>mmon </a:t>
            </a:r>
            <a:r>
              <a:rPr lang="en-US" sz="1600" u="sng" dirty="0" smtClean="0">
                <a:ea typeface="ＭＳ Ｐゴシック"/>
                <a:cs typeface="ＭＳ Ｐゴシック"/>
              </a:rPr>
              <a:t>B</a:t>
            </a:r>
            <a:r>
              <a:rPr lang="en-US" sz="1600" dirty="0" smtClean="0">
                <a:ea typeface="ＭＳ Ｐゴシック"/>
                <a:cs typeface="ＭＳ Ｐゴシック"/>
              </a:rPr>
              <a:t>usiness-</a:t>
            </a:r>
            <a:r>
              <a:rPr lang="en-US" sz="1600" u="sng" dirty="0" smtClean="0">
                <a:ea typeface="ＭＳ Ｐゴシック"/>
                <a:cs typeface="ＭＳ Ｐゴシック"/>
              </a:rPr>
              <a:t>O</a:t>
            </a:r>
            <a:r>
              <a:rPr lang="en-US" sz="1600" dirty="0" smtClean="0">
                <a:ea typeface="ＭＳ Ｐゴシック"/>
                <a:cs typeface="ＭＳ Ｐゴシック"/>
              </a:rPr>
              <a:t>riented </a:t>
            </a:r>
            <a:r>
              <a:rPr lang="en-US" sz="1600" u="sng" dirty="0" smtClean="0">
                <a:ea typeface="ＭＳ Ｐゴシック"/>
                <a:cs typeface="ＭＳ Ｐゴシック"/>
              </a:rPr>
              <a:t>L</a:t>
            </a:r>
            <a:r>
              <a:rPr lang="en-US" sz="1600" dirty="0" smtClean="0">
                <a:ea typeface="ＭＳ Ｐゴシック"/>
                <a:cs typeface="ＭＳ Ｐゴシック"/>
              </a:rPr>
              <a:t>anguage)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Developed in 1959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Created by Grace Hopper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Designed for business and financial use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Features</a:t>
            </a:r>
          </a:p>
          <a:p>
            <a:pPr lvl="1" eaLnBrk="1" hangingPunct="1"/>
            <a:r>
              <a:rPr lang="en-US" sz="2500" dirty="0" smtClean="0">
                <a:ea typeface="ＭＳ Ｐゴシック"/>
              </a:rPr>
              <a:t>English like syntax</a:t>
            </a:r>
          </a:p>
          <a:p>
            <a:pPr lvl="1" eaLnBrk="1" hangingPunct="1"/>
            <a:r>
              <a:rPr lang="en-US" sz="2500" dirty="0" smtClean="0">
                <a:ea typeface="ＭＳ Ｐゴシック"/>
              </a:rPr>
              <a:t>Global variables</a:t>
            </a:r>
          </a:p>
          <a:p>
            <a:pPr lvl="1" eaLnBrk="1" hangingPunct="1"/>
            <a:r>
              <a:rPr lang="en-US" sz="2500" dirty="0" smtClean="0">
                <a:ea typeface="ＭＳ Ｐゴシック"/>
              </a:rPr>
              <a:t>Static memory allocation</a:t>
            </a:r>
          </a:p>
        </p:txBody>
      </p:sp>
      <p:pic>
        <p:nvPicPr>
          <p:cNvPr id="20483" name="Picture 7" descr="hoppergrace_b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752600"/>
            <a:ext cx="25717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Computer Language History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5193792" cy="48006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3000" dirty="0" smtClean="0">
                <a:ea typeface="ＭＳ Ｐゴシック"/>
                <a:cs typeface="ＭＳ Ｐゴシック"/>
              </a:rPr>
              <a:t>The Basic Language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US" sz="2400" dirty="0" smtClean="0">
                <a:ea typeface="ＭＳ Ｐゴシック"/>
              </a:rPr>
              <a:t>Developed in 1964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US" sz="2400" dirty="0" smtClean="0">
                <a:ea typeface="ＭＳ Ｐゴシック"/>
              </a:rPr>
              <a:t>Created by </a:t>
            </a:r>
            <a:r>
              <a:rPr lang="en-US" sz="2400" dirty="0" err="1" smtClean="0">
                <a:ea typeface="ＭＳ Ｐゴシック"/>
              </a:rPr>
              <a:t>Kemeny</a:t>
            </a:r>
            <a:r>
              <a:rPr lang="en-US" sz="2400" dirty="0" smtClean="0">
                <a:ea typeface="ＭＳ Ｐゴシック"/>
              </a:rPr>
              <a:t> and Kurtz at Dartmouth College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US" sz="2400" dirty="0" smtClean="0">
                <a:ea typeface="ＭＳ Ｐゴシック"/>
              </a:rPr>
              <a:t>Designed for general use on timesharing systems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US" sz="2400" dirty="0" smtClean="0">
                <a:ea typeface="ＭＳ Ｐゴシック"/>
              </a:rPr>
              <a:t>Features</a:t>
            </a:r>
          </a:p>
          <a:p>
            <a:pPr marL="742950" lvl="2" indent="-342900" eaLnBrk="1" hangingPunct="1"/>
            <a:r>
              <a:rPr lang="en-US" dirty="0" smtClean="0">
                <a:ea typeface="ＭＳ Ｐゴシック"/>
              </a:rPr>
              <a:t>Interactive</a:t>
            </a:r>
          </a:p>
          <a:p>
            <a:pPr marL="742950" lvl="2" indent="-342900" eaLnBrk="1" hangingPunct="1"/>
            <a:r>
              <a:rPr lang="en-US" dirty="0" smtClean="0">
                <a:ea typeface="ＭＳ Ｐゴシック"/>
              </a:rPr>
              <a:t>Simple language syntax</a:t>
            </a:r>
          </a:p>
          <a:p>
            <a:pPr marL="742950" lvl="2" indent="-342900" eaLnBrk="1" hangingPunct="1"/>
            <a:r>
              <a:rPr lang="en-US" dirty="0" smtClean="0">
                <a:ea typeface="ＭＳ Ｐゴシック"/>
              </a:rPr>
              <a:t>Shielded user from hardware (OS like functionality)</a:t>
            </a:r>
          </a:p>
        </p:txBody>
      </p:sp>
      <p:pic>
        <p:nvPicPr>
          <p:cNvPr id="21507" name="Picture 6" descr="commodore-64-keyboard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8625" y="1676400"/>
            <a:ext cx="19843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Computer Language History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5041392" cy="4800600"/>
          </a:xfrm>
        </p:spPr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The C Language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Developed in 1972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Created by Dennis Ritchie at AT&amp;T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Designed for UNIX system programming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Intended to be machine-independent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Features</a:t>
            </a:r>
          </a:p>
          <a:p>
            <a:pPr lvl="1" eaLnBrk="1" hangingPunct="1"/>
            <a:r>
              <a:rPr lang="en-US" sz="2500" dirty="0" smtClean="0">
                <a:ea typeface="ＭＳ Ｐゴシック"/>
              </a:rPr>
              <a:t>Supports structured programming</a:t>
            </a:r>
          </a:p>
          <a:p>
            <a:pPr lvl="1" eaLnBrk="1" hangingPunct="1"/>
            <a:r>
              <a:rPr lang="en-US" sz="2500" dirty="0" smtClean="0">
                <a:ea typeface="ＭＳ Ｐゴシック"/>
              </a:rPr>
              <a:t>Pseudo-weakly typed</a:t>
            </a:r>
          </a:p>
          <a:p>
            <a:pPr lvl="1" eaLnBrk="1" hangingPunct="1"/>
            <a:r>
              <a:rPr lang="en-US" sz="2500" dirty="0" smtClean="0">
                <a:ea typeface="ＭＳ Ｐゴシック"/>
              </a:rPr>
              <a:t>Lack of array bounds checking</a:t>
            </a:r>
          </a:p>
        </p:txBody>
      </p:sp>
      <p:pic>
        <p:nvPicPr>
          <p:cNvPr id="22531" name="Picture 5" descr="big01311036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295400"/>
            <a:ext cx="225266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Computer Language History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5041392" cy="48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Smalltalk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Developed in 1973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Created by Alan Kay at Xerox </a:t>
            </a:r>
            <a:r>
              <a:rPr lang="en-US" sz="2500" dirty="0" err="1" smtClean="0">
                <a:ea typeface="ＭＳ Ｐゴシック"/>
                <a:cs typeface="ＭＳ Ｐゴシック"/>
              </a:rPr>
              <a:t>Parc</a:t>
            </a:r>
            <a:endParaRPr lang="en-US" sz="2500" dirty="0" smtClean="0">
              <a:ea typeface="ＭＳ Ｐゴシック"/>
              <a:cs typeface="ＭＳ Ｐゴシック"/>
            </a:endParaRP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Designed for business and financial use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Used to develop the Xerox Alto windowing system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Features</a:t>
            </a:r>
          </a:p>
          <a:p>
            <a:pPr lvl="1" eaLnBrk="1" hangingPunct="1"/>
            <a:r>
              <a:rPr lang="en-US" sz="2500" dirty="0" smtClean="0">
                <a:ea typeface="ＭＳ Ｐゴシック"/>
              </a:rPr>
              <a:t>Object-oriented</a:t>
            </a:r>
          </a:p>
          <a:p>
            <a:pPr lvl="1" eaLnBrk="1" hangingPunct="1"/>
            <a:r>
              <a:rPr lang="en-US" sz="2500" dirty="0" smtClean="0">
                <a:ea typeface="ＭＳ Ｐゴシック"/>
              </a:rPr>
              <a:t>Integrated development environment</a:t>
            </a:r>
          </a:p>
          <a:p>
            <a:pPr lvl="1" eaLnBrk="1" hangingPunct="1"/>
            <a:r>
              <a:rPr lang="en-US" sz="2500" dirty="0" smtClean="0">
                <a:ea typeface="ＭＳ Ｐゴシック"/>
              </a:rPr>
              <a:t>Support for message passing</a:t>
            </a:r>
          </a:p>
        </p:txBody>
      </p:sp>
      <p:pic>
        <p:nvPicPr>
          <p:cNvPr id="23555" name="Picture 5" descr="alto-cedar-environ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676400"/>
            <a:ext cx="234156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 dirty="0" smtClean="0">
                <a:ea typeface="ＭＳ Ｐゴシック"/>
                <a:cs typeface="ＭＳ Ｐゴシック"/>
              </a:rPr>
              <a:t>Most Popular Programming Languages </a:t>
            </a:r>
            <a:r>
              <a:rPr lang="en-US" sz="900" dirty="0" smtClean="0">
                <a:ea typeface="ＭＳ Ｐゴシック"/>
                <a:cs typeface="ＭＳ Ｐゴシック"/>
              </a:rPr>
              <a:t>(Dice.com, 10/06)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 smtClean="0">
                <a:ea typeface="ＭＳ Ｐゴシック"/>
                <a:cs typeface="ＭＳ Ｐゴシック"/>
              </a:rPr>
              <a:t>Java – 35.7%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 smtClean="0">
                <a:ea typeface="ＭＳ Ｐゴシック"/>
                <a:cs typeface="ＭＳ Ｐゴシック"/>
              </a:rPr>
              <a:t>C,C++ – 15.3%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 smtClean="0">
                <a:ea typeface="ＭＳ Ｐゴシック"/>
                <a:cs typeface="ＭＳ Ｐゴシック"/>
              </a:rPr>
              <a:t>C# – 12.7%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 smtClean="0">
                <a:ea typeface="ＭＳ Ｐゴシック"/>
                <a:cs typeface="ＭＳ Ｐゴシック"/>
              </a:rPr>
              <a:t>Perl – 11.9%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 smtClean="0">
                <a:ea typeface="ＭＳ Ｐゴシック"/>
                <a:cs typeface="ＭＳ Ｐゴシック"/>
              </a:rPr>
              <a:t>JavaScript – 10.9%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 smtClean="0">
                <a:ea typeface="ＭＳ Ｐゴシック"/>
                <a:cs typeface="ＭＳ Ｐゴシック"/>
              </a:rPr>
              <a:t>Visual Basic .NET – 5.2%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 smtClean="0">
                <a:ea typeface="ＭＳ Ｐゴシック"/>
                <a:cs typeface="ＭＳ Ｐゴシック"/>
              </a:rPr>
              <a:t>PHP – 2.9%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 smtClean="0">
                <a:ea typeface="ＭＳ Ｐゴシック"/>
                <a:cs typeface="ＭＳ Ｐゴシック"/>
              </a:rPr>
              <a:t>Ajax – 2.7%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 smtClean="0">
                <a:ea typeface="ＭＳ Ｐゴシック"/>
                <a:cs typeface="ＭＳ Ｐゴシック"/>
              </a:rPr>
              <a:t>Python – 2.0%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 smtClean="0">
                <a:ea typeface="ＭＳ Ｐゴシック"/>
                <a:cs typeface="ＭＳ Ｐゴシック"/>
              </a:rPr>
              <a:t>Ruby – 0.7%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10" descr="http://www.jawbonepodcast.com/images/codemoney_CUT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781800" y="2180333"/>
            <a:ext cx="1981200" cy="1705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7_Default Design">
  <a:themeElements>
    <a:clrScheme name="7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JAX retirement - latest</Template>
  <TotalTime>1145</TotalTime>
  <Words>1091</Words>
  <Application>Microsoft Office PowerPoint</Application>
  <PresentationFormat>On-screen Show (4:3)</PresentationFormat>
  <Paragraphs>233</Paragraphs>
  <Slides>28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7_Default Design</vt:lpstr>
      <vt:lpstr>Solstice</vt:lpstr>
      <vt:lpstr>Visio</vt:lpstr>
      <vt:lpstr>Modern Compiler Design and Virtual Machine Architectures </vt:lpstr>
      <vt:lpstr>Purpose</vt:lpstr>
      <vt:lpstr>Agenda</vt:lpstr>
      <vt:lpstr>Computer Language History</vt:lpstr>
      <vt:lpstr>Computer Language History</vt:lpstr>
      <vt:lpstr>Computer Language History</vt:lpstr>
      <vt:lpstr>Computer Language History</vt:lpstr>
      <vt:lpstr>Computer Language History</vt:lpstr>
      <vt:lpstr>Current  Trends</vt:lpstr>
      <vt:lpstr>Modern Languages Trends</vt:lpstr>
      <vt:lpstr>Modern Languages Trends</vt:lpstr>
      <vt:lpstr>Modern Languages Trends</vt:lpstr>
      <vt:lpstr>Compiler Design</vt:lpstr>
      <vt:lpstr>Compiler Design</vt:lpstr>
      <vt:lpstr>Compiler Design</vt:lpstr>
      <vt:lpstr>Compiler Design</vt:lpstr>
      <vt:lpstr>Compiler Design</vt:lpstr>
      <vt:lpstr>Compiler Design</vt:lpstr>
      <vt:lpstr>Compiler Design</vt:lpstr>
      <vt:lpstr>Virtual Machine Architecture </vt:lpstr>
      <vt:lpstr>Virtual Machine Architecture</vt:lpstr>
      <vt:lpstr>Virtual Machine Architecture</vt:lpstr>
      <vt:lpstr>Virtual Machine Architecture</vt:lpstr>
      <vt:lpstr>Virtual Machine Architecture</vt:lpstr>
      <vt:lpstr>Virtual Machine Architecture</vt:lpstr>
      <vt:lpstr>Sources and References</vt:lpstr>
      <vt:lpstr>Compiler VM Demonstration </vt:lpstr>
      <vt:lpstr>Compiler VM Demonstration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Compilers and Virtual Machines</dc:title>
  <dc:creator>Randy Hollines</dc:creator>
  <cp:lastModifiedBy>Alienware</cp:lastModifiedBy>
  <cp:revision>317</cp:revision>
  <dcterms:created xsi:type="dcterms:W3CDTF">2009-08-11T19:40:10Z</dcterms:created>
  <dcterms:modified xsi:type="dcterms:W3CDTF">2012-10-21T10:16:43Z</dcterms:modified>
</cp:coreProperties>
</file>