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68" r:id="rId2"/>
    <p:sldMasterId id="2147483680" r:id="rId3"/>
  </p:sldMasterIdLst>
  <p:notesMasterIdLst>
    <p:notesMasterId r:id="rId30"/>
  </p:notesMasterIdLst>
  <p:sldIdLst>
    <p:sldId id="264" r:id="rId4"/>
    <p:sldId id="257" r:id="rId5"/>
    <p:sldId id="258" r:id="rId6"/>
    <p:sldId id="259" r:id="rId7"/>
    <p:sldId id="265" r:id="rId8"/>
    <p:sldId id="260" r:id="rId9"/>
    <p:sldId id="266" r:id="rId10"/>
    <p:sldId id="270" r:id="rId11"/>
    <p:sldId id="268" r:id="rId12"/>
    <p:sldId id="272" r:id="rId13"/>
    <p:sldId id="273" r:id="rId14"/>
    <p:sldId id="274" r:id="rId15"/>
    <p:sldId id="263" r:id="rId16"/>
    <p:sldId id="275" r:id="rId17"/>
    <p:sldId id="276" r:id="rId18"/>
    <p:sldId id="286" r:id="rId19"/>
    <p:sldId id="278" r:id="rId20"/>
    <p:sldId id="277" r:id="rId21"/>
    <p:sldId id="279" r:id="rId22"/>
    <p:sldId id="280" r:id="rId23"/>
    <p:sldId id="284" r:id="rId24"/>
    <p:sldId id="281" r:id="rId25"/>
    <p:sldId id="282" r:id="rId26"/>
    <p:sldId id="285" r:id="rId27"/>
    <p:sldId id="283" r:id="rId28"/>
    <p:sldId id="269" r:id="rId2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542104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/>
          </p:nvPr>
        </p:nvSpPr>
        <p:spPr>
          <a:xfrm>
            <a:off x="3884240" y="8685068"/>
            <a:ext cx="2972360" cy="457489"/>
          </a:xfrm>
          <a:prstGeom prst="rect">
            <a:avLst/>
          </a:prstGeom>
          <a:ln/>
        </p:spPr>
        <p:txBody>
          <a:bodyPr lIns="82058" tIns="41029" rIns="82058" bIns="41029"/>
          <a:lstStyle/>
          <a:p>
            <a:fld id="{6E73FECF-7FD4-4954-A40F-823416F90301}" type="slidenum">
              <a:rPr lang="en-US"/>
              <a:pPr/>
              <a:t>1</a:t>
            </a:fld>
            <a:endParaRPr 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marL="11430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marL="16002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marL="20574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1" fontAlgn="base" hangingPunct="1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marL="11430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marL="16002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marL="20574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1" fontAlgn="base" hangingPunct="1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marL="11430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marL="16002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marL="20574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1" fontAlgn="base" hangingPunct="1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914400" y="2516188"/>
            <a:ext cx="7315200" cy="2593975"/>
          </a:xfrm>
          <a:custGeom>
            <a:avLst/>
            <a:gdLst>
              <a:gd name="G0" fmla="*/ 20319 1 2"/>
              <a:gd name="G1" fmla="*/ 7207 1 2"/>
              <a:gd name="G2" fmla="+- 7207 0 0"/>
              <a:gd name="G3" fmla="+- 20319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20319" y="0"/>
                </a:lnTo>
                <a:lnTo>
                  <a:pt x="20319" y="7207"/>
                </a:lnTo>
                <a:lnTo>
                  <a:pt x="0" y="7207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914400" y="5165725"/>
            <a:ext cx="7315200" cy="1144588"/>
          </a:xfrm>
          <a:custGeom>
            <a:avLst/>
            <a:gdLst>
              <a:gd name="G0" fmla="*/ 20319 1 2"/>
              <a:gd name="G1" fmla="*/ 3179 1 2"/>
              <a:gd name="G2" fmla="+- 3179 0 0"/>
              <a:gd name="G3" fmla="+- 20319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20319" y="0"/>
                </a:lnTo>
                <a:lnTo>
                  <a:pt x="20319" y="3179"/>
                </a:lnTo>
                <a:lnTo>
                  <a:pt x="0" y="3179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744383"/>
            <a:ext cx="7620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 smtClean="0">
              <a:solidFill>
                <a:schemeClr val="accent6">
                  <a:lumMod val="50000"/>
                </a:schemeClr>
              </a:solidFill>
              <a:latin typeface="Garamond" pitchFamily="18" charset="0"/>
            </a:endParaRPr>
          </a:p>
          <a:p>
            <a:pPr algn="ctr"/>
            <a:r>
              <a:rPr lang="en-GB" sz="3200" dirty="0" smtClean="0">
                <a:solidFill>
                  <a:srgbClr val="002060"/>
                </a:solidFill>
                <a:latin typeface="Garamond" pitchFamily="18" charset="0"/>
              </a:rPr>
              <a:t>Multimedia Analysis and Retrieval</a:t>
            </a:r>
            <a:endParaRPr lang="en-US" sz="3600" b="1" dirty="0" smtClean="0">
              <a:solidFill>
                <a:srgbClr val="002060"/>
              </a:solidFill>
              <a:latin typeface="Garamond" pitchFamily="18" charset="0"/>
            </a:endParaRPr>
          </a:p>
          <a:p>
            <a:pPr algn="ctr"/>
            <a:endParaRPr lang="en-US" sz="3600" b="1" dirty="0" smtClean="0">
              <a:solidFill>
                <a:srgbClr val="002060"/>
              </a:solidFill>
              <a:latin typeface="Garamond" pitchFamily="18" charset="0"/>
            </a:endParaRP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Garamond" pitchFamily="18" charset="0"/>
              </a:rPr>
              <a:t>Lab Project: </a:t>
            </a:r>
            <a:r>
              <a:rPr lang="en-GB" sz="3600" b="1" dirty="0" smtClean="0">
                <a:solidFill>
                  <a:srgbClr val="002060"/>
                </a:solidFill>
                <a:latin typeface="Garamond" pitchFamily="18" charset="0"/>
              </a:rPr>
              <a:t>Speed Sign Detection </a:t>
            </a:r>
          </a:p>
          <a:p>
            <a:pPr algn="ctr"/>
            <a:r>
              <a:rPr lang="en-GB" sz="3600" b="1" dirty="0" smtClean="0">
                <a:solidFill>
                  <a:srgbClr val="002060"/>
                </a:solidFill>
                <a:latin typeface="Garamond" pitchFamily="18" charset="0"/>
              </a:rPr>
              <a:t>and Recognition System</a:t>
            </a:r>
          </a:p>
          <a:p>
            <a:pPr algn="ctr"/>
            <a:endParaRPr lang="en-GB" sz="3600" dirty="0" smtClean="0">
              <a:solidFill>
                <a:srgbClr val="002060"/>
              </a:solidFill>
              <a:latin typeface="Garamond" pitchFamily="18" charset="0"/>
            </a:endParaRPr>
          </a:p>
          <a:p>
            <a:pPr lvl="0" algn="ctr"/>
            <a:r>
              <a:rPr lang="en-GB" sz="2800" dirty="0" smtClean="0">
                <a:solidFill>
                  <a:srgbClr val="002060"/>
                </a:solidFill>
                <a:latin typeface="Garamond" pitchFamily="18" charset="0"/>
              </a:rPr>
              <a:t>Team Members: </a:t>
            </a:r>
          </a:p>
          <a:p>
            <a:pPr lvl="0" algn="ctr"/>
            <a:r>
              <a:rPr lang="en-GB" sz="2800" dirty="0" err="1" smtClean="0">
                <a:solidFill>
                  <a:srgbClr val="002060"/>
                </a:solidFill>
                <a:latin typeface="Garamond" pitchFamily="18" charset="0"/>
              </a:rPr>
              <a:t>Aya</a:t>
            </a:r>
            <a:r>
              <a:rPr lang="en-GB" sz="2800" dirty="0" smtClean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en-GB" sz="2800" dirty="0" err="1" smtClean="0">
                <a:solidFill>
                  <a:srgbClr val="002060"/>
                </a:solidFill>
                <a:latin typeface="Garamond" pitchFamily="18" charset="0"/>
              </a:rPr>
              <a:t>Kamel</a:t>
            </a:r>
            <a:r>
              <a:rPr lang="en-GB" sz="2800" dirty="0" smtClean="0">
                <a:solidFill>
                  <a:srgbClr val="002060"/>
                </a:solidFill>
                <a:latin typeface="Garamond" pitchFamily="18" charset="0"/>
              </a:rPr>
              <a:t>		329043</a:t>
            </a:r>
          </a:p>
          <a:p>
            <a:pPr algn="ctr"/>
            <a:r>
              <a:rPr lang="en-GB" sz="2800" dirty="0" err="1" smtClean="0">
                <a:solidFill>
                  <a:srgbClr val="002060"/>
                </a:solidFill>
                <a:latin typeface="Garamond" pitchFamily="18" charset="0"/>
              </a:rPr>
              <a:t>Mahmoud</a:t>
            </a:r>
            <a:r>
              <a:rPr lang="en-GB" sz="2800" dirty="0" smtClean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en-GB" sz="2800" dirty="0" err="1" smtClean="0">
                <a:solidFill>
                  <a:srgbClr val="002060"/>
                </a:solidFill>
                <a:latin typeface="Garamond" pitchFamily="18" charset="0"/>
              </a:rPr>
              <a:t>Aly</a:t>
            </a:r>
            <a:r>
              <a:rPr lang="en-GB" sz="2800" dirty="0" smtClean="0">
                <a:solidFill>
                  <a:srgbClr val="002060"/>
                </a:solidFill>
                <a:latin typeface="Garamond" pitchFamily="18" charset="0"/>
              </a:rPr>
              <a:t>	329003</a:t>
            </a:r>
            <a:endParaRPr lang="en-US" sz="2800" b="1" dirty="0">
              <a:solidFill>
                <a:srgbClr val="002060"/>
              </a:solidFill>
              <a:latin typeface="Garamond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990600"/>
            <a:ext cx="54102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 descr="C:\Users\Aya\Downloads\rwt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108056"/>
            <a:ext cx="1981200" cy="536334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Color Segmentation – Step 3</a:t>
            </a:r>
            <a:endParaRPr lang="en-GB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 Filter out low Saturation values</a:t>
            </a:r>
          </a:p>
          <a:p>
            <a:pPr marL="400050" lvl="1" indent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Calculate a saturation mask.</a:t>
            </a:r>
          </a:p>
          <a:p>
            <a:pPr marL="400050" lvl="1" indent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Multiply it by the filtered hue image.</a:t>
            </a:r>
          </a:p>
          <a:p>
            <a:pPr marL="400050" lvl="1" indent="0">
              <a:buFontTx/>
              <a:buChar char="-"/>
            </a:pPr>
            <a:endParaRPr lang="en-GB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583425" y="4070900"/>
            <a:ext cx="1371599" cy="4572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4099" name="Picture 3" descr="C:\Users\Aya\RWTH Aachen\Courses\Semester 2\Multimedia Analysis and Retrieval\Project\traffic-sign-recognizer\Temp\sat_mask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7845" y="3338747"/>
            <a:ext cx="3884372" cy="291327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Double Search – Step 1</a:t>
            </a:r>
            <a:endParaRPr lang="en-GB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 Apply erosion and dilation to filtered image</a:t>
            </a:r>
          </a:p>
          <a:p>
            <a:pPr marL="400050" lvl="1" indent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To fill in circular masses and/or thicken them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583425" y="4070900"/>
            <a:ext cx="1371599" cy="4572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5122" name="Picture 2" descr="C:\Users\Aya\RWTH Aachen\Courses\Semester 2\Multimedia Analysis and Retrieval\Project\traffic-sign-recognizer\Temp\hue_frame_after_erosion_and_dilation_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9786" y="3161494"/>
            <a:ext cx="3888153" cy="291611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Double Search – Step 2</a:t>
            </a:r>
            <a:endParaRPr lang="en-GB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 Apply canny detector to the resulting image</a:t>
            </a:r>
          </a:p>
          <a:p>
            <a:pPr marL="400050" lvl="1" indent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To detect circular edges in an image (double check)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583425" y="4070900"/>
            <a:ext cx="1371599" cy="4572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6146" name="Picture 2" descr="C:\Users\Aya\RWTH Aachen\Courses\Semester 2\Multimedia Analysis and Retrieval\Project\traffic-sign-recognizer\Temp\edge_frame_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1510" y="2986804"/>
            <a:ext cx="4157003" cy="311775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Double Search – Step 3</a:t>
            </a:r>
            <a:endParaRPr lang="en-US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  <a:latin typeface="Garamond" pitchFamily="18" charset="0"/>
              </a:rPr>
              <a:t>Hough Transform:</a:t>
            </a:r>
            <a:endParaRPr lang="en-US" b="1" dirty="0" smtClean="0"/>
          </a:p>
          <a:p>
            <a:pPr marL="0" indent="0">
              <a:buFontTx/>
              <a:buChar char="-"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Is a feature extraction technique using voting method to order </a:t>
            </a:r>
            <a:r>
              <a:rPr lang="en-US" smtClean="0">
                <a:solidFill>
                  <a:srgbClr val="002060"/>
                </a:solidFill>
                <a:latin typeface="Garamond" pitchFamily="18" charset="0"/>
              </a:rPr>
              <a:t>the features according to how </a:t>
            </a: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close it is to the desired shape.</a:t>
            </a:r>
          </a:p>
          <a:p>
            <a:pPr marL="0" indent="0">
              <a:buFontTx/>
              <a:buChar char="-"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It was applied to both, the eroded/dilated image and the edge map of the image.</a:t>
            </a:r>
          </a:p>
        </p:txBody>
      </p:sp>
    </p:spTree>
    <p:extLst>
      <p:ext uri="{BB962C8B-B14F-4D97-AF65-F5344CB8AC3E}">
        <p14:creationId xmlns="" xmlns:p14="http://schemas.microsoft.com/office/powerpoint/2010/main" val="394638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Double Search – Step 3 (Result)</a:t>
            </a:r>
            <a:endParaRPr lang="en-GB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 Blue boxes: Circles from eroded/dilated image.</a:t>
            </a:r>
          </a:p>
          <a:p>
            <a:pPr marL="0" lvl="0" indent="0" rtl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 Green boxes: Circles from edge map.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583425" y="4070900"/>
            <a:ext cx="1371599" cy="4572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7170" name="Picture 2" descr="C:\Users\Aya\RWTH Aachen\Courses\Semester 2\Multimedia Analysis and Retrieval\Project\traffic-sign-recognizer\Temp\hough_result_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9758" y="3044838"/>
            <a:ext cx="4410221" cy="3307666"/>
          </a:xfrm>
          <a:prstGeom prst="rect">
            <a:avLst/>
          </a:prstGeom>
          <a:noFill/>
        </p:spPr>
      </p:pic>
      <p:pic>
        <p:nvPicPr>
          <p:cNvPr id="1026" name="Picture 2" descr="C:\Users\Aya\RWTH Aachen\Courses\Semester 2\Multimedia Analysis and Retrieval\Project\traffic-sign-recognizer\Temp\zoom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6011" y="4696913"/>
            <a:ext cx="1028700" cy="10668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 bwMode="auto">
          <a:xfrm>
            <a:off x="4983160" y="5289454"/>
            <a:ext cx="404767" cy="351692"/>
          </a:xfrm>
          <a:prstGeom prst="rect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5387927" y="4696913"/>
            <a:ext cx="1278084" cy="592541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387927" y="5641147"/>
            <a:ext cx="1278084" cy="122566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Detection in a Video</a:t>
            </a:r>
            <a:endParaRPr lang="en-GB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 Before claiming that a detected circle is a traffic sign candidate, some constraints:</a:t>
            </a:r>
          </a:p>
          <a:p>
            <a:pPr marL="400050" lvl="1" indent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Both techniques must have detected this box.</a:t>
            </a:r>
          </a:p>
          <a:p>
            <a:pPr marL="400050" lvl="1" indent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It has to be detected in a previous frame.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583425" y="4070900"/>
            <a:ext cx="1371599" cy="4572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4800" dirty="0" smtClean="0">
                <a:solidFill>
                  <a:srgbClr val="002060"/>
                </a:solidFill>
                <a:latin typeface="Garamond" pitchFamily="18" charset="0"/>
              </a:rPr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Implementation</a:t>
            </a:r>
            <a:endParaRPr lang="en-US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The implementation is divided into 2 main stages: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B050"/>
                </a:solidFill>
                <a:latin typeface="Garamond" pitchFamily="18" charset="0"/>
              </a:rPr>
              <a:t>Traffic Sign Candidate Detection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Garamond" pitchFamily="18" charset="0"/>
              </a:rPr>
              <a:t>Candidate Recognition</a:t>
            </a:r>
          </a:p>
          <a:p>
            <a:pPr lvl="1">
              <a:buFont typeface="Arial" pitchFamily="34" charset="0"/>
              <a:buChar char="•"/>
            </a:pPr>
            <a:endParaRPr lang="en-US" sz="3200" dirty="0" smtClean="0">
              <a:solidFill>
                <a:srgbClr val="002060"/>
              </a:solidFill>
              <a:latin typeface="Garamond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2060"/>
                </a:solidFill>
                <a:latin typeface="Garamond" pitchFamily="18" charset="0"/>
              </a:rPr>
              <a:t>What is new?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Garamond" pitchFamily="18" charset="0"/>
              </a:rPr>
              <a:t>No training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8194" name="Picture 2" descr="C:\Users\Aya\RWTH Aachen\Courses\Semester 2\Multimedia Analysis and Retrieval\Project\traffic-sign-recognizer\Temp\Tick-300x3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0965" y="2292544"/>
            <a:ext cx="1370135" cy="1370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Candidate Recognition Approach</a:t>
            </a:r>
            <a:endParaRPr lang="en-GB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 Extract the candidate from the image</a:t>
            </a:r>
          </a:p>
          <a:p>
            <a:pPr marL="0" lvl="0" indent="0" rtl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Apply template matching using different sign 	templates from the database at different sizes.</a:t>
            </a:r>
          </a:p>
          <a:p>
            <a:pPr marL="0" lvl="0" indent="0" rtl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Choose the template with least squared error rate 	per frame.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583425" y="4070900"/>
            <a:ext cx="1371599" cy="4572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Extracting the candidate</a:t>
            </a:r>
            <a:endParaRPr lang="en-GB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 Crop the 50x50 pixels around the detected circle 	</a:t>
            </a:r>
            <a:r>
              <a:rPr lang="en-GB" dirty="0" err="1" smtClean="0">
                <a:solidFill>
                  <a:srgbClr val="002060"/>
                </a:solidFill>
                <a:latin typeface="Garamond" pitchFamily="18" charset="0"/>
              </a:rPr>
              <a:t>center</a:t>
            </a: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.</a:t>
            </a:r>
          </a:p>
          <a:p>
            <a:pPr marL="0" lvl="0" indent="0" rtl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Convert this patch to </a:t>
            </a:r>
            <a:r>
              <a:rPr lang="en-GB" dirty="0" err="1" smtClean="0">
                <a:solidFill>
                  <a:srgbClr val="002060"/>
                </a:solidFill>
                <a:latin typeface="Garamond" pitchFamily="18" charset="0"/>
              </a:rPr>
              <a:t>grayscale</a:t>
            </a:r>
            <a:endParaRPr lang="en-GB" dirty="0" smtClean="0">
              <a:solidFill>
                <a:srgbClr val="002060"/>
              </a:solidFill>
              <a:latin typeface="Garamond" pitchFamily="18" charset="0"/>
            </a:endParaRPr>
          </a:p>
          <a:p>
            <a:pPr marL="0" lvl="0" indent="0" rtl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Apply Histogram Equalization to eliminate 	lighting conditions.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583425" y="4070900"/>
            <a:ext cx="1371599" cy="4572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9218" name="Picture 2" descr="C:\Users\Aya\RWTH Aachen\Courses\Semester 2\Multimedia Analysis and Retrieval\Project\traffic-sign-recognizer\Temp\candidate_after_equalization_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3695" y="4487351"/>
            <a:ext cx="1200662" cy="120066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  <a:latin typeface="Garamond" pitchFamily="18" charset="0"/>
              </a:rPr>
              <a:t>TSR Systems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dirty="0"/>
              <a:t>- </a:t>
            </a:r>
            <a:r>
              <a:rPr lang="en-GB" dirty="0">
                <a:solidFill>
                  <a:srgbClr val="002060"/>
                </a:solidFill>
                <a:latin typeface="Garamond" pitchFamily="18" charset="0"/>
              </a:rPr>
              <a:t>Feature added to modern cars in the later years.</a:t>
            </a:r>
          </a:p>
          <a:p>
            <a:pPr lvl="0" rtl="0">
              <a:buNone/>
            </a:pPr>
            <a:r>
              <a:rPr lang="en-GB" dirty="0">
                <a:solidFill>
                  <a:srgbClr val="002060"/>
                </a:solidFill>
                <a:latin typeface="Garamond" pitchFamily="18" charset="0"/>
              </a:rPr>
              <a:t>- </a:t>
            </a: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Gives </a:t>
            </a:r>
            <a:r>
              <a:rPr lang="en-GB" dirty="0">
                <a:solidFill>
                  <a:srgbClr val="002060"/>
                </a:solidFill>
                <a:latin typeface="Garamond" pitchFamily="18" charset="0"/>
              </a:rPr>
              <a:t>the vehicle the ability to detect and </a:t>
            </a: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	recognize </a:t>
            </a:r>
            <a:r>
              <a:rPr lang="en-GB" dirty="0">
                <a:solidFill>
                  <a:srgbClr val="002060"/>
                </a:solidFill>
                <a:latin typeface="Garamond" pitchFamily="18" charset="0"/>
              </a:rPr>
              <a:t>traffic signs on the road.</a:t>
            </a:r>
          </a:p>
          <a:p>
            <a:pPr marL="0" lvl="0" indent="0" rtl="0">
              <a:buNone/>
            </a:pPr>
            <a:r>
              <a:rPr lang="en-GB" dirty="0">
                <a:solidFill>
                  <a:srgbClr val="002060"/>
                </a:solidFill>
                <a:latin typeface="Garamond" pitchFamily="18" charset="0"/>
              </a:rPr>
              <a:t>- Initiated by </a:t>
            </a:r>
            <a:r>
              <a:rPr lang="en-GB" dirty="0" err="1">
                <a:solidFill>
                  <a:srgbClr val="002060"/>
                </a:solidFill>
                <a:latin typeface="Garamond" pitchFamily="18" charset="0"/>
              </a:rPr>
              <a:t>Mobileye</a:t>
            </a:r>
            <a:r>
              <a:rPr lang="en-GB" dirty="0">
                <a:solidFill>
                  <a:srgbClr val="002060"/>
                </a:solidFill>
                <a:latin typeface="Garamond" pitchFamily="18" charset="0"/>
              </a:rPr>
              <a:t> and Continental AG </a:t>
            </a: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in 	2008</a:t>
            </a:r>
            <a:r>
              <a:rPr lang="en-GB" dirty="0">
                <a:solidFill>
                  <a:srgbClr val="002060"/>
                </a:solidFill>
                <a:latin typeface="Garamond" pitchFamily="18" charset="0"/>
              </a:rPr>
              <a:t>.</a:t>
            </a:r>
          </a:p>
          <a:p>
            <a:pPr marL="0" lvl="0" indent="0" rtl="0">
              <a:buNone/>
            </a:pPr>
            <a:r>
              <a:rPr lang="en-GB" dirty="0">
                <a:solidFill>
                  <a:srgbClr val="002060"/>
                </a:solidFill>
                <a:latin typeface="Garamond" pitchFamily="18" charset="0"/>
              </a:rPr>
              <a:t>- Deployed by various vehicles manufactures </a:t>
            </a: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	nowadays</a:t>
            </a:r>
            <a:r>
              <a:rPr lang="en-GB" dirty="0">
                <a:solidFill>
                  <a:srgbClr val="002060"/>
                </a:solidFill>
                <a:latin typeface="Garamond" pitchFamily="18" charset="0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Template Matching</a:t>
            </a:r>
            <a:endParaRPr lang="en-GB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 Resize the template to different sizes to overcome different depths of the candidate image.</a:t>
            </a:r>
          </a:p>
          <a:p>
            <a:pPr marL="0" lvl="0" indent="0" rtl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Choose the minimum error from all sizes as the score for each template.</a:t>
            </a:r>
          </a:p>
          <a:p>
            <a:pPr marL="0" lvl="0" indent="0" rtl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Choose the minimum error from all templates as the recognition result for the frame.</a:t>
            </a:r>
          </a:p>
          <a:p>
            <a:pPr marL="0" lvl="0" indent="0" rtl="0">
              <a:buFontTx/>
              <a:buChar char="-"/>
            </a:pPr>
            <a:endParaRPr lang="en-GB" dirty="0" smtClean="0">
              <a:solidFill>
                <a:srgbClr val="002060"/>
              </a:solidFill>
              <a:latin typeface="Garamond" pitchFamily="18" charset="0"/>
            </a:endParaRPr>
          </a:p>
          <a:p>
            <a:pPr marL="0" lvl="0" indent="0" rtl="0">
              <a:buFontTx/>
              <a:buChar char="-"/>
            </a:pPr>
            <a:endParaRPr lang="en-GB" dirty="0" smtClean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583425" y="4070900"/>
            <a:ext cx="1371599" cy="4572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Recognition in a </a:t>
            </a: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Video</a:t>
            </a:r>
            <a:endParaRPr lang="en-US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For each frame in a burst of frames in which a sign is detected, the best 2 matching results are awarded points		</a:t>
            </a:r>
            <a:r>
              <a:rPr lang="en-US" sz="2800" dirty="0" smtClean="0">
                <a:solidFill>
                  <a:srgbClr val="002060"/>
                </a:solidFill>
                <a:latin typeface="Garamond" pitchFamily="18" charset="0"/>
              </a:rPr>
              <a:t>1</a:t>
            </a:r>
            <a:r>
              <a:rPr lang="en-US" sz="2800" baseline="30000" dirty="0" smtClean="0">
                <a:solidFill>
                  <a:srgbClr val="002060"/>
                </a:solidFill>
                <a:latin typeface="Garamond" pitchFamily="18" charset="0"/>
              </a:rPr>
              <a:t>st</a:t>
            </a:r>
            <a:r>
              <a:rPr lang="en-US" sz="2800" dirty="0" smtClean="0">
                <a:solidFill>
                  <a:srgbClr val="002060"/>
                </a:solidFill>
                <a:latin typeface="Garamond" pitchFamily="18" charset="0"/>
              </a:rPr>
              <a:t> Best Match: 10 points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Garamond" pitchFamily="18" charset="0"/>
              </a:rPr>
              <a:t>								2</a:t>
            </a:r>
            <a:r>
              <a:rPr lang="en-US" sz="2800" baseline="30000" dirty="0" smtClean="0">
                <a:solidFill>
                  <a:srgbClr val="002060"/>
                </a:solidFill>
                <a:latin typeface="Garamond" pitchFamily="18" charset="0"/>
              </a:rPr>
              <a:t>nd</a:t>
            </a:r>
            <a:r>
              <a:rPr lang="en-US" sz="2800" dirty="0" smtClean="0">
                <a:solidFill>
                  <a:srgbClr val="002060"/>
                </a:solidFill>
                <a:latin typeface="Garamond" pitchFamily="18" charset="0"/>
              </a:rPr>
              <a:t> Best Match: 1 point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In the end of each burst, the template which the highest score is considered to be the recognition result.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An exception is when the same result is returned from 10 consecutive frames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Implementation</a:t>
            </a:r>
            <a:endParaRPr lang="en-US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The implementation is divided into 2 main stages: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B050"/>
                </a:solidFill>
                <a:latin typeface="Garamond" pitchFamily="18" charset="0"/>
              </a:rPr>
              <a:t>Traffic Sign Candidate Detection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B050"/>
                </a:solidFill>
                <a:latin typeface="Garamond" pitchFamily="18" charset="0"/>
              </a:rPr>
              <a:t>Candidate Recognition</a:t>
            </a:r>
          </a:p>
          <a:p>
            <a:pPr lvl="1">
              <a:buFont typeface="Arial" pitchFamily="34" charset="0"/>
              <a:buChar char="•"/>
            </a:pPr>
            <a:endParaRPr lang="en-US" sz="3200" dirty="0" smtClean="0">
              <a:solidFill>
                <a:srgbClr val="002060"/>
              </a:solidFill>
              <a:latin typeface="Garamond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2060"/>
                </a:solidFill>
                <a:latin typeface="Garamond" pitchFamily="18" charset="0"/>
              </a:rPr>
              <a:t>What is new?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Garamond" pitchFamily="18" charset="0"/>
              </a:rPr>
              <a:t>No training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8194" name="Picture 2" descr="C:\Users\Aya\RWTH Aachen\Courses\Semester 2\Multimedia Analysis and Retrieval\Project\traffic-sign-recognizer\Temp\Tick-300x3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6559" y="2780664"/>
            <a:ext cx="1370135" cy="13701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Results</a:t>
            </a:r>
            <a:endParaRPr lang="en-US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7"/>
            <a:ext cx="8229600" cy="496757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Garamond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For </a:t>
            </a:r>
            <a:r>
              <a:rPr lang="en-US" b="1" dirty="0" smtClean="0">
                <a:solidFill>
                  <a:srgbClr val="002060"/>
                </a:solidFill>
                <a:latin typeface="Garamond" pitchFamily="18" charset="0"/>
              </a:rPr>
              <a:t>Detection</a:t>
            </a: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 based on 18 videos</a:t>
            </a:r>
          </a:p>
          <a:p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		Precision </a:t>
            </a: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was : 86% (31 TPs , 5 FPs)</a:t>
            </a:r>
          </a:p>
          <a:p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		Recall </a:t>
            </a: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was : 88% (31 TPs , 4 FNs)</a:t>
            </a:r>
          </a:p>
          <a:p>
            <a:endParaRPr lang="en-US" dirty="0" smtClean="0">
              <a:solidFill>
                <a:srgbClr val="002060"/>
              </a:solidFill>
              <a:latin typeface="Garamond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For </a:t>
            </a:r>
            <a:r>
              <a:rPr lang="en-US" b="1" dirty="0" smtClean="0">
                <a:solidFill>
                  <a:srgbClr val="002060"/>
                </a:solidFill>
                <a:latin typeface="Garamond" pitchFamily="18" charset="0"/>
              </a:rPr>
              <a:t>Recognition</a:t>
            </a: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 based on 13 videos</a:t>
            </a:r>
          </a:p>
          <a:p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		Accuracy </a:t>
            </a:r>
            <a:r>
              <a:rPr lang="en-US" dirty="0">
                <a:solidFill>
                  <a:srgbClr val="002060"/>
                </a:solidFill>
                <a:latin typeface="Garamond" pitchFamily="18" charset="0"/>
              </a:rPr>
              <a:t>was : </a:t>
            </a: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72% (10 </a:t>
            </a:r>
            <a:r>
              <a:rPr lang="en-US" dirty="0">
                <a:solidFill>
                  <a:srgbClr val="002060"/>
                </a:solidFill>
                <a:latin typeface="Garamond" pitchFamily="18" charset="0"/>
              </a:rPr>
              <a:t>TPs , </a:t>
            </a: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4 </a:t>
            </a:r>
            <a:r>
              <a:rPr lang="en-US" dirty="0">
                <a:solidFill>
                  <a:srgbClr val="002060"/>
                </a:solidFill>
                <a:latin typeface="Garamond" pitchFamily="18" charset="0"/>
              </a:rPr>
              <a:t>FPs</a:t>
            </a: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4800" smtClean="0">
                <a:solidFill>
                  <a:srgbClr val="002060"/>
                </a:solidFill>
                <a:latin typeface="Garamond" pitchFamily="18" charset="0"/>
              </a:rPr>
              <a:t>Demo</a:t>
            </a:r>
            <a:endParaRPr lang="en-US" sz="4800" dirty="0">
              <a:solidFill>
                <a:srgbClr val="002060"/>
              </a:solidFill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Future Work</a:t>
            </a:r>
            <a:endParaRPr lang="en-US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Using tensor LDA for recognition </a:t>
            </a:r>
            <a:r>
              <a:rPr lang="en-US" dirty="0" smtClean="0">
                <a:solidFill>
                  <a:srgbClr val="002060"/>
                </a:solidFill>
                <a:latin typeface="Garamond" pitchFamily="18" charset="0"/>
                <a:sym typeface="Wingdings" pitchFamily="2" charset="2"/>
              </a:rPr>
              <a:t> needs </a:t>
            </a:r>
            <a:r>
              <a:rPr lang="en-US" dirty="0" smtClean="0">
                <a:solidFill>
                  <a:srgbClr val="002060"/>
                </a:solidFill>
                <a:latin typeface="Garamond" pitchFamily="18" charset="0"/>
                <a:sym typeface="Wingdings" pitchFamily="2" charset="2"/>
              </a:rPr>
              <a:t>training.</a:t>
            </a:r>
            <a:endParaRPr lang="en-US" dirty="0" smtClean="0">
              <a:solidFill>
                <a:srgbClr val="002060"/>
              </a:solidFill>
              <a:latin typeface="Garamond" pitchFamily="18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  <a:sym typeface="Wingdings" pitchFamily="2" charset="2"/>
              </a:rPr>
              <a:t>Using a more advanced color segmentation approach because it has its drawbacks (example a sun set scene)</a:t>
            </a:r>
            <a:endParaRPr lang="en-US" dirty="0">
              <a:solidFill>
                <a:srgbClr val="002060"/>
              </a:solidFill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References</a:t>
            </a:r>
            <a:endParaRPr lang="en-US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Garamond" pitchFamily="18" charset="0"/>
              </a:rPr>
              <a:t>[1] </a:t>
            </a:r>
            <a:r>
              <a:rPr lang="en-US" sz="2000" dirty="0" err="1" smtClean="0">
                <a:solidFill>
                  <a:srgbClr val="002060"/>
                </a:solidFill>
                <a:latin typeface="Garamond" pitchFamily="18" charset="0"/>
              </a:rPr>
              <a:t>Bahlmann</a:t>
            </a:r>
            <a:r>
              <a:rPr lang="en-US" sz="2000" dirty="0" smtClean="0">
                <a:solidFill>
                  <a:srgbClr val="002060"/>
                </a:solidFill>
                <a:latin typeface="Garamond" pitchFamily="18" charset="0"/>
              </a:rPr>
              <a:t>, C.; Ying Zhu; </a:t>
            </a:r>
            <a:r>
              <a:rPr lang="en-US" sz="2000" dirty="0" err="1" smtClean="0">
                <a:solidFill>
                  <a:srgbClr val="002060"/>
                </a:solidFill>
                <a:latin typeface="Garamond" pitchFamily="18" charset="0"/>
              </a:rPr>
              <a:t>Ramesh</a:t>
            </a:r>
            <a:r>
              <a:rPr lang="en-US" sz="2000" dirty="0" smtClean="0">
                <a:solidFill>
                  <a:srgbClr val="002060"/>
                </a:solidFill>
                <a:latin typeface="Garamond" pitchFamily="18" charset="0"/>
              </a:rPr>
              <a:t>, V.; </a:t>
            </a:r>
            <a:r>
              <a:rPr lang="en-US" sz="2000" dirty="0" err="1" smtClean="0">
                <a:solidFill>
                  <a:srgbClr val="002060"/>
                </a:solidFill>
                <a:latin typeface="Garamond" pitchFamily="18" charset="0"/>
              </a:rPr>
              <a:t>Pellkofer</a:t>
            </a:r>
            <a:r>
              <a:rPr lang="en-US" sz="2000" dirty="0" smtClean="0">
                <a:solidFill>
                  <a:srgbClr val="002060"/>
                </a:solidFill>
                <a:latin typeface="Garamond" pitchFamily="18" charset="0"/>
              </a:rPr>
              <a:t>, M.; Koehler, T., "A system for traffic sign detection, tracking, and recognition using color, shape, and motion information," </a:t>
            </a:r>
            <a:r>
              <a:rPr lang="en-US" sz="2000" i="1" dirty="0" smtClean="0">
                <a:solidFill>
                  <a:srgbClr val="002060"/>
                </a:solidFill>
                <a:latin typeface="Garamond" pitchFamily="18" charset="0"/>
              </a:rPr>
              <a:t>Intelligent Vehicles Symposium, 2005. Proceedings. IEEE</a:t>
            </a:r>
            <a:r>
              <a:rPr lang="en-US" sz="2000" dirty="0" smtClean="0">
                <a:solidFill>
                  <a:srgbClr val="002060"/>
                </a:solidFill>
                <a:latin typeface="Garamond" pitchFamily="18" charset="0"/>
              </a:rPr>
              <a:t> , vol., no., pp.255,260, 6-8 June </a:t>
            </a:r>
            <a:r>
              <a:rPr lang="en-US" sz="2000" dirty="0" smtClean="0">
                <a:solidFill>
                  <a:srgbClr val="002060"/>
                </a:solidFill>
                <a:latin typeface="Garamond" pitchFamily="18" charset="0"/>
              </a:rPr>
              <a:t>2005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Garamond" pitchFamily="18" charset="0"/>
              </a:rPr>
              <a:t>[2] </a:t>
            </a:r>
            <a:r>
              <a:rPr lang="en-US" sz="2000" dirty="0" smtClean="0">
                <a:solidFill>
                  <a:srgbClr val="002060"/>
                </a:solidFill>
                <a:latin typeface="Garamond" pitchFamily="18" charset="0"/>
              </a:rPr>
              <a:t>A</a:t>
            </a:r>
            <a:r>
              <a:rPr lang="en-US" sz="2000" dirty="0" smtClean="0">
                <a:solidFill>
                  <a:srgbClr val="002060"/>
                </a:solidFill>
                <a:latin typeface="Garamond" pitchFamily="18" charset="0"/>
              </a:rPr>
              <a:t>. De La </a:t>
            </a:r>
            <a:r>
              <a:rPr lang="en-US" sz="2000" dirty="0" err="1" smtClean="0">
                <a:solidFill>
                  <a:srgbClr val="002060"/>
                </a:solidFill>
                <a:latin typeface="Garamond" pitchFamily="18" charset="0"/>
              </a:rPr>
              <a:t>Escalera</a:t>
            </a:r>
            <a:r>
              <a:rPr lang="en-US" sz="2000" dirty="0" smtClean="0">
                <a:solidFill>
                  <a:srgbClr val="002060"/>
                </a:solidFill>
                <a:latin typeface="Garamond" pitchFamily="18" charset="0"/>
              </a:rPr>
              <a:t> and J. M A </a:t>
            </a:r>
            <a:r>
              <a:rPr lang="en-US" sz="2000" dirty="0" err="1" smtClean="0">
                <a:solidFill>
                  <a:srgbClr val="002060"/>
                </a:solidFill>
                <a:latin typeface="Garamond" pitchFamily="18" charset="0"/>
              </a:rPr>
              <a:t>Armingol</a:t>
            </a:r>
            <a:r>
              <a:rPr lang="en-US" sz="2000" dirty="0" smtClean="0">
                <a:solidFill>
                  <a:srgbClr val="002060"/>
                </a:solidFill>
                <a:latin typeface="Garamond" pitchFamily="18" charset="0"/>
              </a:rPr>
              <a:t> and M. </a:t>
            </a:r>
            <a:r>
              <a:rPr lang="en-US" sz="2000" dirty="0" smtClean="0">
                <a:solidFill>
                  <a:srgbClr val="002060"/>
                </a:solidFill>
                <a:latin typeface="Garamond" pitchFamily="18" charset="0"/>
              </a:rPr>
              <a:t>Mata, “Traffic </a:t>
            </a:r>
            <a:r>
              <a:rPr lang="en-US" sz="2000" dirty="0" smtClean="0">
                <a:solidFill>
                  <a:srgbClr val="002060"/>
                </a:solidFill>
                <a:latin typeface="Garamond" pitchFamily="18" charset="0"/>
              </a:rPr>
              <a:t>sign recognition and analysis for intelligent </a:t>
            </a:r>
            <a:r>
              <a:rPr lang="en-US" sz="2000" dirty="0" smtClean="0">
                <a:solidFill>
                  <a:srgbClr val="002060"/>
                </a:solidFill>
                <a:latin typeface="Garamond" pitchFamily="18" charset="0"/>
              </a:rPr>
              <a:t>vehicles”, </a:t>
            </a:r>
            <a:r>
              <a:rPr lang="en-US" sz="2000" i="1" dirty="0" smtClean="0">
                <a:solidFill>
                  <a:srgbClr val="002060"/>
                </a:solidFill>
                <a:latin typeface="Garamond" pitchFamily="18" charset="0"/>
              </a:rPr>
              <a:t>Image </a:t>
            </a:r>
            <a:r>
              <a:rPr lang="en-US" sz="2000" i="1" dirty="0" smtClean="0">
                <a:solidFill>
                  <a:srgbClr val="002060"/>
                </a:solidFill>
                <a:latin typeface="Garamond" pitchFamily="18" charset="0"/>
              </a:rPr>
              <a:t>and Vision </a:t>
            </a:r>
            <a:r>
              <a:rPr lang="en-US" sz="2000" i="1" dirty="0" smtClean="0">
                <a:solidFill>
                  <a:srgbClr val="002060"/>
                </a:solidFill>
                <a:latin typeface="Garamond" pitchFamily="18" charset="0"/>
              </a:rPr>
              <a:t>Computing, 2003</a:t>
            </a:r>
            <a:r>
              <a:rPr lang="en-US" sz="2000" dirty="0" smtClean="0">
                <a:solidFill>
                  <a:srgbClr val="002060"/>
                </a:solidFill>
                <a:latin typeface="Garamond" pitchFamily="18" charset="0"/>
              </a:rPr>
              <a:t>. Volume 21, pages 247-258</a:t>
            </a:r>
            <a:r>
              <a:rPr lang="en-US" sz="2000" dirty="0" smtClean="0"/>
              <a:t>.</a:t>
            </a:r>
            <a:endParaRPr lang="en-US" sz="2000" dirty="0" smtClean="0">
              <a:solidFill>
                <a:srgbClr val="002060"/>
              </a:solidFill>
              <a:latin typeface="Garamond" pitchFamily="18" charset="0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Garamond" pitchFamily="18" charset="0"/>
              </a:rPr>
              <a:t>Dataset from</a:t>
            </a:r>
            <a:r>
              <a:rPr lang="en-US" sz="2000" dirty="0" smtClean="0">
                <a:solidFill>
                  <a:srgbClr val="002060"/>
                </a:solidFill>
                <a:latin typeface="Garamond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Garamond" pitchFamily="18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Garamond" pitchFamily="18" charset="0"/>
              </a:rPr>
              <a:t>[3] </a:t>
            </a:r>
            <a:r>
              <a:rPr lang="en-US" sz="2000" dirty="0" smtClean="0">
                <a:solidFill>
                  <a:srgbClr val="002060"/>
                </a:solidFill>
                <a:latin typeface="Garamond" pitchFamily="18" charset="0"/>
              </a:rPr>
              <a:t>Fredrik Larsson and Michael </a:t>
            </a:r>
            <a:r>
              <a:rPr lang="en-US" sz="2000" dirty="0" err="1" smtClean="0">
                <a:solidFill>
                  <a:srgbClr val="002060"/>
                </a:solidFill>
                <a:latin typeface="Garamond" pitchFamily="18" charset="0"/>
              </a:rPr>
              <a:t>Felsberg</a:t>
            </a:r>
            <a:r>
              <a:rPr lang="en-US" sz="2000" b="1" dirty="0" smtClean="0">
                <a:solidFill>
                  <a:srgbClr val="002060"/>
                </a:solidFill>
                <a:latin typeface="Garamond" pitchFamily="18" charset="0"/>
              </a:rPr>
              <a:t>, </a:t>
            </a:r>
            <a:r>
              <a:rPr lang="en-US" sz="2000" b="1" i="1" dirty="0" smtClean="0">
                <a:solidFill>
                  <a:srgbClr val="002060"/>
                </a:solidFill>
                <a:latin typeface="Garamond" pitchFamily="18" charset="0"/>
              </a:rPr>
              <a:t>Using Fourier Descriptors and Spatial Models for Traffic Sign Recognition</a:t>
            </a:r>
            <a:r>
              <a:rPr lang="en-US" sz="2000" b="1" dirty="0" smtClean="0">
                <a:solidFill>
                  <a:srgbClr val="002060"/>
                </a:solidFill>
                <a:latin typeface="Garamond" pitchFamily="18" charset="0"/>
              </a:rPr>
              <a:t>, </a:t>
            </a:r>
            <a:r>
              <a:rPr lang="en-US" sz="2000" dirty="0" smtClean="0">
                <a:solidFill>
                  <a:srgbClr val="002060"/>
                </a:solidFill>
                <a:latin typeface="Garamond" pitchFamily="18" charset="0"/>
              </a:rPr>
              <a:t>In Proceedings of the 17th Scandinavian Conference on Image Analysis, SCIA 2011, LNCS 6688, pp. 238-249</a:t>
            </a:r>
            <a:endParaRPr lang="en-US" sz="2000" dirty="0">
              <a:solidFill>
                <a:srgbClr val="002060"/>
              </a:solidFill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  <a:latin typeface="Garamond" pitchFamily="18" charset="0"/>
              </a:rPr>
              <a:t>Previous </a:t>
            </a: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Approaches </a:t>
            </a:r>
            <a:endParaRPr lang="en-GB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dirty="0"/>
              <a:t>
</a:t>
            </a:r>
            <a:r>
              <a:rPr lang="en-GB" dirty="0">
                <a:solidFill>
                  <a:srgbClr val="002060"/>
                </a:solidFill>
                <a:latin typeface="Garamond" pitchFamily="18" charset="0"/>
              </a:rPr>
              <a:t>- Local features extraction using </a:t>
            </a:r>
            <a:r>
              <a:rPr lang="en-GB" dirty="0" err="1">
                <a:solidFill>
                  <a:srgbClr val="002060"/>
                </a:solidFill>
                <a:latin typeface="Garamond" pitchFamily="18" charset="0"/>
              </a:rPr>
              <a:t>Haar</a:t>
            </a:r>
            <a:r>
              <a:rPr lang="en-GB" dirty="0">
                <a:solidFill>
                  <a:srgbClr val="002060"/>
                </a:solidFill>
                <a:latin typeface="Garamond" pitchFamily="18" charset="0"/>
              </a:rPr>
              <a:t> wavelets [1].</a:t>
            </a:r>
          </a:p>
          <a:p>
            <a:pPr lvl="0" rtl="0">
              <a:buNone/>
            </a:pPr>
            <a:r>
              <a:rPr lang="en-GB" dirty="0">
                <a:solidFill>
                  <a:srgbClr val="002060"/>
                </a:solidFill>
                <a:latin typeface="Garamond" pitchFamily="18" charset="0"/>
              </a:rPr>
              <a:t>- Genetic Algorithms for features extraction [2].</a:t>
            </a:r>
          </a:p>
          <a:p>
            <a:pPr lvl="0" rtl="0">
              <a:buNone/>
            </a:pPr>
            <a:r>
              <a:rPr lang="en-GB" dirty="0">
                <a:solidFill>
                  <a:srgbClr val="002060"/>
                </a:solidFill>
                <a:latin typeface="Garamond" pitchFamily="18" charset="0"/>
              </a:rPr>
              <a:t>- Different classifying techniques are used for building a training model like </a:t>
            </a:r>
            <a:r>
              <a:rPr lang="en-GB" dirty="0" err="1">
                <a:solidFill>
                  <a:srgbClr val="002060"/>
                </a:solidFill>
                <a:latin typeface="Garamond" pitchFamily="18" charset="0"/>
              </a:rPr>
              <a:t>AdaBoost</a:t>
            </a:r>
            <a:r>
              <a:rPr lang="en-GB" dirty="0">
                <a:solidFill>
                  <a:srgbClr val="002060"/>
                </a:solidFill>
                <a:latin typeface="Garamond" pitchFamily="18" charset="0"/>
              </a:rPr>
              <a:t>, Neural networks and Gaussian models.</a:t>
            </a:r>
          </a:p>
          <a:p>
            <a:endParaRPr lang="en-GB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  <a:latin typeface="Garamond" pitchFamily="18" charset="0"/>
              </a:rPr>
              <a:t>Traffic Signs </a:t>
            </a: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Properties </a:t>
            </a:r>
            <a:endParaRPr lang="en-GB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dirty="0"/>
              <a:t>- </a:t>
            </a:r>
            <a:r>
              <a:rPr lang="en-GB" dirty="0" smtClean="0"/>
              <a:t>	</a:t>
            </a: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Different </a:t>
            </a:r>
            <a:r>
              <a:rPr lang="en-GB" dirty="0">
                <a:solidFill>
                  <a:srgbClr val="002060"/>
                </a:solidFill>
                <a:latin typeface="Garamond" pitchFamily="18" charset="0"/>
              </a:rPr>
              <a:t>algorithms used different significant properties of the traffic signs to ease detecting it like :-</a:t>
            </a:r>
          </a:p>
          <a:p>
            <a:pPr lvl="0" indent="457200" rtl="0">
              <a:buNone/>
            </a:pPr>
            <a:r>
              <a:rPr lang="en-GB" dirty="0">
                <a:solidFill>
                  <a:srgbClr val="002060"/>
                </a:solidFill>
                <a:latin typeface="Garamond" pitchFamily="18" charset="0"/>
              </a:rPr>
              <a:t>- </a:t>
            </a: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Color (Bright Red)</a:t>
            </a:r>
            <a:endParaRPr lang="en-GB" dirty="0">
              <a:solidFill>
                <a:srgbClr val="002060"/>
              </a:solidFill>
              <a:latin typeface="Garamond" pitchFamily="18" charset="0"/>
            </a:endParaRPr>
          </a:p>
          <a:p>
            <a:pPr lvl="0" indent="457200" rtl="0">
              <a:buNone/>
            </a:pPr>
            <a:r>
              <a:rPr lang="en-GB" dirty="0">
                <a:solidFill>
                  <a:srgbClr val="002060"/>
                </a:solidFill>
                <a:latin typeface="Garamond" pitchFamily="18" charset="0"/>
              </a:rPr>
              <a:t>- </a:t>
            </a: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Shape (Circular)</a:t>
            </a:r>
            <a:endParaRPr lang="en-GB" dirty="0">
              <a:solidFill>
                <a:srgbClr val="002060"/>
              </a:solidFill>
              <a:latin typeface="Garamond" pitchFamily="18" charset="0"/>
            </a:endParaRPr>
          </a:p>
          <a:p>
            <a:pPr lvl="0" indent="457200" rtl="0">
              <a:buNone/>
            </a:pPr>
            <a:r>
              <a:rPr lang="en-GB" dirty="0">
                <a:solidFill>
                  <a:srgbClr val="002060"/>
                </a:solidFill>
                <a:latin typeface="Garamond" pitchFamily="18" charset="0"/>
              </a:rPr>
              <a:t>- Motion information for tracking.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Implementation</a:t>
            </a:r>
            <a:endParaRPr lang="en-US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The implementation is divided into 2 main stages: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Garamond" pitchFamily="18" charset="0"/>
              </a:rPr>
              <a:t>Traffic Sign Candidate Detection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Garamond" pitchFamily="18" charset="0"/>
              </a:rPr>
              <a:t>Candidate Recognition</a:t>
            </a:r>
          </a:p>
          <a:p>
            <a:pPr lvl="1">
              <a:buFont typeface="Arial" pitchFamily="34" charset="0"/>
              <a:buChar char="•"/>
            </a:pPr>
            <a:endParaRPr lang="en-US" sz="3200" dirty="0" smtClean="0">
              <a:solidFill>
                <a:srgbClr val="002060"/>
              </a:solidFill>
              <a:latin typeface="Garamond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2060"/>
                </a:solidFill>
                <a:latin typeface="Garamond" pitchFamily="18" charset="0"/>
              </a:rPr>
              <a:t>What is new?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Garamond" pitchFamily="18" charset="0"/>
              </a:rPr>
              <a:t>No training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Detection Approach</a:t>
            </a:r>
            <a:endParaRPr lang="en-GB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516925"/>
            <a:ext cx="8229600" cy="5051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FontTx/>
              <a:buChar char="-"/>
            </a:pPr>
            <a:endParaRPr lang="en-GB" dirty="0" smtClean="0">
              <a:solidFill>
                <a:srgbClr val="002060"/>
              </a:solidFill>
              <a:latin typeface="Garamond" pitchFamily="18" charset="0"/>
            </a:endParaRPr>
          </a:p>
          <a:p>
            <a:pPr lvl="0" rtl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Color </a:t>
            </a:r>
            <a:r>
              <a:rPr lang="en-GB" dirty="0">
                <a:solidFill>
                  <a:srgbClr val="002060"/>
                </a:solidFill>
                <a:latin typeface="Garamond" pitchFamily="18" charset="0"/>
              </a:rPr>
              <a:t>segmentation as first filtering </a:t>
            </a: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phase to get rid or irrelevant information.</a:t>
            </a:r>
          </a:p>
          <a:p>
            <a:pPr lvl="0" rtl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Apply a </a:t>
            </a:r>
            <a:r>
              <a:rPr lang="en-GB" b="1" dirty="0" smtClean="0">
                <a:solidFill>
                  <a:srgbClr val="002060"/>
                </a:solidFill>
                <a:latin typeface="Garamond" pitchFamily="18" charset="0"/>
              </a:rPr>
              <a:t>double search </a:t>
            </a: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technique:</a:t>
            </a:r>
          </a:p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 		</a:t>
            </a:r>
            <a:r>
              <a:rPr lang="en-GB" sz="2800" dirty="0" smtClean="0">
                <a:solidFill>
                  <a:srgbClr val="002060"/>
                </a:solidFill>
                <a:latin typeface="Garamond" pitchFamily="18" charset="0"/>
              </a:rPr>
              <a:t>1. Applying Hough </a:t>
            </a:r>
            <a:r>
              <a:rPr lang="en-GB" sz="2800" dirty="0">
                <a:solidFill>
                  <a:srgbClr val="002060"/>
                </a:solidFill>
                <a:latin typeface="Garamond" pitchFamily="18" charset="0"/>
              </a:rPr>
              <a:t>circles </a:t>
            </a:r>
            <a:r>
              <a:rPr lang="en-GB" sz="2800" dirty="0" smtClean="0">
                <a:solidFill>
                  <a:srgbClr val="002060"/>
                </a:solidFill>
                <a:latin typeface="Garamond" pitchFamily="18" charset="0"/>
              </a:rPr>
              <a:t>to the filtered image after eroding and dilating (to detect mass).</a:t>
            </a:r>
          </a:p>
          <a:p>
            <a:pPr>
              <a:buNone/>
            </a:pPr>
            <a:r>
              <a:rPr lang="en-GB" sz="2800" dirty="0" smtClean="0">
                <a:solidFill>
                  <a:srgbClr val="002060"/>
                </a:solidFill>
                <a:latin typeface="Garamond" pitchFamily="18" charset="0"/>
              </a:rPr>
              <a:t>	 	2. Applying Canny Edge Detector then applying the Hough circles on the edges.</a:t>
            </a:r>
            <a:endParaRPr lang="en-GB" sz="2800" dirty="0">
              <a:solidFill>
                <a:srgbClr val="00206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Color Segmentation – Step 1</a:t>
            </a:r>
            <a:endParaRPr lang="en-GB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 Convert the image into HSV </a:t>
            </a:r>
            <a:r>
              <a:rPr lang="en-GB" dirty="0" err="1" smtClean="0">
                <a:solidFill>
                  <a:srgbClr val="002060"/>
                </a:solidFill>
                <a:latin typeface="Garamond" pitchFamily="18" charset="0"/>
              </a:rPr>
              <a:t>color</a:t>
            </a: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 space.</a:t>
            </a:r>
          </a:p>
          <a:p>
            <a:pPr marL="400050" lvl="1" indent="0"/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	</a:t>
            </a:r>
            <a:r>
              <a:rPr lang="en-GB" b="1" dirty="0" smtClean="0">
                <a:solidFill>
                  <a:srgbClr val="002060"/>
                </a:solidFill>
                <a:latin typeface="Garamond" pitchFamily="18" charset="0"/>
              </a:rPr>
              <a:t>Why?</a:t>
            </a: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 </a:t>
            </a:r>
          </a:p>
          <a:p>
            <a:pPr marL="400050" lvl="1" indent="0"/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	Because it holds more</a:t>
            </a:r>
          </a:p>
          <a:p>
            <a:pPr marL="400050" lvl="1" indent="0"/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	Information about </a:t>
            </a:r>
            <a:r>
              <a:rPr lang="en-GB" dirty="0" err="1" smtClean="0">
                <a:solidFill>
                  <a:srgbClr val="002060"/>
                </a:solidFill>
                <a:latin typeface="Garamond" pitchFamily="18" charset="0"/>
              </a:rPr>
              <a:t>colors</a:t>
            </a: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 than </a:t>
            </a:r>
          </a:p>
          <a:p>
            <a:pPr marL="400050" lvl="1" indent="0"/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	RGB space</a:t>
            </a:r>
            <a:endParaRPr lang="en-GB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583425" y="4070900"/>
            <a:ext cx="1371599" cy="4572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8" name="Picture 2" descr="C:\Users\Aya\RWTH Aachen\Courses\Semester 2\Multimedia Analysis and Retrieval\Project\traffic-sign-recognizer\Temp\Hsl-hsv_models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3836" y="2500740"/>
            <a:ext cx="2555657" cy="369626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069002" y="5924217"/>
            <a:ext cx="4544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Image from: http://en.wikipedia.org/wiki/HSL_and_HSV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Color Segmentation – Step 1</a:t>
            </a:r>
            <a:endParaRPr lang="en-GB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 Convert the image into HSV </a:t>
            </a:r>
            <a:r>
              <a:rPr lang="en-GB" dirty="0" err="1" smtClean="0">
                <a:solidFill>
                  <a:srgbClr val="002060"/>
                </a:solidFill>
                <a:latin typeface="Garamond" pitchFamily="18" charset="0"/>
              </a:rPr>
              <a:t>color</a:t>
            </a: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 space.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583425" y="4070900"/>
            <a:ext cx="1371599" cy="4572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3075" name="Picture 3" descr="C:\Users\Aya\RWTH Aachen\Courses\Semester 2\Multimedia Analysis and Retrieval\Project\traffic-sign-recognizer\Temp\ori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7028" y="2723848"/>
            <a:ext cx="3627133" cy="2720349"/>
          </a:xfrm>
          <a:prstGeom prst="rect">
            <a:avLst/>
          </a:prstGeom>
          <a:noFill/>
        </p:spPr>
      </p:pic>
      <p:pic>
        <p:nvPicPr>
          <p:cNvPr id="3079" name="Picture 7" descr="C:\Users\Aya\RWTH Aachen\Courses\Semester 2\Multimedia Analysis and Retrieval\Project\traffic-sign-recognizer\Temp\hue_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0812" y="2723848"/>
            <a:ext cx="3627132" cy="272034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Color Segmentation – Step 2</a:t>
            </a:r>
            <a:endParaRPr lang="en-GB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 Filter out irrelevant hue information</a:t>
            </a:r>
          </a:p>
          <a:p>
            <a:pPr marL="400050" lvl="1" indent="0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Remove all hue values between 10 and 230 using </a:t>
            </a:r>
            <a:r>
              <a:rPr lang="en-GB" dirty="0" err="1" smtClean="0">
                <a:solidFill>
                  <a:srgbClr val="002060"/>
                </a:solidFill>
                <a:latin typeface="Garamond" pitchFamily="18" charset="0"/>
              </a:rPr>
              <a:t>opencv</a:t>
            </a: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 built-in </a:t>
            </a:r>
            <a:r>
              <a:rPr lang="en-GB" dirty="0" err="1" smtClean="0">
                <a:solidFill>
                  <a:srgbClr val="002060"/>
                </a:solidFill>
                <a:latin typeface="Garamond" pitchFamily="18" charset="0"/>
              </a:rPr>
              <a:t>thresholding</a:t>
            </a:r>
            <a:r>
              <a:rPr lang="en-GB" dirty="0" smtClean="0">
                <a:solidFill>
                  <a:srgbClr val="002060"/>
                </a:solidFill>
                <a:latin typeface="Garamond" pitchFamily="18" charset="0"/>
              </a:rPr>
              <a:t> function.</a:t>
            </a:r>
            <a:endParaRPr lang="en-GB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583425" y="4070900"/>
            <a:ext cx="1371599" cy="4572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051" name="Picture 3" descr="C:\Users\Aya\RWTH Aachen\Courses\Semester 2\Multimedia Analysis and Retrieval\Project\traffic-sign-recognizer\Temp\filtered_hue_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3480" y="3426414"/>
            <a:ext cx="3888369" cy="291627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heme3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317</TotalTime>
  <Words>560</Words>
  <Application>Microsoft Office PowerPoint</Application>
  <PresentationFormat>On-screen Show (4:3)</PresentationFormat>
  <Paragraphs>123</Paragraphs>
  <Slides>26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Theme3</vt:lpstr>
      <vt:lpstr>Office Theme</vt:lpstr>
      <vt:lpstr>1_Office Theme</vt:lpstr>
      <vt:lpstr>Slide 1</vt:lpstr>
      <vt:lpstr>TSR Systems</vt:lpstr>
      <vt:lpstr>Previous Approaches </vt:lpstr>
      <vt:lpstr>Traffic Signs Properties </vt:lpstr>
      <vt:lpstr>Implementation</vt:lpstr>
      <vt:lpstr>Detection Approach</vt:lpstr>
      <vt:lpstr>Color Segmentation – Step 1</vt:lpstr>
      <vt:lpstr>Color Segmentation – Step 1</vt:lpstr>
      <vt:lpstr>Color Segmentation – Step 2</vt:lpstr>
      <vt:lpstr>Color Segmentation – Step 3</vt:lpstr>
      <vt:lpstr>Double Search – Step 1</vt:lpstr>
      <vt:lpstr>Double Search – Step 2</vt:lpstr>
      <vt:lpstr>Double Search – Step 3</vt:lpstr>
      <vt:lpstr>Double Search – Step 3 (Result)</vt:lpstr>
      <vt:lpstr>Detection in a Video</vt:lpstr>
      <vt:lpstr>Slide 16</vt:lpstr>
      <vt:lpstr>Implementation</vt:lpstr>
      <vt:lpstr>Candidate Recognition Approach</vt:lpstr>
      <vt:lpstr>Extracting the candidate</vt:lpstr>
      <vt:lpstr>Template Matching</vt:lpstr>
      <vt:lpstr>Recognition in a Video</vt:lpstr>
      <vt:lpstr>Implementation</vt:lpstr>
      <vt:lpstr>Results</vt:lpstr>
      <vt:lpstr>Slide 24</vt:lpstr>
      <vt:lpstr>Future Work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Analysis and Retrieval</dc:title>
  <cp:lastModifiedBy>Aya</cp:lastModifiedBy>
  <cp:revision>35</cp:revision>
  <dcterms:modified xsi:type="dcterms:W3CDTF">2013-07-18T21:52:22Z</dcterms:modified>
</cp:coreProperties>
</file>