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3969" autoAdjust="0"/>
  </p:normalViewPr>
  <p:slideViewPr>
    <p:cSldViewPr snapToGrid="0" showGuides="1">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F8F0F6-B62B-455B-BC24-01931DF7C824}" type="datetimeFigureOut">
              <a:rPr lang="en-IN" smtClean="0"/>
              <a:t>13-03-2021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AA71F3-7A08-48A7-BA9B-875CB256655D}" type="slidenum">
              <a:rPr lang="en-IN" smtClean="0"/>
              <a:t>‹#›</a:t>
            </a:fld>
            <a:endParaRPr lang="en-IN"/>
          </a:p>
        </p:txBody>
      </p:sp>
    </p:spTree>
    <p:extLst>
      <p:ext uri="{BB962C8B-B14F-4D97-AF65-F5344CB8AC3E}">
        <p14:creationId xmlns:p14="http://schemas.microsoft.com/office/powerpoint/2010/main" val="1458272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FF8F0F6-B62B-455B-BC24-01931DF7C824}" type="datetimeFigureOut">
              <a:rPr lang="en-IN" smtClean="0"/>
              <a:t>13-03-2021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AA71F3-7A08-48A7-BA9B-875CB256655D}" type="slidenum">
              <a:rPr lang="en-IN" smtClean="0"/>
              <a:t>‹#›</a:t>
            </a:fld>
            <a:endParaRPr lang="en-IN"/>
          </a:p>
        </p:txBody>
      </p:sp>
    </p:spTree>
    <p:extLst>
      <p:ext uri="{BB962C8B-B14F-4D97-AF65-F5344CB8AC3E}">
        <p14:creationId xmlns:p14="http://schemas.microsoft.com/office/powerpoint/2010/main" val="802706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F8F0F6-B62B-455B-BC24-01931DF7C824}" type="datetimeFigureOut">
              <a:rPr lang="en-IN" smtClean="0"/>
              <a:t>13-03-2021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AA71F3-7A08-48A7-BA9B-875CB256655D}" type="slidenum">
              <a:rPr lang="en-IN" smtClean="0"/>
              <a:t>‹#›</a:t>
            </a:fld>
            <a:endParaRPr lang="en-IN"/>
          </a:p>
        </p:txBody>
      </p:sp>
    </p:spTree>
    <p:extLst>
      <p:ext uri="{BB962C8B-B14F-4D97-AF65-F5344CB8AC3E}">
        <p14:creationId xmlns:p14="http://schemas.microsoft.com/office/powerpoint/2010/main" val="3871020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8FF8F0F6-B62B-455B-BC24-01931DF7C824}" type="datetimeFigureOut">
              <a:rPr lang="en-IN" smtClean="0"/>
              <a:t>13-03-2021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AA71F3-7A08-48A7-BA9B-875CB256655D}" type="slidenum">
              <a:rPr lang="en-IN" smtClean="0"/>
              <a:t>‹#›</a:t>
            </a:fld>
            <a:endParaRPr lang="en-IN"/>
          </a:p>
        </p:txBody>
      </p:sp>
    </p:spTree>
    <p:extLst>
      <p:ext uri="{BB962C8B-B14F-4D97-AF65-F5344CB8AC3E}">
        <p14:creationId xmlns:p14="http://schemas.microsoft.com/office/powerpoint/2010/main" val="42479700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8FF8F0F6-B62B-455B-BC24-01931DF7C824}" type="datetimeFigureOut">
              <a:rPr lang="en-IN" smtClean="0"/>
              <a:t>13-03-2021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AA71F3-7A08-48A7-BA9B-875CB256655D}" type="slidenum">
              <a:rPr lang="en-IN" smtClean="0"/>
              <a:t>‹#›</a:t>
            </a:fld>
            <a:endParaRPr lang="en-IN"/>
          </a:p>
        </p:txBody>
      </p:sp>
    </p:spTree>
    <p:extLst>
      <p:ext uri="{BB962C8B-B14F-4D97-AF65-F5344CB8AC3E}">
        <p14:creationId xmlns:p14="http://schemas.microsoft.com/office/powerpoint/2010/main" val="3245099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F8F0F6-B62B-455B-BC24-01931DF7C824}" type="datetimeFigureOut">
              <a:rPr lang="en-IN" smtClean="0"/>
              <a:t>13-03-2021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AA71F3-7A08-48A7-BA9B-875CB256655D}" type="slidenum">
              <a:rPr lang="en-IN" smtClean="0"/>
              <a:t>‹#›</a:t>
            </a:fld>
            <a:endParaRPr lang="en-IN"/>
          </a:p>
        </p:txBody>
      </p:sp>
    </p:spTree>
    <p:extLst>
      <p:ext uri="{BB962C8B-B14F-4D97-AF65-F5344CB8AC3E}">
        <p14:creationId xmlns:p14="http://schemas.microsoft.com/office/powerpoint/2010/main" val="1275954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F8F0F6-B62B-455B-BC24-01931DF7C824}" type="datetimeFigureOut">
              <a:rPr lang="en-IN" smtClean="0"/>
              <a:t>13-03-2021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AA71F3-7A08-48A7-BA9B-875CB256655D}" type="slidenum">
              <a:rPr lang="en-IN" smtClean="0"/>
              <a:t>‹#›</a:t>
            </a:fld>
            <a:endParaRPr lang="en-IN"/>
          </a:p>
        </p:txBody>
      </p:sp>
    </p:spTree>
    <p:extLst>
      <p:ext uri="{BB962C8B-B14F-4D97-AF65-F5344CB8AC3E}">
        <p14:creationId xmlns:p14="http://schemas.microsoft.com/office/powerpoint/2010/main" val="3155612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F8F0F6-B62B-455B-BC24-01931DF7C824}" type="datetimeFigureOut">
              <a:rPr lang="en-IN" smtClean="0"/>
              <a:t>13-03-2021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AA71F3-7A08-48A7-BA9B-875CB256655D}" type="slidenum">
              <a:rPr lang="en-IN" smtClean="0"/>
              <a:t>‹#›</a:t>
            </a:fld>
            <a:endParaRPr lang="en-IN"/>
          </a:p>
        </p:txBody>
      </p:sp>
    </p:spTree>
    <p:extLst>
      <p:ext uri="{BB962C8B-B14F-4D97-AF65-F5344CB8AC3E}">
        <p14:creationId xmlns:p14="http://schemas.microsoft.com/office/powerpoint/2010/main" val="10277744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F8F0F6-B62B-455B-BC24-01931DF7C824}" type="datetimeFigureOut">
              <a:rPr lang="en-IN" smtClean="0"/>
              <a:t>13-03-2021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AA71F3-7A08-48A7-BA9B-875CB256655D}" type="slidenum">
              <a:rPr lang="en-IN" smtClean="0"/>
              <a:t>‹#›</a:t>
            </a:fld>
            <a:endParaRPr lang="en-IN"/>
          </a:p>
        </p:txBody>
      </p:sp>
    </p:spTree>
    <p:extLst>
      <p:ext uri="{BB962C8B-B14F-4D97-AF65-F5344CB8AC3E}">
        <p14:creationId xmlns:p14="http://schemas.microsoft.com/office/powerpoint/2010/main" val="2306755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F8F0F6-B62B-455B-BC24-01931DF7C824}" type="datetimeFigureOut">
              <a:rPr lang="en-IN" smtClean="0"/>
              <a:t>13-03-2021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AA71F3-7A08-48A7-BA9B-875CB256655D}" type="slidenum">
              <a:rPr lang="en-IN" smtClean="0"/>
              <a:t>‹#›</a:t>
            </a:fld>
            <a:endParaRPr lang="en-IN"/>
          </a:p>
        </p:txBody>
      </p:sp>
    </p:spTree>
    <p:extLst>
      <p:ext uri="{BB962C8B-B14F-4D97-AF65-F5344CB8AC3E}">
        <p14:creationId xmlns:p14="http://schemas.microsoft.com/office/powerpoint/2010/main" val="2762823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F8F0F6-B62B-455B-BC24-01931DF7C824}" type="datetimeFigureOut">
              <a:rPr lang="en-IN" smtClean="0"/>
              <a:t>13-03-2021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AA71F3-7A08-48A7-BA9B-875CB256655D}" type="slidenum">
              <a:rPr lang="en-IN" smtClean="0"/>
              <a:t>‹#›</a:t>
            </a:fld>
            <a:endParaRPr lang="en-IN"/>
          </a:p>
        </p:txBody>
      </p:sp>
    </p:spTree>
    <p:extLst>
      <p:ext uri="{BB962C8B-B14F-4D97-AF65-F5344CB8AC3E}">
        <p14:creationId xmlns:p14="http://schemas.microsoft.com/office/powerpoint/2010/main" val="3404388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F8F0F6-B62B-455B-BC24-01931DF7C824}" type="datetimeFigureOut">
              <a:rPr lang="en-IN" smtClean="0"/>
              <a:t>13-03-2021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AA71F3-7A08-48A7-BA9B-875CB256655D}" type="slidenum">
              <a:rPr lang="en-IN" smtClean="0"/>
              <a:t>‹#›</a:t>
            </a:fld>
            <a:endParaRPr lang="en-IN"/>
          </a:p>
        </p:txBody>
      </p:sp>
    </p:spTree>
    <p:extLst>
      <p:ext uri="{BB962C8B-B14F-4D97-AF65-F5344CB8AC3E}">
        <p14:creationId xmlns:p14="http://schemas.microsoft.com/office/powerpoint/2010/main" val="3933875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F8F0F6-B62B-455B-BC24-01931DF7C824}" type="datetimeFigureOut">
              <a:rPr lang="en-IN" smtClean="0"/>
              <a:t>13-03-2021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AA71F3-7A08-48A7-BA9B-875CB256655D}" type="slidenum">
              <a:rPr lang="en-IN" smtClean="0"/>
              <a:t>‹#›</a:t>
            </a:fld>
            <a:endParaRPr lang="en-IN"/>
          </a:p>
        </p:txBody>
      </p:sp>
    </p:spTree>
    <p:extLst>
      <p:ext uri="{BB962C8B-B14F-4D97-AF65-F5344CB8AC3E}">
        <p14:creationId xmlns:p14="http://schemas.microsoft.com/office/powerpoint/2010/main" val="1915384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F8F0F6-B62B-455B-BC24-01931DF7C824}" type="datetimeFigureOut">
              <a:rPr lang="en-IN" smtClean="0"/>
              <a:t>13-03-2021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AA71F3-7A08-48A7-BA9B-875CB256655D}" type="slidenum">
              <a:rPr lang="en-IN" smtClean="0"/>
              <a:t>‹#›</a:t>
            </a:fld>
            <a:endParaRPr lang="en-IN"/>
          </a:p>
        </p:txBody>
      </p:sp>
    </p:spTree>
    <p:extLst>
      <p:ext uri="{BB962C8B-B14F-4D97-AF65-F5344CB8AC3E}">
        <p14:creationId xmlns:p14="http://schemas.microsoft.com/office/powerpoint/2010/main" val="1342498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F8F0F6-B62B-455B-BC24-01931DF7C824}" type="datetimeFigureOut">
              <a:rPr lang="en-IN" smtClean="0"/>
              <a:t>13-03-2021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9AA71F3-7A08-48A7-BA9B-875CB256655D}" type="slidenum">
              <a:rPr lang="en-IN" smtClean="0"/>
              <a:t>‹#›</a:t>
            </a:fld>
            <a:endParaRPr lang="en-IN"/>
          </a:p>
        </p:txBody>
      </p:sp>
    </p:spTree>
    <p:extLst>
      <p:ext uri="{BB962C8B-B14F-4D97-AF65-F5344CB8AC3E}">
        <p14:creationId xmlns:p14="http://schemas.microsoft.com/office/powerpoint/2010/main" val="1897033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FF8F0F6-B62B-455B-BC24-01931DF7C824}" type="datetimeFigureOut">
              <a:rPr lang="en-IN" smtClean="0"/>
              <a:t>13-03-2021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AA71F3-7A08-48A7-BA9B-875CB256655D}" type="slidenum">
              <a:rPr lang="en-IN" smtClean="0"/>
              <a:t>‹#›</a:t>
            </a:fld>
            <a:endParaRPr lang="en-IN"/>
          </a:p>
        </p:txBody>
      </p:sp>
    </p:spTree>
    <p:extLst>
      <p:ext uri="{BB962C8B-B14F-4D97-AF65-F5344CB8AC3E}">
        <p14:creationId xmlns:p14="http://schemas.microsoft.com/office/powerpoint/2010/main" val="2296138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8FF8F0F6-B62B-455B-BC24-01931DF7C824}" type="datetimeFigureOut">
              <a:rPr lang="en-IN" smtClean="0"/>
              <a:t>13-03-2021</a:t>
            </a:fld>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A9AA71F3-7A08-48A7-BA9B-875CB256655D}" type="slidenum">
              <a:rPr lang="en-IN" smtClean="0"/>
              <a:t>‹#›</a:t>
            </a:fld>
            <a:endParaRPr lang="en-IN"/>
          </a:p>
        </p:txBody>
      </p:sp>
    </p:spTree>
    <p:extLst>
      <p:ext uri="{BB962C8B-B14F-4D97-AF65-F5344CB8AC3E}">
        <p14:creationId xmlns:p14="http://schemas.microsoft.com/office/powerpoint/2010/main" val="1297781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8FF8F0F6-B62B-455B-BC24-01931DF7C824}" type="datetimeFigureOut">
              <a:rPr lang="en-IN" smtClean="0"/>
              <a:t>13-03-2021</a:t>
            </a:fld>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A9AA71F3-7A08-48A7-BA9B-875CB256655D}" type="slidenum">
              <a:rPr lang="en-IN" smtClean="0"/>
              <a:t>‹#›</a:t>
            </a:fld>
            <a:endParaRPr lang="en-IN"/>
          </a:p>
        </p:txBody>
      </p:sp>
    </p:spTree>
    <p:extLst>
      <p:ext uri="{BB962C8B-B14F-4D97-AF65-F5344CB8AC3E}">
        <p14:creationId xmlns:p14="http://schemas.microsoft.com/office/powerpoint/2010/main" val="227468597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13CF6A-CFA3-49B3-A135-C2B35C2F8505}"/>
              </a:ext>
            </a:extLst>
          </p:cNvPr>
          <p:cNvSpPr>
            <a:spLocks noGrp="1"/>
          </p:cNvSpPr>
          <p:nvPr>
            <p:ph type="title"/>
          </p:nvPr>
        </p:nvSpPr>
        <p:spPr/>
        <p:txBody>
          <a:bodyPr/>
          <a:lstStyle/>
          <a:p>
            <a:r>
              <a:rPr lang="en-US" dirty="0">
                <a:solidFill>
                  <a:schemeClr val="tx1"/>
                </a:solidFill>
              </a:rPr>
              <a:t>Detecting the real estate price  </a:t>
            </a:r>
            <a:endParaRPr lang="en-IN" dirty="0">
              <a:solidFill>
                <a:schemeClr val="tx1"/>
              </a:solidFill>
            </a:endParaRPr>
          </a:p>
        </p:txBody>
      </p:sp>
      <p:sp>
        <p:nvSpPr>
          <p:cNvPr id="5" name="Content Placeholder 4">
            <a:extLst>
              <a:ext uri="{FF2B5EF4-FFF2-40B4-BE49-F238E27FC236}">
                <a16:creationId xmlns:a16="http://schemas.microsoft.com/office/drawing/2014/main" id="{EE8689ED-5D47-42B4-A532-5BBE6635CA50}"/>
              </a:ext>
            </a:extLst>
          </p:cNvPr>
          <p:cNvSpPr>
            <a:spLocks noGrp="1"/>
          </p:cNvSpPr>
          <p:nvPr>
            <p:ph idx="1"/>
          </p:nvPr>
        </p:nvSpPr>
        <p:spPr>
          <a:xfrm>
            <a:off x="1141413" y="1885071"/>
            <a:ext cx="9905998" cy="3906129"/>
          </a:xfrm>
        </p:spPr>
        <p:txBody>
          <a:bodyPr/>
          <a:lstStyle/>
          <a:p>
            <a:r>
              <a:rPr lang="en-IN" dirty="0">
                <a:effectLst/>
              </a:rPr>
              <a:t> Esteem villas and co want to know the price of house in Bangalore area for their interest in buying and selling the property so they asked me to predict the price of house using the features of the data collected from there . We need to calculate price according to the feature that we can take like if the customer wants 2 bedroom and 1500 area / sqft and location of his/her need we need to deliver approximate price of that house task is to build a model that can predict the price of the house that the customer needs</a:t>
            </a:r>
            <a:endParaRPr lang="en-IN" dirty="0"/>
          </a:p>
        </p:txBody>
      </p:sp>
    </p:spTree>
    <p:extLst>
      <p:ext uri="{BB962C8B-B14F-4D97-AF65-F5344CB8AC3E}">
        <p14:creationId xmlns:p14="http://schemas.microsoft.com/office/powerpoint/2010/main" val="1086909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83FFA8F-B1E0-4645-9E40-CAB1A94E6C36}"/>
              </a:ext>
            </a:extLst>
          </p:cNvPr>
          <p:cNvPicPr>
            <a:picLocks noChangeAspect="1"/>
          </p:cNvPicPr>
          <p:nvPr/>
        </p:nvPicPr>
        <p:blipFill rotWithShape="1">
          <a:blip r:embed="rId2">
            <a:extLst>
              <a:ext uri="{28A0092B-C50C-407E-A947-70E740481C1C}">
                <a14:useLocalDpi xmlns:a14="http://schemas.microsoft.com/office/drawing/2010/main" val="0"/>
              </a:ext>
            </a:extLst>
          </a:blip>
          <a:srcRect l="8423" t="25630" r="47384" b="5618"/>
          <a:stretch/>
        </p:blipFill>
        <p:spPr>
          <a:xfrm>
            <a:off x="-1" y="0"/>
            <a:ext cx="12192001" cy="6858000"/>
          </a:xfrm>
          <a:prstGeom prst="rect">
            <a:avLst/>
          </a:prstGeom>
        </p:spPr>
      </p:pic>
    </p:spTree>
    <p:extLst>
      <p:ext uri="{BB962C8B-B14F-4D97-AF65-F5344CB8AC3E}">
        <p14:creationId xmlns:p14="http://schemas.microsoft.com/office/powerpoint/2010/main" val="1364808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25F28-0F82-493A-A297-A8BCD1CC997C}"/>
              </a:ext>
            </a:extLst>
          </p:cNvPr>
          <p:cNvSpPr>
            <a:spLocks noGrp="1"/>
          </p:cNvSpPr>
          <p:nvPr>
            <p:ph type="title"/>
          </p:nvPr>
        </p:nvSpPr>
        <p:spPr>
          <a:xfrm>
            <a:off x="1141413" y="1"/>
            <a:ext cx="9905998" cy="1066800"/>
          </a:xfrm>
        </p:spPr>
        <p:txBody>
          <a:bodyPr/>
          <a:lstStyle/>
          <a:p>
            <a:r>
              <a:rPr lang="en-IN" b="1" u="sng" dirty="0">
                <a:effectLst/>
              </a:rPr>
              <a:t>Conclusion</a:t>
            </a:r>
            <a:endParaRPr lang="en-IN" dirty="0"/>
          </a:p>
        </p:txBody>
      </p:sp>
      <p:sp>
        <p:nvSpPr>
          <p:cNvPr id="3" name="Content Placeholder 2">
            <a:extLst>
              <a:ext uri="{FF2B5EF4-FFF2-40B4-BE49-F238E27FC236}">
                <a16:creationId xmlns:a16="http://schemas.microsoft.com/office/drawing/2014/main" id="{6535A2FD-047B-4987-B037-8609CE200E4F}"/>
              </a:ext>
            </a:extLst>
          </p:cNvPr>
          <p:cNvSpPr>
            <a:spLocks noGrp="1"/>
          </p:cNvSpPr>
          <p:nvPr>
            <p:ph idx="1"/>
          </p:nvPr>
        </p:nvSpPr>
        <p:spPr>
          <a:xfrm>
            <a:off x="1141413" y="1066801"/>
            <a:ext cx="9905998" cy="2787747"/>
          </a:xfrm>
        </p:spPr>
        <p:txBody>
          <a:bodyPr/>
          <a:lstStyle/>
          <a:p>
            <a:r>
              <a:rPr lang="en-IN" dirty="0">
                <a:effectLst/>
              </a:rPr>
              <a:t> As a result, we can say, linear Regression is performing very well. Accuracy is almost 86%. we can predict the price of the house using this model</a:t>
            </a:r>
          </a:p>
          <a:p>
            <a:r>
              <a:rPr lang="en-IN" dirty="0">
                <a:effectLst/>
              </a:rPr>
              <a:t>We can use such model for prediction purposes it may serve as good example for predict price sales and other such features.</a:t>
            </a:r>
          </a:p>
          <a:p>
            <a:r>
              <a:rPr lang="en-IN" b="1" dirty="0">
                <a:effectLst/>
              </a:rPr>
              <a:t> </a:t>
            </a:r>
            <a:endParaRPr lang="en-IN" dirty="0"/>
          </a:p>
        </p:txBody>
      </p:sp>
    </p:spTree>
    <p:extLst>
      <p:ext uri="{BB962C8B-B14F-4D97-AF65-F5344CB8AC3E}">
        <p14:creationId xmlns:p14="http://schemas.microsoft.com/office/powerpoint/2010/main" val="3106638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24C7F-1CB7-4FBF-B49F-C6404BF8F637}"/>
              </a:ext>
            </a:extLst>
          </p:cNvPr>
          <p:cNvSpPr>
            <a:spLocks noGrp="1"/>
          </p:cNvSpPr>
          <p:nvPr>
            <p:ph type="title"/>
          </p:nvPr>
        </p:nvSpPr>
        <p:spPr>
          <a:xfrm>
            <a:off x="1141413" y="609600"/>
            <a:ext cx="9905998" cy="783102"/>
          </a:xfrm>
        </p:spPr>
        <p:txBody>
          <a:bodyPr/>
          <a:lstStyle/>
          <a:p>
            <a:r>
              <a:rPr lang="en-IN" dirty="0">
                <a:effectLst/>
              </a:rPr>
              <a:t> </a:t>
            </a:r>
            <a:r>
              <a:rPr lang="en-IN" b="1" dirty="0">
                <a:effectLst/>
              </a:rPr>
              <a:t>Tools / Skills Used</a:t>
            </a:r>
            <a:endParaRPr lang="en-IN" dirty="0"/>
          </a:p>
        </p:txBody>
      </p:sp>
      <p:sp>
        <p:nvSpPr>
          <p:cNvPr id="3" name="Content Placeholder 2">
            <a:extLst>
              <a:ext uri="{FF2B5EF4-FFF2-40B4-BE49-F238E27FC236}">
                <a16:creationId xmlns:a16="http://schemas.microsoft.com/office/drawing/2014/main" id="{DD10A0D5-2C41-4E1E-828E-E6807EC8F788}"/>
              </a:ext>
            </a:extLst>
          </p:cNvPr>
          <p:cNvSpPr>
            <a:spLocks noGrp="1"/>
          </p:cNvSpPr>
          <p:nvPr>
            <p:ph idx="1"/>
          </p:nvPr>
        </p:nvSpPr>
        <p:spPr>
          <a:xfrm>
            <a:off x="1141413" y="1392703"/>
            <a:ext cx="9905998" cy="4398498"/>
          </a:xfrm>
        </p:spPr>
        <p:txBody>
          <a:bodyPr/>
          <a:lstStyle/>
          <a:p>
            <a:pPr lvl="0"/>
            <a:r>
              <a:rPr lang="en-IN" dirty="0">
                <a:effectLst/>
              </a:rPr>
              <a:t>Ms Excel</a:t>
            </a:r>
          </a:p>
          <a:p>
            <a:pPr lvl="0"/>
            <a:r>
              <a:rPr lang="en-IN" dirty="0">
                <a:effectLst/>
              </a:rPr>
              <a:t>Python</a:t>
            </a:r>
          </a:p>
          <a:p>
            <a:pPr lvl="0"/>
            <a:r>
              <a:rPr lang="en-IN" dirty="0">
                <a:effectLst/>
              </a:rPr>
              <a:t>Data analysis</a:t>
            </a:r>
          </a:p>
          <a:p>
            <a:pPr lvl="0"/>
            <a:r>
              <a:rPr lang="en-IN" dirty="0">
                <a:effectLst/>
              </a:rPr>
              <a:t>Panda</a:t>
            </a:r>
          </a:p>
          <a:p>
            <a:pPr lvl="0"/>
            <a:r>
              <a:rPr lang="en-IN" dirty="0">
                <a:effectLst/>
              </a:rPr>
              <a:t>Matplotlib</a:t>
            </a:r>
          </a:p>
          <a:p>
            <a:pPr lvl="0"/>
            <a:r>
              <a:rPr lang="en-IN" dirty="0">
                <a:effectLst/>
              </a:rPr>
              <a:t>Seaborn</a:t>
            </a:r>
          </a:p>
          <a:p>
            <a:pPr lvl="0"/>
            <a:r>
              <a:rPr lang="en-IN" dirty="0">
                <a:effectLst/>
              </a:rPr>
              <a:t>Machine learning</a:t>
            </a:r>
          </a:p>
          <a:p>
            <a:endParaRPr lang="en-IN" dirty="0"/>
          </a:p>
        </p:txBody>
      </p:sp>
    </p:spTree>
    <p:extLst>
      <p:ext uri="{BB962C8B-B14F-4D97-AF65-F5344CB8AC3E}">
        <p14:creationId xmlns:p14="http://schemas.microsoft.com/office/powerpoint/2010/main" val="859414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3FCF-33E8-4DD1-A85C-0B2F15567070}"/>
              </a:ext>
            </a:extLst>
          </p:cNvPr>
          <p:cNvSpPr>
            <a:spLocks noGrp="1"/>
          </p:cNvSpPr>
          <p:nvPr>
            <p:ph type="title"/>
          </p:nvPr>
        </p:nvSpPr>
        <p:spPr>
          <a:xfrm>
            <a:off x="548640" y="211016"/>
            <a:ext cx="10498771" cy="1111348"/>
          </a:xfrm>
        </p:spPr>
        <p:txBody>
          <a:bodyPr/>
          <a:lstStyle/>
          <a:p>
            <a:r>
              <a:rPr lang="en-US" dirty="0"/>
              <a:t>Process</a:t>
            </a:r>
            <a:endParaRPr lang="en-IN" dirty="0"/>
          </a:p>
        </p:txBody>
      </p:sp>
      <p:sp>
        <p:nvSpPr>
          <p:cNvPr id="3" name="Content Placeholder 2">
            <a:extLst>
              <a:ext uri="{FF2B5EF4-FFF2-40B4-BE49-F238E27FC236}">
                <a16:creationId xmlns:a16="http://schemas.microsoft.com/office/drawing/2014/main" id="{DBA24947-6A5D-45D4-B531-FBD964CBEBF2}"/>
              </a:ext>
            </a:extLst>
          </p:cNvPr>
          <p:cNvSpPr>
            <a:spLocks noGrp="1"/>
          </p:cNvSpPr>
          <p:nvPr>
            <p:ph idx="1"/>
          </p:nvPr>
        </p:nvSpPr>
        <p:spPr>
          <a:xfrm>
            <a:off x="548640" y="1125414"/>
            <a:ext cx="10498771" cy="5162843"/>
          </a:xfrm>
        </p:spPr>
        <p:txBody>
          <a:bodyPr>
            <a:normAutofit/>
          </a:bodyPr>
          <a:lstStyle/>
          <a:p>
            <a:pPr marL="457200" indent="-457200">
              <a:buFont typeface="+mj-lt"/>
              <a:buAutoNum type="arabicPeriod"/>
            </a:pPr>
            <a:r>
              <a:rPr lang="en-US" dirty="0"/>
              <a:t>Collection of data</a:t>
            </a:r>
          </a:p>
          <a:p>
            <a:pPr marL="457200" indent="-457200">
              <a:buFont typeface="+mj-lt"/>
              <a:buAutoNum type="arabicPeriod"/>
            </a:pPr>
            <a:r>
              <a:rPr lang="en-US" dirty="0"/>
              <a:t>Analyzing the data</a:t>
            </a:r>
          </a:p>
          <a:p>
            <a:pPr marL="457200" indent="-457200">
              <a:buFont typeface="+mj-lt"/>
              <a:buAutoNum type="arabicPeriod"/>
            </a:pPr>
            <a:r>
              <a:rPr lang="en-US" dirty="0"/>
              <a:t>Describing the data</a:t>
            </a:r>
          </a:p>
          <a:p>
            <a:pPr marL="457200" indent="-457200">
              <a:buFont typeface="+mj-lt"/>
              <a:buAutoNum type="arabicPeriod"/>
            </a:pPr>
            <a:r>
              <a:rPr lang="en-US" dirty="0"/>
              <a:t>Cleaning the data</a:t>
            </a:r>
          </a:p>
          <a:p>
            <a:pPr marL="457200" indent="-457200">
              <a:buFont typeface="+mj-lt"/>
              <a:buAutoNum type="arabicPeriod"/>
            </a:pPr>
            <a:r>
              <a:rPr lang="en-US" dirty="0"/>
              <a:t>Finding outliers</a:t>
            </a:r>
          </a:p>
          <a:p>
            <a:pPr marL="457200" indent="-457200">
              <a:buFont typeface="+mj-lt"/>
              <a:buAutoNum type="arabicPeriod"/>
            </a:pPr>
            <a:r>
              <a:rPr lang="en-US" dirty="0"/>
              <a:t>Visualizing to find any irregularity</a:t>
            </a:r>
          </a:p>
          <a:p>
            <a:pPr marL="457200" indent="-457200">
              <a:buFont typeface="+mj-lt"/>
              <a:buAutoNum type="arabicPeriod"/>
            </a:pPr>
            <a:r>
              <a:rPr lang="en-US" dirty="0"/>
              <a:t>Splitting the data for training and testing</a:t>
            </a:r>
          </a:p>
          <a:p>
            <a:pPr marL="457200" indent="-457200">
              <a:buFont typeface="+mj-lt"/>
              <a:buAutoNum type="arabicPeriod"/>
            </a:pPr>
            <a:r>
              <a:rPr lang="en-US" dirty="0"/>
              <a:t>Training different model </a:t>
            </a:r>
          </a:p>
          <a:p>
            <a:pPr marL="457200" indent="-457200">
              <a:buFont typeface="+mj-lt"/>
              <a:buAutoNum type="arabicPeriod"/>
            </a:pPr>
            <a:r>
              <a:rPr lang="en-US" dirty="0"/>
              <a:t>Selecting which model to train the data </a:t>
            </a:r>
          </a:p>
          <a:p>
            <a:pPr marL="457200" indent="-457200">
              <a:buFont typeface="+mj-lt"/>
              <a:buAutoNum type="arabicPeriod"/>
            </a:pPr>
            <a:r>
              <a:rPr lang="en-US" dirty="0"/>
              <a:t>Training and testing </a:t>
            </a:r>
          </a:p>
          <a:p>
            <a:pPr marL="457200" indent="-457200">
              <a:buFont typeface="+mj-lt"/>
              <a:buAutoNum type="arabicPeriod"/>
            </a:pPr>
            <a:r>
              <a:rPr lang="en-US" dirty="0"/>
              <a:t>Predicting the price using the model</a:t>
            </a:r>
          </a:p>
          <a:p>
            <a:pPr marL="457200" indent="-457200">
              <a:buFont typeface="+mj-lt"/>
              <a:buAutoNum type="arabicPeriod"/>
            </a:pPr>
            <a:endParaRPr lang="en-IN" dirty="0"/>
          </a:p>
        </p:txBody>
      </p:sp>
    </p:spTree>
    <p:extLst>
      <p:ext uri="{BB962C8B-B14F-4D97-AF65-F5344CB8AC3E}">
        <p14:creationId xmlns:p14="http://schemas.microsoft.com/office/powerpoint/2010/main" val="2500275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0FA04F-B21E-4FB1-960B-4990EEE3FCAD}"/>
              </a:ext>
            </a:extLst>
          </p:cNvPr>
          <p:cNvPicPr/>
          <p:nvPr/>
        </p:nvPicPr>
        <p:blipFill>
          <a:blip r:embed="rId2">
            <a:extLst>
              <a:ext uri="{28A0092B-C50C-407E-A947-70E740481C1C}">
                <a14:useLocalDpi xmlns:a14="http://schemas.microsoft.com/office/drawing/2010/main" val="0"/>
              </a:ext>
            </a:extLst>
          </a:blip>
          <a:stretch>
            <a:fillRect/>
          </a:stretch>
        </p:blipFill>
        <p:spPr>
          <a:xfrm>
            <a:off x="295422" y="998806"/>
            <a:ext cx="11493303" cy="5683348"/>
          </a:xfrm>
          <a:prstGeom prst="rect">
            <a:avLst/>
          </a:prstGeom>
        </p:spPr>
      </p:pic>
      <p:sp>
        <p:nvSpPr>
          <p:cNvPr id="5" name="TextBox 4">
            <a:extLst>
              <a:ext uri="{FF2B5EF4-FFF2-40B4-BE49-F238E27FC236}">
                <a16:creationId xmlns:a16="http://schemas.microsoft.com/office/drawing/2014/main" id="{68F03EA0-AAA8-42E1-A85C-918D4A80923D}"/>
              </a:ext>
            </a:extLst>
          </p:cNvPr>
          <p:cNvSpPr txBox="1"/>
          <p:nvPr/>
        </p:nvSpPr>
        <p:spPr>
          <a:xfrm>
            <a:off x="295422" y="168812"/>
            <a:ext cx="4867421" cy="523220"/>
          </a:xfrm>
          <a:prstGeom prst="rect">
            <a:avLst/>
          </a:prstGeom>
          <a:noFill/>
        </p:spPr>
        <p:txBody>
          <a:bodyPr wrap="square" rtlCol="0">
            <a:spAutoFit/>
          </a:bodyPr>
          <a:lstStyle/>
          <a:p>
            <a:r>
              <a:rPr lang="en-US" sz="2800" dirty="0"/>
              <a:t>Visualized process</a:t>
            </a:r>
          </a:p>
        </p:txBody>
      </p:sp>
    </p:spTree>
    <p:extLst>
      <p:ext uri="{BB962C8B-B14F-4D97-AF65-F5344CB8AC3E}">
        <p14:creationId xmlns:p14="http://schemas.microsoft.com/office/powerpoint/2010/main" val="3239477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F9CCDD-8F5F-4DD3-9CE4-A3BC4C33F463}"/>
              </a:ext>
            </a:extLst>
          </p:cNvPr>
          <p:cNvSpPr>
            <a:spLocks noGrp="1"/>
          </p:cNvSpPr>
          <p:nvPr>
            <p:ph type="title"/>
          </p:nvPr>
        </p:nvSpPr>
        <p:spPr>
          <a:xfrm>
            <a:off x="1141413" y="1"/>
            <a:ext cx="9905998" cy="1066800"/>
          </a:xfrm>
        </p:spPr>
        <p:txBody>
          <a:bodyPr/>
          <a:lstStyle/>
          <a:p>
            <a:r>
              <a:rPr lang="en-US" dirty="0"/>
              <a:t>Models used </a:t>
            </a:r>
            <a:endParaRPr lang="en-IN" dirty="0"/>
          </a:p>
        </p:txBody>
      </p:sp>
      <p:sp>
        <p:nvSpPr>
          <p:cNvPr id="4" name="Content Placeholder 3">
            <a:extLst>
              <a:ext uri="{FF2B5EF4-FFF2-40B4-BE49-F238E27FC236}">
                <a16:creationId xmlns:a16="http://schemas.microsoft.com/office/drawing/2014/main" id="{578B5F16-9A83-4607-858F-994371290D67}"/>
              </a:ext>
            </a:extLst>
          </p:cNvPr>
          <p:cNvSpPr>
            <a:spLocks noGrp="1"/>
          </p:cNvSpPr>
          <p:nvPr>
            <p:ph idx="1"/>
          </p:nvPr>
        </p:nvSpPr>
        <p:spPr>
          <a:xfrm>
            <a:off x="1141413" y="886265"/>
            <a:ext cx="9905998" cy="5767753"/>
          </a:xfrm>
        </p:spPr>
        <p:txBody>
          <a:bodyPr>
            <a:normAutofit/>
          </a:bodyPr>
          <a:lstStyle/>
          <a:p>
            <a:r>
              <a:rPr lang="en-US" dirty="0"/>
              <a:t>Linear regression: Linear regression is one of the easiest and most popular Machine Learning algorithms. It is a statistical method that is used for predictive analysis. Linear regression makes predictions for continuous/real or numeric variables such as sales, salary, age, product price, etc.</a:t>
            </a:r>
          </a:p>
          <a:p>
            <a:r>
              <a:rPr lang="en-US" dirty="0"/>
              <a:t>Extra tree regressor: An extra-trees regressor. This class implements a meta estimator that fits a number of randomized decision trees (extra-trees) on various sub-samples of the dataset and uses averaging to improve the predictive accuracy and control over-fitting. </a:t>
            </a:r>
          </a:p>
          <a:p>
            <a:r>
              <a:rPr lang="en-US" dirty="0"/>
              <a:t>GradientBoostingRegressor: Gradient boosting is a machine learning technique for regression and classification problems, which produces a prediction model in the form of an ensemble of weak prediction models, typically decision trees.</a:t>
            </a:r>
          </a:p>
          <a:p>
            <a:r>
              <a:rPr lang="en-US" dirty="0"/>
              <a:t>Random Forest: It takes less training time as compared to other algorithms. It predicts output with high accuracy, even for the large dataset it runs efficiently. It can also maintain accuracy when a large proportion of data is missing.</a:t>
            </a:r>
          </a:p>
          <a:p>
            <a:pPr marL="0" indent="0">
              <a:buNone/>
            </a:pPr>
            <a:endParaRPr lang="en-US" dirty="0"/>
          </a:p>
        </p:txBody>
      </p:sp>
    </p:spTree>
    <p:extLst>
      <p:ext uri="{BB962C8B-B14F-4D97-AF65-F5344CB8AC3E}">
        <p14:creationId xmlns:p14="http://schemas.microsoft.com/office/powerpoint/2010/main" val="1393965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AAFB7BA-D5D2-4D76-8160-7069AC21D4DC}"/>
              </a:ext>
            </a:extLst>
          </p:cNvPr>
          <p:cNvSpPr>
            <a:spLocks noGrp="1"/>
          </p:cNvSpPr>
          <p:nvPr>
            <p:ph idx="1"/>
          </p:nvPr>
        </p:nvSpPr>
        <p:spPr>
          <a:xfrm>
            <a:off x="1141413" y="309490"/>
            <a:ext cx="9905998" cy="3854548"/>
          </a:xfrm>
        </p:spPr>
        <p:txBody>
          <a:bodyPr>
            <a:normAutofit/>
          </a:bodyPr>
          <a:lstStyle/>
          <a:p>
            <a:r>
              <a:rPr lang="en-US" dirty="0"/>
              <a:t>AdaBoost: can be used to boost the performance of any machine learning algorithm. It is best used with weak learners. These are models that achieve accuracy just above random chance on a classification problem. The most suited and therefore most common algorithm used with AdaBoost are decision trees with one level.</a:t>
            </a:r>
          </a:p>
          <a:p>
            <a:r>
              <a:rPr lang="en-US" dirty="0"/>
              <a:t>Decision tree: Decision Trees are a non-parametric supervised learning method used for both classification and regression tasks. The goal is to create a model that predicts the value of a target variable by learning simple decision rules inferred from the data features.</a:t>
            </a:r>
          </a:p>
          <a:p>
            <a:endParaRPr lang="en-IN" dirty="0"/>
          </a:p>
        </p:txBody>
      </p:sp>
    </p:spTree>
    <p:extLst>
      <p:ext uri="{BB962C8B-B14F-4D97-AF65-F5344CB8AC3E}">
        <p14:creationId xmlns:p14="http://schemas.microsoft.com/office/powerpoint/2010/main" val="966461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D1D08FD-729F-48BF-8667-4279F5CB7812}"/>
              </a:ext>
            </a:extLst>
          </p:cNvPr>
          <p:cNvPicPr>
            <a:picLocks noChangeAspect="1"/>
          </p:cNvPicPr>
          <p:nvPr/>
        </p:nvPicPr>
        <p:blipFill rotWithShape="1">
          <a:blip r:embed="rId2">
            <a:extLst>
              <a:ext uri="{28A0092B-C50C-407E-A947-70E740481C1C}">
                <a14:useLocalDpi xmlns:a14="http://schemas.microsoft.com/office/drawing/2010/main" val="0"/>
              </a:ext>
            </a:extLst>
          </a:blip>
          <a:srcRect l="9692" t="27476" r="7346" b="17522"/>
          <a:stretch/>
        </p:blipFill>
        <p:spPr>
          <a:xfrm>
            <a:off x="0" y="0"/>
            <a:ext cx="12192000" cy="6858000"/>
          </a:xfrm>
          <a:prstGeom prst="rect">
            <a:avLst/>
          </a:prstGeom>
        </p:spPr>
      </p:pic>
    </p:spTree>
    <p:extLst>
      <p:ext uri="{BB962C8B-B14F-4D97-AF65-F5344CB8AC3E}">
        <p14:creationId xmlns:p14="http://schemas.microsoft.com/office/powerpoint/2010/main" val="3066684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6CEB28C-403B-4EAA-8255-09007412F926}"/>
              </a:ext>
            </a:extLst>
          </p:cNvPr>
          <p:cNvPicPr>
            <a:picLocks noChangeAspect="1"/>
          </p:cNvPicPr>
          <p:nvPr/>
        </p:nvPicPr>
        <p:blipFill rotWithShape="1">
          <a:blip r:embed="rId2">
            <a:extLst>
              <a:ext uri="{28A0092B-C50C-407E-A947-70E740481C1C}">
                <a14:useLocalDpi xmlns:a14="http://schemas.microsoft.com/office/drawing/2010/main" val="0"/>
              </a:ext>
            </a:extLst>
          </a:blip>
          <a:srcRect l="8654" t="26450" r="20846" b="8493"/>
          <a:stretch/>
        </p:blipFill>
        <p:spPr>
          <a:xfrm>
            <a:off x="0" y="0"/>
            <a:ext cx="12192000" cy="3601329"/>
          </a:xfrm>
          <a:prstGeom prst="rect">
            <a:avLst/>
          </a:prstGeom>
        </p:spPr>
      </p:pic>
      <p:pic>
        <p:nvPicPr>
          <p:cNvPr id="8" name="Picture 7">
            <a:extLst>
              <a:ext uri="{FF2B5EF4-FFF2-40B4-BE49-F238E27FC236}">
                <a16:creationId xmlns:a16="http://schemas.microsoft.com/office/drawing/2014/main" id="{23A40D1C-F80F-43E1-BEC3-D5E29E9AFE22}"/>
              </a:ext>
            </a:extLst>
          </p:cNvPr>
          <p:cNvPicPr>
            <a:picLocks noChangeAspect="1"/>
          </p:cNvPicPr>
          <p:nvPr/>
        </p:nvPicPr>
        <p:blipFill rotWithShape="1">
          <a:blip r:embed="rId3">
            <a:extLst>
              <a:ext uri="{28A0092B-C50C-407E-A947-70E740481C1C}">
                <a14:useLocalDpi xmlns:a14="http://schemas.microsoft.com/office/drawing/2010/main" val="0"/>
              </a:ext>
            </a:extLst>
          </a:blip>
          <a:srcRect l="9346" t="39560" r="25923" b="7901"/>
          <a:stretch/>
        </p:blipFill>
        <p:spPr>
          <a:xfrm>
            <a:off x="0" y="3601329"/>
            <a:ext cx="12192000" cy="3256671"/>
          </a:xfrm>
          <a:prstGeom prst="rect">
            <a:avLst/>
          </a:prstGeom>
        </p:spPr>
      </p:pic>
    </p:spTree>
    <p:extLst>
      <p:ext uri="{BB962C8B-B14F-4D97-AF65-F5344CB8AC3E}">
        <p14:creationId xmlns:p14="http://schemas.microsoft.com/office/powerpoint/2010/main" val="1408505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D1791A8-4623-4D44-B80A-7E88C2FAF7F6}"/>
              </a:ext>
            </a:extLst>
          </p:cNvPr>
          <p:cNvPicPr>
            <a:picLocks noChangeAspect="1"/>
          </p:cNvPicPr>
          <p:nvPr/>
        </p:nvPicPr>
        <p:blipFill rotWithShape="1">
          <a:blip r:embed="rId2">
            <a:extLst>
              <a:ext uri="{28A0092B-C50C-407E-A947-70E740481C1C}">
                <a14:useLocalDpi xmlns:a14="http://schemas.microsoft.com/office/drawing/2010/main" val="0"/>
              </a:ext>
            </a:extLst>
          </a:blip>
          <a:srcRect l="8539" t="30555" r="26615" b="16907"/>
          <a:stretch/>
        </p:blipFill>
        <p:spPr>
          <a:xfrm>
            <a:off x="0" y="0"/>
            <a:ext cx="12192000" cy="3882683"/>
          </a:xfrm>
          <a:prstGeom prst="rect">
            <a:avLst/>
          </a:prstGeom>
        </p:spPr>
      </p:pic>
      <p:pic>
        <p:nvPicPr>
          <p:cNvPr id="6" name="Picture 5">
            <a:extLst>
              <a:ext uri="{FF2B5EF4-FFF2-40B4-BE49-F238E27FC236}">
                <a16:creationId xmlns:a16="http://schemas.microsoft.com/office/drawing/2014/main" id="{5C1A6974-F1CE-49FE-A4B2-66A2B1E8B752}"/>
              </a:ext>
            </a:extLst>
          </p:cNvPr>
          <p:cNvPicPr>
            <a:picLocks noChangeAspect="1"/>
          </p:cNvPicPr>
          <p:nvPr/>
        </p:nvPicPr>
        <p:blipFill rotWithShape="1">
          <a:blip r:embed="rId3">
            <a:extLst>
              <a:ext uri="{28A0092B-C50C-407E-A947-70E740481C1C}">
                <a14:useLocalDpi xmlns:a14="http://schemas.microsoft.com/office/drawing/2010/main" val="0"/>
              </a:ext>
            </a:extLst>
          </a:blip>
          <a:srcRect l="9808" t="31170" r="21885" b="36609"/>
          <a:stretch/>
        </p:blipFill>
        <p:spPr>
          <a:xfrm>
            <a:off x="0" y="3882683"/>
            <a:ext cx="12192000" cy="2975316"/>
          </a:xfrm>
          <a:prstGeom prst="rect">
            <a:avLst/>
          </a:prstGeom>
        </p:spPr>
      </p:pic>
    </p:spTree>
    <p:extLst>
      <p:ext uri="{BB962C8B-B14F-4D97-AF65-F5344CB8AC3E}">
        <p14:creationId xmlns:p14="http://schemas.microsoft.com/office/powerpoint/2010/main" val="3894629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277035B-5408-4A67-B20A-58B4655B8C6A}"/>
              </a:ext>
            </a:extLst>
          </p:cNvPr>
          <p:cNvPicPr>
            <a:picLocks noChangeAspect="1"/>
          </p:cNvPicPr>
          <p:nvPr/>
        </p:nvPicPr>
        <p:blipFill rotWithShape="1">
          <a:blip r:embed="rId2">
            <a:extLst>
              <a:ext uri="{28A0092B-C50C-407E-A947-70E740481C1C}">
                <a14:useLocalDpi xmlns:a14="http://schemas.microsoft.com/office/drawing/2010/main" val="0"/>
              </a:ext>
            </a:extLst>
          </a:blip>
          <a:srcRect l="9692" t="26245" r="35385" b="24090"/>
          <a:stretch/>
        </p:blipFill>
        <p:spPr>
          <a:xfrm>
            <a:off x="0" y="0"/>
            <a:ext cx="12192000" cy="6858000"/>
          </a:xfrm>
          <a:prstGeom prst="rect">
            <a:avLst/>
          </a:prstGeom>
        </p:spPr>
      </p:pic>
    </p:spTree>
    <p:extLst>
      <p:ext uri="{BB962C8B-B14F-4D97-AF65-F5344CB8AC3E}">
        <p14:creationId xmlns:p14="http://schemas.microsoft.com/office/powerpoint/2010/main" val="39714942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Mesh</Template>
  <TotalTime>70</TotalTime>
  <Words>505</Words>
  <Application>Microsoft Office PowerPoint</Application>
  <PresentationFormat>Widescreen</PresentationFormat>
  <Paragraphs>34</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Century Gothic</vt:lpstr>
      <vt:lpstr>Mesh</vt:lpstr>
      <vt:lpstr>Detecting the real estate price  </vt:lpstr>
      <vt:lpstr>Process</vt:lpstr>
      <vt:lpstr>PowerPoint Presentation</vt:lpstr>
      <vt:lpstr>Models used </vt:lpstr>
      <vt:lpstr>PowerPoint Presentation</vt:lpstr>
      <vt:lpstr>PowerPoint Presentation</vt:lpstr>
      <vt:lpstr>PowerPoint Presentation</vt:lpstr>
      <vt:lpstr>PowerPoint Presentation</vt:lpstr>
      <vt:lpstr>PowerPoint Presentation</vt:lpstr>
      <vt:lpstr>PowerPoint Presentation</vt:lpstr>
      <vt:lpstr>Conclusion</vt:lpstr>
      <vt:lpstr> Tools / Skills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 </dc:title>
  <dc:creator>Administrator</dc:creator>
  <cp:lastModifiedBy>Administrator</cp:lastModifiedBy>
  <cp:revision>9</cp:revision>
  <dcterms:created xsi:type="dcterms:W3CDTF">2021-03-01T14:15:36Z</dcterms:created>
  <dcterms:modified xsi:type="dcterms:W3CDTF">2021-03-13T07:46:28Z</dcterms:modified>
</cp:coreProperties>
</file>