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259765-A6E3-4A68-AB30-4CD77950E50D}">
          <p14:sldIdLst>
            <p14:sldId id="256"/>
            <p14:sldId id="257"/>
            <p14:sldId id="258"/>
            <p14:sldId id="259"/>
            <p14:sldId id="260"/>
            <p14:sldId id="262"/>
            <p14:sldId id="263"/>
            <p14:sldId id="264"/>
            <p14:sldId id="265"/>
            <p14:sldId id="266"/>
            <p14:sldId id="26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CAPSTONE%20PROJECTS\Capstone%20project%201\MAIN%20Capstone%20project\visualization%20project%201\Revenue%20success%20rate%20of%20Relayk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CAPSTONE%20PROJECTS\Capstone%20project%201\MAIN%20Capstone%20project\visualization%20project%201\Revenue%20success%20rate%20of%20Relayk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CAPSTONE%20PROJECTS\Capstone%20project%201\MAIN%20Capstone%20project\visualization%20project%201\Revenue%20success%20rate%20of%20Relayka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CAPSTONE%20PROJECTS\Capstone%20project%201\MAIN%20Capstone%20project\visualization%20project%201\Revenue%20success%20rate%20of%20Relayka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CAPSTONE%20PROJECTS\Capstone%20project%201\MAIN%20Capstone%20project\visualization%20project%201\Revenue%20success%20rate%20of%20Relaykart.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E:\CAPSTONE%20PROJECTS\Capstone%20project%201\MAIN%20Capstone%20project\visualization%20project%201\Revenue%20success%20rate%20of%20Relaykart.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E:\CAPSTONE%20PROJECTS\Capstone%20project%201\MAIN%20Capstone%20project\visualization%20project%201\Revenue%20success%20rate%20of%20Relaykart.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E:\CAPSTONE%20PROJECTS\Capstone%20project%201\MAIN%20Capstone%20project\visualization%20project%201\Revenue%20success%20rate%20of%20Relaykart.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CAPSTONE%20PROJECTS\Capstone%20project%201\MAIN%20Capstone%20project\visualization%20project%201\Revenue%20success%20rate%20of%20Relayk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success rate of Relaykart.xlsx]revenue by region!PivotTable3</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Revenue by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s>
    <c:plotArea>
      <c:layout/>
      <c:barChart>
        <c:barDir val="col"/>
        <c:grouping val="clustered"/>
        <c:varyColors val="0"/>
        <c:ser>
          <c:idx val="0"/>
          <c:order val="0"/>
          <c:tx>
            <c:strRef>
              <c:f>'revenue by region'!$B$1:$B$2</c:f>
              <c:strCache>
                <c:ptCount val="1"/>
                <c:pt idx="0">
                  <c:v>Alabama</c:v>
                </c:pt>
              </c:strCache>
            </c:strRef>
          </c:tx>
          <c:spPr>
            <a:solidFill>
              <a:srgbClr val="FF0000"/>
            </a:solidFill>
            <a:ln>
              <a:noFill/>
            </a:ln>
            <a:effectLst/>
          </c:spPr>
          <c:invertIfNegative val="0"/>
          <c:cat>
            <c:strRef>
              <c:f>'revenue by region'!$A$3</c:f>
              <c:strCache>
                <c:ptCount val="1"/>
                <c:pt idx="0">
                  <c:v>Total</c:v>
                </c:pt>
              </c:strCache>
            </c:strRef>
          </c:cat>
          <c:val>
            <c:numRef>
              <c:f>'revenue by region'!$B$3</c:f>
              <c:numCache>
                <c:formatCode>General</c:formatCode>
                <c:ptCount val="1"/>
                <c:pt idx="0">
                  <c:v>1353090</c:v>
                </c:pt>
              </c:numCache>
            </c:numRef>
          </c:val>
          <c:extLst>
            <c:ext xmlns:c16="http://schemas.microsoft.com/office/drawing/2014/chart" uri="{C3380CC4-5D6E-409C-BE32-E72D297353CC}">
              <c16:uniqueId val="{00000000-5D5D-47B8-8010-213E88B5FA0E}"/>
            </c:ext>
          </c:extLst>
        </c:ser>
        <c:ser>
          <c:idx val="1"/>
          <c:order val="1"/>
          <c:tx>
            <c:strRef>
              <c:f>'revenue by region'!$C$1:$C$2</c:f>
              <c:strCache>
                <c:ptCount val="1"/>
                <c:pt idx="0">
                  <c:v>Florida</c:v>
                </c:pt>
              </c:strCache>
            </c:strRef>
          </c:tx>
          <c:spPr>
            <a:solidFill>
              <a:srgbClr val="C00000"/>
            </a:solidFill>
            <a:ln>
              <a:noFill/>
            </a:ln>
            <a:effectLst/>
          </c:spPr>
          <c:invertIfNegative val="0"/>
          <c:cat>
            <c:strRef>
              <c:f>'revenue by region'!$A$3</c:f>
              <c:strCache>
                <c:ptCount val="1"/>
                <c:pt idx="0">
                  <c:v>Total</c:v>
                </c:pt>
              </c:strCache>
            </c:strRef>
          </c:cat>
          <c:val>
            <c:numRef>
              <c:f>'revenue by region'!$C$3</c:f>
              <c:numCache>
                <c:formatCode>General</c:formatCode>
                <c:ptCount val="1"/>
                <c:pt idx="0">
                  <c:v>1412456</c:v>
                </c:pt>
              </c:numCache>
            </c:numRef>
          </c:val>
          <c:extLst>
            <c:ext xmlns:c16="http://schemas.microsoft.com/office/drawing/2014/chart" uri="{C3380CC4-5D6E-409C-BE32-E72D297353CC}">
              <c16:uniqueId val="{00000001-5D5D-47B8-8010-213E88B5FA0E}"/>
            </c:ext>
          </c:extLst>
        </c:ser>
        <c:ser>
          <c:idx val="2"/>
          <c:order val="2"/>
          <c:tx>
            <c:strRef>
              <c:f>'revenue by region'!$D$1:$D$2</c:f>
              <c:strCache>
                <c:ptCount val="1"/>
                <c:pt idx="0">
                  <c:v>Georgia</c:v>
                </c:pt>
              </c:strCache>
            </c:strRef>
          </c:tx>
          <c:spPr>
            <a:solidFill>
              <a:srgbClr val="FFFF00"/>
            </a:solidFill>
            <a:ln>
              <a:noFill/>
            </a:ln>
            <a:effectLst/>
          </c:spPr>
          <c:invertIfNegative val="0"/>
          <c:cat>
            <c:strRef>
              <c:f>'revenue by region'!$A$3</c:f>
              <c:strCache>
                <c:ptCount val="1"/>
                <c:pt idx="0">
                  <c:v>Total</c:v>
                </c:pt>
              </c:strCache>
            </c:strRef>
          </c:cat>
          <c:val>
            <c:numRef>
              <c:f>'revenue by region'!$D$3</c:f>
              <c:numCache>
                <c:formatCode>General</c:formatCode>
                <c:ptCount val="1"/>
                <c:pt idx="0">
                  <c:v>1381150</c:v>
                </c:pt>
              </c:numCache>
            </c:numRef>
          </c:val>
          <c:extLst>
            <c:ext xmlns:c16="http://schemas.microsoft.com/office/drawing/2014/chart" uri="{C3380CC4-5D6E-409C-BE32-E72D297353CC}">
              <c16:uniqueId val="{00000002-5D5D-47B8-8010-213E88B5FA0E}"/>
            </c:ext>
          </c:extLst>
        </c:ser>
        <c:ser>
          <c:idx val="3"/>
          <c:order val="3"/>
          <c:tx>
            <c:strRef>
              <c:f>'revenue by region'!$E$1:$E$2</c:f>
              <c:strCache>
                <c:ptCount val="1"/>
                <c:pt idx="0">
                  <c:v>Mississippi</c:v>
                </c:pt>
              </c:strCache>
            </c:strRef>
          </c:tx>
          <c:spPr>
            <a:solidFill>
              <a:srgbClr val="92D050"/>
            </a:solidFill>
            <a:ln>
              <a:noFill/>
            </a:ln>
            <a:effectLst/>
          </c:spPr>
          <c:invertIfNegative val="0"/>
          <c:cat>
            <c:strRef>
              <c:f>'revenue by region'!$A$3</c:f>
              <c:strCache>
                <c:ptCount val="1"/>
                <c:pt idx="0">
                  <c:v>Total</c:v>
                </c:pt>
              </c:strCache>
            </c:strRef>
          </c:cat>
          <c:val>
            <c:numRef>
              <c:f>'revenue by region'!$E$3</c:f>
              <c:numCache>
                <c:formatCode>General</c:formatCode>
                <c:ptCount val="1"/>
                <c:pt idx="0">
                  <c:v>1376333</c:v>
                </c:pt>
              </c:numCache>
            </c:numRef>
          </c:val>
          <c:extLst>
            <c:ext xmlns:c16="http://schemas.microsoft.com/office/drawing/2014/chart" uri="{C3380CC4-5D6E-409C-BE32-E72D297353CC}">
              <c16:uniqueId val="{00000003-5D5D-47B8-8010-213E88B5FA0E}"/>
            </c:ext>
          </c:extLst>
        </c:ser>
        <c:ser>
          <c:idx val="4"/>
          <c:order val="4"/>
          <c:tx>
            <c:strRef>
              <c:f>'revenue by region'!$F$1:$F$2</c:f>
              <c:strCache>
                <c:ptCount val="1"/>
                <c:pt idx="0">
                  <c:v>North Carolina</c:v>
                </c:pt>
              </c:strCache>
            </c:strRef>
          </c:tx>
          <c:spPr>
            <a:solidFill>
              <a:srgbClr val="00B050"/>
            </a:solidFill>
            <a:ln>
              <a:noFill/>
            </a:ln>
            <a:effectLst/>
          </c:spPr>
          <c:invertIfNegative val="0"/>
          <c:cat>
            <c:strRef>
              <c:f>'revenue by region'!$A$3</c:f>
              <c:strCache>
                <c:ptCount val="1"/>
                <c:pt idx="0">
                  <c:v>Total</c:v>
                </c:pt>
              </c:strCache>
            </c:strRef>
          </c:cat>
          <c:val>
            <c:numRef>
              <c:f>'revenue by region'!$F$3</c:f>
              <c:numCache>
                <c:formatCode>General</c:formatCode>
                <c:ptCount val="1"/>
                <c:pt idx="0">
                  <c:v>1314385</c:v>
                </c:pt>
              </c:numCache>
            </c:numRef>
          </c:val>
          <c:extLst>
            <c:ext xmlns:c16="http://schemas.microsoft.com/office/drawing/2014/chart" uri="{C3380CC4-5D6E-409C-BE32-E72D297353CC}">
              <c16:uniqueId val="{00000004-5D5D-47B8-8010-213E88B5FA0E}"/>
            </c:ext>
          </c:extLst>
        </c:ser>
        <c:ser>
          <c:idx val="5"/>
          <c:order val="5"/>
          <c:tx>
            <c:strRef>
              <c:f>'revenue by region'!$G$1:$G$2</c:f>
              <c:strCache>
                <c:ptCount val="1"/>
                <c:pt idx="0">
                  <c:v>South Carolina</c:v>
                </c:pt>
              </c:strCache>
            </c:strRef>
          </c:tx>
          <c:spPr>
            <a:solidFill>
              <a:srgbClr val="00B0F0"/>
            </a:solidFill>
            <a:ln>
              <a:noFill/>
            </a:ln>
            <a:effectLst/>
          </c:spPr>
          <c:invertIfNegative val="0"/>
          <c:cat>
            <c:strRef>
              <c:f>'revenue by region'!$A$3</c:f>
              <c:strCache>
                <c:ptCount val="1"/>
                <c:pt idx="0">
                  <c:v>Total</c:v>
                </c:pt>
              </c:strCache>
            </c:strRef>
          </c:cat>
          <c:val>
            <c:numRef>
              <c:f>'revenue by region'!$G$3</c:f>
              <c:numCache>
                <c:formatCode>General</c:formatCode>
                <c:ptCount val="1"/>
                <c:pt idx="0">
                  <c:v>1439951</c:v>
                </c:pt>
              </c:numCache>
            </c:numRef>
          </c:val>
          <c:extLst>
            <c:ext xmlns:c16="http://schemas.microsoft.com/office/drawing/2014/chart" uri="{C3380CC4-5D6E-409C-BE32-E72D297353CC}">
              <c16:uniqueId val="{00000005-5D5D-47B8-8010-213E88B5FA0E}"/>
            </c:ext>
          </c:extLst>
        </c:ser>
        <c:ser>
          <c:idx val="6"/>
          <c:order val="6"/>
          <c:tx>
            <c:strRef>
              <c:f>'revenue by region'!$H$1:$H$2</c:f>
              <c:strCache>
                <c:ptCount val="1"/>
                <c:pt idx="0">
                  <c:v>Tennessee</c:v>
                </c:pt>
              </c:strCache>
            </c:strRef>
          </c:tx>
          <c:spPr>
            <a:solidFill>
              <a:srgbClr val="7030A0"/>
            </a:solidFill>
            <a:ln>
              <a:noFill/>
            </a:ln>
            <a:effectLst/>
          </c:spPr>
          <c:invertIfNegative val="0"/>
          <c:cat>
            <c:strRef>
              <c:f>'revenue by region'!$A$3</c:f>
              <c:strCache>
                <c:ptCount val="1"/>
                <c:pt idx="0">
                  <c:v>Total</c:v>
                </c:pt>
              </c:strCache>
            </c:strRef>
          </c:cat>
          <c:val>
            <c:numRef>
              <c:f>'revenue by region'!$H$3</c:f>
              <c:numCache>
                <c:formatCode>General</c:formatCode>
                <c:ptCount val="1"/>
                <c:pt idx="0">
                  <c:v>1308503</c:v>
                </c:pt>
              </c:numCache>
            </c:numRef>
          </c:val>
          <c:extLst>
            <c:ext xmlns:c16="http://schemas.microsoft.com/office/drawing/2014/chart" uri="{C3380CC4-5D6E-409C-BE32-E72D297353CC}">
              <c16:uniqueId val="{00000006-5D5D-47B8-8010-213E88B5FA0E}"/>
            </c:ext>
          </c:extLst>
        </c:ser>
        <c:dLbls>
          <c:showLegendKey val="0"/>
          <c:showVal val="0"/>
          <c:showCatName val="0"/>
          <c:showSerName val="0"/>
          <c:showPercent val="0"/>
          <c:showBubbleSize val="0"/>
        </c:dLbls>
        <c:gapWidth val="219"/>
        <c:overlap val="-27"/>
        <c:axId val="1638513488"/>
        <c:axId val="1638515568"/>
      </c:barChart>
      <c:catAx>
        <c:axId val="163851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515568"/>
        <c:crosses val="autoZero"/>
        <c:auto val="1"/>
        <c:lblAlgn val="ctr"/>
        <c:lblOffset val="100"/>
        <c:noMultiLvlLbl val="0"/>
      </c:catAx>
      <c:valAx>
        <c:axId val="1638515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513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success rate of Relaykart.xlsx]high &amp; least purchased product!PivotTable2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a:t>
            </a:r>
            <a:r>
              <a:rPr lang="en-US" baseline="0"/>
              <a:t> and least purchased product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areaChart>
        <c:grouping val="standard"/>
        <c:varyColors val="0"/>
        <c:ser>
          <c:idx val="0"/>
          <c:order val="0"/>
          <c:tx>
            <c:strRef>
              <c:f>'high &amp; least purchased product'!$B$1</c:f>
              <c:strCache>
                <c:ptCount val="1"/>
                <c:pt idx="0">
                  <c:v>Total</c:v>
                </c:pt>
              </c:strCache>
            </c:strRef>
          </c:tx>
          <c:spPr>
            <a:solidFill>
              <a:srgbClr val="0070C0"/>
            </a:solidFill>
            <a:ln>
              <a:noFill/>
            </a:ln>
            <a:effectLst/>
          </c:spPr>
          <c:cat>
            <c:strRef>
              <c:f>'high &amp; least purchased product'!$A$2:$A$4</c:f>
              <c:strCache>
                <c:ptCount val="2"/>
                <c:pt idx="0">
                  <c:v>Radeon 22-inch monitor(RTX-520)</c:v>
                </c:pt>
                <c:pt idx="1">
                  <c:v>Raideon RTX 1080 6gb grabic card (int cooling fan )</c:v>
                </c:pt>
              </c:strCache>
            </c:strRef>
          </c:cat>
          <c:val>
            <c:numRef>
              <c:f>'high &amp; least purchased product'!$B$2:$B$4</c:f>
              <c:numCache>
                <c:formatCode>General</c:formatCode>
                <c:ptCount val="2"/>
                <c:pt idx="0">
                  <c:v>1135</c:v>
                </c:pt>
                <c:pt idx="1">
                  <c:v>1171</c:v>
                </c:pt>
              </c:numCache>
            </c:numRef>
          </c:val>
          <c:extLst>
            <c:ext xmlns:c16="http://schemas.microsoft.com/office/drawing/2014/chart" uri="{C3380CC4-5D6E-409C-BE32-E72D297353CC}">
              <c16:uniqueId val="{00000000-49F8-4852-B5E3-AD8D50F025E8}"/>
            </c:ext>
          </c:extLst>
        </c:ser>
        <c:dLbls>
          <c:showLegendKey val="0"/>
          <c:showVal val="0"/>
          <c:showCatName val="0"/>
          <c:showSerName val="0"/>
          <c:showPercent val="0"/>
          <c:showBubbleSize val="0"/>
        </c:dLbls>
        <c:axId val="1555494304"/>
        <c:axId val="1498048112"/>
      </c:areaChart>
      <c:catAx>
        <c:axId val="1555494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048112"/>
        <c:crosses val="autoZero"/>
        <c:auto val="1"/>
        <c:lblAlgn val="ctr"/>
        <c:lblOffset val="100"/>
        <c:noMultiLvlLbl val="0"/>
      </c:catAx>
      <c:valAx>
        <c:axId val="1498048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549430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success rate of Relaykart.xlsx]Delivery Performance!PivotTable17</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Delivery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19050">
            <a:solidFill>
              <a:schemeClr val="lt1"/>
            </a:solidFill>
          </a:ln>
          <a:effectLst/>
        </c:spPr>
        <c:marker>
          <c:symbol val="none"/>
        </c:marker>
      </c:pivotFmt>
      <c:pivotFmt>
        <c:idx val="1"/>
        <c:spPr>
          <a:solidFill>
            <a:schemeClr val="accent2"/>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marker>
          <c:symbol val="none"/>
        </c:marke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marker>
          <c:symbol val="none"/>
        </c:marker>
      </c:pivotFmt>
      <c:pivotFmt>
        <c:idx val="7"/>
        <c:spPr>
          <a:solidFill>
            <a:schemeClr val="accent2"/>
          </a:solidFill>
          <a:ln w="19050">
            <a:solidFill>
              <a:schemeClr val="lt1"/>
            </a:solidFill>
          </a:ln>
          <a:effectLst/>
        </c:spPr>
      </c:pivotFmt>
      <c:pivotFmt>
        <c:idx val="8"/>
        <c:spPr>
          <a:solidFill>
            <a:schemeClr val="accent2"/>
          </a:solidFill>
          <a:ln w="19050">
            <a:solidFill>
              <a:schemeClr val="lt1"/>
            </a:solidFill>
          </a:ln>
          <a:effectLst/>
        </c:spPr>
      </c:pivotFmt>
    </c:pivotFmts>
    <c:plotArea>
      <c:layout/>
      <c:doughnutChart>
        <c:varyColors val="1"/>
        <c:ser>
          <c:idx val="0"/>
          <c:order val="0"/>
          <c:tx>
            <c:strRef>
              <c:f>'Delivery Performance'!$B$1</c:f>
              <c:strCache>
                <c:ptCount val="1"/>
                <c:pt idx="0">
                  <c:v>Total</c:v>
                </c:pt>
              </c:strCache>
            </c:strRef>
          </c:tx>
          <c:spPr>
            <a:solidFill>
              <a:srgbClr val="00B050"/>
            </a:solidFill>
          </c:spPr>
          <c:dPt>
            <c:idx val="0"/>
            <c:bubble3D val="0"/>
            <c:spPr>
              <a:solidFill>
                <a:srgbClr val="00B050"/>
              </a:solidFill>
              <a:ln w="19050">
                <a:solidFill>
                  <a:schemeClr val="lt1"/>
                </a:solidFill>
              </a:ln>
              <a:effectLst/>
            </c:spPr>
            <c:extLst>
              <c:ext xmlns:c16="http://schemas.microsoft.com/office/drawing/2014/chart" uri="{C3380CC4-5D6E-409C-BE32-E72D297353CC}">
                <c16:uniqueId val="{00000001-8AA7-4ECE-ABC3-6A291C08BA46}"/>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8AA7-4ECE-ABC3-6A291C08BA4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'Delivery Performance'!$A$2:$A$4</c:f>
              <c:strCache>
                <c:ptCount val="2"/>
                <c:pt idx="0">
                  <c:v>on-time</c:v>
                </c:pt>
                <c:pt idx="1">
                  <c:v>delayed</c:v>
                </c:pt>
              </c:strCache>
            </c:strRef>
          </c:cat>
          <c:val>
            <c:numRef>
              <c:f>'Delivery Performance'!$B$2:$B$4</c:f>
              <c:numCache>
                <c:formatCode>General</c:formatCode>
                <c:ptCount val="2"/>
                <c:pt idx="0">
                  <c:v>3889</c:v>
                </c:pt>
                <c:pt idx="1">
                  <c:v>1891</c:v>
                </c:pt>
              </c:numCache>
            </c:numRef>
          </c:val>
          <c:extLst>
            <c:ext xmlns:c16="http://schemas.microsoft.com/office/drawing/2014/chart" uri="{C3380CC4-5D6E-409C-BE32-E72D297353CC}">
              <c16:uniqueId val="{00000004-8AA7-4ECE-ABC3-6A291C08BA46}"/>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73680750532362316"/>
          <c:y val="0.38020217037799098"/>
          <c:w val="0.25008236841140885"/>
          <c:h val="0.219921547804732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success rate of Relaykart.xlsx]Return rate!PivotTable18</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Return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w="19050">
            <a:solidFill>
              <a:schemeClr val="lt1"/>
            </a:solidFill>
          </a:ln>
          <a:effectLst/>
        </c:spPr>
        <c:marker>
          <c:symbol val="none"/>
        </c:marker>
      </c:pivotFmt>
      <c:pivotFmt>
        <c:idx val="1"/>
        <c:spPr>
          <a:solidFill>
            <a:srgbClr val="00B050"/>
          </a:solidFill>
          <a:ln w="19050">
            <a:solidFill>
              <a:schemeClr val="lt1"/>
            </a:solidFill>
          </a:ln>
          <a:effectLst/>
        </c:spPr>
      </c:pivotFmt>
      <c:pivotFmt>
        <c:idx val="2"/>
        <c:spPr>
          <a:solidFill>
            <a:srgbClr val="FF0000"/>
          </a:solidFill>
          <a:ln w="19050">
            <a:solidFill>
              <a:schemeClr val="lt1"/>
            </a:solidFill>
          </a:ln>
          <a:effectLst/>
        </c:spPr>
      </c:pivotFmt>
      <c:pivotFmt>
        <c:idx val="3"/>
        <c:spPr>
          <a:solidFill>
            <a:srgbClr val="00B050"/>
          </a:solidFill>
          <a:ln w="19050">
            <a:solidFill>
              <a:schemeClr val="lt1"/>
            </a:solidFill>
          </a:ln>
          <a:effectLst/>
        </c:spPr>
        <c:marker>
          <c:symbol val="none"/>
        </c:marker>
      </c:pivotFmt>
      <c:pivotFmt>
        <c:idx val="4"/>
        <c:spPr>
          <a:solidFill>
            <a:srgbClr val="00B050"/>
          </a:solidFill>
          <a:ln w="19050">
            <a:solidFill>
              <a:schemeClr val="lt1"/>
            </a:solidFill>
          </a:ln>
          <a:effectLst/>
        </c:spPr>
      </c:pivotFmt>
      <c:pivotFmt>
        <c:idx val="5"/>
        <c:spPr>
          <a:solidFill>
            <a:srgbClr val="FF0000"/>
          </a:solidFill>
          <a:ln w="19050">
            <a:solidFill>
              <a:schemeClr val="lt1"/>
            </a:solidFill>
          </a:ln>
          <a:effectLst/>
        </c:spPr>
      </c:pivotFmt>
      <c:pivotFmt>
        <c:idx val="6"/>
        <c:spPr>
          <a:solidFill>
            <a:srgbClr val="00B050"/>
          </a:solidFill>
          <a:ln w="19050">
            <a:solidFill>
              <a:schemeClr val="lt1"/>
            </a:solidFill>
          </a:ln>
          <a:effectLst/>
        </c:spPr>
        <c:marker>
          <c:symbol val="none"/>
        </c:marker>
      </c:pivotFmt>
      <c:pivotFmt>
        <c:idx val="7"/>
        <c:spPr>
          <a:solidFill>
            <a:srgbClr val="00B050"/>
          </a:solidFill>
          <a:ln w="19050">
            <a:solidFill>
              <a:schemeClr val="lt1"/>
            </a:solidFill>
          </a:ln>
          <a:effectLst/>
        </c:spPr>
      </c:pivotFmt>
      <c:pivotFmt>
        <c:idx val="8"/>
        <c:spPr>
          <a:solidFill>
            <a:srgbClr val="FF0000"/>
          </a:solidFill>
          <a:ln w="19050">
            <a:solidFill>
              <a:schemeClr val="lt1"/>
            </a:solidFill>
          </a:ln>
          <a:effectLst/>
        </c:spPr>
      </c:pivotFmt>
    </c:pivotFmts>
    <c:plotArea>
      <c:layout/>
      <c:doughnutChart>
        <c:varyColors val="1"/>
        <c:ser>
          <c:idx val="0"/>
          <c:order val="0"/>
          <c:tx>
            <c:strRef>
              <c:f>'Return rate'!$B$1</c:f>
              <c:strCache>
                <c:ptCount val="1"/>
                <c:pt idx="0">
                  <c:v>Total</c:v>
                </c:pt>
              </c:strCache>
            </c:strRef>
          </c:tx>
          <c:spPr>
            <a:solidFill>
              <a:srgbClr val="00B0F0"/>
            </a:solidFill>
          </c:spPr>
          <c:dPt>
            <c:idx val="0"/>
            <c:bubble3D val="0"/>
            <c:spPr>
              <a:solidFill>
                <a:srgbClr val="00B0F0"/>
              </a:solidFill>
              <a:ln w="19050">
                <a:solidFill>
                  <a:schemeClr val="lt1"/>
                </a:solidFill>
              </a:ln>
              <a:effectLst/>
            </c:spPr>
            <c:extLst>
              <c:ext xmlns:c16="http://schemas.microsoft.com/office/drawing/2014/chart" uri="{C3380CC4-5D6E-409C-BE32-E72D297353CC}">
                <c16:uniqueId val="{00000001-4FC7-4AC2-9DE8-BD6A95B05898}"/>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4FC7-4AC2-9DE8-BD6A95B0589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'Return rate'!$A$2:$A$4</c:f>
              <c:strCache>
                <c:ptCount val="2"/>
                <c:pt idx="0">
                  <c:v>no</c:v>
                </c:pt>
                <c:pt idx="1">
                  <c:v>yes</c:v>
                </c:pt>
              </c:strCache>
            </c:strRef>
          </c:cat>
          <c:val>
            <c:numRef>
              <c:f>'Return rate'!$B$2:$B$4</c:f>
              <c:numCache>
                <c:formatCode>General</c:formatCode>
                <c:ptCount val="2"/>
                <c:pt idx="0">
                  <c:v>5184</c:v>
                </c:pt>
                <c:pt idx="1">
                  <c:v>596</c:v>
                </c:pt>
              </c:numCache>
            </c:numRef>
          </c:val>
          <c:extLst>
            <c:ext xmlns:c16="http://schemas.microsoft.com/office/drawing/2014/chart" uri="{C3380CC4-5D6E-409C-BE32-E72D297353CC}">
              <c16:uniqueId val="{00000004-4FC7-4AC2-9DE8-BD6A95B05898}"/>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78626550590988098"/>
          <c:y val="0.41054774779749725"/>
          <c:w val="0.20062436556956798"/>
          <c:h val="0.189576129711911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success rate of Relaykart.xlsx]customer satisfaction!PivotTable22</c:name>
    <c:fmtId val="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Customer</a:t>
            </a:r>
            <a:r>
              <a:rPr lang="en-US" b="1" baseline="0"/>
              <a:t> Satisfaction</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satisfaction'!$B$1:$B$2</c:f>
              <c:strCache>
                <c:ptCount val="1"/>
                <c:pt idx="0">
                  <c:v>Asus Wireless RGB keyboard</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satisfaction'!$A$3:$A$8</c:f>
              <c:strCache>
                <c:ptCount val="5"/>
                <c:pt idx="0">
                  <c:v>(1) very low</c:v>
                </c:pt>
                <c:pt idx="1">
                  <c:v>(2) low</c:v>
                </c:pt>
                <c:pt idx="2">
                  <c:v>(3) ok</c:v>
                </c:pt>
                <c:pt idx="3">
                  <c:v>(4) high</c:v>
                </c:pt>
                <c:pt idx="4">
                  <c:v>(5) very high</c:v>
                </c:pt>
              </c:strCache>
            </c:strRef>
          </c:cat>
          <c:val>
            <c:numRef>
              <c:f>'customer satisfaction'!$B$3:$B$8</c:f>
              <c:numCache>
                <c:formatCode>General</c:formatCode>
                <c:ptCount val="5"/>
                <c:pt idx="0">
                  <c:v>126</c:v>
                </c:pt>
                <c:pt idx="1">
                  <c:v>248</c:v>
                </c:pt>
                <c:pt idx="2">
                  <c:v>445</c:v>
                </c:pt>
                <c:pt idx="3">
                  <c:v>249</c:v>
                </c:pt>
                <c:pt idx="4">
                  <c:v>92</c:v>
                </c:pt>
              </c:numCache>
            </c:numRef>
          </c:val>
          <c:extLst>
            <c:ext xmlns:c16="http://schemas.microsoft.com/office/drawing/2014/chart" uri="{C3380CC4-5D6E-409C-BE32-E72D297353CC}">
              <c16:uniqueId val="{00000000-B982-4A9C-9FE0-C8B00DEE014E}"/>
            </c:ext>
          </c:extLst>
        </c:ser>
        <c:ser>
          <c:idx val="1"/>
          <c:order val="1"/>
          <c:tx>
            <c:strRef>
              <c:f>'customer satisfaction'!$C$1:$C$2</c:f>
              <c:strCache>
                <c:ptCount val="1"/>
                <c:pt idx="0">
                  <c:v>Omega VR controller (dual axis vibration) </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satisfaction'!$A$3:$A$8</c:f>
              <c:strCache>
                <c:ptCount val="5"/>
                <c:pt idx="0">
                  <c:v>(1) very low</c:v>
                </c:pt>
                <c:pt idx="1">
                  <c:v>(2) low</c:v>
                </c:pt>
                <c:pt idx="2">
                  <c:v>(3) ok</c:v>
                </c:pt>
                <c:pt idx="3">
                  <c:v>(4) high</c:v>
                </c:pt>
                <c:pt idx="4">
                  <c:v>(5) very high</c:v>
                </c:pt>
              </c:strCache>
            </c:strRef>
          </c:cat>
          <c:val>
            <c:numRef>
              <c:f>'customer satisfaction'!$C$3:$C$8</c:f>
              <c:numCache>
                <c:formatCode>General</c:formatCode>
                <c:ptCount val="5"/>
                <c:pt idx="0">
                  <c:v>133</c:v>
                </c:pt>
                <c:pt idx="1">
                  <c:v>231</c:v>
                </c:pt>
                <c:pt idx="2">
                  <c:v>421</c:v>
                </c:pt>
                <c:pt idx="3">
                  <c:v>249</c:v>
                </c:pt>
                <c:pt idx="4">
                  <c:v>119</c:v>
                </c:pt>
              </c:numCache>
            </c:numRef>
          </c:val>
          <c:extLst>
            <c:ext xmlns:c16="http://schemas.microsoft.com/office/drawing/2014/chart" uri="{C3380CC4-5D6E-409C-BE32-E72D297353CC}">
              <c16:uniqueId val="{00000001-B982-4A9C-9FE0-C8B00DEE014E}"/>
            </c:ext>
          </c:extLst>
        </c:ser>
        <c:ser>
          <c:idx val="2"/>
          <c:order val="2"/>
          <c:tx>
            <c:strRef>
              <c:f>'customer satisfaction'!$D$1:$D$2</c:f>
              <c:strCache>
                <c:ptCount val="1"/>
                <c:pt idx="0">
                  <c:v>Radeon 22-inch monitor(RTX-520)</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satisfaction'!$A$3:$A$8</c:f>
              <c:strCache>
                <c:ptCount val="5"/>
                <c:pt idx="0">
                  <c:v>(1) very low</c:v>
                </c:pt>
                <c:pt idx="1">
                  <c:v>(2) low</c:v>
                </c:pt>
                <c:pt idx="2">
                  <c:v>(3) ok</c:v>
                </c:pt>
                <c:pt idx="3">
                  <c:v>(4) high</c:v>
                </c:pt>
                <c:pt idx="4">
                  <c:v>(5) very high</c:v>
                </c:pt>
              </c:strCache>
            </c:strRef>
          </c:cat>
          <c:val>
            <c:numRef>
              <c:f>'customer satisfaction'!$D$3:$D$8</c:f>
              <c:numCache>
                <c:formatCode>General</c:formatCode>
                <c:ptCount val="5"/>
                <c:pt idx="0">
                  <c:v>123</c:v>
                </c:pt>
                <c:pt idx="1">
                  <c:v>200</c:v>
                </c:pt>
                <c:pt idx="2">
                  <c:v>459</c:v>
                </c:pt>
                <c:pt idx="3">
                  <c:v>240</c:v>
                </c:pt>
                <c:pt idx="4">
                  <c:v>113</c:v>
                </c:pt>
              </c:numCache>
            </c:numRef>
          </c:val>
          <c:extLst>
            <c:ext xmlns:c16="http://schemas.microsoft.com/office/drawing/2014/chart" uri="{C3380CC4-5D6E-409C-BE32-E72D297353CC}">
              <c16:uniqueId val="{00000002-B982-4A9C-9FE0-C8B00DEE014E}"/>
            </c:ext>
          </c:extLst>
        </c:ser>
        <c:dLbls>
          <c:showLegendKey val="0"/>
          <c:showVal val="1"/>
          <c:showCatName val="0"/>
          <c:showSerName val="0"/>
          <c:showPercent val="0"/>
          <c:showBubbleSize val="0"/>
        </c:dLbls>
        <c:gapWidth val="150"/>
        <c:axId val="1643547232"/>
        <c:axId val="1643550144"/>
      </c:barChart>
      <c:lineChart>
        <c:grouping val="standard"/>
        <c:varyColors val="0"/>
        <c:ser>
          <c:idx val="3"/>
          <c:order val="3"/>
          <c:tx>
            <c:strRef>
              <c:f>'customer satisfaction'!$E$1:$E$2</c:f>
              <c:strCache>
                <c:ptCount val="1"/>
                <c:pt idx="0">
                  <c:v>BASIC Gaming Cpu(RTX_500)</c:v>
                </c:pt>
              </c:strCache>
            </c:strRef>
          </c:tx>
          <c:spPr>
            <a:ln w="28575" cap="rnd">
              <a:solidFill>
                <a:schemeClr val="bg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satisfaction'!$A$3:$A$8</c:f>
              <c:strCache>
                <c:ptCount val="5"/>
                <c:pt idx="0">
                  <c:v>(1) very low</c:v>
                </c:pt>
                <c:pt idx="1">
                  <c:v>(2) low</c:v>
                </c:pt>
                <c:pt idx="2">
                  <c:v>(3) ok</c:v>
                </c:pt>
                <c:pt idx="3">
                  <c:v>(4) high</c:v>
                </c:pt>
                <c:pt idx="4">
                  <c:v>(5) very high</c:v>
                </c:pt>
              </c:strCache>
            </c:strRef>
          </c:cat>
          <c:val>
            <c:numRef>
              <c:f>'customer satisfaction'!$E$3:$E$8</c:f>
              <c:numCache>
                <c:formatCode>General</c:formatCode>
                <c:ptCount val="5"/>
                <c:pt idx="0">
                  <c:v>109</c:v>
                </c:pt>
                <c:pt idx="1">
                  <c:v>198</c:v>
                </c:pt>
                <c:pt idx="2">
                  <c:v>509</c:v>
                </c:pt>
                <c:pt idx="3">
                  <c:v>231</c:v>
                </c:pt>
                <c:pt idx="4">
                  <c:v>114</c:v>
                </c:pt>
              </c:numCache>
            </c:numRef>
          </c:val>
          <c:smooth val="0"/>
          <c:extLst>
            <c:ext xmlns:c16="http://schemas.microsoft.com/office/drawing/2014/chart" uri="{C3380CC4-5D6E-409C-BE32-E72D297353CC}">
              <c16:uniqueId val="{00000003-B982-4A9C-9FE0-C8B00DEE014E}"/>
            </c:ext>
          </c:extLst>
        </c:ser>
        <c:ser>
          <c:idx val="4"/>
          <c:order val="4"/>
          <c:tx>
            <c:strRef>
              <c:f>'customer satisfaction'!$F$1:$F$2</c:f>
              <c:strCache>
                <c:ptCount val="1"/>
                <c:pt idx="0">
                  <c:v>Raideon RTX 1080 6gb grabic card (int cooling fan )</c:v>
                </c:pt>
              </c:strCache>
            </c:strRef>
          </c:tx>
          <c:spPr>
            <a:ln w="28575" cap="rnd">
              <a:solidFill>
                <a:srgbClr val="7030A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satisfaction'!$A$3:$A$8</c:f>
              <c:strCache>
                <c:ptCount val="5"/>
                <c:pt idx="0">
                  <c:v>(1) very low</c:v>
                </c:pt>
                <c:pt idx="1">
                  <c:v>(2) low</c:v>
                </c:pt>
                <c:pt idx="2">
                  <c:v>(3) ok</c:v>
                </c:pt>
                <c:pt idx="3">
                  <c:v>(4) high</c:v>
                </c:pt>
                <c:pt idx="4">
                  <c:v>(5) very high</c:v>
                </c:pt>
              </c:strCache>
            </c:strRef>
          </c:cat>
          <c:val>
            <c:numRef>
              <c:f>'customer satisfaction'!$F$3:$F$8</c:f>
              <c:numCache>
                <c:formatCode>General</c:formatCode>
                <c:ptCount val="5"/>
                <c:pt idx="0">
                  <c:v>106</c:v>
                </c:pt>
                <c:pt idx="1">
                  <c:v>243</c:v>
                </c:pt>
                <c:pt idx="2">
                  <c:v>474</c:v>
                </c:pt>
                <c:pt idx="3">
                  <c:v>244</c:v>
                </c:pt>
                <c:pt idx="4">
                  <c:v>104</c:v>
                </c:pt>
              </c:numCache>
            </c:numRef>
          </c:val>
          <c:smooth val="0"/>
          <c:extLst>
            <c:ext xmlns:c16="http://schemas.microsoft.com/office/drawing/2014/chart" uri="{C3380CC4-5D6E-409C-BE32-E72D297353CC}">
              <c16:uniqueId val="{00000004-B982-4A9C-9FE0-C8B00DEE014E}"/>
            </c:ext>
          </c:extLst>
        </c:ser>
        <c:dLbls>
          <c:showLegendKey val="0"/>
          <c:showVal val="1"/>
          <c:showCatName val="0"/>
          <c:showSerName val="0"/>
          <c:showPercent val="0"/>
          <c:showBubbleSize val="0"/>
        </c:dLbls>
        <c:marker val="1"/>
        <c:smooth val="0"/>
        <c:axId val="1643547232"/>
        <c:axId val="1643550144"/>
      </c:lineChart>
      <c:catAx>
        <c:axId val="16435472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550144"/>
        <c:crosses val="autoZero"/>
        <c:auto val="1"/>
        <c:lblAlgn val="ctr"/>
        <c:lblOffset val="100"/>
        <c:noMultiLvlLbl val="0"/>
      </c:catAx>
      <c:valAx>
        <c:axId val="164355014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547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success rate of Relaykart.xlsx]price variation over the years!PivotTable23</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Price</a:t>
            </a:r>
            <a:r>
              <a:rPr lang="en-IN" baseline="0"/>
              <a:t> of product over years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pivotFmt>
    </c:pivotFmts>
    <c:plotArea>
      <c:layout/>
      <c:barChart>
        <c:barDir val="col"/>
        <c:grouping val="clustered"/>
        <c:varyColors val="0"/>
        <c:ser>
          <c:idx val="0"/>
          <c:order val="0"/>
          <c:tx>
            <c:strRef>
              <c:f>'price variation over the years'!$B$1:$B$2</c:f>
              <c:strCache>
                <c:ptCount val="1"/>
                <c:pt idx="0">
                  <c:v>Asus Wireless RGB keyboard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cat>
            <c:strRef>
              <c:f>'price variation over the years'!$A$3:$A$6</c:f>
              <c:strCache>
                <c:ptCount val="3"/>
                <c:pt idx="0">
                  <c:v>2017</c:v>
                </c:pt>
                <c:pt idx="1">
                  <c:v>2018</c:v>
                </c:pt>
                <c:pt idx="2">
                  <c:v>2019</c:v>
                </c:pt>
              </c:strCache>
            </c:strRef>
          </c:cat>
          <c:val>
            <c:numRef>
              <c:f>'price variation over the years'!$B$3:$B$6</c:f>
              <c:numCache>
                <c:formatCode>General</c:formatCode>
                <c:ptCount val="3"/>
                <c:pt idx="0">
                  <c:v>84177</c:v>
                </c:pt>
                <c:pt idx="1">
                  <c:v>74028</c:v>
                </c:pt>
                <c:pt idx="2">
                  <c:v>72635</c:v>
                </c:pt>
              </c:numCache>
            </c:numRef>
          </c:val>
          <c:extLst>
            <c:ext xmlns:c16="http://schemas.microsoft.com/office/drawing/2014/chart" uri="{C3380CC4-5D6E-409C-BE32-E72D297353CC}">
              <c16:uniqueId val="{00000000-E8F1-447E-8073-A510403FD450}"/>
            </c:ext>
          </c:extLst>
        </c:ser>
        <c:ser>
          <c:idx val="1"/>
          <c:order val="1"/>
          <c:tx>
            <c:strRef>
              <c:f>'price variation over the years'!$C$1:$C$2</c:f>
              <c:strCache>
                <c:ptCount val="1"/>
                <c:pt idx="0">
                  <c:v>Omega VR controller (dual axis vibration)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cat>
            <c:strRef>
              <c:f>'price variation over the years'!$A$3:$A$6</c:f>
              <c:strCache>
                <c:ptCount val="3"/>
                <c:pt idx="0">
                  <c:v>2017</c:v>
                </c:pt>
                <c:pt idx="1">
                  <c:v>2018</c:v>
                </c:pt>
                <c:pt idx="2">
                  <c:v>2019</c:v>
                </c:pt>
              </c:strCache>
            </c:strRef>
          </c:cat>
          <c:val>
            <c:numRef>
              <c:f>'price variation over the years'!$C$3:$C$6</c:f>
              <c:numCache>
                <c:formatCode>General</c:formatCode>
                <c:ptCount val="3"/>
                <c:pt idx="0">
                  <c:v>126178</c:v>
                </c:pt>
                <c:pt idx="1">
                  <c:v>119002</c:v>
                </c:pt>
                <c:pt idx="2">
                  <c:v>99567</c:v>
                </c:pt>
              </c:numCache>
            </c:numRef>
          </c:val>
          <c:extLst>
            <c:ext xmlns:c16="http://schemas.microsoft.com/office/drawing/2014/chart" uri="{C3380CC4-5D6E-409C-BE32-E72D297353CC}">
              <c16:uniqueId val="{00000001-E8F1-447E-8073-A510403FD450}"/>
            </c:ext>
          </c:extLst>
        </c:ser>
        <c:ser>
          <c:idx val="2"/>
          <c:order val="2"/>
          <c:tx>
            <c:strRef>
              <c:f>'price variation over the years'!$D$1:$D$2</c:f>
              <c:strCache>
                <c:ptCount val="1"/>
                <c:pt idx="0">
                  <c:v>Radeon 22-inch monitor(RTX-520)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cat>
            <c:strRef>
              <c:f>'price variation over the years'!$A$3:$A$6</c:f>
              <c:strCache>
                <c:ptCount val="3"/>
                <c:pt idx="0">
                  <c:v>2017</c:v>
                </c:pt>
                <c:pt idx="1">
                  <c:v>2018</c:v>
                </c:pt>
                <c:pt idx="2">
                  <c:v>2019</c:v>
                </c:pt>
              </c:strCache>
            </c:strRef>
          </c:cat>
          <c:val>
            <c:numRef>
              <c:f>'price variation over the years'!$D$3:$D$6</c:f>
              <c:numCache>
                <c:formatCode>General</c:formatCode>
                <c:ptCount val="3"/>
                <c:pt idx="0">
                  <c:v>40788</c:v>
                </c:pt>
                <c:pt idx="1">
                  <c:v>39897</c:v>
                </c:pt>
                <c:pt idx="2">
                  <c:v>31680</c:v>
                </c:pt>
              </c:numCache>
            </c:numRef>
          </c:val>
          <c:extLst>
            <c:ext xmlns:c16="http://schemas.microsoft.com/office/drawing/2014/chart" uri="{C3380CC4-5D6E-409C-BE32-E72D297353CC}">
              <c16:uniqueId val="{00000002-E8F1-447E-8073-A510403FD450}"/>
            </c:ext>
          </c:extLst>
        </c:ser>
        <c:ser>
          <c:idx val="3"/>
          <c:order val="3"/>
          <c:tx>
            <c:strRef>
              <c:f>'price variation over the years'!$E$1:$E$2</c:f>
              <c:strCache>
                <c:ptCount val="1"/>
                <c:pt idx="0">
                  <c:v>BASIC Gaming Cpu(RTX_500)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cat>
            <c:strRef>
              <c:f>'price variation over the years'!$A$3:$A$6</c:f>
              <c:strCache>
                <c:ptCount val="3"/>
                <c:pt idx="0">
                  <c:v>2017</c:v>
                </c:pt>
                <c:pt idx="1">
                  <c:v>2018</c:v>
                </c:pt>
                <c:pt idx="2">
                  <c:v>2019</c:v>
                </c:pt>
              </c:strCache>
            </c:strRef>
          </c:cat>
          <c:val>
            <c:numRef>
              <c:f>'price variation over the years'!$E$3:$E$6</c:f>
              <c:numCache>
                <c:formatCode>General</c:formatCode>
                <c:ptCount val="3"/>
                <c:pt idx="0">
                  <c:v>200099</c:v>
                </c:pt>
                <c:pt idx="1">
                  <c:v>200099</c:v>
                </c:pt>
                <c:pt idx="2">
                  <c:v>179141</c:v>
                </c:pt>
              </c:numCache>
            </c:numRef>
          </c:val>
          <c:extLst>
            <c:ext xmlns:c16="http://schemas.microsoft.com/office/drawing/2014/chart" uri="{C3380CC4-5D6E-409C-BE32-E72D297353CC}">
              <c16:uniqueId val="{00000003-E8F1-447E-8073-A510403FD450}"/>
            </c:ext>
          </c:extLst>
        </c:ser>
        <c:ser>
          <c:idx val="4"/>
          <c:order val="4"/>
          <c:tx>
            <c:strRef>
              <c:f>'price variation over the years'!$F$1:$F$2</c:f>
              <c:strCache>
                <c:ptCount val="1"/>
                <c:pt idx="0">
                  <c:v>Raideon RTX 1080 6gb grabic card (int cooling fan )</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cat>
            <c:strRef>
              <c:f>'price variation over the years'!$A$3:$A$6</c:f>
              <c:strCache>
                <c:ptCount val="3"/>
                <c:pt idx="0">
                  <c:v>2017</c:v>
                </c:pt>
                <c:pt idx="1">
                  <c:v>2018</c:v>
                </c:pt>
                <c:pt idx="2">
                  <c:v>2019</c:v>
                </c:pt>
              </c:strCache>
            </c:strRef>
          </c:cat>
          <c:val>
            <c:numRef>
              <c:f>'price variation over the years'!$F$3:$F$6</c:f>
              <c:numCache>
                <c:formatCode>General</c:formatCode>
                <c:ptCount val="3"/>
                <c:pt idx="0">
                  <c:v>161994</c:v>
                </c:pt>
                <c:pt idx="1">
                  <c:v>153615</c:v>
                </c:pt>
                <c:pt idx="2">
                  <c:v>151620</c:v>
                </c:pt>
              </c:numCache>
            </c:numRef>
          </c:val>
          <c:extLst>
            <c:ext xmlns:c16="http://schemas.microsoft.com/office/drawing/2014/chart" uri="{C3380CC4-5D6E-409C-BE32-E72D297353CC}">
              <c16:uniqueId val="{00000004-E8F1-447E-8073-A510403FD450}"/>
            </c:ext>
          </c:extLst>
        </c:ser>
        <c:dLbls>
          <c:showLegendKey val="0"/>
          <c:showVal val="0"/>
          <c:showCatName val="0"/>
          <c:showSerName val="0"/>
          <c:showPercent val="0"/>
          <c:showBubbleSize val="0"/>
        </c:dLbls>
        <c:gapWidth val="100"/>
        <c:overlap val="-24"/>
        <c:axId val="1638533872"/>
        <c:axId val="1638525968"/>
      </c:barChart>
      <c:catAx>
        <c:axId val="16385338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8525968"/>
        <c:crosses val="autoZero"/>
        <c:auto val="1"/>
        <c:lblAlgn val="ctr"/>
        <c:lblOffset val="100"/>
        <c:noMultiLvlLbl val="0"/>
      </c:catAx>
      <c:valAx>
        <c:axId val="16385259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8533872"/>
        <c:crosses val="autoZero"/>
        <c:crossBetween val="between"/>
      </c:valAx>
      <c:spPr>
        <a:noFill/>
        <a:ln>
          <a:noFill/>
        </a:ln>
        <a:effectLst/>
      </c:spPr>
    </c:plotArea>
    <c:legend>
      <c:legendPos val="r"/>
      <c:layout>
        <c:manualLayout>
          <c:xMode val="edge"/>
          <c:yMode val="edge"/>
          <c:x val="0.68717870646517842"/>
          <c:y val="0.19462726248690121"/>
          <c:w val="0.31282138986500468"/>
          <c:h val="0.3189682324192234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success rate of Relaykart.xlsx]revenue over time!PivotTable1</c:name>
    <c:fmtId val="8"/>
  </c:pivotSource>
  <c:chart>
    <c:autoTitleDeleted val="1"/>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'revenue over time'!$B$1</c:f>
              <c:strCache>
                <c:ptCount val="1"/>
                <c:pt idx="0">
                  <c:v>Total</c:v>
                </c:pt>
              </c:strCache>
            </c:strRef>
          </c:tx>
          <c:spPr>
            <a:ln w="28575" cap="rnd">
              <a:solidFill>
                <a:schemeClr val="tx1"/>
              </a:solidFill>
              <a:round/>
            </a:ln>
            <a:effectLst/>
          </c:spPr>
          <c:marker>
            <c:symbol val="none"/>
          </c:marker>
          <c:cat>
            <c:multiLvlStrRef>
              <c:f>'revenue over time'!$A$2:$A$41</c:f>
              <c:multiLvlStrCache>
                <c:ptCount val="36"/>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lvl>
                <c:lvl>
                  <c:pt idx="0">
                    <c:v>2017</c:v>
                  </c:pt>
                  <c:pt idx="12">
                    <c:v>2018</c:v>
                  </c:pt>
                  <c:pt idx="24">
                    <c:v>2019</c:v>
                  </c:pt>
                </c:lvl>
              </c:multiLvlStrCache>
            </c:multiLvlStrRef>
          </c:cat>
          <c:val>
            <c:numRef>
              <c:f>'revenue over time'!$B$2:$B$41</c:f>
              <c:numCache>
                <c:formatCode>General</c:formatCode>
                <c:ptCount val="36"/>
                <c:pt idx="0">
                  <c:v>225731</c:v>
                </c:pt>
                <c:pt idx="1">
                  <c:v>224548</c:v>
                </c:pt>
                <c:pt idx="2">
                  <c:v>223484</c:v>
                </c:pt>
                <c:pt idx="3">
                  <c:v>278196</c:v>
                </c:pt>
                <c:pt idx="4">
                  <c:v>266230</c:v>
                </c:pt>
                <c:pt idx="5">
                  <c:v>290545</c:v>
                </c:pt>
                <c:pt idx="6">
                  <c:v>355169</c:v>
                </c:pt>
                <c:pt idx="7">
                  <c:v>393933</c:v>
                </c:pt>
                <c:pt idx="8">
                  <c:v>229320</c:v>
                </c:pt>
                <c:pt idx="9">
                  <c:v>335450</c:v>
                </c:pt>
                <c:pt idx="10">
                  <c:v>351046</c:v>
                </c:pt>
                <c:pt idx="11">
                  <c:v>266605</c:v>
                </c:pt>
                <c:pt idx="12">
                  <c:v>259495</c:v>
                </c:pt>
                <c:pt idx="13">
                  <c:v>257885</c:v>
                </c:pt>
                <c:pt idx="14">
                  <c:v>349520</c:v>
                </c:pt>
                <c:pt idx="15">
                  <c:v>303523</c:v>
                </c:pt>
                <c:pt idx="16">
                  <c:v>271232</c:v>
                </c:pt>
                <c:pt idx="17">
                  <c:v>211561</c:v>
                </c:pt>
                <c:pt idx="18">
                  <c:v>258372</c:v>
                </c:pt>
                <c:pt idx="19">
                  <c:v>264448</c:v>
                </c:pt>
                <c:pt idx="20">
                  <c:v>251170</c:v>
                </c:pt>
                <c:pt idx="21">
                  <c:v>268407</c:v>
                </c:pt>
                <c:pt idx="22">
                  <c:v>255850</c:v>
                </c:pt>
                <c:pt idx="23">
                  <c:v>264294</c:v>
                </c:pt>
                <c:pt idx="24">
                  <c:v>291449</c:v>
                </c:pt>
                <c:pt idx="25">
                  <c:v>170811</c:v>
                </c:pt>
                <c:pt idx="26">
                  <c:v>240407</c:v>
                </c:pt>
                <c:pt idx="27">
                  <c:v>204011</c:v>
                </c:pt>
                <c:pt idx="28">
                  <c:v>236108</c:v>
                </c:pt>
                <c:pt idx="29">
                  <c:v>275295</c:v>
                </c:pt>
                <c:pt idx="30">
                  <c:v>302998</c:v>
                </c:pt>
                <c:pt idx="31">
                  <c:v>239334</c:v>
                </c:pt>
                <c:pt idx="32">
                  <c:v>242180</c:v>
                </c:pt>
                <c:pt idx="33">
                  <c:v>186102</c:v>
                </c:pt>
                <c:pt idx="34">
                  <c:v>271812</c:v>
                </c:pt>
                <c:pt idx="35">
                  <c:v>269347</c:v>
                </c:pt>
              </c:numCache>
            </c:numRef>
          </c:val>
          <c:smooth val="0"/>
          <c:extLst>
            <c:ext xmlns:c16="http://schemas.microsoft.com/office/drawing/2014/chart" uri="{C3380CC4-5D6E-409C-BE32-E72D297353CC}">
              <c16:uniqueId val="{00000000-1EBA-4814-A04D-47EE1062FF79}"/>
            </c:ext>
          </c:extLst>
        </c:ser>
        <c:dLbls>
          <c:showLegendKey val="0"/>
          <c:showVal val="0"/>
          <c:showCatName val="0"/>
          <c:showSerName val="0"/>
          <c:showPercent val="0"/>
          <c:showBubbleSize val="0"/>
        </c:dLbls>
        <c:smooth val="0"/>
        <c:axId val="523300240"/>
        <c:axId val="523295248"/>
      </c:lineChart>
      <c:catAx>
        <c:axId val="52330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295248"/>
        <c:crosses val="autoZero"/>
        <c:auto val="1"/>
        <c:lblAlgn val="ctr"/>
        <c:lblOffset val="100"/>
        <c:noMultiLvlLbl val="0"/>
      </c:catAx>
      <c:valAx>
        <c:axId val="523295248"/>
        <c:scaling>
          <c:orientation val="minMax"/>
        </c:scaling>
        <c:delete val="0"/>
        <c:axPos val="l"/>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300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success rate of Relaykart.xlsx]revenue of product over years!PivotTable1</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'revenue of product over years'!$B$1:$B$2</c:f>
              <c:strCache>
                <c:ptCount val="1"/>
                <c:pt idx="0">
                  <c:v>2017</c:v>
                </c:pt>
              </c:strCache>
            </c:strRef>
          </c:tx>
          <c:spPr>
            <a:solidFill>
              <a:srgbClr val="FFFF00"/>
            </a:solidFill>
            <a:ln>
              <a:noFill/>
            </a:ln>
            <a:effectLst/>
          </c:spPr>
          <c:invertIfNegative val="0"/>
          <c:cat>
            <c:strRef>
              <c:f>'revenue of product over years'!$A$3:$A$7</c:f>
              <c:strCache>
                <c:ptCount val="5"/>
                <c:pt idx="0">
                  <c:v>Asus Wireless RGB keyboard</c:v>
                </c:pt>
                <c:pt idx="1">
                  <c:v>BASIC Gaming Cpu(RTX_500)</c:v>
                </c:pt>
                <c:pt idx="2">
                  <c:v>Omega VR controller (dual axis vibration) </c:v>
                </c:pt>
                <c:pt idx="3">
                  <c:v>Radeon 22-inch monitor(RTX-520)</c:v>
                </c:pt>
                <c:pt idx="4">
                  <c:v>Raideon RTX 1080 6gb grabic card (int cooling fan )</c:v>
                </c:pt>
              </c:strCache>
            </c:strRef>
          </c:cat>
          <c:val>
            <c:numRef>
              <c:f>'revenue of product over years'!$B$3:$B$7</c:f>
              <c:numCache>
                <c:formatCode>General</c:formatCode>
                <c:ptCount val="5"/>
                <c:pt idx="0">
                  <c:v>455113</c:v>
                </c:pt>
                <c:pt idx="1">
                  <c:v>1136722</c:v>
                </c:pt>
                <c:pt idx="2">
                  <c:v>704444</c:v>
                </c:pt>
                <c:pt idx="3">
                  <c:v>217899</c:v>
                </c:pt>
                <c:pt idx="4">
                  <c:v>926079</c:v>
                </c:pt>
              </c:numCache>
            </c:numRef>
          </c:val>
          <c:extLst>
            <c:ext xmlns:c16="http://schemas.microsoft.com/office/drawing/2014/chart" uri="{C3380CC4-5D6E-409C-BE32-E72D297353CC}">
              <c16:uniqueId val="{00000000-ABDC-4BF7-A2A0-79C48A62FDDA}"/>
            </c:ext>
          </c:extLst>
        </c:ser>
        <c:ser>
          <c:idx val="1"/>
          <c:order val="1"/>
          <c:tx>
            <c:strRef>
              <c:f>'revenue of product over years'!$C$1:$C$2</c:f>
              <c:strCache>
                <c:ptCount val="1"/>
                <c:pt idx="0">
                  <c:v>2018</c:v>
                </c:pt>
              </c:strCache>
            </c:strRef>
          </c:tx>
          <c:spPr>
            <a:solidFill>
              <a:srgbClr val="FF0000"/>
            </a:solidFill>
            <a:ln>
              <a:noFill/>
            </a:ln>
            <a:effectLst/>
          </c:spPr>
          <c:invertIfNegative val="0"/>
          <c:cat>
            <c:strRef>
              <c:f>'revenue of product over years'!$A$3:$A$7</c:f>
              <c:strCache>
                <c:ptCount val="5"/>
                <c:pt idx="0">
                  <c:v>Asus Wireless RGB keyboard</c:v>
                </c:pt>
                <c:pt idx="1">
                  <c:v>BASIC Gaming Cpu(RTX_500)</c:v>
                </c:pt>
                <c:pt idx="2">
                  <c:v>Omega VR controller (dual axis vibration) </c:v>
                </c:pt>
                <c:pt idx="3">
                  <c:v>Radeon 22-inch monitor(RTX-520)</c:v>
                </c:pt>
                <c:pt idx="4">
                  <c:v>Raideon RTX 1080 6gb grabic card (int cooling fan )</c:v>
                </c:pt>
              </c:strCache>
            </c:strRef>
          </c:cat>
          <c:val>
            <c:numRef>
              <c:f>'revenue of product over years'!$C$3:$C$7</c:f>
              <c:numCache>
                <c:formatCode>General</c:formatCode>
                <c:ptCount val="5"/>
                <c:pt idx="0">
                  <c:v>411333</c:v>
                </c:pt>
                <c:pt idx="1">
                  <c:v>1110774</c:v>
                </c:pt>
                <c:pt idx="2">
                  <c:v>643149</c:v>
                </c:pt>
                <c:pt idx="3">
                  <c:v>206217</c:v>
                </c:pt>
                <c:pt idx="4">
                  <c:v>844284</c:v>
                </c:pt>
              </c:numCache>
            </c:numRef>
          </c:val>
          <c:extLst>
            <c:ext xmlns:c16="http://schemas.microsoft.com/office/drawing/2014/chart" uri="{C3380CC4-5D6E-409C-BE32-E72D297353CC}">
              <c16:uniqueId val="{00000001-ABDC-4BF7-A2A0-79C48A62FDDA}"/>
            </c:ext>
          </c:extLst>
        </c:ser>
        <c:ser>
          <c:idx val="2"/>
          <c:order val="2"/>
          <c:tx>
            <c:strRef>
              <c:f>'revenue of product over years'!$D$1:$D$2</c:f>
              <c:strCache>
                <c:ptCount val="1"/>
                <c:pt idx="0">
                  <c:v>2019</c:v>
                </c:pt>
              </c:strCache>
            </c:strRef>
          </c:tx>
          <c:spPr>
            <a:solidFill>
              <a:srgbClr val="00B050"/>
            </a:solidFill>
            <a:ln>
              <a:noFill/>
            </a:ln>
            <a:effectLst/>
          </c:spPr>
          <c:invertIfNegative val="0"/>
          <c:cat>
            <c:strRef>
              <c:f>'revenue of product over years'!$A$3:$A$7</c:f>
              <c:strCache>
                <c:ptCount val="5"/>
                <c:pt idx="0">
                  <c:v>Asus Wireless RGB keyboard</c:v>
                </c:pt>
                <c:pt idx="1">
                  <c:v>BASIC Gaming Cpu(RTX_500)</c:v>
                </c:pt>
                <c:pt idx="2">
                  <c:v>Omega VR controller (dual axis vibration) </c:v>
                </c:pt>
                <c:pt idx="3">
                  <c:v>Radeon 22-inch monitor(RTX-520)</c:v>
                </c:pt>
                <c:pt idx="4">
                  <c:v>Raideon RTX 1080 6gb grabic card (int cooling fan )</c:v>
                </c:pt>
              </c:strCache>
            </c:strRef>
          </c:cat>
          <c:val>
            <c:numRef>
              <c:f>'revenue of product over years'!$D$3:$D$7</c:f>
              <c:numCache>
                <c:formatCode>General</c:formatCode>
                <c:ptCount val="5"/>
                <c:pt idx="0">
                  <c:v>404965</c:v>
                </c:pt>
                <c:pt idx="1">
                  <c:v>1017960</c:v>
                </c:pt>
                <c:pt idx="2">
                  <c:v>507104</c:v>
                </c:pt>
                <c:pt idx="3">
                  <c:v>180279</c:v>
                </c:pt>
                <c:pt idx="4">
                  <c:v>819546</c:v>
                </c:pt>
              </c:numCache>
            </c:numRef>
          </c:val>
          <c:extLst>
            <c:ext xmlns:c16="http://schemas.microsoft.com/office/drawing/2014/chart" uri="{C3380CC4-5D6E-409C-BE32-E72D297353CC}">
              <c16:uniqueId val="{00000002-ABDC-4BF7-A2A0-79C48A62FDDA}"/>
            </c:ext>
          </c:extLst>
        </c:ser>
        <c:dLbls>
          <c:showLegendKey val="0"/>
          <c:showVal val="0"/>
          <c:showCatName val="0"/>
          <c:showSerName val="0"/>
          <c:showPercent val="0"/>
          <c:showBubbleSize val="0"/>
        </c:dLbls>
        <c:gapWidth val="219"/>
        <c:overlap val="-27"/>
        <c:axId val="1448533216"/>
        <c:axId val="1440675632"/>
      </c:barChart>
      <c:catAx>
        <c:axId val="144853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0675632"/>
        <c:crosses val="autoZero"/>
        <c:auto val="1"/>
        <c:lblAlgn val="ctr"/>
        <c:lblOffset val="100"/>
        <c:noMultiLvlLbl val="0"/>
      </c:catAx>
      <c:valAx>
        <c:axId val="14406756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853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'customer acquisition'!$D$2:$D$5</cx:f>
        <cx:lvl ptCount="4">
          <cx:pt idx="0">Ad</cx:pt>
          <cx:pt idx="1">Organic</cx:pt>
          <cx:pt idx="2">Returning</cx:pt>
          <cx:pt idx="3">Total</cx:pt>
        </cx:lvl>
      </cx:strDim>
      <cx:numDim type="val">
        <cx:f>'customer acquisition'!$E$2:$E$5</cx:f>
        <cx:lvl ptCount="4" formatCode="General">
          <cx:pt idx="0">1982</cx:pt>
          <cx:pt idx="1">1947</cx:pt>
          <cx:pt idx="2">1851</cx:pt>
          <cx:pt idx="3">5780</cx:pt>
        </cx:lvl>
      </cx:numDim>
    </cx:data>
  </cx:chartData>
  <cx:chart>
    <cx:title pos="t" align="ctr" overlay="0">
      <cx:tx>
        <cx:txData>
          <cx:v>Customer acquisition Type</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Customer acquisition Type</a:t>
          </a:r>
        </a:p>
      </cx:txPr>
    </cx:title>
    <cx:plotArea>
      <cx:plotAreaRegion>
        <cx:series layoutId="waterfall" uniqueId="{3B0698BE-6361-40AC-9469-74A0A85B242B}">
          <cx:dataLabels pos="outEnd">
            <cx:visibility seriesName="0" categoryName="0" value="1"/>
          </cx:dataLabels>
          <cx:dataId val="0"/>
          <cx:layoutPr>
            <cx:subtotals>
              <cx:idx val="3"/>
            </cx:subtotals>
          </cx:layoutPr>
        </cx:series>
      </cx:plotAreaRegion>
      <cx:axis id="0">
        <cx:catScaling gapWidth="0.5"/>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213108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0225F1-9308-46BF-8F34-D7E020EB9936}"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104486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2341660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2413349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2830113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4128057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120777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3213728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123710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64357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225F1-9308-46BF-8F34-D7E020EB9936}"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285402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225F1-9308-46BF-8F34-D7E020EB9936}"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8980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225F1-9308-46BF-8F34-D7E020EB9936}" type="datetimeFigureOut">
              <a:rPr lang="en-IN" smtClean="0"/>
              <a:t>13-03-2021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213042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225F1-9308-46BF-8F34-D7E020EB9936}"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241568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225F1-9308-46BF-8F34-D7E020EB9936}" type="datetimeFigureOut">
              <a:rPr lang="en-IN" smtClean="0"/>
              <a:t>13-03-2021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157569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0225F1-9308-46BF-8F34-D7E020EB9936}"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247194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F50225F1-9308-46BF-8F34-D7E020EB9936}" type="datetimeFigureOut">
              <a:rPr lang="en-IN" smtClean="0"/>
              <a:t>13-03-2021</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1734A5C-AF61-4166-ABE5-06EA3A1219F2}" type="slidenum">
              <a:rPr lang="en-IN" smtClean="0"/>
              <a:t>‹#›</a:t>
            </a:fld>
            <a:endParaRPr lang="en-IN"/>
          </a:p>
        </p:txBody>
      </p:sp>
    </p:spTree>
    <p:extLst>
      <p:ext uri="{BB962C8B-B14F-4D97-AF65-F5344CB8AC3E}">
        <p14:creationId xmlns:p14="http://schemas.microsoft.com/office/powerpoint/2010/main" val="181195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50225F1-9308-46BF-8F34-D7E020EB9936}" type="datetimeFigureOut">
              <a:rPr lang="en-IN" smtClean="0"/>
              <a:t>13-03-2021</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1734A5C-AF61-4166-ABE5-06EA3A1219F2}" type="slidenum">
              <a:rPr lang="en-IN" smtClean="0"/>
              <a:t>‹#›</a:t>
            </a:fld>
            <a:endParaRPr lang="en-IN"/>
          </a:p>
        </p:txBody>
      </p:sp>
    </p:spTree>
    <p:extLst>
      <p:ext uri="{BB962C8B-B14F-4D97-AF65-F5344CB8AC3E}">
        <p14:creationId xmlns:p14="http://schemas.microsoft.com/office/powerpoint/2010/main" val="271492059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14/relationships/chartEx" Target="../charts/chartEx1.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3EE33-C8A9-4338-92CB-A7FC50FF42F4}"/>
              </a:ext>
            </a:extLst>
          </p:cNvPr>
          <p:cNvSpPr>
            <a:spLocks noGrp="1"/>
          </p:cNvSpPr>
          <p:nvPr>
            <p:ph type="title"/>
          </p:nvPr>
        </p:nvSpPr>
        <p:spPr/>
        <p:txBody>
          <a:bodyPr/>
          <a:lstStyle/>
          <a:p>
            <a:pPr algn="ctr"/>
            <a:r>
              <a:rPr lang="en-IN" b="1" u="sng" dirty="0"/>
              <a:t>Revenue Success rate of Relay kart</a:t>
            </a:r>
            <a:endParaRPr lang="en-IN" dirty="0"/>
          </a:p>
        </p:txBody>
      </p:sp>
      <p:sp>
        <p:nvSpPr>
          <p:cNvPr id="5" name="Content Placeholder 4">
            <a:extLst>
              <a:ext uri="{FF2B5EF4-FFF2-40B4-BE49-F238E27FC236}">
                <a16:creationId xmlns:a16="http://schemas.microsoft.com/office/drawing/2014/main" id="{D20401DA-AA28-45C0-B762-A1A2B0B18D30}"/>
              </a:ext>
            </a:extLst>
          </p:cNvPr>
          <p:cNvSpPr>
            <a:spLocks noGrp="1"/>
          </p:cNvSpPr>
          <p:nvPr>
            <p:ph idx="1"/>
          </p:nvPr>
        </p:nvSpPr>
        <p:spPr/>
        <p:txBody>
          <a:bodyPr/>
          <a:lstStyle/>
          <a:p>
            <a:r>
              <a:rPr lang="en-IN" dirty="0"/>
              <a:t> A company named Relay kart (start-up company) has been selling computer hardware in united states they want to know the revenue status of their company so they came up to reviewing the products from customer to get a review about their products and customer service so that they can improve more and get a good relationship with the customer and increase their revenue if its low or average . the task is to calculate the revenue over time , revenue made from each region and to forecast the revenue in the upcoming years using the previous year’s data.</a:t>
            </a:r>
          </a:p>
        </p:txBody>
      </p:sp>
    </p:spTree>
    <p:extLst>
      <p:ext uri="{BB962C8B-B14F-4D97-AF65-F5344CB8AC3E}">
        <p14:creationId xmlns:p14="http://schemas.microsoft.com/office/powerpoint/2010/main" val="368541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AB5840-8227-40DB-B92B-F800550F36C5}"/>
              </a:ext>
            </a:extLst>
          </p:cNvPr>
          <p:cNvSpPr>
            <a:spLocks noGrp="1"/>
          </p:cNvSpPr>
          <p:nvPr>
            <p:ph type="title"/>
          </p:nvPr>
        </p:nvSpPr>
        <p:spPr>
          <a:xfrm>
            <a:off x="0" y="0"/>
            <a:ext cx="11047411" cy="492369"/>
          </a:xfrm>
        </p:spPr>
        <p:txBody>
          <a:bodyPr>
            <a:normAutofit fontScale="90000"/>
          </a:bodyPr>
          <a:lstStyle/>
          <a:p>
            <a:r>
              <a:rPr lang="en-US" dirty="0"/>
              <a:t>Dashboard</a:t>
            </a:r>
            <a:endParaRPr lang="en-IN" dirty="0"/>
          </a:p>
        </p:txBody>
      </p:sp>
      <p:pic>
        <p:nvPicPr>
          <p:cNvPr id="8" name="Content Placeholder 7">
            <a:extLst>
              <a:ext uri="{FF2B5EF4-FFF2-40B4-BE49-F238E27FC236}">
                <a16:creationId xmlns:a16="http://schemas.microsoft.com/office/drawing/2014/main" id="{1CC4CA2B-B5C1-4BD0-9BF7-AD6C08D179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44" t="9643" r="5753" b="12007"/>
          <a:stretch/>
        </p:blipFill>
        <p:spPr>
          <a:xfrm>
            <a:off x="0" y="590844"/>
            <a:ext cx="12099016" cy="6267156"/>
          </a:xfrm>
        </p:spPr>
      </p:pic>
    </p:spTree>
    <p:extLst>
      <p:ext uri="{BB962C8B-B14F-4D97-AF65-F5344CB8AC3E}">
        <p14:creationId xmlns:p14="http://schemas.microsoft.com/office/powerpoint/2010/main" val="51940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8C18-D363-4AE6-A44B-0238220EEBE9}"/>
              </a:ext>
            </a:extLst>
          </p:cNvPr>
          <p:cNvSpPr>
            <a:spLocks noGrp="1"/>
          </p:cNvSpPr>
          <p:nvPr>
            <p:ph type="title"/>
          </p:nvPr>
        </p:nvSpPr>
        <p:spPr>
          <a:xfrm>
            <a:off x="126609" y="0"/>
            <a:ext cx="10920802" cy="2180491"/>
          </a:xfrm>
        </p:spPr>
        <p:txBody>
          <a:bodyPr>
            <a:normAutofit/>
          </a:bodyPr>
          <a:lstStyle/>
          <a:p>
            <a:r>
              <a:rPr lang="en-IN" b="1" u="sng" dirty="0">
                <a:effectLst/>
              </a:rPr>
              <a:t>Conclusion</a:t>
            </a:r>
            <a:endParaRPr lang="en-IN" dirty="0"/>
          </a:p>
        </p:txBody>
      </p:sp>
      <p:sp>
        <p:nvSpPr>
          <p:cNvPr id="3" name="Content Placeholder 2">
            <a:extLst>
              <a:ext uri="{FF2B5EF4-FFF2-40B4-BE49-F238E27FC236}">
                <a16:creationId xmlns:a16="http://schemas.microsoft.com/office/drawing/2014/main" id="{725C61E2-F742-4DC1-A908-7D50B822E137}"/>
              </a:ext>
            </a:extLst>
          </p:cNvPr>
          <p:cNvSpPr>
            <a:spLocks noGrp="1"/>
          </p:cNvSpPr>
          <p:nvPr>
            <p:ph idx="1"/>
          </p:nvPr>
        </p:nvSpPr>
        <p:spPr>
          <a:xfrm>
            <a:off x="126609" y="1252024"/>
            <a:ext cx="10920802" cy="2560321"/>
          </a:xfrm>
        </p:spPr>
        <p:txBody>
          <a:bodyPr/>
          <a:lstStyle/>
          <a:p>
            <a:r>
              <a:rPr lang="en-IN" dirty="0">
                <a:effectLst/>
              </a:rPr>
              <a:t>As we can see through the visualization is that the forecast revenue coming into the company is stable and average so we have to mainly focus on the quality of products and maximise the customer satisfaction so that for upcoming revenue income can be maximised.</a:t>
            </a:r>
          </a:p>
          <a:p>
            <a:endParaRPr lang="en-IN" dirty="0"/>
          </a:p>
        </p:txBody>
      </p:sp>
    </p:spTree>
    <p:extLst>
      <p:ext uri="{BB962C8B-B14F-4D97-AF65-F5344CB8AC3E}">
        <p14:creationId xmlns:p14="http://schemas.microsoft.com/office/powerpoint/2010/main" val="360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E10D22-0348-45E2-B805-06B734C752A9}"/>
              </a:ext>
            </a:extLst>
          </p:cNvPr>
          <p:cNvSpPr>
            <a:spLocks noGrp="1"/>
          </p:cNvSpPr>
          <p:nvPr>
            <p:ph type="title"/>
          </p:nvPr>
        </p:nvSpPr>
        <p:spPr>
          <a:xfrm>
            <a:off x="1141413" y="609600"/>
            <a:ext cx="9905998" cy="937846"/>
          </a:xfrm>
        </p:spPr>
        <p:txBody>
          <a:bodyPr>
            <a:normAutofit fontScale="90000"/>
          </a:bodyPr>
          <a:lstStyle/>
          <a:p>
            <a:r>
              <a:rPr lang="en-IN" b="1" dirty="0">
                <a:effectLst/>
              </a:rPr>
              <a:t>Tools / Skills Used</a:t>
            </a:r>
            <a:br>
              <a:rPr lang="en-IN" dirty="0">
                <a:effectLst/>
              </a:rPr>
            </a:br>
            <a:endParaRPr lang="en-IN" dirty="0"/>
          </a:p>
        </p:txBody>
      </p:sp>
      <p:sp>
        <p:nvSpPr>
          <p:cNvPr id="5" name="Content Placeholder 4">
            <a:extLst>
              <a:ext uri="{FF2B5EF4-FFF2-40B4-BE49-F238E27FC236}">
                <a16:creationId xmlns:a16="http://schemas.microsoft.com/office/drawing/2014/main" id="{DB0885FC-8D39-403C-AE21-DE9AAB0C03A6}"/>
              </a:ext>
            </a:extLst>
          </p:cNvPr>
          <p:cNvSpPr>
            <a:spLocks noGrp="1"/>
          </p:cNvSpPr>
          <p:nvPr>
            <p:ph idx="1"/>
          </p:nvPr>
        </p:nvSpPr>
        <p:spPr>
          <a:xfrm>
            <a:off x="1141413" y="1350499"/>
            <a:ext cx="9905998" cy="2504049"/>
          </a:xfrm>
        </p:spPr>
        <p:txBody>
          <a:bodyPr>
            <a:normAutofit/>
          </a:bodyPr>
          <a:lstStyle/>
          <a:p>
            <a:pPr lvl="0"/>
            <a:r>
              <a:rPr lang="en-IN" dirty="0">
                <a:effectLst/>
              </a:rPr>
              <a:t>Ms Excel</a:t>
            </a:r>
          </a:p>
          <a:p>
            <a:pPr lvl="0"/>
            <a:r>
              <a:rPr lang="en-IN" dirty="0">
                <a:effectLst/>
              </a:rPr>
              <a:t>Tableau</a:t>
            </a:r>
          </a:p>
          <a:p>
            <a:pPr lvl="0"/>
            <a:r>
              <a:rPr lang="en-IN" dirty="0">
                <a:effectLst/>
              </a:rPr>
              <a:t>Data visualization</a:t>
            </a:r>
          </a:p>
          <a:p>
            <a:pPr lvl="0"/>
            <a:r>
              <a:rPr lang="en-IN" dirty="0">
                <a:effectLst/>
              </a:rPr>
              <a:t>Data analysis</a:t>
            </a:r>
          </a:p>
        </p:txBody>
      </p:sp>
    </p:spTree>
    <p:extLst>
      <p:ext uri="{BB962C8B-B14F-4D97-AF65-F5344CB8AC3E}">
        <p14:creationId xmlns:p14="http://schemas.microsoft.com/office/powerpoint/2010/main" val="55227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44A0-1D01-4A12-9008-6AB9ED65CE71}"/>
              </a:ext>
            </a:extLst>
          </p:cNvPr>
          <p:cNvSpPr>
            <a:spLocks noGrp="1"/>
          </p:cNvSpPr>
          <p:nvPr>
            <p:ph type="title"/>
          </p:nvPr>
        </p:nvSpPr>
        <p:spPr>
          <a:xfrm>
            <a:off x="1141413" y="609600"/>
            <a:ext cx="9905998" cy="839372"/>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DF7291BD-9704-433E-A91F-8C14AA389F5D}"/>
              </a:ext>
            </a:extLst>
          </p:cNvPr>
          <p:cNvSpPr>
            <a:spLocks noGrp="1"/>
          </p:cNvSpPr>
          <p:nvPr>
            <p:ph idx="1"/>
          </p:nvPr>
        </p:nvSpPr>
        <p:spPr>
          <a:xfrm>
            <a:off x="1141413" y="1561515"/>
            <a:ext cx="9905998" cy="2053882"/>
          </a:xfrm>
        </p:spPr>
        <p:txBody>
          <a:bodyPr/>
          <a:lstStyle/>
          <a:p>
            <a:r>
              <a:rPr lang="en-IN" dirty="0">
                <a:effectLst/>
              </a:rPr>
              <a:t>Relaykart has started selling products in different region of united states since they are a start-up company they want to how much revenue they are getting overall through each region, and the upcoming revenue over years so we need analyse the revenue they are getting by selling their products so the task is to analyse the revenue and visualise them to the company for better understanding</a:t>
            </a:r>
          </a:p>
          <a:p>
            <a:endParaRPr lang="en-IN" dirty="0"/>
          </a:p>
        </p:txBody>
      </p:sp>
    </p:spTree>
    <p:extLst>
      <p:ext uri="{BB962C8B-B14F-4D97-AF65-F5344CB8AC3E}">
        <p14:creationId xmlns:p14="http://schemas.microsoft.com/office/powerpoint/2010/main" val="142602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F491-A682-4370-83C3-67DCAF9E6FAA}"/>
              </a:ext>
            </a:extLst>
          </p:cNvPr>
          <p:cNvSpPr>
            <a:spLocks noGrp="1"/>
          </p:cNvSpPr>
          <p:nvPr>
            <p:ph type="title"/>
          </p:nvPr>
        </p:nvSpPr>
        <p:spPr>
          <a:xfrm>
            <a:off x="1141413" y="609600"/>
            <a:ext cx="9905998" cy="923778"/>
          </a:xfrm>
        </p:spPr>
        <p:txBody>
          <a:bodyPr/>
          <a:lstStyle/>
          <a:p>
            <a:r>
              <a:rPr lang="en-US" dirty="0"/>
              <a:t>Process</a:t>
            </a:r>
            <a:endParaRPr lang="en-IN" dirty="0"/>
          </a:p>
        </p:txBody>
      </p:sp>
      <p:sp>
        <p:nvSpPr>
          <p:cNvPr id="3" name="Content Placeholder 2">
            <a:extLst>
              <a:ext uri="{FF2B5EF4-FFF2-40B4-BE49-F238E27FC236}">
                <a16:creationId xmlns:a16="http://schemas.microsoft.com/office/drawing/2014/main" id="{86A4B475-DEAD-4160-A8E5-5DBFA37BDB7C}"/>
              </a:ext>
            </a:extLst>
          </p:cNvPr>
          <p:cNvSpPr>
            <a:spLocks noGrp="1"/>
          </p:cNvSpPr>
          <p:nvPr>
            <p:ph idx="1"/>
          </p:nvPr>
        </p:nvSpPr>
        <p:spPr>
          <a:xfrm>
            <a:off x="1141413" y="1533379"/>
            <a:ext cx="9905998" cy="2532184"/>
          </a:xfrm>
        </p:spPr>
        <p:txBody>
          <a:bodyPr/>
          <a:lstStyle/>
          <a:p>
            <a:pPr marL="457200" indent="-457200">
              <a:buFont typeface="+mj-lt"/>
              <a:buAutoNum type="arabicPeriod"/>
            </a:pPr>
            <a:r>
              <a:rPr lang="en-US" dirty="0"/>
              <a:t>Data collection</a:t>
            </a:r>
          </a:p>
          <a:p>
            <a:pPr marL="457200" indent="-457200">
              <a:buFont typeface="+mj-lt"/>
              <a:buAutoNum type="arabicPeriod"/>
            </a:pPr>
            <a:r>
              <a:rPr lang="en-US" dirty="0"/>
              <a:t>Data preparation</a:t>
            </a:r>
          </a:p>
          <a:p>
            <a:pPr marL="457200" indent="-457200">
              <a:buFont typeface="+mj-lt"/>
              <a:buAutoNum type="arabicPeriod"/>
            </a:pPr>
            <a:r>
              <a:rPr lang="en-US" dirty="0"/>
              <a:t>Data analysis</a:t>
            </a:r>
          </a:p>
          <a:p>
            <a:pPr marL="457200" indent="-457200">
              <a:buFont typeface="+mj-lt"/>
              <a:buAutoNum type="arabicPeriod"/>
            </a:pPr>
            <a:r>
              <a:rPr lang="en-US" dirty="0"/>
              <a:t>Data visualization</a:t>
            </a:r>
          </a:p>
          <a:p>
            <a:pPr marL="0" indent="0">
              <a:buNone/>
            </a:pPr>
            <a:endParaRPr lang="en-IN" dirty="0"/>
          </a:p>
        </p:txBody>
      </p:sp>
    </p:spTree>
    <p:extLst>
      <p:ext uri="{BB962C8B-B14F-4D97-AF65-F5344CB8AC3E}">
        <p14:creationId xmlns:p14="http://schemas.microsoft.com/office/powerpoint/2010/main" val="218234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0F23-9279-4F0C-9AA2-1205290EFB9A}"/>
              </a:ext>
            </a:extLst>
          </p:cNvPr>
          <p:cNvSpPr>
            <a:spLocks noGrp="1"/>
          </p:cNvSpPr>
          <p:nvPr>
            <p:ph type="title"/>
          </p:nvPr>
        </p:nvSpPr>
        <p:spPr>
          <a:xfrm>
            <a:off x="1141413" y="609600"/>
            <a:ext cx="9905998" cy="754966"/>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6146A83-DF2F-4D94-ABA7-E66E0DCF300C}"/>
              </a:ext>
            </a:extLst>
          </p:cNvPr>
          <p:cNvSpPr>
            <a:spLocks noGrp="1"/>
          </p:cNvSpPr>
          <p:nvPr>
            <p:ph idx="1"/>
          </p:nvPr>
        </p:nvSpPr>
        <p:spPr>
          <a:xfrm>
            <a:off x="1141413" y="1631853"/>
            <a:ext cx="9905998" cy="4159348"/>
          </a:xfrm>
        </p:spPr>
        <p:txBody>
          <a:bodyPr/>
          <a:lstStyle/>
          <a:p>
            <a:pPr marL="457200" indent="-457200">
              <a:buFont typeface="+mj-lt"/>
              <a:buAutoNum type="arabicPeriod"/>
            </a:pPr>
            <a:r>
              <a:rPr lang="en-US" dirty="0"/>
              <a:t>Find the Revenue by Region</a:t>
            </a:r>
          </a:p>
          <a:p>
            <a:pPr marL="457200" indent="-457200">
              <a:buFont typeface="+mj-lt"/>
              <a:buAutoNum type="arabicPeriod"/>
            </a:pPr>
            <a:r>
              <a:rPr lang="en-US" dirty="0"/>
              <a:t>find the delivery performance whether its delayed or on time</a:t>
            </a:r>
          </a:p>
          <a:p>
            <a:pPr marL="457200" indent="-457200">
              <a:buFont typeface="+mj-lt"/>
              <a:buAutoNum type="arabicPeriod"/>
            </a:pPr>
            <a:r>
              <a:rPr lang="en-US" dirty="0"/>
              <a:t>Return rate of products by customer</a:t>
            </a:r>
          </a:p>
          <a:p>
            <a:pPr marL="457200" indent="-457200">
              <a:buFont typeface="+mj-lt"/>
              <a:buAutoNum type="arabicPeriod"/>
            </a:pPr>
            <a:r>
              <a:rPr lang="en-US" dirty="0"/>
              <a:t>customer acquisition type </a:t>
            </a:r>
          </a:p>
          <a:p>
            <a:pPr marL="457200" indent="-457200">
              <a:buFont typeface="+mj-lt"/>
              <a:buAutoNum type="arabicPeriod"/>
            </a:pPr>
            <a:r>
              <a:rPr lang="en-US" dirty="0"/>
              <a:t>customer satisfaction</a:t>
            </a:r>
          </a:p>
          <a:p>
            <a:pPr marL="457200" indent="-457200">
              <a:buFont typeface="+mj-lt"/>
              <a:buAutoNum type="arabicPeriod"/>
            </a:pPr>
            <a:r>
              <a:rPr lang="en-US" dirty="0"/>
              <a:t>price variation over the years</a:t>
            </a:r>
          </a:p>
          <a:p>
            <a:pPr marL="457200" indent="-457200">
              <a:buFont typeface="+mj-lt"/>
              <a:buAutoNum type="arabicPeriod"/>
            </a:pPr>
            <a:r>
              <a:rPr lang="en-US" dirty="0"/>
              <a:t>revenue over time</a:t>
            </a:r>
          </a:p>
          <a:p>
            <a:pPr marL="457200" indent="-457200">
              <a:buFont typeface="+mj-lt"/>
              <a:buAutoNum type="arabicPeriod"/>
            </a:pPr>
            <a:r>
              <a:rPr lang="en-US" dirty="0"/>
              <a:t>revenue of products over years</a:t>
            </a:r>
          </a:p>
          <a:p>
            <a:pPr marL="457200" indent="-457200">
              <a:buFont typeface="+mj-lt"/>
              <a:buAutoNum type="arabicPeriod"/>
            </a:pPr>
            <a:r>
              <a:rPr lang="en-US" dirty="0"/>
              <a:t>high and least purchased product over years</a:t>
            </a:r>
          </a:p>
        </p:txBody>
      </p:sp>
    </p:spTree>
    <p:extLst>
      <p:ext uri="{BB962C8B-B14F-4D97-AF65-F5344CB8AC3E}">
        <p14:creationId xmlns:p14="http://schemas.microsoft.com/office/powerpoint/2010/main" val="135572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1A1B-172C-455B-9D47-7AFA70509C7D}"/>
              </a:ext>
            </a:extLst>
          </p:cNvPr>
          <p:cNvSpPr>
            <a:spLocks noGrp="1"/>
          </p:cNvSpPr>
          <p:nvPr>
            <p:ph type="title"/>
          </p:nvPr>
        </p:nvSpPr>
        <p:spPr>
          <a:xfrm>
            <a:off x="1141413" y="0"/>
            <a:ext cx="9905998" cy="1336431"/>
          </a:xfrm>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8D7CD578-5BB4-43E4-B7FE-9E1C1159DF1B}"/>
              </a:ext>
            </a:extLst>
          </p:cNvPr>
          <p:cNvSpPr>
            <a:spLocks noGrp="1"/>
          </p:cNvSpPr>
          <p:nvPr>
            <p:ph idx="1"/>
          </p:nvPr>
        </p:nvSpPr>
        <p:spPr>
          <a:xfrm>
            <a:off x="1141413" y="1209822"/>
            <a:ext cx="9905998" cy="5648177"/>
          </a:xfrm>
        </p:spPr>
        <p:txBody>
          <a:bodyPr>
            <a:normAutofit/>
          </a:bodyPr>
          <a:lstStyle/>
          <a:p>
            <a:pPr marL="457200" indent="-457200">
              <a:buFont typeface="+mj-lt"/>
              <a:buAutoNum type="arabicPeriod"/>
            </a:pPr>
            <a:r>
              <a:rPr lang="en-US" dirty="0"/>
              <a:t>Customer Acquisition Type : refers to bringing in new customers or convincing people to buy your products.</a:t>
            </a:r>
          </a:p>
          <a:p>
            <a:pPr marL="457200" indent="-457200">
              <a:buFont typeface="+mj-lt"/>
              <a:buAutoNum type="arabicPeriod"/>
            </a:pPr>
            <a:r>
              <a:rPr lang="en-US" dirty="0"/>
              <a:t>state : region where your product is sold or bought</a:t>
            </a:r>
          </a:p>
          <a:p>
            <a:pPr marL="457200" indent="-457200">
              <a:buFont typeface="+mj-lt"/>
              <a:buAutoNum type="arabicPeriod"/>
            </a:pPr>
            <a:r>
              <a:rPr lang="en-US" dirty="0"/>
              <a:t>product : types of product you are selling </a:t>
            </a:r>
          </a:p>
          <a:p>
            <a:pPr marL="457200" indent="-457200">
              <a:buFont typeface="+mj-lt"/>
              <a:buAutoNum type="arabicPeriod"/>
            </a:pPr>
            <a:r>
              <a:rPr lang="en-US" dirty="0"/>
              <a:t>price : price range of each product</a:t>
            </a:r>
          </a:p>
          <a:p>
            <a:pPr marL="457200" indent="-457200">
              <a:buFont typeface="+mj-lt"/>
              <a:buAutoNum type="arabicPeriod"/>
            </a:pPr>
            <a:r>
              <a:rPr lang="en-US" dirty="0"/>
              <a:t>units : quantity of products sold</a:t>
            </a:r>
          </a:p>
          <a:p>
            <a:pPr marL="457200" indent="-457200">
              <a:buFont typeface="+mj-lt"/>
              <a:buAutoNum type="arabicPeriod"/>
            </a:pPr>
            <a:r>
              <a:rPr lang="en-US" dirty="0"/>
              <a:t>revenue : income earned from the sales (Total Revenue = Quantity Sold x Price)</a:t>
            </a:r>
          </a:p>
          <a:p>
            <a:pPr marL="457200" indent="-457200">
              <a:buFont typeface="+mj-lt"/>
              <a:buAutoNum type="arabicPeriod"/>
            </a:pPr>
            <a:r>
              <a:rPr lang="en-US" dirty="0"/>
              <a:t>delivery performance : it is performance measured by delivering the products at quality , speed of delivery etc.</a:t>
            </a:r>
          </a:p>
          <a:p>
            <a:pPr marL="457200" indent="-457200">
              <a:buFont typeface="+mj-lt"/>
              <a:buAutoNum type="arabicPeriod"/>
            </a:pPr>
            <a:r>
              <a:rPr lang="en-US" dirty="0"/>
              <a:t>return : returning of product from customers</a:t>
            </a:r>
          </a:p>
          <a:p>
            <a:pPr marL="457200" indent="-457200">
              <a:buFont typeface="+mj-lt"/>
              <a:buAutoNum type="arabicPeriod"/>
            </a:pPr>
            <a:r>
              <a:rPr lang="en-US" dirty="0"/>
              <a:t>customer satisfaction : mainly important because customer rates the quality of the product the way its delivered</a:t>
            </a:r>
          </a:p>
          <a:p>
            <a:pPr marL="457200" indent="-457200">
              <a:buFont typeface="+mj-lt"/>
              <a:buAutoNum type="arabicPeriod"/>
            </a:pPr>
            <a:endParaRPr lang="en-IN" dirty="0"/>
          </a:p>
        </p:txBody>
      </p:sp>
    </p:spTree>
    <p:extLst>
      <p:ext uri="{BB962C8B-B14F-4D97-AF65-F5344CB8AC3E}">
        <p14:creationId xmlns:p14="http://schemas.microsoft.com/office/powerpoint/2010/main" val="254931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720-38A5-4667-A87C-4F3129160FA1}"/>
              </a:ext>
            </a:extLst>
          </p:cNvPr>
          <p:cNvSpPr>
            <a:spLocks noGrp="1"/>
          </p:cNvSpPr>
          <p:nvPr>
            <p:ph type="title"/>
          </p:nvPr>
        </p:nvSpPr>
        <p:spPr>
          <a:xfrm>
            <a:off x="0" y="609600"/>
            <a:ext cx="11047411" cy="726831"/>
          </a:xfrm>
        </p:spPr>
        <p:txBody>
          <a:bodyPr>
            <a:normAutofit/>
          </a:bodyPr>
          <a:lstStyle/>
          <a:p>
            <a:r>
              <a:rPr lang="en-US" dirty="0"/>
              <a:t>Visualization</a:t>
            </a:r>
            <a:endParaRPr lang="en-IN" dirty="0"/>
          </a:p>
        </p:txBody>
      </p:sp>
      <p:graphicFrame>
        <p:nvGraphicFramePr>
          <p:cNvPr id="6" name="Content Placeholder 5">
            <a:extLst>
              <a:ext uri="{FF2B5EF4-FFF2-40B4-BE49-F238E27FC236}">
                <a16:creationId xmlns:a16="http://schemas.microsoft.com/office/drawing/2014/main" id="{ABD86BEE-0643-4F15-8102-067DD4158FC4}"/>
              </a:ext>
            </a:extLst>
          </p:cNvPr>
          <p:cNvGraphicFramePr>
            <a:graphicFrameLocks noGrp="1"/>
          </p:cNvGraphicFramePr>
          <p:nvPr>
            <p:ph idx="1"/>
            <p:extLst>
              <p:ext uri="{D42A27DB-BD31-4B8C-83A1-F6EECF244321}">
                <p14:modId xmlns:p14="http://schemas.microsoft.com/office/powerpoint/2010/main" val="2150405099"/>
              </p:ext>
            </p:extLst>
          </p:nvPr>
        </p:nvGraphicFramePr>
        <p:xfrm>
          <a:off x="0" y="1547447"/>
          <a:ext cx="6975645" cy="4951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E4063109-22BC-4805-901F-DD9882BE37EE}"/>
              </a:ext>
            </a:extLst>
          </p:cNvPr>
          <p:cNvGraphicFramePr>
            <a:graphicFrameLocks/>
          </p:cNvGraphicFramePr>
          <p:nvPr>
            <p:extLst>
              <p:ext uri="{D42A27DB-BD31-4B8C-83A1-F6EECF244321}">
                <p14:modId xmlns:p14="http://schemas.microsoft.com/office/powerpoint/2010/main" val="1742849335"/>
              </p:ext>
            </p:extLst>
          </p:nvPr>
        </p:nvGraphicFramePr>
        <p:xfrm>
          <a:off x="6975644" y="1547448"/>
          <a:ext cx="5216355" cy="47009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0997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D28DC87-C8C3-4EE0-A688-0C54F4C4E3DC}"/>
              </a:ext>
            </a:extLst>
          </p:cNvPr>
          <p:cNvGraphicFramePr>
            <a:graphicFrameLocks/>
          </p:cNvGraphicFramePr>
          <p:nvPr>
            <p:extLst>
              <p:ext uri="{D42A27DB-BD31-4B8C-83A1-F6EECF244321}">
                <p14:modId xmlns:p14="http://schemas.microsoft.com/office/powerpoint/2010/main" val="467576978"/>
              </p:ext>
            </p:extLst>
          </p:nvPr>
        </p:nvGraphicFramePr>
        <p:xfrm>
          <a:off x="0" y="0"/>
          <a:ext cx="5812301" cy="3766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8D5A416-9027-49D4-A0E4-68070B2CD80E}"/>
              </a:ext>
            </a:extLst>
          </p:cNvPr>
          <p:cNvGraphicFramePr>
            <a:graphicFrameLocks/>
          </p:cNvGraphicFramePr>
          <p:nvPr>
            <p:extLst>
              <p:ext uri="{D42A27DB-BD31-4B8C-83A1-F6EECF244321}">
                <p14:modId xmlns:p14="http://schemas.microsoft.com/office/powerpoint/2010/main" val="2137925541"/>
              </p:ext>
            </p:extLst>
          </p:nvPr>
        </p:nvGraphicFramePr>
        <p:xfrm>
          <a:off x="5812301" y="1"/>
          <a:ext cx="5812300" cy="376662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EB3558E5-CCE1-42AD-A482-2260B4AF389D}"/>
                  </a:ext>
                </a:extLst>
              </p:cNvPr>
              <p:cNvGraphicFramePr/>
              <p:nvPr>
                <p:extLst>
                  <p:ext uri="{D42A27DB-BD31-4B8C-83A1-F6EECF244321}">
                    <p14:modId xmlns:p14="http://schemas.microsoft.com/office/powerpoint/2010/main" val="1593190649"/>
                  </p:ext>
                </p:extLst>
              </p:nvPr>
            </p:nvGraphicFramePr>
            <p:xfrm>
              <a:off x="138332" y="3766625"/>
              <a:ext cx="12053667" cy="309137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EB3558E5-CCE1-42AD-A482-2260B4AF389D}"/>
                  </a:ext>
                </a:extLst>
              </p:cNvPr>
              <p:cNvPicPr>
                <a:picLocks noGrp="1" noRot="1" noChangeAspect="1" noMove="1" noResize="1" noEditPoints="1" noAdjustHandles="1" noChangeArrowheads="1" noChangeShapeType="1"/>
              </p:cNvPicPr>
              <p:nvPr/>
            </p:nvPicPr>
            <p:blipFill>
              <a:blip r:embed="rId5"/>
              <a:stretch>
                <a:fillRect/>
              </a:stretch>
            </p:blipFill>
            <p:spPr>
              <a:xfrm>
                <a:off x="138332" y="3766625"/>
                <a:ext cx="12053667" cy="3091374"/>
              </a:xfrm>
              <a:prstGeom prst="rect">
                <a:avLst/>
              </a:prstGeom>
            </p:spPr>
          </p:pic>
        </mc:Fallback>
      </mc:AlternateContent>
    </p:spTree>
    <p:extLst>
      <p:ext uri="{BB962C8B-B14F-4D97-AF65-F5344CB8AC3E}">
        <p14:creationId xmlns:p14="http://schemas.microsoft.com/office/powerpoint/2010/main" val="424087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8B9EA17-4A0B-4713-B4B5-890E9618D2EB}"/>
              </a:ext>
            </a:extLst>
          </p:cNvPr>
          <p:cNvGraphicFramePr>
            <a:graphicFrameLocks/>
          </p:cNvGraphicFramePr>
          <p:nvPr>
            <p:extLst>
              <p:ext uri="{D42A27DB-BD31-4B8C-83A1-F6EECF244321}">
                <p14:modId xmlns:p14="http://schemas.microsoft.com/office/powerpoint/2010/main" val="2155922582"/>
              </p:ext>
            </p:extLst>
          </p:nvPr>
        </p:nvGraphicFramePr>
        <p:xfrm>
          <a:off x="0" y="3263705"/>
          <a:ext cx="12192000" cy="35942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25D264B-4D2C-465C-9B34-DF7872F22EAB}"/>
              </a:ext>
            </a:extLst>
          </p:cNvPr>
          <p:cNvGraphicFramePr>
            <a:graphicFrameLocks/>
          </p:cNvGraphicFramePr>
          <p:nvPr>
            <p:extLst>
              <p:ext uri="{D42A27DB-BD31-4B8C-83A1-F6EECF244321}">
                <p14:modId xmlns:p14="http://schemas.microsoft.com/office/powerpoint/2010/main" val="2926388460"/>
              </p:ext>
            </p:extLst>
          </p:nvPr>
        </p:nvGraphicFramePr>
        <p:xfrm>
          <a:off x="0" y="0"/>
          <a:ext cx="12192000" cy="32637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965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25A163E-C702-4751-B5F4-112FE10C3B18}"/>
              </a:ext>
            </a:extLst>
          </p:cNvPr>
          <p:cNvGraphicFramePr>
            <a:graphicFrameLocks/>
          </p:cNvGraphicFramePr>
          <p:nvPr>
            <p:extLst>
              <p:ext uri="{D42A27DB-BD31-4B8C-83A1-F6EECF244321}">
                <p14:modId xmlns:p14="http://schemas.microsoft.com/office/powerpoint/2010/main" val="2400929017"/>
              </p:ext>
            </p:extLst>
          </p:nvPr>
        </p:nvGraphicFramePr>
        <p:xfrm>
          <a:off x="0" y="-1"/>
          <a:ext cx="12192000" cy="33199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F5A1A01-256A-4550-BE53-0BE91A3E7FEA}"/>
              </a:ext>
            </a:extLst>
          </p:cNvPr>
          <p:cNvGraphicFramePr>
            <a:graphicFrameLocks/>
          </p:cNvGraphicFramePr>
          <p:nvPr>
            <p:extLst>
              <p:ext uri="{D42A27DB-BD31-4B8C-83A1-F6EECF244321}">
                <p14:modId xmlns:p14="http://schemas.microsoft.com/office/powerpoint/2010/main" val="2027080883"/>
              </p:ext>
            </p:extLst>
          </p:nvPr>
        </p:nvGraphicFramePr>
        <p:xfrm>
          <a:off x="-171157" y="3319974"/>
          <a:ext cx="12363157" cy="3538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2668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58</TotalTime>
  <Words>425</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Mesh</vt:lpstr>
      <vt:lpstr>Revenue Success rate of Relay kart</vt:lpstr>
      <vt:lpstr>Objective</vt:lpstr>
      <vt:lpstr>Process</vt:lpstr>
      <vt:lpstr>Problem statement</vt:lpstr>
      <vt:lpstr>Data description</vt:lpstr>
      <vt:lpstr>Visualization</vt:lpstr>
      <vt:lpstr>PowerPoint Presentation</vt:lpstr>
      <vt:lpstr>PowerPoint Presentation</vt:lpstr>
      <vt:lpstr>PowerPoint Presentation</vt:lpstr>
      <vt:lpstr>Dashboard</vt:lpstr>
      <vt:lpstr>Conclusion</vt:lpstr>
      <vt:lpstr>Tools / Skills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analysis of Relay kart</dc:title>
  <dc:creator>Administrator</dc:creator>
  <cp:lastModifiedBy>Administrator</cp:lastModifiedBy>
  <cp:revision>12</cp:revision>
  <dcterms:created xsi:type="dcterms:W3CDTF">2021-03-01T13:16:32Z</dcterms:created>
  <dcterms:modified xsi:type="dcterms:W3CDTF">2021-03-13T07:40:39Z</dcterms:modified>
</cp:coreProperties>
</file>