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9/28/2023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9/28/2023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9/28/2023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01AA-A9A9-2934-716E-C7FFEEE92372}"/>
              </a:ext>
            </a:extLst>
          </p:cNvPr>
          <p:cNvSpPr>
            <a:spLocks noGrp="1"/>
          </p:cNvSpPr>
          <p:nvPr>
            <p:ph type="ctrTitle"/>
          </p:nvPr>
        </p:nvSpPr>
        <p:spPr/>
        <p:txBody>
          <a:bodyPr/>
          <a:lstStyle/>
          <a:p>
            <a:r>
              <a:rPr lang="en-US" sz="6600" dirty="0"/>
              <a:t>ELECTRICITY PRICES PREDICTION </a:t>
            </a:r>
          </a:p>
        </p:txBody>
      </p:sp>
      <p:sp>
        <p:nvSpPr>
          <p:cNvPr id="3" name="Subtitle 2">
            <a:extLst>
              <a:ext uri="{FF2B5EF4-FFF2-40B4-BE49-F238E27FC236}">
                <a16:creationId xmlns:a16="http://schemas.microsoft.com/office/drawing/2014/main" id="{A61A0074-7BEB-D796-521B-26F1A8F3653E}"/>
              </a:ext>
            </a:extLst>
          </p:cNvPr>
          <p:cNvSpPr>
            <a:spLocks noGrp="1"/>
          </p:cNvSpPr>
          <p:nvPr>
            <p:ph type="subTitle" idx="1"/>
          </p:nvPr>
        </p:nvSpPr>
        <p:spPr>
          <a:xfrm>
            <a:off x="1051560" y="5115491"/>
            <a:ext cx="10305121" cy="887326"/>
          </a:xfrm>
        </p:spPr>
        <p:txBody>
          <a:bodyPr>
            <a:normAutofit/>
          </a:bodyPr>
          <a:lstStyle/>
          <a:p>
            <a:r>
              <a:rPr lang="en-US" sz="3200" dirty="0"/>
              <a:t>PHASE 1: Problem Definition and Design Thinking </a:t>
            </a:r>
          </a:p>
        </p:txBody>
      </p:sp>
      <p:sp>
        <p:nvSpPr>
          <p:cNvPr id="5" name="TextBox 4">
            <a:extLst>
              <a:ext uri="{FF2B5EF4-FFF2-40B4-BE49-F238E27FC236}">
                <a16:creationId xmlns:a16="http://schemas.microsoft.com/office/drawing/2014/main" id="{12FA135C-6EB2-8FF6-4865-A84939044560}"/>
              </a:ext>
            </a:extLst>
          </p:cNvPr>
          <p:cNvSpPr txBox="1"/>
          <p:nvPr/>
        </p:nvSpPr>
        <p:spPr>
          <a:xfrm>
            <a:off x="1051560" y="855183"/>
            <a:ext cx="6096416" cy="369332"/>
          </a:xfrm>
          <a:prstGeom prst="rect">
            <a:avLst/>
          </a:prstGeom>
          <a:noFill/>
        </p:spPr>
        <p:txBody>
          <a:bodyPr wrap="square">
            <a:spAutoFit/>
          </a:bodyPr>
          <a:lstStyle/>
          <a:p>
            <a:r>
              <a:rPr lang="en-US" dirty="0"/>
              <a:t>6203</a:t>
            </a:r>
          </a:p>
        </p:txBody>
      </p:sp>
    </p:spTree>
    <p:extLst>
      <p:ext uri="{BB962C8B-B14F-4D97-AF65-F5344CB8AC3E}">
        <p14:creationId xmlns:p14="http://schemas.microsoft.com/office/powerpoint/2010/main" val="181913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5EA5-C3AA-BCEE-9DBC-999D19CA41A6}"/>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A6C49BBE-4255-321D-B312-7CCB7AEBB97F}"/>
              </a:ext>
            </a:extLst>
          </p:cNvPr>
          <p:cNvSpPr>
            <a:spLocks noGrp="1"/>
          </p:cNvSpPr>
          <p:nvPr>
            <p:ph idx="1"/>
          </p:nvPr>
        </p:nvSpPr>
        <p:spPr>
          <a:xfrm>
            <a:off x="1069847" y="2121407"/>
            <a:ext cx="8746945" cy="3919695"/>
          </a:xfrm>
        </p:spPr>
        <p:txBody>
          <a:bodyPr>
            <a:noAutofit/>
          </a:bodyPr>
          <a:lstStyle/>
          <a:p>
            <a:r>
              <a:rPr lang="en-US" sz="3600" dirty="0"/>
              <a:t>INTRODUCTION</a:t>
            </a:r>
          </a:p>
          <a:p>
            <a:r>
              <a:rPr lang="en-US" sz="3600" dirty="0"/>
              <a:t>METHODOLOGY </a:t>
            </a:r>
          </a:p>
          <a:p>
            <a:r>
              <a:rPr lang="en-US" sz="3600" dirty="0"/>
              <a:t>ELECTRICITY PRICE FORECASTING USING LSTM </a:t>
            </a:r>
          </a:p>
          <a:p>
            <a:r>
              <a:rPr lang="en-US" sz="3600" dirty="0"/>
              <a:t>CASE STUDY </a:t>
            </a:r>
          </a:p>
          <a:p>
            <a:r>
              <a:rPr lang="en-US" sz="3600" dirty="0"/>
              <a:t>CONCLUSION </a:t>
            </a:r>
          </a:p>
        </p:txBody>
      </p:sp>
    </p:spTree>
    <p:extLst>
      <p:ext uri="{BB962C8B-B14F-4D97-AF65-F5344CB8AC3E}">
        <p14:creationId xmlns:p14="http://schemas.microsoft.com/office/powerpoint/2010/main" val="326698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BE23-36A7-E7A6-DEC3-2F7C405F48D8}"/>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F6FEDA58-99AC-B5CC-5460-05F417C82267}"/>
              </a:ext>
            </a:extLst>
          </p:cNvPr>
          <p:cNvSpPr>
            <a:spLocks noGrp="1"/>
          </p:cNvSpPr>
          <p:nvPr>
            <p:ph idx="1"/>
          </p:nvPr>
        </p:nvSpPr>
        <p:spPr>
          <a:xfrm>
            <a:off x="1069848" y="2121407"/>
            <a:ext cx="10058400" cy="8661200"/>
          </a:xfrm>
        </p:spPr>
        <p:txBody>
          <a:bodyPr/>
          <a:lstStyle/>
          <a:p>
            <a:r>
              <a:rPr lang="en-US" dirty="0"/>
              <a:t>In a Electricity Prediction, there are some Factors which affects the Prices which includes Electricity costs, demand and Supply Of the Electricity.</a:t>
            </a:r>
          </a:p>
          <a:p>
            <a:r>
              <a:rPr lang="en-US" dirty="0"/>
              <a:t>Here , Long Short Term Memory (LSTM) is proposed which network is Capable of Learning Long Sequences with long time Lags.</a:t>
            </a:r>
          </a:p>
          <a:p>
            <a:r>
              <a:rPr lang="en-US" dirty="0"/>
              <a:t>Many Exogenous Factors are also considered as inputs to the network , also includes the Forecasted System Demand , Historical Prices, Hour Of the day , Day of the week, Week of the year and holidays Information.</a:t>
            </a:r>
          </a:p>
          <a:p>
            <a:r>
              <a:rPr lang="en-US" dirty="0"/>
              <a:t>We Propose To use LSTM model for 24Hours ahead Price Due to the strong Ability Of LSTM to memorize the previous price trend During Training.</a:t>
            </a:r>
          </a:p>
          <a:p>
            <a:r>
              <a:rPr lang="en-US" dirty="0"/>
              <a:t>Simulation Models requires Detailed System Operation Parameters to build the model.</a:t>
            </a:r>
          </a:p>
          <a:p>
            <a:r>
              <a:rPr lang="en-US" dirty="0"/>
              <a:t>They Focus More Quality Issues rather than during Learning Process .</a:t>
            </a:r>
          </a:p>
          <a:p>
            <a:pPr marL="0" indent="0">
              <a:buNone/>
            </a:pPr>
            <a:endParaRPr lang="en-US" dirty="0"/>
          </a:p>
        </p:txBody>
      </p:sp>
    </p:spTree>
    <p:extLst>
      <p:ext uri="{BB962C8B-B14F-4D97-AF65-F5344CB8AC3E}">
        <p14:creationId xmlns:p14="http://schemas.microsoft.com/office/powerpoint/2010/main" val="96712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2668-4B96-12E2-D7C9-59E5C2D9CAB9}"/>
              </a:ext>
            </a:extLst>
          </p:cNvPr>
          <p:cNvSpPr>
            <a:spLocks noGrp="1"/>
          </p:cNvSpPr>
          <p:nvPr>
            <p:ph type="title"/>
          </p:nvPr>
        </p:nvSpPr>
        <p:spPr>
          <a:xfrm>
            <a:off x="1069848" y="287036"/>
            <a:ext cx="9550521" cy="1035830"/>
          </a:xfrm>
        </p:spPr>
        <p:txBody>
          <a:bodyPr/>
          <a:lstStyle/>
          <a:p>
            <a:r>
              <a:rPr lang="en-US" dirty="0"/>
              <a:t>METHODOLOGY </a:t>
            </a:r>
          </a:p>
        </p:txBody>
      </p:sp>
      <p:sp>
        <p:nvSpPr>
          <p:cNvPr id="3" name="Content Placeholder 2">
            <a:extLst>
              <a:ext uri="{FF2B5EF4-FFF2-40B4-BE49-F238E27FC236}">
                <a16:creationId xmlns:a16="http://schemas.microsoft.com/office/drawing/2014/main" id="{44B16155-89FB-1EB8-FB96-B5A30C60C1D5}"/>
              </a:ext>
            </a:extLst>
          </p:cNvPr>
          <p:cNvSpPr>
            <a:spLocks noGrp="1"/>
          </p:cNvSpPr>
          <p:nvPr>
            <p:ph idx="1"/>
          </p:nvPr>
        </p:nvSpPr>
        <p:spPr>
          <a:xfrm>
            <a:off x="997846" y="1969197"/>
            <a:ext cx="5887533" cy="4417874"/>
          </a:xfrm>
        </p:spPr>
        <p:txBody>
          <a:bodyPr>
            <a:noAutofit/>
          </a:bodyPr>
          <a:lstStyle/>
          <a:p>
            <a:endParaRPr lang="en-US" dirty="0"/>
          </a:p>
          <a:p>
            <a:r>
              <a:rPr lang="en-US" dirty="0"/>
              <a:t>A.)PREPROCESSING:</a:t>
            </a:r>
          </a:p>
          <a:p>
            <a:pPr marL="0" indent="0">
              <a:buNone/>
            </a:pPr>
            <a:r>
              <a:rPr lang="en-US" dirty="0"/>
              <a:t>         Both the </a:t>
            </a:r>
            <a:r>
              <a:rPr lang="en-US" dirty="0" err="1"/>
              <a:t>negativeprices</a:t>
            </a:r>
            <a:r>
              <a:rPr lang="en-US" dirty="0"/>
              <a:t> caused by Transmission Constraints and </a:t>
            </a:r>
            <a:r>
              <a:rPr lang="en-US" dirty="0" err="1"/>
              <a:t>extremelyHigh</a:t>
            </a:r>
            <a:r>
              <a:rPr lang="en-US" dirty="0"/>
              <a:t> prices  caused by Shortage Of power Supply appear in two markets .</a:t>
            </a:r>
          </a:p>
          <a:p>
            <a:pPr marL="0" indent="0">
              <a:buNone/>
            </a:pPr>
            <a:r>
              <a:rPr lang="en-US" dirty="0"/>
              <a:t>          Logarithm Of the data To do the prediction Which is defined as: </a:t>
            </a:r>
            <a:r>
              <a:rPr lang="en-US" dirty="0" err="1"/>
              <a:t>Ldt</a:t>
            </a:r>
            <a:r>
              <a:rPr lang="en-US" dirty="0"/>
              <a:t>=ln(</a:t>
            </a:r>
            <a:r>
              <a:rPr lang="en-US" dirty="0" err="1"/>
              <a:t>pdt</a:t>
            </a:r>
            <a:r>
              <a:rPr lang="en-US" dirty="0"/>
              <a:t>)</a:t>
            </a:r>
          </a:p>
          <a:p>
            <a:pPr marL="0" indent="0">
              <a:buNone/>
            </a:pPr>
            <a:r>
              <a:rPr lang="en-US" dirty="0"/>
              <a:t>d---</a:t>
            </a:r>
            <a:r>
              <a:rPr lang="en-US" dirty="0">
                <a:sym typeface="Wingdings" pitchFamily="2" charset="2"/>
              </a:rPr>
              <a:t>day</a:t>
            </a:r>
          </a:p>
          <a:p>
            <a:pPr marL="0" indent="0">
              <a:buNone/>
            </a:pPr>
            <a:r>
              <a:rPr lang="en-US" dirty="0"/>
              <a:t>t----</a:t>
            </a:r>
            <a:r>
              <a:rPr lang="en-US" dirty="0">
                <a:sym typeface="Wingdings" pitchFamily="2" charset="2"/>
              </a:rPr>
              <a:t>time Step </a:t>
            </a:r>
          </a:p>
          <a:p>
            <a:pPr marL="0" indent="0">
              <a:buNone/>
            </a:pPr>
            <a:r>
              <a:rPr lang="en-US" dirty="0"/>
              <a:t>P---</a:t>
            </a:r>
            <a:r>
              <a:rPr lang="en-US" dirty="0">
                <a:sym typeface="Wingdings" pitchFamily="2" charset="2"/>
              </a:rPr>
              <a:t>Electricity Price</a:t>
            </a:r>
            <a:endParaRPr lang="en-US" dirty="0"/>
          </a:p>
          <a:p>
            <a:pPr marL="0" indent="0">
              <a:buNone/>
            </a:pPr>
            <a:endParaRPr lang="en-US" dirty="0"/>
          </a:p>
          <a:p>
            <a:pPr marL="0" indent="0">
              <a:buNone/>
            </a:pPr>
            <a:r>
              <a:rPr lang="en-US" dirty="0"/>
              <a:t> </a:t>
            </a:r>
          </a:p>
        </p:txBody>
      </p:sp>
      <p:sp>
        <p:nvSpPr>
          <p:cNvPr id="5" name="Content Placeholder 2">
            <a:extLst>
              <a:ext uri="{FF2B5EF4-FFF2-40B4-BE49-F238E27FC236}">
                <a16:creationId xmlns:a16="http://schemas.microsoft.com/office/drawing/2014/main" id="{41502EF0-B3A3-10D6-B463-6838E63267A9}"/>
              </a:ext>
            </a:extLst>
          </p:cNvPr>
          <p:cNvSpPr>
            <a:spLocks noGrp="1"/>
          </p:cNvSpPr>
          <p:nvPr>
            <p:ph idx="1"/>
          </p:nvPr>
        </p:nvSpPr>
        <p:spPr>
          <a:xfrm>
            <a:off x="6885379" y="2371314"/>
            <a:ext cx="4714427" cy="4015757"/>
          </a:xfrm>
        </p:spPr>
        <p:txBody>
          <a:bodyPr>
            <a:normAutofit/>
          </a:bodyPr>
          <a:lstStyle/>
          <a:p>
            <a:r>
              <a:rPr lang="en-US" dirty="0"/>
              <a:t>B.)LSTM NEUTRAL NETWORK:</a:t>
            </a:r>
          </a:p>
          <a:p>
            <a:pPr marL="0" indent="0">
              <a:buNone/>
            </a:pPr>
            <a:r>
              <a:rPr lang="en-US" dirty="0"/>
              <a:t>         The Weights update scheme may stop the Neutral Network from further training.</a:t>
            </a:r>
          </a:p>
          <a:p>
            <a:pPr marL="0" indent="0">
              <a:buNone/>
            </a:pPr>
            <a:r>
              <a:rPr lang="en-US" dirty="0"/>
              <a:t>         The key Idea Behind The LSTM is to regulate the cell States using Different Types of Gates  includes Input, Forget and Output gates.</a:t>
            </a:r>
          </a:p>
          <a:p>
            <a:pPr marL="0" indent="0">
              <a:buNone/>
            </a:pPr>
            <a:r>
              <a:rPr lang="en-US" dirty="0"/>
              <a:t>(Ct-1)-----</a:t>
            </a:r>
            <a:r>
              <a:rPr lang="en-US" dirty="0">
                <a:sym typeface="Wingdings" pitchFamily="2" charset="2"/>
              </a:rPr>
              <a:t>&gt;State of the cell</a:t>
            </a:r>
          </a:p>
          <a:p>
            <a:pPr marL="0" indent="0">
              <a:buNone/>
            </a:pPr>
            <a:r>
              <a:rPr lang="en-US" dirty="0">
                <a:sym typeface="Wingdings" pitchFamily="2" charset="2"/>
              </a:rPr>
              <a:t>Ct----------&gt;Next state </a:t>
            </a:r>
            <a:endParaRPr lang="en-US" dirty="0"/>
          </a:p>
        </p:txBody>
      </p:sp>
      <p:sp>
        <p:nvSpPr>
          <p:cNvPr id="7" name="TextBox 6">
            <a:extLst>
              <a:ext uri="{FF2B5EF4-FFF2-40B4-BE49-F238E27FC236}">
                <a16:creationId xmlns:a16="http://schemas.microsoft.com/office/drawing/2014/main" id="{6616B477-F622-42BA-D393-F3906997A0AC}"/>
              </a:ext>
            </a:extLst>
          </p:cNvPr>
          <p:cNvSpPr txBox="1"/>
          <p:nvPr/>
        </p:nvSpPr>
        <p:spPr>
          <a:xfrm>
            <a:off x="1069848" y="1322866"/>
            <a:ext cx="10124306" cy="646331"/>
          </a:xfrm>
          <a:prstGeom prst="rect">
            <a:avLst/>
          </a:prstGeom>
          <a:noFill/>
        </p:spPr>
        <p:txBody>
          <a:bodyPr wrap="square">
            <a:spAutoFit/>
          </a:bodyPr>
          <a:lstStyle/>
          <a:p>
            <a:r>
              <a:rPr lang="en-US" dirty="0"/>
              <a:t>The Objective Of the Presented Methodology is to predict the day ahead Electricity Price, given historical Price data and exogenous Variables .</a:t>
            </a:r>
          </a:p>
        </p:txBody>
      </p:sp>
    </p:spTree>
    <p:extLst>
      <p:ext uri="{BB962C8B-B14F-4D97-AF65-F5344CB8AC3E}">
        <p14:creationId xmlns:p14="http://schemas.microsoft.com/office/powerpoint/2010/main" val="12485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5310-F5EE-325D-0473-80183D8BEB75}"/>
              </a:ext>
            </a:extLst>
          </p:cNvPr>
          <p:cNvSpPr>
            <a:spLocks noGrp="1"/>
          </p:cNvSpPr>
          <p:nvPr>
            <p:ph type="title"/>
          </p:nvPr>
        </p:nvSpPr>
        <p:spPr>
          <a:xfrm>
            <a:off x="913849" y="448373"/>
            <a:ext cx="10058400" cy="1609344"/>
          </a:xfrm>
        </p:spPr>
        <p:txBody>
          <a:bodyPr>
            <a:normAutofit fontScale="90000"/>
          </a:bodyPr>
          <a:lstStyle/>
          <a:p>
            <a:r>
              <a:rPr lang="en-US" dirty="0"/>
              <a:t>ELECTRICITY PRICE Forecasting USING LSTM</a:t>
            </a:r>
            <a:br>
              <a:rPr lang="en-US" dirty="0"/>
            </a:br>
            <a:endParaRPr lang="en-US" dirty="0"/>
          </a:p>
        </p:txBody>
      </p:sp>
      <p:sp>
        <p:nvSpPr>
          <p:cNvPr id="3" name="Content Placeholder 2">
            <a:extLst>
              <a:ext uri="{FF2B5EF4-FFF2-40B4-BE49-F238E27FC236}">
                <a16:creationId xmlns:a16="http://schemas.microsoft.com/office/drawing/2014/main" id="{7286FA85-B0F3-1ABD-35FF-FF420AFFC993}"/>
              </a:ext>
            </a:extLst>
          </p:cNvPr>
          <p:cNvSpPr>
            <a:spLocks noGrp="1"/>
          </p:cNvSpPr>
          <p:nvPr>
            <p:ph idx="1"/>
          </p:nvPr>
        </p:nvSpPr>
        <p:spPr>
          <a:xfrm>
            <a:off x="913849" y="1690292"/>
            <a:ext cx="10058400" cy="4050792"/>
          </a:xfrm>
        </p:spPr>
        <p:txBody>
          <a:bodyPr>
            <a:noAutofit/>
          </a:bodyPr>
          <a:lstStyle/>
          <a:p>
            <a:pPr marL="0" indent="0">
              <a:buNone/>
            </a:pPr>
            <a:r>
              <a:rPr lang="en-US" dirty="0"/>
              <a:t>We Propose to apply Stacked LSTM with Multiple layers to Predict the electricity Price and this performance of the model can be influenced by the number of LSTM layers which includes Input time Steps, Structure of Forecasting Manner and Input variables.</a:t>
            </a:r>
          </a:p>
          <a:p>
            <a:pPr marL="0" indent="0">
              <a:buNone/>
            </a:pPr>
            <a:endParaRPr lang="en-US" dirty="0"/>
          </a:p>
          <a:p>
            <a:pPr marL="0" indent="0">
              <a:buNone/>
            </a:pPr>
            <a:r>
              <a:rPr lang="en-US" dirty="0"/>
              <a:t>   The Actual Price Values at day d are denoted as:</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 can be 24 for a hourly market and 48 for a half hourly market.</a:t>
            </a:r>
          </a:p>
          <a:p>
            <a:pPr marL="0" indent="0">
              <a:buNone/>
            </a:pPr>
            <a:r>
              <a:rPr lang="en-US" dirty="0"/>
              <a:t>                     </a:t>
            </a:r>
          </a:p>
        </p:txBody>
      </p:sp>
      <p:pic>
        <p:nvPicPr>
          <p:cNvPr id="4" name="Picture 4">
            <a:extLst>
              <a:ext uri="{FF2B5EF4-FFF2-40B4-BE49-F238E27FC236}">
                <a16:creationId xmlns:a16="http://schemas.microsoft.com/office/drawing/2014/main" id="{AD826630-D1B5-EFAF-9B70-6F271FBFE3A2}"/>
              </a:ext>
            </a:extLst>
          </p:cNvPr>
          <p:cNvPicPr>
            <a:picLocks noChangeAspect="1"/>
          </p:cNvPicPr>
          <p:nvPr/>
        </p:nvPicPr>
        <p:blipFill>
          <a:blip r:embed="rId2"/>
          <a:stretch>
            <a:fillRect/>
          </a:stretch>
        </p:blipFill>
        <p:spPr>
          <a:xfrm>
            <a:off x="3900615" y="4034486"/>
            <a:ext cx="4390770" cy="711444"/>
          </a:xfrm>
          <a:prstGeom prst="rect">
            <a:avLst/>
          </a:prstGeom>
        </p:spPr>
      </p:pic>
      <p:sp>
        <p:nvSpPr>
          <p:cNvPr id="6" name="TextBox 5">
            <a:extLst>
              <a:ext uri="{FF2B5EF4-FFF2-40B4-BE49-F238E27FC236}">
                <a16:creationId xmlns:a16="http://schemas.microsoft.com/office/drawing/2014/main" id="{43F2EB81-6642-B26E-234C-AF65F832F9EB}"/>
              </a:ext>
            </a:extLst>
          </p:cNvPr>
          <p:cNvSpPr txBox="1"/>
          <p:nvPr/>
        </p:nvSpPr>
        <p:spPr>
          <a:xfrm>
            <a:off x="913849" y="5048963"/>
            <a:ext cx="9746403" cy="707886"/>
          </a:xfrm>
          <a:prstGeom prst="rect">
            <a:avLst/>
          </a:prstGeom>
          <a:noFill/>
        </p:spPr>
        <p:txBody>
          <a:bodyPr wrap="square">
            <a:spAutoFit/>
          </a:bodyPr>
          <a:lstStyle/>
          <a:p>
            <a:r>
              <a:rPr lang="en-US" sz="2000" dirty="0"/>
              <a:t>The Structure of LSTM network based on a model in a recursive manner for multiple steps forecasting.</a:t>
            </a:r>
          </a:p>
        </p:txBody>
      </p:sp>
    </p:spTree>
    <p:extLst>
      <p:ext uri="{BB962C8B-B14F-4D97-AF65-F5344CB8AC3E}">
        <p14:creationId xmlns:p14="http://schemas.microsoft.com/office/powerpoint/2010/main" val="250376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8627-D1B8-00DC-2A49-A4E7BC51BA75}"/>
              </a:ext>
            </a:extLst>
          </p:cNvPr>
          <p:cNvSpPr>
            <a:spLocks noGrp="1"/>
          </p:cNvSpPr>
          <p:nvPr>
            <p:ph type="title"/>
          </p:nvPr>
        </p:nvSpPr>
        <p:spPr/>
        <p:txBody>
          <a:bodyPr/>
          <a:lstStyle/>
          <a:p>
            <a:r>
              <a:rPr lang="en-US" dirty="0"/>
              <a:t>CASE STUDY </a:t>
            </a:r>
          </a:p>
        </p:txBody>
      </p:sp>
      <p:sp>
        <p:nvSpPr>
          <p:cNvPr id="3" name="Content Placeholder 2">
            <a:extLst>
              <a:ext uri="{FF2B5EF4-FFF2-40B4-BE49-F238E27FC236}">
                <a16:creationId xmlns:a16="http://schemas.microsoft.com/office/drawing/2014/main" id="{B661F6D0-C28D-55CF-79C1-FC261E19D09C}"/>
              </a:ext>
            </a:extLst>
          </p:cNvPr>
          <p:cNvSpPr>
            <a:spLocks noGrp="1"/>
          </p:cNvSpPr>
          <p:nvPr>
            <p:ph idx="1"/>
          </p:nvPr>
        </p:nvSpPr>
        <p:spPr>
          <a:xfrm>
            <a:off x="1066800" y="1896747"/>
            <a:ext cx="10058400" cy="4050792"/>
          </a:xfrm>
        </p:spPr>
        <p:txBody>
          <a:bodyPr>
            <a:normAutofit/>
          </a:bodyPr>
          <a:lstStyle/>
          <a:p>
            <a:r>
              <a:rPr lang="en-US" sz="2400" dirty="0"/>
              <a:t>The Price data and exogenous Variables from 3 months prior to the first day of each test week are used as training datasets and 20% of the training date is used for Validation.</a:t>
            </a:r>
          </a:p>
          <a:p>
            <a:r>
              <a:rPr lang="en-US" sz="2400" dirty="0"/>
              <a:t>Four one-week periods representing four different seasons in 2013 are selected from VIC market for testing.</a:t>
            </a:r>
          </a:p>
          <a:p>
            <a:pPr marL="0" indent="0">
              <a:buNone/>
            </a:pPr>
            <a:endParaRPr lang="en-US" sz="2400" dirty="0"/>
          </a:p>
        </p:txBody>
      </p:sp>
      <p:pic>
        <p:nvPicPr>
          <p:cNvPr id="4" name="Picture 4">
            <a:extLst>
              <a:ext uri="{FF2B5EF4-FFF2-40B4-BE49-F238E27FC236}">
                <a16:creationId xmlns:a16="http://schemas.microsoft.com/office/drawing/2014/main" id="{6631BBC7-AF28-C91F-3780-327833C2281E}"/>
              </a:ext>
            </a:extLst>
          </p:cNvPr>
          <p:cNvPicPr>
            <a:picLocks noChangeAspect="1"/>
          </p:cNvPicPr>
          <p:nvPr/>
        </p:nvPicPr>
        <p:blipFill>
          <a:blip r:embed="rId2"/>
          <a:stretch>
            <a:fillRect/>
          </a:stretch>
        </p:blipFill>
        <p:spPr>
          <a:xfrm>
            <a:off x="3508784" y="3922143"/>
            <a:ext cx="5174432" cy="2451225"/>
          </a:xfrm>
          <a:prstGeom prst="rect">
            <a:avLst/>
          </a:prstGeom>
        </p:spPr>
      </p:pic>
    </p:spTree>
    <p:extLst>
      <p:ext uri="{BB962C8B-B14F-4D97-AF65-F5344CB8AC3E}">
        <p14:creationId xmlns:p14="http://schemas.microsoft.com/office/powerpoint/2010/main" val="239547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EC77-370E-E94D-56D4-5E25CECB572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FDF4DF83-779E-1EA4-BB81-2EE8CC966735}"/>
              </a:ext>
            </a:extLst>
          </p:cNvPr>
          <p:cNvSpPr>
            <a:spLocks noGrp="1"/>
          </p:cNvSpPr>
          <p:nvPr>
            <p:ph idx="1"/>
          </p:nvPr>
        </p:nvSpPr>
        <p:spPr>
          <a:xfrm>
            <a:off x="1069848" y="2121407"/>
            <a:ext cx="9188604" cy="5740910"/>
          </a:xfrm>
        </p:spPr>
        <p:txBody>
          <a:bodyPr>
            <a:normAutofit/>
          </a:bodyPr>
          <a:lstStyle/>
          <a:p>
            <a:r>
              <a:rPr lang="en-US" sz="2800" dirty="0"/>
              <a:t>We Proposed a Multilayer LSTM based model for forecasting the day-ahead Electricity Prices due to its ability to bridge long time Lags of inputs and remembering the historical trend Information in time Series.</a:t>
            </a:r>
          </a:p>
          <a:p>
            <a:r>
              <a:rPr lang="en-US" sz="2800" dirty="0"/>
              <a:t>The Performance of the Proposed method is compared with other four popular methods used in the market (BP-ANN,WT-ANN,PSO-ANFIS and SARIMA)</a:t>
            </a:r>
          </a:p>
          <a:p>
            <a:endParaRPr lang="en-US" sz="2800" dirty="0"/>
          </a:p>
        </p:txBody>
      </p:sp>
    </p:spTree>
    <p:extLst>
      <p:ext uri="{BB962C8B-B14F-4D97-AF65-F5344CB8AC3E}">
        <p14:creationId xmlns:p14="http://schemas.microsoft.com/office/powerpoint/2010/main" val="1699918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ELECTRICITY PRICES PREDICTION </vt:lpstr>
      <vt:lpstr>OVERVIEW </vt:lpstr>
      <vt:lpstr>INTRODUCTION </vt:lpstr>
      <vt:lpstr>METHODOLOGY </vt:lpstr>
      <vt:lpstr>ELECTRICITY PRICE Forecasting USING LSTM </vt:lpstr>
      <vt:lpstr>CASE STUDY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PRICES PREDICTION </dc:title>
  <dc:creator>thara fahmee</dc:creator>
  <cp:lastModifiedBy>thara fahmee</cp:lastModifiedBy>
  <cp:revision>3</cp:revision>
  <dcterms:created xsi:type="dcterms:W3CDTF">2023-09-26T16:46:50Z</dcterms:created>
  <dcterms:modified xsi:type="dcterms:W3CDTF">2023-09-28T04:00:31Z</dcterms:modified>
</cp:coreProperties>
</file>