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08" r:id="rId1"/>
  </p:sldMasterIdLst>
  <p:notesMasterIdLst>
    <p:notesMasterId r:id="rId59"/>
  </p:notesMasterIdLst>
  <p:handoutMasterIdLst>
    <p:handoutMasterId r:id="rId60"/>
  </p:handoutMasterIdLst>
  <p:sldIdLst>
    <p:sldId id="256" r:id="rId2"/>
    <p:sldId id="301" r:id="rId3"/>
    <p:sldId id="288" r:id="rId4"/>
    <p:sldId id="287" r:id="rId5"/>
    <p:sldId id="302" r:id="rId6"/>
    <p:sldId id="278" r:id="rId7"/>
    <p:sldId id="293" r:id="rId8"/>
    <p:sldId id="310" r:id="rId9"/>
    <p:sldId id="260" r:id="rId10"/>
    <p:sldId id="261" r:id="rId11"/>
    <p:sldId id="262" r:id="rId12"/>
    <p:sldId id="263" r:id="rId13"/>
    <p:sldId id="264" r:id="rId14"/>
    <p:sldId id="275" r:id="rId15"/>
    <p:sldId id="276" r:id="rId16"/>
    <p:sldId id="277" r:id="rId17"/>
    <p:sldId id="267" r:id="rId18"/>
    <p:sldId id="299" r:id="rId19"/>
    <p:sldId id="303" r:id="rId20"/>
    <p:sldId id="322" r:id="rId21"/>
    <p:sldId id="323" r:id="rId22"/>
    <p:sldId id="311" r:id="rId23"/>
    <p:sldId id="324" r:id="rId24"/>
    <p:sldId id="268" r:id="rId25"/>
    <p:sldId id="297" r:id="rId26"/>
    <p:sldId id="289" r:id="rId27"/>
    <p:sldId id="308" r:id="rId28"/>
    <p:sldId id="290" r:id="rId29"/>
    <p:sldId id="309" r:id="rId30"/>
    <p:sldId id="292" r:id="rId31"/>
    <p:sldId id="307" r:id="rId32"/>
    <p:sldId id="304" r:id="rId33"/>
    <p:sldId id="306" r:id="rId34"/>
    <p:sldId id="294" r:id="rId35"/>
    <p:sldId id="296" r:id="rId36"/>
    <p:sldId id="295" r:id="rId37"/>
    <p:sldId id="279" r:id="rId38"/>
    <p:sldId id="321" r:id="rId39"/>
    <p:sldId id="282" r:id="rId40"/>
    <p:sldId id="283" r:id="rId41"/>
    <p:sldId id="284" r:id="rId42"/>
    <p:sldId id="285" r:id="rId43"/>
    <p:sldId id="313" r:id="rId44"/>
    <p:sldId id="312" r:id="rId45"/>
    <p:sldId id="315" r:id="rId46"/>
    <p:sldId id="316" r:id="rId47"/>
    <p:sldId id="318" r:id="rId48"/>
    <p:sldId id="319" r:id="rId49"/>
    <p:sldId id="320" r:id="rId50"/>
    <p:sldId id="305" r:id="rId51"/>
    <p:sldId id="270" r:id="rId52"/>
    <p:sldId id="271" r:id="rId53"/>
    <p:sldId id="325" r:id="rId54"/>
    <p:sldId id="314" r:id="rId55"/>
    <p:sldId id="272" r:id="rId56"/>
    <p:sldId id="317" r:id="rId57"/>
    <p:sldId id="27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EC6096-9C8E-4D06-BC75-5C70CE8D8515}">
          <p14:sldIdLst>
            <p14:sldId id="256"/>
            <p14:sldId id="301"/>
            <p14:sldId id="288"/>
            <p14:sldId id="287"/>
            <p14:sldId id="302"/>
            <p14:sldId id="278"/>
            <p14:sldId id="293"/>
            <p14:sldId id="310"/>
            <p14:sldId id="260"/>
            <p14:sldId id="261"/>
            <p14:sldId id="262"/>
            <p14:sldId id="263"/>
            <p14:sldId id="264"/>
            <p14:sldId id="275"/>
            <p14:sldId id="276"/>
            <p14:sldId id="277"/>
            <p14:sldId id="267"/>
            <p14:sldId id="299"/>
            <p14:sldId id="303"/>
            <p14:sldId id="322"/>
            <p14:sldId id="323"/>
            <p14:sldId id="311"/>
            <p14:sldId id="324"/>
            <p14:sldId id="268"/>
            <p14:sldId id="297"/>
            <p14:sldId id="289"/>
            <p14:sldId id="308"/>
            <p14:sldId id="290"/>
            <p14:sldId id="309"/>
            <p14:sldId id="292"/>
            <p14:sldId id="307"/>
            <p14:sldId id="304"/>
            <p14:sldId id="306"/>
            <p14:sldId id="294"/>
            <p14:sldId id="296"/>
            <p14:sldId id="295"/>
            <p14:sldId id="279"/>
            <p14:sldId id="321"/>
            <p14:sldId id="282"/>
            <p14:sldId id="283"/>
            <p14:sldId id="284"/>
            <p14:sldId id="285"/>
            <p14:sldId id="313"/>
            <p14:sldId id="312"/>
            <p14:sldId id="315"/>
            <p14:sldId id="316"/>
            <p14:sldId id="318"/>
            <p14:sldId id="319"/>
            <p14:sldId id="320"/>
            <p14:sldId id="305"/>
            <p14:sldId id="270"/>
            <p14:sldId id="271"/>
            <p14:sldId id="325"/>
            <p14:sldId id="314"/>
            <p14:sldId id="272"/>
            <p14:sldId id="317"/>
            <p14:sldId id="2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ajyoti saha" initials="as" lastIdx="1" clrIdx="0">
    <p:extLst>
      <p:ext uri="{19B8F6BF-5375-455C-9EA6-DF929625EA0E}">
        <p15:presenceInfo xmlns:p15="http://schemas.microsoft.com/office/powerpoint/2012/main" userId="f56e2255d7f0e3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showGuides="1">
      <p:cViewPr>
        <p:scale>
          <a:sx n="75" d="100"/>
          <a:sy n="75" d="100"/>
        </p:scale>
        <p:origin x="878"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ua Choudhury" userId="a5b76ab468f34f1b" providerId="LiveId" clId="{08E03C93-40F2-484D-B9D4-532475EEAEDB}"/>
    <pc:docChg chg="undo custSel modSld">
      <pc:chgData name="Anasua Choudhury" userId="a5b76ab468f34f1b" providerId="LiveId" clId="{08E03C93-40F2-484D-B9D4-532475EEAEDB}" dt="2022-05-03T19:21:27.453" v="52" actId="1076"/>
      <pc:docMkLst>
        <pc:docMk/>
      </pc:docMkLst>
      <pc:sldChg chg="addSp delSp modSp mod">
        <pc:chgData name="Anasua Choudhury" userId="a5b76ab468f34f1b" providerId="LiveId" clId="{08E03C93-40F2-484D-B9D4-532475EEAEDB}" dt="2022-05-03T19:21:27.453" v="52" actId="1076"/>
        <pc:sldMkLst>
          <pc:docMk/>
          <pc:sldMk cId="4191510898" sldId="314"/>
        </pc:sldMkLst>
        <pc:spChg chg="mod">
          <ac:chgData name="Anasua Choudhury" userId="a5b76ab468f34f1b" providerId="LiveId" clId="{08E03C93-40F2-484D-B9D4-532475EEAEDB}" dt="2022-05-03T19:16:04.811" v="3" actId="1076"/>
          <ac:spMkLst>
            <pc:docMk/>
            <pc:sldMk cId="4191510898" sldId="314"/>
            <ac:spMk id="2" creationId="{F8959DD6-B09A-3E9A-D2A6-3DA4B6AE1B67}"/>
          </ac:spMkLst>
        </pc:spChg>
        <pc:spChg chg="add del mod">
          <ac:chgData name="Anasua Choudhury" userId="a5b76ab468f34f1b" providerId="LiveId" clId="{08E03C93-40F2-484D-B9D4-532475EEAEDB}" dt="2022-05-03T19:17:41.055" v="17" actId="478"/>
          <ac:spMkLst>
            <pc:docMk/>
            <pc:sldMk cId="4191510898" sldId="314"/>
            <ac:spMk id="8" creationId="{29925355-C336-4FD5-7BB5-57E7F82F6E94}"/>
          </ac:spMkLst>
        </pc:spChg>
        <pc:spChg chg="add del mod">
          <ac:chgData name="Anasua Choudhury" userId="a5b76ab468f34f1b" providerId="LiveId" clId="{08E03C93-40F2-484D-B9D4-532475EEAEDB}" dt="2022-05-03T19:18:18.190" v="26" actId="478"/>
          <ac:spMkLst>
            <pc:docMk/>
            <pc:sldMk cId="4191510898" sldId="314"/>
            <ac:spMk id="12" creationId="{35EAE984-51C0-B2D8-BB92-C62C1133A239}"/>
          </ac:spMkLst>
        </pc:spChg>
        <pc:picChg chg="add del mod">
          <ac:chgData name="Anasua Choudhury" userId="a5b76ab468f34f1b" providerId="LiveId" clId="{08E03C93-40F2-484D-B9D4-532475EEAEDB}" dt="2022-05-03T19:18:18.190" v="26" actId="478"/>
          <ac:picMkLst>
            <pc:docMk/>
            <pc:sldMk cId="4191510898" sldId="314"/>
            <ac:picMk id="5" creationId="{F98D2B6C-6FEE-D2E9-477D-9DD1CF0F61A2}"/>
          </ac:picMkLst>
        </pc:picChg>
        <pc:picChg chg="add del mod modCrop">
          <ac:chgData name="Anasua Choudhury" userId="a5b76ab468f34f1b" providerId="LiveId" clId="{08E03C93-40F2-484D-B9D4-532475EEAEDB}" dt="2022-05-03T19:17:46.157" v="18" actId="478"/>
          <ac:picMkLst>
            <pc:docMk/>
            <pc:sldMk cId="4191510898" sldId="314"/>
            <ac:picMk id="6" creationId="{D1BD7FD8-9900-D38E-94F7-F03902754771}"/>
          </ac:picMkLst>
        </pc:picChg>
        <pc:picChg chg="add mod modCrop">
          <ac:chgData name="Anasua Choudhury" userId="a5b76ab468f34f1b" providerId="LiveId" clId="{08E03C93-40F2-484D-B9D4-532475EEAEDB}" dt="2022-05-03T19:21:09.423" v="49" actId="1076"/>
          <ac:picMkLst>
            <pc:docMk/>
            <pc:sldMk cId="4191510898" sldId="314"/>
            <ac:picMk id="10" creationId="{1A8EB4B9-7EA7-F1FA-45BE-E625984A195A}"/>
          </ac:picMkLst>
        </pc:picChg>
        <pc:picChg chg="add mod modCrop">
          <ac:chgData name="Anasua Choudhury" userId="a5b76ab468f34f1b" providerId="LiveId" clId="{08E03C93-40F2-484D-B9D4-532475EEAEDB}" dt="2022-05-03T19:21:27.453" v="52" actId="1076"/>
          <ac:picMkLst>
            <pc:docMk/>
            <pc:sldMk cId="4191510898" sldId="314"/>
            <ac:picMk id="14" creationId="{BCB0F81A-FA0F-6A43-CF19-55D568F250E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30618-1A61-41E4-8577-37CC8C20F52D}" type="doc">
      <dgm:prSet loTypeId="urn:microsoft.com/office/officeart/2005/8/layout/process5" loCatId="process" qsTypeId="urn:microsoft.com/office/officeart/2005/8/quickstyle/simple5" qsCatId="simple" csTypeId="urn:microsoft.com/office/officeart/2005/8/colors/accent1_1" csCatId="accent1" phldr="1"/>
      <dgm:spPr/>
      <dgm:t>
        <a:bodyPr/>
        <a:lstStyle/>
        <a:p>
          <a:endParaRPr lang="en-IN"/>
        </a:p>
      </dgm:t>
    </dgm:pt>
    <dgm:pt modelId="{96066F5F-0D88-4804-AF9E-12C8C71B887A}">
      <dgm:prSet phldrT="[Text]" custT="1"/>
      <dgm:spPr/>
      <dgm:t>
        <a:bodyPr/>
        <a:lstStyle/>
        <a:p>
          <a:r>
            <a:rPr lang="en-US" sz="2400" dirty="0"/>
            <a:t>Image Decomposition</a:t>
          </a:r>
        </a:p>
        <a:p>
          <a:r>
            <a:rPr lang="en-US" sz="1800" dirty="0"/>
            <a:t>(</a:t>
          </a:r>
          <a:r>
            <a:rPr lang="en-US" sz="1800" dirty="0" err="1"/>
            <a:t>Haar</a:t>
          </a:r>
          <a:r>
            <a:rPr lang="en-US" sz="1800" dirty="0"/>
            <a:t> IWT)</a:t>
          </a:r>
          <a:endParaRPr lang="en-IN" sz="1800" dirty="0"/>
        </a:p>
      </dgm:t>
    </dgm:pt>
    <dgm:pt modelId="{248E5607-E42A-4A70-AF42-6B5E8A4AC4A8}" type="parTrans" cxnId="{C4D5E20C-1F20-4423-B5AA-0A270ED31352}">
      <dgm:prSet/>
      <dgm:spPr/>
      <dgm:t>
        <a:bodyPr/>
        <a:lstStyle/>
        <a:p>
          <a:endParaRPr lang="en-IN"/>
        </a:p>
      </dgm:t>
    </dgm:pt>
    <dgm:pt modelId="{3B4D3DFC-0991-4692-BB95-C31F139F2888}" type="sibTrans" cxnId="{C4D5E20C-1F20-4423-B5AA-0A270ED31352}">
      <dgm:prSet/>
      <dgm:spPr/>
      <dgm:t>
        <a:bodyPr/>
        <a:lstStyle/>
        <a:p>
          <a:endParaRPr lang="en-IN"/>
        </a:p>
      </dgm:t>
    </dgm:pt>
    <dgm:pt modelId="{4F25C7DB-2D5B-456B-8167-6B4DF23BA54A}">
      <dgm:prSet phldrT="[Text]" custT="1"/>
      <dgm:spPr/>
      <dgm:t>
        <a:bodyPr/>
        <a:lstStyle/>
        <a:p>
          <a:r>
            <a:rPr lang="en-US" sz="2400" dirty="0"/>
            <a:t>Data Embedding and Reverse IWT</a:t>
          </a:r>
        </a:p>
        <a:p>
          <a:r>
            <a:rPr lang="en-US" sz="1800" dirty="0"/>
            <a:t>(Histogram Shift based Data Hiding)</a:t>
          </a:r>
          <a:endParaRPr lang="en-IN" sz="1800" dirty="0"/>
        </a:p>
      </dgm:t>
    </dgm:pt>
    <dgm:pt modelId="{F50F65B4-39D3-478B-AC0D-05DE38D13127}" type="parTrans" cxnId="{06F1D7EA-E7DB-4119-A2F8-EC7B0A89AAB4}">
      <dgm:prSet/>
      <dgm:spPr/>
      <dgm:t>
        <a:bodyPr/>
        <a:lstStyle/>
        <a:p>
          <a:endParaRPr lang="en-IN"/>
        </a:p>
      </dgm:t>
    </dgm:pt>
    <dgm:pt modelId="{C249CAAD-C013-4915-8520-5E7B6B70D2BE}" type="sibTrans" cxnId="{06F1D7EA-E7DB-4119-A2F8-EC7B0A89AAB4}">
      <dgm:prSet/>
      <dgm:spPr/>
      <dgm:t>
        <a:bodyPr/>
        <a:lstStyle/>
        <a:p>
          <a:endParaRPr lang="en-IN"/>
        </a:p>
      </dgm:t>
    </dgm:pt>
    <dgm:pt modelId="{BCF1A8E1-3D5E-4F57-91FA-D3BD9AC83604}">
      <dgm:prSet phldrT="[Text]" custT="1"/>
      <dgm:spPr/>
      <dgm:t>
        <a:bodyPr/>
        <a:lstStyle/>
        <a:p>
          <a:r>
            <a:rPr lang="en-US" sz="2400" dirty="0"/>
            <a:t>Data Encryption</a:t>
          </a:r>
        </a:p>
        <a:p>
          <a:r>
            <a:rPr lang="en-US" sz="1800" dirty="0"/>
            <a:t>(Level 1 using ECC and Level 2 using chaotic maps)</a:t>
          </a:r>
          <a:endParaRPr lang="en-IN" sz="1800" dirty="0"/>
        </a:p>
      </dgm:t>
    </dgm:pt>
    <dgm:pt modelId="{36060C32-3CBA-4982-9C49-635F6180A36C}" type="parTrans" cxnId="{A3E2E2C3-B8C0-42C8-9665-CC36D565B056}">
      <dgm:prSet/>
      <dgm:spPr/>
      <dgm:t>
        <a:bodyPr/>
        <a:lstStyle/>
        <a:p>
          <a:endParaRPr lang="en-IN"/>
        </a:p>
      </dgm:t>
    </dgm:pt>
    <dgm:pt modelId="{84D0A81F-CDBF-4F92-8C95-3C3D80E272AC}" type="sibTrans" cxnId="{A3E2E2C3-B8C0-42C8-9665-CC36D565B056}">
      <dgm:prSet/>
      <dgm:spPr/>
      <dgm:t>
        <a:bodyPr/>
        <a:lstStyle/>
        <a:p>
          <a:endParaRPr lang="en-IN"/>
        </a:p>
      </dgm:t>
    </dgm:pt>
    <dgm:pt modelId="{C43008DA-D18B-481F-BAC2-7591168C2052}">
      <dgm:prSet phldrT="[Text]" custT="1"/>
      <dgm:spPr/>
      <dgm:t>
        <a:bodyPr/>
        <a:lstStyle/>
        <a:p>
          <a:r>
            <a:rPr lang="en-US" sz="2400" dirty="0"/>
            <a:t>Data Extraction</a:t>
          </a:r>
        </a:p>
        <a:p>
          <a:r>
            <a:rPr lang="en-US" sz="1800" dirty="0"/>
            <a:t>(Histogram shift based from the decomposed decrypted image)</a:t>
          </a:r>
          <a:endParaRPr lang="en-IN" sz="1800" dirty="0"/>
        </a:p>
      </dgm:t>
    </dgm:pt>
    <dgm:pt modelId="{7B6E0551-E648-42E5-8D62-C75FEF2EB41C}" type="parTrans" cxnId="{3B31A329-BB4F-42B8-A72D-386AC99AB654}">
      <dgm:prSet/>
      <dgm:spPr/>
      <dgm:t>
        <a:bodyPr/>
        <a:lstStyle/>
        <a:p>
          <a:endParaRPr lang="en-IN"/>
        </a:p>
      </dgm:t>
    </dgm:pt>
    <dgm:pt modelId="{730E1E7C-F446-4D5D-BC7A-7A81001D52D2}" type="sibTrans" cxnId="{3B31A329-BB4F-42B8-A72D-386AC99AB654}">
      <dgm:prSet/>
      <dgm:spPr/>
      <dgm:t>
        <a:bodyPr/>
        <a:lstStyle/>
        <a:p>
          <a:endParaRPr lang="en-IN"/>
        </a:p>
      </dgm:t>
    </dgm:pt>
    <dgm:pt modelId="{5410BD62-F938-4BF0-B677-7C72D50B00B0}">
      <dgm:prSet phldrT="[Text]" custT="1"/>
      <dgm:spPr/>
      <dgm:t>
        <a:bodyPr/>
        <a:lstStyle/>
        <a:p>
          <a:r>
            <a:rPr lang="en-US" sz="2400" dirty="0"/>
            <a:t>Data Decryption</a:t>
          </a:r>
        </a:p>
        <a:p>
          <a:r>
            <a:rPr lang="en-US" sz="1800" dirty="0"/>
            <a:t>(ECC Key Hill Cipher based decryption)</a:t>
          </a:r>
          <a:endParaRPr lang="en-IN" sz="1800" dirty="0"/>
        </a:p>
      </dgm:t>
    </dgm:pt>
    <dgm:pt modelId="{A30A8E71-795D-44BA-990F-DCB9E180CF17}" type="parTrans" cxnId="{8BFDCD24-C77C-4B03-993C-87542D185284}">
      <dgm:prSet/>
      <dgm:spPr/>
      <dgm:t>
        <a:bodyPr/>
        <a:lstStyle/>
        <a:p>
          <a:endParaRPr lang="en-IN"/>
        </a:p>
      </dgm:t>
    </dgm:pt>
    <dgm:pt modelId="{2AAD6D38-B6FC-4E10-807E-F944743B5EAB}" type="sibTrans" cxnId="{8BFDCD24-C77C-4B03-993C-87542D185284}">
      <dgm:prSet/>
      <dgm:spPr/>
      <dgm:t>
        <a:bodyPr/>
        <a:lstStyle/>
        <a:p>
          <a:endParaRPr lang="en-IN"/>
        </a:p>
      </dgm:t>
    </dgm:pt>
    <dgm:pt modelId="{DFCC4734-3570-4D28-BFED-80995CAC4568}" type="pres">
      <dgm:prSet presAssocID="{38630618-1A61-41E4-8577-37CC8C20F52D}" presName="diagram" presStyleCnt="0">
        <dgm:presLayoutVars>
          <dgm:dir/>
          <dgm:resizeHandles val="exact"/>
        </dgm:presLayoutVars>
      </dgm:prSet>
      <dgm:spPr/>
    </dgm:pt>
    <dgm:pt modelId="{AC8D470E-48C0-44F9-AD5F-D99781086A9E}" type="pres">
      <dgm:prSet presAssocID="{96066F5F-0D88-4804-AF9E-12C8C71B887A}" presName="node" presStyleLbl="node1" presStyleIdx="0" presStyleCnt="5">
        <dgm:presLayoutVars>
          <dgm:bulletEnabled val="1"/>
        </dgm:presLayoutVars>
      </dgm:prSet>
      <dgm:spPr/>
    </dgm:pt>
    <dgm:pt modelId="{D316FC46-4DED-44D2-B241-4123DFE70932}" type="pres">
      <dgm:prSet presAssocID="{3B4D3DFC-0991-4692-BB95-C31F139F2888}" presName="sibTrans" presStyleLbl="sibTrans2D1" presStyleIdx="0" presStyleCnt="4"/>
      <dgm:spPr/>
    </dgm:pt>
    <dgm:pt modelId="{F85C6551-0F76-47B9-A78F-0473BB68DA97}" type="pres">
      <dgm:prSet presAssocID="{3B4D3DFC-0991-4692-BB95-C31F139F2888}" presName="connectorText" presStyleLbl="sibTrans2D1" presStyleIdx="0" presStyleCnt="4"/>
      <dgm:spPr/>
    </dgm:pt>
    <dgm:pt modelId="{D76BDBDF-59A7-44A1-B5B7-81C7592C41C3}" type="pres">
      <dgm:prSet presAssocID="{4F25C7DB-2D5B-456B-8167-6B4DF23BA54A}" presName="node" presStyleLbl="node1" presStyleIdx="1" presStyleCnt="5">
        <dgm:presLayoutVars>
          <dgm:bulletEnabled val="1"/>
        </dgm:presLayoutVars>
      </dgm:prSet>
      <dgm:spPr/>
    </dgm:pt>
    <dgm:pt modelId="{2BF24C5F-6C91-420A-BC84-88337C41B3F8}" type="pres">
      <dgm:prSet presAssocID="{C249CAAD-C013-4915-8520-5E7B6B70D2BE}" presName="sibTrans" presStyleLbl="sibTrans2D1" presStyleIdx="1" presStyleCnt="4"/>
      <dgm:spPr/>
    </dgm:pt>
    <dgm:pt modelId="{74672F85-8833-48B8-95A1-9EAAE3E166D8}" type="pres">
      <dgm:prSet presAssocID="{C249CAAD-C013-4915-8520-5E7B6B70D2BE}" presName="connectorText" presStyleLbl="sibTrans2D1" presStyleIdx="1" presStyleCnt="4"/>
      <dgm:spPr/>
    </dgm:pt>
    <dgm:pt modelId="{FC2F6A8C-F416-4DC8-AE0B-7BADB9FFA5B0}" type="pres">
      <dgm:prSet presAssocID="{BCF1A8E1-3D5E-4F57-91FA-D3BD9AC83604}" presName="node" presStyleLbl="node1" presStyleIdx="2" presStyleCnt="5">
        <dgm:presLayoutVars>
          <dgm:bulletEnabled val="1"/>
        </dgm:presLayoutVars>
      </dgm:prSet>
      <dgm:spPr/>
    </dgm:pt>
    <dgm:pt modelId="{2DC1ED68-D5A0-4A27-8721-8207F5FCA169}" type="pres">
      <dgm:prSet presAssocID="{84D0A81F-CDBF-4F92-8C95-3C3D80E272AC}" presName="sibTrans" presStyleLbl="sibTrans2D1" presStyleIdx="2" presStyleCnt="4" custAng="18380587" custFlipHor="1" custScaleX="51152" custLinFactX="93739" custLinFactNeighborX="100000" custLinFactNeighborY="5552"/>
      <dgm:spPr/>
    </dgm:pt>
    <dgm:pt modelId="{24CA1B51-0EB4-41E5-94B7-3F65370225B5}" type="pres">
      <dgm:prSet presAssocID="{84D0A81F-CDBF-4F92-8C95-3C3D80E272AC}" presName="connectorText" presStyleLbl="sibTrans2D1" presStyleIdx="2" presStyleCnt="4"/>
      <dgm:spPr/>
    </dgm:pt>
    <dgm:pt modelId="{2205F5BB-DF3A-4744-A2F0-0908E2354782}" type="pres">
      <dgm:prSet presAssocID="{C43008DA-D18B-481F-BAC2-7591168C2052}" presName="node" presStyleLbl="node1" presStyleIdx="3" presStyleCnt="5" custLinFactX="-35919" custLinFactNeighborX="-100000">
        <dgm:presLayoutVars>
          <dgm:bulletEnabled val="1"/>
        </dgm:presLayoutVars>
      </dgm:prSet>
      <dgm:spPr/>
    </dgm:pt>
    <dgm:pt modelId="{6B0D17B3-B00B-4978-A527-E3730BB89279}" type="pres">
      <dgm:prSet presAssocID="{730E1E7C-F446-4D5D-BC7A-7A81001D52D2}" presName="sibTrans" presStyleLbl="sibTrans2D1" presStyleIdx="3" presStyleCnt="4" custAng="10772674" custScaleX="111084" custLinFactNeighborX="10287" custLinFactNeighborY="4114"/>
      <dgm:spPr/>
    </dgm:pt>
    <dgm:pt modelId="{3D18C515-C17C-4B15-B9C9-DB5596AFA0E9}" type="pres">
      <dgm:prSet presAssocID="{730E1E7C-F446-4D5D-BC7A-7A81001D52D2}" presName="connectorText" presStyleLbl="sibTrans2D1" presStyleIdx="3" presStyleCnt="4"/>
      <dgm:spPr/>
    </dgm:pt>
    <dgm:pt modelId="{B9C26818-7611-4CC5-93EC-121D6AF47EEB}" type="pres">
      <dgm:prSet presAssocID="{5410BD62-F938-4BF0-B677-7C72D50B00B0}" presName="node" presStyleLbl="node1" presStyleIdx="4" presStyleCnt="5" custLinFactX="43573" custLinFactNeighborX="100000" custLinFactNeighborY="-683">
        <dgm:presLayoutVars>
          <dgm:bulletEnabled val="1"/>
        </dgm:presLayoutVars>
      </dgm:prSet>
      <dgm:spPr/>
    </dgm:pt>
  </dgm:ptLst>
  <dgm:cxnLst>
    <dgm:cxn modelId="{666ED004-8721-404F-9F14-BB5DB335205F}" type="presOf" srcId="{3B4D3DFC-0991-4692-BB95-C31F139F2888}" destId="{D316FC46-4DED-44D2-B241-4123DFE70932}" srcOrd="0" destOrd="0" presId="urn:microsoft.com/office/officeart/2005/8/layout/process5"/>
    <dgm:cxn modelId="{C4D5E20C-1F20-4423-B5AA-0A270ED31352}" srcId="{38630618-1A61-41E4-8577-37CC8C20F52D}" destId="{96066F5F-0D88-4804-AF9E-12C8C71B887A}" srcOrd="0" destOrd="0" parTransId="{248E5607-E42A-4A70-AF42-6B5E8A4AC4A8}" sibTransId="{3B4D3DFC-0991-4692-BB95-C31F139F2888}"/>
    <dgm:cxn modelId="{8BFDCD24-C77C-4B03-993C-87542D185284}" srcId="{38630618-1A61-41E4-8577-37CC8C20F52D}" destId="{5410BD62-F938-4BF0-B677-7C72D50B00B0}" srcOrd="4" destOrd="0" parTransId="{A30A8E71-795D-44BA-990F-DCB9E180CF17}" sibTransId="{2AAD6D38-B6FC-4E10-807E-F944743B5EAB}"/>
    <dgm:cxn modelId="{A9644F25-D576-4484-B427-41CC37834671}" type="presOf" srcId="{84D0A81F-CDBF-4F92-8C95-3C3D80E272AC}" destId="{2DC1ED68-D5A0-4A27-8721-8207F5FCA169}" srcOrd="0" destOrd="0" presId="urn:microsoft.com/office/officeart/2005/8/layout/process5"/>
    <dgm:cxn modelId="{3B31A329-BB4F-42B8-A72D-386AC99AB654}" srcId="{38630618-1A61-41E4-8577-37CC8C20F52D}" destId="{C43008DA-D18B-481F-BAC2-7591168C2052}" srcOrd="3" destOrd="0" parTransId="{7B6E0551-E648-42E5-8D62-C75FEF2EB41C}" sibTransId="{730E1E7C-F446-4D5D-BC7A-7A81001D52D2}"/>
    <dgm:cxn modelId="{A448CF5C-FE04-4B82-86B9-4E41BAC0EC0C}" type="presOf" srcId="{96066F5F-0D88-4804-AF9E-12C8C71B887A}" destId="{AC8D470E-48C0-44F9-AD5F-D99781086A9E}" srcOrd="0" destOrd="0" presId="urn:microsoft.com/office/officeart/2005/8/layout/process5"/>
    <dgm:cxn modelId="{20DF9B4C-1779-4121-9498-6318C68A9CA5}" type="presOf" srcId="{730E1E7C-F446-4D5D-BC7A-7A81001D52D2}" destId="{3D18C515-C17C-4B15-B9C9-DB5596AFA0E9}" srcOrd="1" destOrd="0" presId="urn:microsoft.com/office/officeart/2005/8/layout/process5"/>
    <dgm:cxn modelId="{87683C6D-C052-4BB2-9DBD-4A850AE86709}" type="presOf" srcId="{4F25C7DB-2D5B-456B-8167-6B4DF23BA54A}" destId="{D76BDBDF-59A7-44A1-B5B7-81C7592C41C3}" srcOrd="0" destOrd="0" presId="urn:microsoft.com/office/officeart/2005/8/layout/process5"/>
    <dgm:cxn modelId="{2DF77E7F-2307-40B7-A29A-8837E1697438}" type="presOf" srcId="{5410BD62-F938-4BF0-B677-7C72D50B00B0}" destId="{B9C26818-7611-4CC5-93EC-121D6AF47EEB}" srcOrd="0" destOrd="0" presId="urn:microsoft.com/office/officeart/2005/8/layout/process5"/>
    <dgm:cxn modelId="{5EBF6785-8A15-4A12-A8A3-5F02C22EE92B}" type="presOf" srcId="{C249CAAD-C013-4915-8520-5E7B6B70D2BE}" destId="{74672F85-8833-48B8-95A1-9EAAE3E166D8}" srcOrd="1" destOrd="0" presId="urn:microsoft.com/office/officeart/2005/8/layout/process5"/>
    <dgm:cxn modelId="{BFE0EFBB-BF27-4045-AD24-CB8BB6341B0F}" type="presOf" srcId="{84D0A81F-CDBF-4F92-8C95-3C3D80E272AC}" destId="{24CA1B51-0EB4-41E5-94B7-3F65370225B5}" srcOrd="1" destOrd="0" presId="urn:microsoft.com/office/officeart/2005/8/layout/process5"/>
    <dgm:cxn modelId="{C20DD3C2-97AF-4033-9EC5-A8B4453B2DBD}" type="presOf" srcId="{BCF1A8E1-3D5E-4F57-91FA-D3BD9AC83604}" destId="{FC2F6A8C-F416-4DC8-AE0B-7BADB9FFA5B0}" srcOrd="0" destOrd="0" presId="urn:microsoft.com/office/officeart/2005/8/layout/process5"/>
    <dgm:cxn modelId="{A3E2E2C3-B8C0-42C8-9665-CC36D565B056}" srcId="{38630618-1A61-41E4-8577-37CC8C20F52D}" destId="{BCF1A8E1-3D5E-4F57-91FA-D3BD9AC83604}" srcOrd="2" destOrd="0" parTransId="{36060C32-3CBA-4982-9C49-635F6180A36C}" sibTransId="{84D0A81F-CDBF-4F92-8C95-3C3D80E272AC}"/>
    <dgm:cxn modelId="{0A94C2C6-54D6-4CAB-A694-680F41238A42}" type="presOf" srcId="{3B4D3DFC-0991-4692-BB95-C31F139F2888}" destId="{F85C6551-0F76-47B9-A78F-0473BB68DA97}" srcOrd="1" destOrd="0" presId="urn:microsoft.com/office/officeart/2005/8/layout/process5"/>
    <dgm:cxn modelId="{C6EADDE3-68D2-4DBC-8D66-DC981D7B7986}" type="presOf" srcId="{C249CAAD-C013-4915-8520-5E7B6B70D2BE}" destId="{2BF24C5F-6C91-420A-BC84-88337C41B3F8}" srcOrd="0" destOrd="0" presId="urn:microsoft.com/office/officeart/2005/8/layout/process5"/>
    <dgm:cxn modelId="{C6DEC7E7-DBA3-4185-8630-2BAB161FCD71}" type="presOf" srcId="{730E1E7C-F446-4D5D-BC7A-7A81001D52D2}" destId="{6B0D17B3-B00B-4978-A527-E3730BB89279}" srcOrd="0" destOrd="0" presId="urn:microsoft.com/office/officeart/2005/8/layout/process5"/>
    <dgm:cxn modelId="{06F1D7EA-E7DB-4119-A2F8-EC7B0A89AAB4}" srcId="{38630618-1A61-41E4-8577-37CC8C20F52D}" destId="{4F25C7DB-2D5B-456B-8167-6B4DF23BA54A}" srcOrd="1" destOrd="0" parTransId="{F50F65B4-39D3-478B-AC0D-05DE38D13127}" sibTransId="{C249CAAD-C013-4915-8520-5E7B6B70D2BE}"/>
    <dgm:cxn modelId="{62308FEB-40AB-48F0-BE39-E4A473FDB765}" type="presOf" srcId="{C43008DA-D18B-481F-BAC2-7591168C2052}" destId="{2205F5BB-DF3A-4744-A2F0-0908E2354782}" srcOrd="0" destOrd="0" presId="urn:microsoft.com/office/officeart/2005/8/layout/process5"/>
    <dgm:cxn modelId="{49483FFD-908E-4C41-A3FA-3FD74C8CC483}" type="presOf" srcId="{38630618-1A61-41E4-8577-37CC8C20F52D}" destId="{DFCC4734-3570-4D28-BFED-80995CAC4568}" srcOrd="0" destOrd="0" presId="urn:microsoft.com/office/officeart/2005/8/layout/process5"/>
    <dgm:cxn modelId="{6FA0FC78-6F1A-4CBB-B459-2EB72B96902A}" type="presParOf" srcId="{DFCC4734-3570-4D28-BFED-80995CAC4568}" destId="{AC8D470E-48C0-44F9-AD5F-D99781086A9E}" srcOrd="0" destOrd="0" presId="urn:microsoft.com/office/officeart/2005/8/layout/process5"/>
    <dgm:cxn modelId="{FFC00447-6759-4427-BDAC-8686D2CAF376}" type="presParOf" srcId="{DFCC4734-3570-4D28-BFED-80995CAC4568}" destId="{D316FC46-4DED-44D2-B241-4123DFE70932}" srcOrd="1" destOrd="0" presId="urn:microsoft.com/office/officeart/2005/8/layout/process5"/>
    <dgm:cxn modelId="{9F912C30-5C57-4698-93C0-5F4EDBB9731B}" type="presParOf" srcId="{D316FC46-4DED-44D2-B241-4123DFE70932}" destId="{F85C6551-0F76-47B9-A78F-0473BB68DA97}" srcOrd="0" destOrd="0" presId="urn:microsoft.com/office/officeart/2005/8/layout/process5"/>
    <dgm:cxn modelId="{2419FABE-CFAB-43F4-B20F-3FBA071EE805}" type="presParOf" srcId="{DFCC4734-3570-4D28-BFED-80995CAC4568}" destId="{D76BDBDF-59A7-44A1-B5B7-81C7592C41C3}" srcOrd="2" destOrd="0" presId="urn:microsoft.com/office/officeart/2005/8/layout/process5"/>
    <dgm:cxn modelId="{C92C72C0-9E1C-4B1B-8877-25AE865E0CED}" type="presParOf" srcId="{DFCC4734-3570-4D28-BFED-80995CAC4568}" destId="{2BF24C5F-6C91-420A-BC84-88337C41B3F8}" srcOrd="3" destOrd="0" presId="urn:microsoft.com/office/officeart/2005/8/layout/process5"/>
    <dgm:cxn modelId="{627B942E-7852-4691-AA0B-40EFAC9F9A18}" type="presParOf" srcId="{2BF24C5F-6C91-420A-BC84-88337C41B3F8}" destId="{74672F85-8833-48B8-95A1-9EAAE3E166D8}" srcOrd="0" destOrd="0" presId="urn:microsoft.com/office/officeart/2005/8/layout/process5"/>
    <dgm:cxn modelId="{D0FAFC95-4D1B-40F4-B1D9-103C91486C8C}" type="presParOf" srcId="{DFCC4734-3570-4D28-BFED-80995CAC4568}" destId="{FC2F6A8C-F416-4DC8-AE0B-7BADB9FFA5B0}" srcOrd="4" destOrd="0" presId="urn:microsoft.com/office/officeart/2005/8/layout/process5"/>
    <dgm:cxn modelId="{73C9E327-118F-446D-898E-39E682F2F184}" type="presParOf" srcId="{DFCC4734-3570-4D28-BFED-80995CAC4568}" destId="{2DC1ED68-D5A0-4A27-8721-8207F5FCA169}" srcOrd="5" destOrd="0" presId="urn:microsoft.com/office/officeart/2005/8/layout/process5"/>
    <dgm:cxn modelId="{16633EC6-986A-4CF6-80BB-E1FB17332D34}" type="presParOf" srcId="{2DC1ED68-D5A0-4A27-8721-8207F5FCA169}" destId="{24CA1B51-0EB4-41E5-94B7-3F65370225B5}" srcOrd="0" destOrd="0" presId="urn:microsoft.com/office/officeart/2005/8/layout/process5"/>
    <dgm:cxn modelId="{2DCCBDB2-A7AF-4515-8421-7950A05D4044}" type="presParOf" srcId="{DFCC4734-3570-4D28-BFED-80995CAC4568}" destId="{2205F5BB-DF3A-4744-A2F0-0908E2354782}" srcOrd="6" destOrd="0" presId="urn:microsoft.com/office/officeart/2005/8/layout/process5"/>
    <dgm:cxn modelId="{A65A48D6-344D-49BE-B8A4-0E671F97B0F5}" type="presParOf" srcId="{DFCC4734-3570-4D28-BFED-80995CAC4568}" destId="{6B0D17B3-B00B-4978-A527-E3730BB89279}" srcOrd="7" destOrd="0" presId="urn:microsoft.com/office/officeart/2005/8/layout/process5"/>
    <dgm:cxn modelId="{53B12E64-85EF-48A7-83DC-8DEAEDA47005}" type="presParOf" srcId="{6B0D17B3-B00B-4978-A527-E3730BB89279}" destId="{3D18C515-C17C-4B15-B9C9-DB5596AFA0E9}" srcOrd="0" destOrd="0" presId="urn:microsoft.com/office/officeart/2005/8/layout/process5"/>
    <dgm:cxn modelId="{7E9F7E30-31D8-45F6-A0C4-5D68BCC31129}" type="presParOf" srcId="{DFCC4734-3570-4D28-BFED-80995CAC4568}" destId="{B9C26818-7611-4CC5-93EC-121D6AF47EEB}"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D470E-48C0-44F9-AD5F-D99781086A9E}">
      <dsp:nvSpPr>
        <dsp:cNvPr id="0" name=""/>
        <dsp:cNvSpPr/>
      </dsp:nvSpPr>
      <dsp:spPr>
        <a:xfrm>
          <a:off x="97043" y="2718"/>
          <a:ext cx="2716187" cy="16297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Image Decomposition</a:t>
          </a:r>
        </a:p>
        <a:p>
          <a:pPr marL="0" lvl="0" indent="0" algn="ctr" defTabSz="1066800">
            <a:lnSpc>
              <a:spcPct val="90000"/>
            </a:lnSpc>
            <a:spcBef>
              <a:spcPct val="0"/>
            </a:spcBef>
            <a:spcAft>
              <a:spcPct val="35000"/>
            </a:spcAft>
            <a:buNone/>
          </a:pPr>
          <a:r>
            <a:rPr lang="en-US" sz="1800" kern="1200" dirty="0"/>
            <a:t>(</a:t>
          </a:r>
          <a:r>
            <a:rPr lang="en-US" sz="1800" kern="1200" dirty="0" err="1"/>
            <a:t>Haar</a:t>
          </a:r>
          <a:r>
            <a:rPr lang="en-US" sz="1800" kern="1200" dirty="0"/>
            <a:t> IWT)</a:t>
          </a:r>
          <a:endParaRPr lang="en-IN" sz="1800" kern="1200" dirty="0"/>
        </a:p>
      </dsp:txBody>
      <dsp:txXfrm>
        <a:off x="144776" y="50451"/>
        <a:ext cx="2620721" cy="1534246"/>
      </dsp:txXfrm>
    </dsp:sp>
    <dsp:sp modelId="{D316FC46-4DED-44D2-B241-4123DFE70932}">
      <dsp:nvSpPr>
        <dsp:cNvPr id="0" name=""/>
        <dsp:cNvSpPr/>
      </dsp:nvSpPr>
      <dsp:spPr>
        <a:xfrm>
          <a:off x="3052255" y="480767"/>
          <a:ext cx="575831" cy="67361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3052255" y="615490"/>
        <a:ext cx="403082" cy="404168"/>
      </dsp:txXfrm>
    </dsp:sp>
    <dsp:sp modelId="{D76BDBDF-59A7-44A1-B5B7-81C7592C41C3}">
      <dsp:nvSpPr>
        <dsp:cNvPr id="0" name=""/>
        <dsp:cNvSpPr/>
      </dsp:nvSpPr>
      <dsp:spPr>
        <a:xfrm>
          <a:off x="3899706" y="2718"/>
          <a:ext cx="2716187" cy="16297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Embedding and Reverse IWT</a:t>
          </a:r>
        </a:p>
        <a:p>
          <a:pPr marL="0" lvl="0" indent="0" algn="ctr" defTabSz="1066800">
            <a:lnSpc>
              <a:spcPct val="90000"/>
            </a:lnSpc>
            <a:spcBef>
              <a:spcPct val="0"/>
            </a:spcBef>
            <a:spcAft>
              <a:spcPct val="35000"/>
            </a:spcAft>
            <a:buNone/>
          </a:pPr>
          <a:r>
            <a:rPr lang="en-US" sz="1800" kern="1200" dirty="0"/>
            <a:t>(Histogram Shift based Data Hiding)</a:t>
          </a:r>
          <a:endParaRPr lang="en-IN" sz="1800" kern="1200" dirty="0"/>
        </a:p>
      </dsp:txBody>
      <dsp:txXfrm>
        <a:off x="3947439" y="50451"/>
        <a:ext cx="2620721" cy="1534246"/>
      </dsp:txXfrm>
    </dsp:sp>
    <dsp:sp modelId="{2BF24C5F-6C91-420A-BC84-88337C41B3F8}">
      <dsp:nvSpPr>
        <dsp:cNvPr id="0" name=""/>
        <dsp:cNvSpPr/>
      </dsp:nvSpPr>
      <dsp:spPr>
        <a:xfrm>
          <a:off x="6854918" y="480767"/>
          <a:ext cx="575831" cy="67361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6854918" y="615490"/>
        <a:ext cx="403082" cy="404168"/>
      </dsp:txXfrm>
    </dsp:sp>
    <dsp:sp modelId="{FC2F6A8C-F416-4DC8-AE0B-7BADB9FFA5B0}">
      <dsp:nvSpPr>
        <dsp:cNvPr id="0" name=""/>
        <dsp:cNvSpPr/>
      </dsp:nvSpPr>
      <dsp:spPr>
        <a:xfrm>
          <a:off x="7702368" y="2718"/>
          <a:ext cx="2716187" cy="16297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Encryption</a:t>
          </a:r>
        </a:p>
        <a:p>
          <a:pPr marL="0" lvl="0" indent="0" algn="ctr" defTabSz="1066800">
            <a:lnSpc>
              <a:spcPct val="90000"/>
            </a:lnSpc>
            <a:spcBef>
              <a:spcPct val="0"/>
            </a:spcBef>
            <a:spcAft>
              <a:spcPct val="35000"/>
            </a:spcAft>
            <a:buNone/>
          </a:pPr>
          <a:r>
            <a:rPr lang="en-US" sz="1800" kern="1200" dirty="0"/>
            <a:t>(Level 1 using ECC and Level 2 using chaotic maps)</a:t>
          </a:r>
          <a:endParaRPr lang="en-IN" sz="1800" kern="1200" dirty="0"/>
        </a:p>
      </dsp:txBody>
      <dsp:txXfrm>
        <a:off x="7750101" y="50451"/>
        <a:ext cx="2620721" cy="1534246"/>
      </dsp:txXfrm>
    </dsp:sp>
    <dsp:sp modelId="{2DC1ED68-D5A0-4A27-8721-8207F5FCA169}">
      <dsp:nvSpPr>
        <dsp:cNvPr id="0" name=""/>
        <dsp:cNvSpPr/>
      </dsp:nvSpPr>
      <dsp:spPr>
        <a:xfrm rot="16200000" flipH="1">
          <a:off x="8870698" y="1859963"/>
          <a:ext cx="497029" cy="67361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rot="10800000">
        <a:off x="8945253" y="1920132"/>
        <a:ext cx="347920" cy="404168"/>
      </dsp:txXfrm>
    </dsp:sp>
    <dsp:sp modelId="{2205F5BB-DF3A-4744-A2F0-0908E2354782}">
      <dsp:nvSpPr>
        <dsp:cNvPr id="0" name=""/>
        <dsp:cNvSpPr/>
      </dsp:nvSpPr>
      <dsp:spPr>
        <a:xfrm>
          <a:off x="4010553" y="2718906"/>
          <a:ext cx="2716187" cy="16297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Extraction</a:t>
          </a:r>
        </a:p>
        <a:p>
          <a:pPr marL="0" lvl="0" indent="0" algn="ctr" defTabSz="1066800">
            <a:lnSpc>
              <a:spcPct val="90000"/>
            </a:lnSpc>
            <a:spcBef>
              <a:spcPct val="0"/>
            </a:spcBef>
            <a:spcAft>
              <a:spcPct val="35000"/>
            </a:spcAft>
            <a:buNone/>
          </a:pPr>
          <a:r>
            <a:rPr lang="en-US" sz="1800" kern="1200" dirty="0"/>
            <a:t>(Histogram shift based from the decomposed decrypted image)</a:t>
          </a:r>
          <a:endParaRPr lang="en-IN" sz="1800" kern="1200" dirty="0"/>
        </a:p>
      </dsp:txBody>
      <dsp:txXfrm>
        <a:off x="4058286" y="2766639"/>
        <a:ext cx="2620721" cy="1534246"/>
      </dsp:txXfrm>
    </dsp:sp>
    <dsp:sp modelId="{6B0D17B3-B00B-4978-A527-E3730BB89279}">
      <dsp:nvSpPr>
        <dsp:cNvPr id="0" name=""/>
        <dsp:cNvSpPr/>
      </dsp:nvSpPr>
      <dsp:spPr>
        <a:xfrm rot="10762575">
          <a:off x="6989704" y="3219149"/>
          <a:ext cx="631532" cy="673614"/>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7179158" y="3352841"/>
        <a:ext cx="442072" cy="404168"/>
      </dsp:txXfrm>
    </dsp:sp>
    <dsp:sp modelId="{B9C26818-7611-4CC5-93EC-121D6AF47EEB}">
      <dsp:nvSpPr>
        <dsp:cNvPr id="0" name=""/>
        <dsp:cNvSpPr/>
      </dsp:nvSpPr>
      <dsp:spPr>
        <a:xfrm>
          <a:off x="7799412" y="2707775"/>
          <a:ext cx="2716187" cy="16297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Decryption</a:t>
          </a:r>
        </a:p>
        <a:p>
          <a:pPr marL="0" lvl="0" indent="0" algn="ctr" defTabSz="1066800">
            <a:lnSpc>
              <a:spcPct val="90000"/>
            </a:lnSpc>
            <a:spcBef>
              <a:spcPct val="0"/>
            </a:spcBef>
            <a:spcAft>
              <a:spcPct val="35000"/>
            </a:spcAft>
            <a:buNone/>
          </a:pPr>
          <a:r>
            <a:rPr lang="en-US" sz="1800" kern="1200" dirty="0"/>
            <a:t>(ECC Key Hill Cipher based decryption)</a:t>
          </a:r>
          <a:endParaRPr lang="en-IN" sz="1800" kern="1200" dirty="0"/>
        </a:p>
      </dsp:txBody>
      <dsp:txXfrm>
        <a:off x="7847145" y="2755508"/>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A3E3A5-7381-7D8F-78D1-3E2E6934ED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63A3DCC-1DB5-B9C1-7820-10FA6CADEB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76AFCB-D473-402E-B5C3-2B5CB11F9569}" type="datetimeFigureOut">
              <a:rPr lang="en-IN" smtClean="0"/>
              <a:t>04-05-2022</a:t>
            </a:fld>
            <a:endParaRPr lang="en-IN"/>
          </a:p>
        </p:txBody>
      </p:sp>
      <p:sp>
        <p:nvSpPr>
          <p:cNvPr id="4" name="Footer Placeholder 3">
            <a:extLst>
              <a:ext uri="{FF2B5EF4-FFF2-40B4-BE49-F238E27FC236}">
                <a16:creationId xmlns:a16="http://schemas.microsoft.com/office/drawing/2014/main" id="{6F32F48F-BC68-35AE-5104-93CAD3F9D8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F49C4F8-3662-0D49-438A-18C0726696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8A8FC5-C7EF-4706-8085-57B0222961E2}" type="slidenum">
              <a:rPr lang="en-IN" smtClean="0"/>
              <a:t>‹#›</a:t>
            </a:fld>
            <a:endParaRPr lang="en-IN"/>
          </a:p>
        </p:txBody>
      </p:sp>
    </p:spTree>
    <p:extLst>
      <p:ext uri="{BB962C8B-B14F-4D97-AF65-F5344CB8AC3E}">
        <p14:creationId xmlns:p14="http://schemas.microsoft.com/office/powerpoint/2010/main" val="1055861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392D2-8B1A-40C4-9F74-A577D3271CF5}" type="datetimeFigureOut">
              <a:rPr lang="en-IN" smtClean="0"/>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4196D-3FAC-4EB6-A5C8-24942FC52587}" type="slidenum">
              <a:rPr lang="en-IN" smtClean="0"/>
              <a:t>‹#›</a:t>
            </a:fld>
            <a:endParaRPr lang="en-IN"/>
          </a:p>
        </p:txBody>
      </p:sp>
    </p:spTree>
    <p:extLst>
      <p:ext uri="{BB962C8B-B14F-4D97-AF65-F5344CB8AC3E}">
        <p14:creationId xmlns:p14="http://schemas.microsoft.com/office/powerpoint/2010/main" val="932506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5410-FBDA-4F3F-928A-CFF8FA1F0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CE0B90-101B-4694-A259-2CF9C77D6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1FDA10-41CC-4133-B1AA-03009CF78E47}"/>
              </a:ext>
            </a:extLst>
          </p:cNvPr>
          <p:cNvSpPr>
            <a:spLocks noGrp="1"/>
          </p:cNvSpPr>
          <p:nvPr>
            <p:ph type="dt" sz="half" idx="10"/>
          </p:nvPr>
        </p:nvSpPr>
        <p:spPr/>
        <p:txBody>
          <a:bodyPr/>
          <a:lstStyle/>
          <a:p>
            <a:fld id="{C5BB9388-F6F7-4DDF-B8B4-70BCDC8AE3A5}" type="datetime1">
              <a:rPr lang="en-US" smtClean="0"/>
              <a:t>5/4/2022</a:t>
            </a:fld>
            <a:endParaRPr lang="en-US" dirty="0"/>
          </a:p>
        </p:txBody>
      </p:sp>
      <p:sp>
        <p:nvSpPr>
          <p:cNvPr id="5" name="Footer Placeholder 4">
            <a:extLst>
              <a:ext uri="{FF2B5EF4-FFF2-40B4-BE49-F238E27FC236}">
                <a16:creationId xmlns:a16="http://schemas.microsoft.com/office/drawing/2014/main" id="{27B0D9A2-C79A-4AED-BDEE-1CA4170EEB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E13A5D-0846-4799-92E4-1A77C7FB224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4147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C3C1-24B9-4069-89D9-0B02EDF237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C569A-EFDE-4DF8-88D0-256FB75357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2F8B9-83F8-4DF1-8CE5-84CEE0677C04}"/>
              </a:ext>
            </a:extLst>
          </p:cNvPr>
          <p:cNvSpPr>
            <a:spLocks noGrp="1"/>
          </p:cNvSpPr>
          <p:nvPr>
            <p:ph type="dt" sz="half" idx="10"/>
          </p:nvPr>
        </p:nvSpPr>
        <p:spPr/>
        <p:txBody>
          <a:bodyPr/>
          <a:lstStyle/>
          <a:p>
            <a:fld id="{60A075D3-62BC-4E73-982B-98DBBE50C10C}" type="datetime1">
              <a:rPr lang="en-US" smtClean="0"/>
              <a:t>5/4/2022</a:t>
            </a:fld>
            <a:endParaRPr lang="en-US" dirty="0"/>
          </a:p>
        </p:txBody>
      </p:sp>
      <p:sp>
        <p:nvSpPr>
          <p:cNvPr id="5" name="Footer Placeholder 4">
            <a:extLst>
              <a:ext uri="{FF2B5EF4-FFF2-40B4-BE49-F238E27FC236}">
                <a16:creationId xmlns:a16="http://schemas.microsoft.com/office/drawing/2014/main" id="{AB68F7F5-6985-49D6-8C04-193078B87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FCA5FF-AAAC-4EC7-B178-41406BE19BBF}"/>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8362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BFF3E-64BE-40F7-B01B-E1A0A28ABB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F6F39-9270-4B1E-8247-3DEFD3FEB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883A7-9D30-49F9-B274-A9F952C83016}"/>
              </a:ext>
            </a:extLst>
          </p:cNvPr>
          <p:cNvSpPr>
            <a:spLocks noGrp="1"/>
          </p:cNvSpPr>
          <p:nvPr>
            <p:ph type="dt" sz="half" idx="10"/>
          </p:nvPr>
        </p:nvSpPr>
        <p:spPr/>
        <p:txBody>
          <a:bodyPr/>
          <a:lstStyle/>
          <a:p>
            <a:fld id="{6731EBD7-F710-4217-84AA-EBE5D582967D}" type="datetime1">
              <a:rPr lang="en-US" smtClean="0"/>
              <a:t>5/4/2022</a:t>
            </a:fld>
            <a:endParaRPr lang="en-US" dirty="0"/>
          </a:p>
        </p:txBody>
      </p:sp>
      <p:sp>
        <p:nvSpPr>
          <p:cNvPr id="5" name="Footer Placeholder 4">
            <a:extLst>
              <a:ext uri="{FF2B5EF4-FFF2-40B4-BE49-F238E27FC236}">
                <a16:creationId xmlns:a16="http://schemas.microsoft.com/office/drawing/2014/main" id="{E7265523-9647-4297-8345-E5A349E008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62714B-B1B8-44B6-A7B8-DE00E852CE1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3643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5EC3-BE93-403A-9FB7-5AAD081D8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1B3CA-345D-4C52-81C9-FEB73CCE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F04CF-477E-4C11-9E25-4AA1AF4F4ECA}"/>
              </a:ext>
            </a:extLst>
          </p:cNvPr>
          <p:cNvSpPr>
            <a:spLocks noGrp="1"/>
          </p:cNvSpPr>
          <p:nvPr>
            <p:ph type="dt" sz="half" idx="10"/>
          </p:nvPr>
        </p:nvSpPr>
        <p:spPr/>
        <p:txBody>
          <a:bodyPr/>
          <a:lstStyle/>
          <a:p>
            <a:fld id="{BD470730-97C3-4A19-BB6D-32A943793175}" type="datetime1">
              <a:rPr lang="en-US" smtClean="0"/>
              <a:t>5/4/2022</a:t>
            </a:fld>
            <a:endParaRPr lang="en-US" dirty="0"/>
          </a:p>
        </p:txBody>
      </p:sp>
      <p:sp>
        <p:nvSpPr>
          <p:cNvPr id="5" name="Footer Placeholder 4">
            <a:extLst>
              <a:ext uri="{FF2B5EF4-FFF2-40B4-BE49-F238E27FC236}">
                <a16:creationId xmlns:a16="http://schemas.microsoft.com/office/drawing/2014/main" id="{419BDD2A-C8A3-45EE-BCDF-94CF9D682A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96203B-69C6-43C5-920C-24FF3784A69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5356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86DD-8A28-4D50-839F-12A78BE0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ED5440-403E-41FB-888B-FB87AF923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412FA6-2E7A-47EA-A380-5715ABC854F8}"/>
              </a:ext>
            </a:extLst>
          </p:cNvPr>
          <p:cNvSpPr>
            <a:spLocks noGrp="1"/>
          </p:cNvSpPr>
          <p:nvPr>
            <p:ph type="dt" sz="half" idx="10"/>
          </p:nvPr>
        </p:nvSpPr>
        <p:spPr/>
        <p:txBody>
          <a:bodyPr/>
          <a:lstStyle/>
          <a:p>
            <a:fld id="{7EA13D13-C123-46F4-B839-53FD885900AC}" type="datetime1">
              <a:rPr lang="en-US" smtClean="0"/>
              <a:t>5/4/2022</a:t>
            </a:fld>
            <a:endParaRPr lang="en-US" dirty="0"/>
          </a:p>
        </p:txBody>
      </p:sp>
      <p:sp>
        <p:nvSpPr>
          <p:cNvPr id="5" name="Footer Placeholder 4">
            <a:extLst>
              <a:ext uri="{FF2B5EF4-FFF2-40B4-BE49-F238E27FC236}">
                <a16:creationId xmlns:a16="http://schemas.microsoft.com/office/drawing/2014/main" id="{41C58DBA-C2FE-4E95-B077-9F235D908C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98FF3-A454-4401-B794-2B2B34AA1174}"/>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2679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943-0A49-41F7-BEA4-E492A7A7A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CAA6E5-A51C-4989-9830-275E6B9D1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3432D-BDED-4500-9226-1F977A772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11D7AF-574A-4527-8026-2F13C1B2B1CA}"/>
              </a:ext>
            </a:extLst>
          </p:cNvPr>
          <p:cNvSpPr>
            <a:spLocks noGrp="1"/>
          </p:cNvSpPr>
          <p:nvPr>
            <p:ph type="dt" sz="half" idx="10"/>
          </p:nvPr>
        </p:nvSpPr>
        <p:spPr/>
        <p:txBody>
          <a:bodyPr/>
          <a:lstStyle/>
          <a:p>
            <a:fld id="{10CADC12-51C4-445F-BDB8-1022E81EEA9A}" type="datetime1">
              <a:rPr lang="en-US" smtClean="0"/>
              <a:t>5/4/2022</a:t>
            </a:fld>
            <a:endParaRPr lang="en-US" dirty="0"/>
          </a:p>
        </p:txBody>
      </p:sp>
      <p:sp>
        <p:nvSpPr>
          <p:cNvPr id="6" name="Footer Placeholder 5">
            <a:extLst>
              <a:ext uri="{FF2B5EF4-FFF2-40B4-BE49-F238E27FC236}">
                <a16:creationId xmlns:a16="http://schemas.microsoft.com/office/drawing/2014/main" id="{8CB619F0-D22F-4AEF-AB18-C62D5B0E8C9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265DE1-2063-41CD-9EA5-AA8239BEBE9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2296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D269-E171-491E-91A0-34E3BF7922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7B22D0-3E5F-4067-8A06-51DAB2769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D7EFA-BC48-4877-A339-630654ABA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8CCC02-B38A-4C39-BDA3-BF0806AF2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C69D7-199D-4CA9-A11D-7301E5A90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1A73BD-24C4-48A3-A98D-C66EC1459180}"/>
              </a:ext>
            </a:extLst>
          </p:cNvPr>
          <p:cNvSpPr>
            <a:spLocks noGrp="1"/>
          </p:cNvSpPr>
          <p:nvPr>
            <p:ph type="dt" sz="half" idx="10"/>
          </p:nvPr>
        </p:nvSpPr>
        <p:spPr/>
        <p:txBody>
          <a:bodyPr/>
          <a:lstStyle/>
          <a:p>
            <a:fld id="{3FF1D6C2-B832-4631-95D5-C248BDAECA5C}" type="datetime1">
              <a:rPr lang="en-US" smtClean="0"/>
              <a:t>5/4/2022</a:t>
            </a:fld>
            <a:endParaRPr lang="en-US" dirty="0"/>
          </a:p>
        </p:txBody>
      </p:sp>
      <p:sp>
        <p:nvSpPr>
          <p:cNvPr id="8" name="Footer Placeholder 7">
            <a:extLst>
              <a:ext uri="{FF2B5EF4-FFF2-40B4-BE49-F238E27FC236}">
                <a16:creationId xmlns:a16="http://schemas.microsoft.com/office/drawing/2014/main" id="{22080C80-AFCA-4448-BFD6-BB506A58F7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687FDB-CE00-41B3-9639-AB9391FC959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51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5728-23B2-4FB8-80B8-F6D52E28F0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192DFA-BE36-4009-9332-7A5E2D4F0910}"/>
              </a:ext>
            </a:extLst>
          </p:cNvPr>
          <p:cNvSpPr>
            <a:spLocks noGrp="1"/>
          </p:cNvSpPr>
          <p:nvPr>
            <p:ph type="dt" sz="half" idx="10"/>
          </p:nvPr>
        </p:nvSpPr>
        <p:spPr/>
        <p:txBody>
          <a:bodyPr/>
          <a:lstStyle/>
          <a:p>
            <a:fld id="{F5475676-6CC5-451D-AF41-71F31AF3EB84}" type="datetime1">
              <a:rPr lang="en-US" smtClean="0"/>
              <a:t>5/4/2022</a:t>
            </a:fld>
            <a:endParaRPr lang="en-US" dirty="0"/>
          </a:p>
        </p:txBody>
      </p:sp>
      <p:sp>
        <p:nvSpPr>
          <p:cNvPr id="4" name="Footer Placeholder 3">
            <a:extLst>
              <a:ext uri="{FF2B5EF4-FFF2-40B4-BE49-F238E27FC236}">
                <a16:creationId xmlns:a16="http://schemas.microsoft.com/office/drawing/2014/main" id="{496AB8DE-590F-4813-808B-587F1B9571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6CBB02-B394-400C-B24D-341995384F39}"/>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0782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379C4-E2FE-4A4B-8C38-DA9B6DDA1088}"/>
              </a:ext>
            </a:extLst>
          </p:cNvPr>
          <p:cNvSpPr>
            <a:spLocks noGrp="1"/>
          </p:cNvSpPr>
          <p:nvPr>
            <p:ph type="dt" sz="half" idx="10"/>
          </p:nvPr>
        </p:nvSpPr>
        <p:spPr/>
        <p:txBody>
          <a:bodyPr/>
          <a:lstStyle/>
          <a:p>
            <a:fld id="{EABCB331-2600-4F44-BD1C-6B9399FBDD8E}" type="datetime1">
              <a:rPr lang="en-US" smtClean="0"/>
              <a:t>5/4/2022</a:t>
            </a:fld>
            <a:endParaRPr lang="en-US" dirty="0"/>
          </a:p>
        </p:txBody>
      </p:sp>
      <p:sp>
        <p:nvSpPr>
          <p:cNvPr id="3" name="Footer Placeholder 2">
            <a:extLst>
              <a:ext uri="{FF2B5EF4-FFF2-40B4-BE49-F238E27FC236}">
                <a16:creationId xmlns:a16="http://schemas.microsoft.com/office/drawing/2014/main" id="{E4437C06-3A34-4DE2-AD5F-E4A9401D027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11F201-316B-45E8-9043-A418986DF2A6}"/>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559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B8C1-03D7-46C9-A5A3-9A6670B36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A266DD-44FD-4D7D-9A9F-3D61A36A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9D8C9-12AF-4F21-ACDC-B6BE8CBAB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E1287-A890-4631-9A26-F328F3977344}"/>
              </a:ext>
            </a:extLst>
          </p:cNvPr>
          <p:cNvSpPr>
            <a:spLocks noGrp="1"/>
          </p:cNvSpPr>
          <p:nvPr>
            <p:ph type="dt" sz="half" idx="10"/>
          </p:nvPr>
        </p:nvSpPr>
        <p:spPr/>
        <p:txBody>
          <a:bodyPr/>
          <a:lstStyle/>
          <a:p>
            <a:fld id="{3764356E-C47E-4DC8-9EF3-EA68D1E1D59E}" type="datetime1">
              <a:rPr lang="en-US" smtClean="0"/>
              <a:t>5/4/2022</a:t>
            </a:fld>
            <a:endParaRPr lang="en-US" dirty="0"/>
          </a:p>
        </p:txBody>
      </p:sp>
      <p:sp>
        <p:nvSpPr>
          <p:cNvPr id="6" name="Footer Placeholder 5">
            <a:extLst>
              <a:ext uri="{FF2B5EF4-FFF2-40B4-BE49-F238E27FC236}">
                <a16:creationId xmlns:a16="http://schemas.microsoft.com/office/drawing/2014/main" id="{67853DA9-2BC0-40EC-AFBF-545D05E456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9BBF2C-FA20-4358-AB28-DFE2F8F4F05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4688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A9CE-7179-4962-B7AB-77F559163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397EF9-21F5-4708-8252-B5E8C802B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630CFE-1355-4004-86DD-D9C1BDE69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94192-00BB-468B-A111-4A7ACFCAF14B}"/>
              </a:ext>
            </a:extLst>
          </p:cNvPr>
          <p:cNvSpPr>
            <a:spLocks noGrp="1"/>
          </p:cNvSpPr>
          <p:nvPr>
            <p:ph type="dt" sz="half" idx="10"/>
          </p:nvPr>
        </p:nvSpPr>
        <p:spPr/>
        <p:txBody>
          <a:bodyPr/>
          <a:lstStyle/>
          <a:p>
            <a:fld id="{CFA69214-BD91-4025-8F59-1817584455DB}" type="datetime1">
              <a:rPr lang="en-US" smtClean="0"/>
              <a:t>5/4/2022</a:t>
            </a:fld>
            <a:endParaRPr lang="en-US" dirty="0"/>
          </a:p>
        </p:txBody>
      </p:sp>
      <p:sp>
        <p:nvSpPr>
          <p:cNvPr id="6" name="Footer Placeholder 5">
            <a:extLst>
              <a:ext uri="{FF2B5EF4-FFF2-40B4-BE49-F238E27FC236}">
                <a16:creationId xmlns:a16="http://schemas.microsoft.com/office/drawing/2014/main" id="{BD61F22A-B827-4794-BE58-D600A7619F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012638-C904-4C42-B92C-200F5CB60E5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5280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FAADF-14DC-4E7D-864A-D54E066CA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72AFB-C3C0-49C3-B2B0-91B663D47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7B718-E189-4C5B-917B-C7CB397D8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A7F4-B912-44D9-95C0-CC4C3DE9A563}" type="datetime1">
              <a:rPr lang="en-US" smtClean="0"/>
              <a:t>5/4/2022</a:t>
            </a:fld>
            <a:endParaRPr lang="en-US" dirty="0"/>
          </a:p>
        </p:txBody>
      </p:sp>
      <p:sp>
        <p:nvSpPr>
          <p:cNvPr id="5" name="Footer Placeholder 4">
            <a:extLst>
              <a:ext uri="{FF2B5EF4-FFF2-40B4-BE49-F238E27FC236}">
                <a16:creationId xmlns:a16="http://schemas.microsoft.com/office/drawing/2014/main" id="{B9B1C6F9-66D6-4AF4-98D3-20B9930CC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260798-FAA9-4F35-88E5-584CF692A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477644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 Id="rId9" Type="http://schemas.openxmlformats.org/officeDocument/2006/relationships/image" Target="../media/image21.gif"/></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44.pn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4E03-B050-429E-8ACF-E083077BE832}"/>
              </a:ext>
            </a:extLst>
          </p:cNvPr>
          <p:cNvSpPr>
            <a:spLocks noGrp="1"/>
          </p:cNvSpPr>
          <p:nvPr>
            <p:ph type="ctrTitle"/>
          </p:nvPr>
        </p:nvSpPr>
        <p:spPr>
          <a:xfrm>
            <a:off x="177553" y="157350"/>
            <a:ext cx="11842812" cy="1645920"/>
          </a:xfrm>
        </p:spPr>
        <p:txBody>
          <a:bodyPr>
            <a:normAutofit/>
          </a:bodyPr>
          <a:lstStyle/>
          <a:p>
            <a:r>
              <a:rPr lang="en-US" sz="4800" dirty="0">
                <a:latin typeface="Times New Roman" panose="02020603050405020304" pitchFamily="18" charset="0"/>
                <a:cs typeface="Times New Roman" panose="02020603050405020304" pitchFamily="18" charset="0"/>
              </a:rPr>
              <a:t>A Reversible Data Hiding Algorithm for secured E-Healthcare Applications </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9299C5-CA93-4399-BC5B-B1F49FD2644F}"/>
              </a:ext>
            </a:extLst>
          </p:cNvPr>
          <p:cNvSpPr>
            <a:spLocks noGrp="1"/>
          </p:cNvSpPr>
          <p:nvPr>
            <p:ph type="subTitle" idx="1"/>
          </p:nvPr>
        </p:nvSpPr>
        <p:spPr>
          <a:xfrm>
            <a:off x="1342747" y="1803269"/>
            <a:ext cx="8991599" cy="4423955"/>
          </a:xfrm>
        </p:spPr>
        <p:txBody>
          <a:bodyPr>
            <a:normAutofit/>
          </a:bodyPr>
          <a:lstStyle/>
          <a:p>
            <a:r>
              <a:rPr lang="en-US" sz="3200" b="1" u="sng" dirty="0">
                <a:latin typeface="Times New Roman" panose="02020603050405020304" pitchFamily="18" charset="0"/>
                <a:cs typeface="Times New Roman" panose="02020603050405020304" pitchFamily="18" charset="0"/>
              </a:rPr>
              <a:t>FINAL CAPSTONE REVIEW</a:t>
            </a:r>
          </a:p>
          <a:p>
            <a:endParaRPr lang="en-US" sz="3200" b="1" u="sng"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rPr>
              <a:t>TEAM</a:t>
            </a:r>
            <a:endParaRPr lang="en-IN" u="sng" dirty="0">
              <a:latin typeface="Times New Roman" panose="02020603050405020304" pitchFamily="18" charset="0"/>
              <a:cs typeface="Times New Roman" panose="02020603050405020304" pitchFamily="18" charset="0"/>
            </a:endParaRPr>
          </a:p>
          <a:p>
            <a:endParaRPr kumimoji="0" lang="en-US" sz="19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Sniglet"/>
            </a:endParaRPr>
          </a:p>
          <a:p>
            <a:endParaRPr lang="en-US" sz="1900" kern="0" dirty="0">
              <a:latin typeface="Times New Roman" panose="02020603050405020304" pitchFamily="18" charset="0"/>
              <a:cs typeface="Times New Roman" panose="02020603050405020304" pitchFamily="18" charset="0"/>
              <a:sym typeface="Sniglet"/>
            </a:endParaRPr>
          </a:p>
          <a:p>
            <a:endParaRPr kumimoji="0" lang="en-US" sz="19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sym typeface="Sniglet"/>
            </a:endParaRPr>
          </a:p>
          <a:p>
            <a:pPr algn="ctr" rtl="0">
              <a:spcBef>
                <a:spcPts val="1000"/>
              </a:spcBef>
              <a:spcAft>
                <a:spcPts val="0"/>
              </a:spcAft>
            </a:pPr>
            <a:r>
              <a:rPr lang="en-IN" b="1" i="0" u="none" strike="noStrike" dirty="0">
                <a:effectLst/>
                <a:latin typeface="Times New Roman" panose="02020603050405020304" pitchFamily="18" charset="0"/>
                <a:cs typeface="Times New Roman" panose="02020603050405020304" pitchFamily="18" charset="0"/>
              </a:rPr>
              <a:t>Faculty Guide:</a:t>
            </a:r>
            <a:endParaRPr lang="en-IN" b="1" dirty="0">
              <a:effectLst/>
              <a:latin typeface="Times New Roman" panose="02020603050405020304" pitchFamily="18" charset="0"/>
              <a:cs typeface="Times New Roman" panose="02020603050405020304" pitchFamily="18" charset="0"/>
            </a:endParaRPr>
          </a:p>
          <a:p>
            <a:pPr algn="ctr" rtl="0">
              <a:spcBef>
                <a:spcPts val="1000"/>
              </a:spcBef>
              <a:spcAft>
                <a:spcPts val="0"/>
              </a:spcAft>
            </a:pPr>
            <a:r>
              <a:rPr lang="en-IN" sz="1800" b="1" i="0" u="none" strike="noStrike" dirty="0" err="1">
                <a:effectLst/>
                <a:latin typeface="Times New Roman" panose="02020603050405020304" pitchFamily="18" charset="0"/>
                <a:cs typeface="Times New Roman" panose="02020603050405020304" pitchFamily="18" charset="0"/>
              </a:rPr>
              <a:t>Dr.</a:t>
            </a:r>
            <a:r>
              <a:rPr lang="en-IN" sz="1800" b="1" i="0" u="none" strike="noStrike" dirty="0">
                <a:effectLst/>
                <a:latin typeface="Times New Roman" panose="02020603050405020304" pitchFamily="18" charset="0"/>
                <a:cs typeface="Times New Roman" panose="02020603050405020304" pitchFamily="18" charset="0"/>
              </a:rPr>
              <a:t> THANIKAISELVAN.V</a:t>
            </a:r>
            <a:endParaRPr lang="en-IN" dirty="0">
              <a:effectLst/>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Assistant Director &amp; </a:t>
            </a:r>
            <a:endParaRPr lang="en-IN" sz="1800" dirty="0">
              <a:latin typeface="Times New Roman" panose="02020603050405020304" pitchFamily="18" charset="0"/>
              <a:cs typeface="Times New Roman" panose="02020603050405020304" pitchFamily="18" charset="0"/>
            </a:endParaRPr>
          </a:p>
          <a:p>
            <a:pPr algn="ctr" rtl="0">
              <a:spcBef>
                <a:spcPts val="1000"/>
              </a:spcBef>
              <a:spcAft>
                <a:spcPts val="0"/>
              </a:spcAft>
            </a:pPr>
            <a:r>
              <a:rPr lang="en-IN" sz="1800" b="1" i="0" u="none" strike="noStrike" dirty="0">
                <a:effectLst/>
                <a:latin typeface="Times New Roman" panose="02020603050405020304" pitchFamily="18" charset="0"/>
                <a:cs typeface="Times New Roman" panose="02020603050405020304" pitchFamily="18" charset="0"/>
              </a:rPr>
              <a:t>Associate Professor(Sr.) VIT, Vellore</a:t>
            </a:r>
            <a:endParaRPr lang="en-IN" dirty="0">
              <a:effectLst/>
              <a:latin typeface="Times New Roman" panose="02020603050405020304" pitchFamily="18" charset="0"/>
              <a:cs typeface="Times New Roman" panose="02020603050405020304" pitchFamily="18" charset="0"/>
            </a:endParaRPr>
          </a:p>
          <a:p>
            <a:endParaRPr lang="en-US" dirty="0"/>
          </a:p>
        </p:txBody>
      </p:sp>
      <p:graphicFrame>
        <p:nvGraphicFramePr>
          <p:cNvPr id="4" name="Table 4">
            <a:extLst>
              <a:ext uri="{FF2B5EF4-FFF2-40B4-BE49-F238E27FC236}">
                <a16:creationId xmlns:a16="http://schemas.microsoft.com/office/drawing/2014/main" id="{59701C8D-C876-4777-A14D-D0B2449D49E0}"/>
              </a:ext>
            </a:extLst>
          </p:cNvPr>
          <p:cNvGraphicFramePr>
            <a:graphicFrameLocks noGrp="1"/>
          </p:cNvGraphicFramePr>
          <p:nvPr>
            <p:extLst>
              <p:ext uri="{D42A27DB-BD31-4B8C-83A1-F6EECF244321}">
                <p14:modId xmlns:p14="http://schemas.microsoft.com/office/powerpoint/2010/main" val="2884070727"/>
              </p:ext>
            </p:extLst>
          </p:nvPr>
        </p:nvGraphicFramePr>
        <p:xfrm>
          <a:off x="2032000" y="3536695"/>
          <a:ext cx="8127999" cy="741165"/>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717311237"/>
                    </a:ext>
                  </a:extLst>
                </a:gridCol>
                <a:gridCol w="2709333">
                  <a:extLst>
                    <a:ext uri="{9D8B030D-6E8A-4147-A177-3AD203B41FA5}">
                      <a16:colId xmlns:a16="http://schemas.microsoft.com/office/drawing/2014/main" val="3810375452"/>
                    </a:ext>
                  </a:extLst>
                </a:gridCol>
                <a:gridCol w="2709333">
                  <a:extLst>
                    <a:ext uri="{9D8B030D-6E8A-4147-A177-3AD203B41FA5}">
                      <a16:colId xmlns:a16="http://schemas.microsoft.com/office/drawing/2014/main" val="3780110279"/>
                    </a:ext>
                  </a:extLst>
                </a:gridCol>
              </a:tblGrid>
              <a:tr h="375405">
                <a:tc>
                  <a:txBody>
                    <a:bodyPr/>
                    <a:lstStyle/>
                    <a:p>
                      <a:r>
                        <a:rPr lang="en-US" dirty="0"/>
                        <a:t>18BEC0694</a:t>
                      </a:r>
                      <a:endParaRPr lang="en-IN" dirty="0"/>
                    </a:p>
                  </a:txBody>
                  <a:tcPr/>
                </a:tc>
                <a:tc>
                  <a:txBody>
                    <a:bodyPr/>
                    <a:lstStyle/>
                    <a:p>
                      <a:r>
                        <a:rPr lang="en-IN" dirty="0"/>
                        <a:t>18BEC2035</a:t>
                      </a:r>
                    </a:p>
                  </a:txBody>
                  <a:tcPr/>
                </a:tc>
                <a:tc>
                  <a:txBody>
                    <a:bodyPr/>
                    <a:lstStyle/>
                    <a:p>
                      <a:r>
                        <a:rPr lang="en-IN" dirty="0"/>
                        <a:t>18BEC0938</a:t>
                      </a:r>
                    </a:p>
                  </a:txBody>
                  <a:tcPr/>
                </a:tc>
                <a:extLst>
                  <a:ext uri="{0D108BD9-81ED-4DB2-BD59-A6C34878D82A}">
                    <a16:rowId xmlns:a16="http://schemas.microsoft.com/office/drawing/2014/main" val="3166727186"/>
                  </a:ext>
                </a:extLst>
              </a:tr>
              <a:tr h="0">
                <a:tc>
                  <a:txBody>
                    <a:bodyPr/>
                    <a:lstStyle/>
                    <a:p>
                      <a:r>
                        <a:rPr lang="en-US" dirty="0"/>
                        <a:t>Anasua Choudhury</a:t>
                      </a:r>
                      <a:endParaRPr lang="en-IN" dirty="0"/>
                    </a:p>
                  </a:txBody>
                  <a:tcPr/>
                </a:tc>
                <a:tc>
                  <a:txBody>
                    <a:bodyPr/>
                    <a:lstStyle/>
                    <a:p>
                      <a:r>
                        <a:rPr lang="en-IN" dirty="0"/>
                        <a:t>Harsh Vardhan Chaudhry</a:t>
                      </a:r>
                    </a:p>
                  </a:txBody>
                  <a:tcPr/>
                </a:tc>
                <a:tc>
                  <a:txBody>
                    <a:bodyPr/>
                    <a:lstStyle/>
                    <a:p>
                      <a:r>
                        <a:rPr lang="en-US" dirty="0"/>
                        <a:t>Arkajyoti Saha</a:t>
                      </a:r>
                      <a:endParaRPr lang="en-IN" dirty="0"/>
                    </a:p>
                  </a:txBody>
                  <a:tcPr/>
                </a:tc>
                <a:extLst>
                  <a:ext uri="{0D108BD9-81ED-4DB2-BD59-A6C34878D82A}">
                    <a16:rowId xmlns:a16="http://schemas.microsoft.com/office/drawing/2014/main" val="4148874968"/>
                  </a:ext>
                </a:extLst>
              </a:tr>
            </a:tbl>
          </a:graphicData>
        </a:graphic>
      </p:graphicFrame>
      <p:sp>
        <p:nvSpPr>
          <p:cNvPr id="5" name="Slide Number Placeholder 4">
            <a:extLst>
              <a:ext uri="{FF2B5EF4-FFF2-40B4-BE49-F238E27FC236}">
                <a16:creationId xmlns:a16="http://schemas.microsoft.com/office/drawing/2014/main" id="{561C9937-3634-B92C-488C-80D68E160057}"/>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32184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E8EC-EFFF-48D4-8D82-CE4A749F4094}"/>
              </a:ext>
            </a:extLst>
          </p:cNvPr>
          <p:cNvSpPr>
            <a:spLocks noGrp="1"/>
          </p:cNvSpPr>
          <p:nvPr>
            <p:ph type="title"/>
          </p:nvPr>
        </p:nvSpPr>
        <p:spPr>
          <a:xfrm>
            <a:off x="357948" y="301453"/>
            <a:ext cx="7729728" cy="85540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Elliptical Curve Cryptography</a:t>
            </a:r>
          </a:p>
        </p:txBody>
      </p:sp>
      <p:pic>
        <p:nvPicPr>
          <p:cNvPr id="8" name="Content Placeholder 7">
            <a:extLst>
              <a:ext uri="{FF2B5EF4-FFF2-40B4-BE49-F238E27FC236}">
                <a16:creationId xmlns:a16="http://schemas.microsoft.com/office/drawing/2014/main" id="{42492E15-2927-491B-A449-14A073742691}"/>
              </a:ext>
            </a:extLst>
          </p:cNvPr>
          <p:cNvPicPr>
            <a:picLocks noGrp="1" noChangeAspect="1"/>
          </p:cNvPicPr>
          <p:nvPr>
            <p:ph idx="1"/>
          </p:nvPr>
        </p:nvPicPr>
        <p:blipFill>
          <a:blip r:embed="rId2"/>
          <a:stretch>
            <a:fillRect/>
          </a:stretch>
        </p:blipFill>
        <p:spPr>
          <a:xfrm>
            <a:off x="748572" y="1506191"/>
            <a:ext cx="4311700" cy="4614032"/>
          </a:xfr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1782E4-0825-4485-8402-897526F25350}"/>
                  </a:ext>
                </a:extLst>
              </p:cNvPr>
              <p:cNvSpPr txBox="1"/>
              <p:nvPr/>
            </p:nvSpPr>
            <p:spPr>
              <a:xfrm>
                <a:off x="6165669" y="1506191"/>
                <a:ext cx="5756365" cy="307776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ECC is asymmetric encryption, which involves the algebraic nature of elliptic curves.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For this cryptographic process, elliptical curves in Weierstrass normal form (y</a:t>
                </a:r>
                <a:r>
                  <a:rPr lang="en-US" sz="1600" baseline="30000" dirty="0">
                    <a:solidFill>
                      <a:schemeClr val="tx1"/>
                    </a:solidFill>
                    <a:latin typeface="Times New Roman" panose="02020603050405020304" pitchFamily="18" charset="0"/>
                    <a:cs typeface="Times New Roman" panose="02020603050405020304" pitchFamily="18" charset="0"/>
                  </a:rPr>
                  <a:t>2</a:t>
                </a:r>
                <a:r>
                  <a:rPr lang="en-US" sz="1600" dirty="0">
                    <a:solidFill>
                      <a:schemeClr val="tx1"/>
                    </a:solidFill>
                    <a:latin typeface="Times New Roman" panose="02020603050405020304" pitchFamily="18" charset="0"/>
                    <a:cs typeface="Times New Roman" panose="02020603050405020304" pitchFamily="18" charset="0"/>
                  </a:rPr>
                  <a:t>=x</a:t>
                </a:r>
                <a:r>
                  <a:rPr lang="en-US" sz="1600" baseline="30000" dirty="0">
                    <a:solidFill>
                      <a:schemeClr val="tx1"/>
                    </a:solidFill>
                    <a:latin typeface="Times New Roman" panose="02020603050405020304" pitchFamily="18" charset="0"/>
                    <a:cs typeface="Times New Roman" panose="02020603050405020304" pitchFamily="18" charset="0"/>
                  </a:rPr>
                  <a:t>3</a:t>
                </a:r>
                <a:r>
                  <a:rPr lang="en-US" sz="1600" dirty="0">
                    <a:solidFill>
                      <a:schemeClr val="tx1"/>
                    </a:solidFill>
                    <a:latin typeface="Times New Roman" panose="02020603050405020304" pitchFamily="18" charset="0"/>
                    <a:cs typeface="Times New Roman" panose="02020603050405020304" pitchFamily="18" charset="0"/>
                  </a:rPr>
                  <a:t>+ax+b) over a finite field F</a:t>
                </a:r>
                <a:r>
                  <a:rPr lang="en-US" sz="1600" baseline="-25000" dirty="0">
                    <a:solidFill>
                      <a:schemeClr val="tx1"/>
                    </a:solidFill>
                    <a:latin typeface="Times New Roman" panose="02020603050405020304" pitchFamily="18" charset="0"/>
                    <a:cs typeface="Times New Roman" panose="02020603050405020304" pitchFamily="18" charset="0"/>
                  </a:rPr>
                  <a:t>p</a:t>
                </a:r>
                <a:r>
                  <a:rPr lang="en-US" sz="1600" dirty="0">
                    <a:solidFill>
                      <a:schemeClr val="tx1"/>
                    </a:solidFill>
                    <a:latin typeface="Times New Roman" panose="02020603050405020304" pitchFamily="18" charset="0"/>
                    <a:cs typeface="Times New Roman" panose="02020603050405020304" pitchFamily="18" charset="0"/>
                  </a:rPr>
                  <a:t> with a point at infinity∞ are considered.</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elliptic curve over a finite field with points satisfying the equation:</a:t>
                </a:r>
              </a:p>
              <a:p>
                <a:pPr marL="285750" indent="-285750">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IN" sz="1600" i="1" smtClean="0">
                            <a:solidFill>
                              <a:schemeClr val="tx1"/>
                            </a:solidFill>
                            <a:latin typeface="Cambria Math" panose="02040503050406030204" pitchFamily="18" charset="0"/>
                          </a:rPr>
                        </m:ctrlPr>
                      </m:sSupPr>
                      <m:e>
                        <m:r>
                          <a:rPr lang="en-US" sz="1600">
                            <a:solidFill>
                              <a:schemeClr val="tx1"/>
                            </a:solidFill>
                            <a:latin typeface="Cambria Math" panose="02040503050406030204" pitchFamily="18" charset="0"/>
                          </a:rPr>
                          <m:t> </m:t>
                        </m:r>
                        <m:r>
                          <a:rPr lang="en-US" sz="1600" b="0" i="0" smtClean="0">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   </m:t>
                        </m:r>
                        <m:r>
                          <m:rPr>
                            <m:sty m:val="p"/>
                          </m:rPr>
                          <a:rPr lang="en-US" sz="1600">
                            <a:solidFill>
                              <a:schemeClr val="tx1"/>
                            </a:solidFill>
                            <a:latin typeface="Cambria Math" panose="02040503050406030204" pitchFamily="18" charset="0"/>
                          </a:rPr>
                          <m:t>y</m:t>
                        </m:r>
                      </m:e>
                      <m:sup>
                        <m:r>
                          <a:rPr lang="en-US" sz="1600">
                            <a:solidFill>
                              <a:schemeClr val="tx1"/>
                            </a:solidFill>
                            <a:latin typeface="Cambria Math" panose="02040503050406030204" pitchFamily="18" charset="0"/>
                          </a:rPr>
                          <m:t>2</m:t>
                        </m:r>
                      </m:sup>
                    </m:sSup>
                    <m:r>
                      <a:rPr lang="en-US" sz="1600" i="1">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m:t>
                    </m:r>
                    <m:sSup>
                      <m:sSupPr>
                        <m:ctrlPr>
                          <a:rPr lang="en-IN" sz="1600" i="1">
                            <a:solidFill>
                              <a:schemeClr val="tx1"/>
                            </a:solidFill>
                            <a:latin typeface="Cambria Math" panose="02040503050406030204" pitchFamily="18" charset="0"/>
                          </a:rPr>
                        </m:ctrlPr>
                      </m:sSupPr>
                      <m:e>
                        <m:r>
                          <m:rPr>
                            <m:sty m:val="p"/>
                          </m:rPr>
                          <a:rPr lang="en-US" sz="1600">
                            <a:solidFill>
                              <a:schemeClr val="tx1"/>
                            </a:solidFill>
                            <a:latin typeface="Cambria Math" panose="02040503050406030204" pitchFamily="18" charset="0"/>
                          </a:rPr>
                          <m:t>x</m:t>
                        </m:r>
                      </m:e>
                      <m:sup>
                        <m:r>
                          <a:rPr lang="en-US" sz="1600">
                            <a:solidFill>
                              <a:schemeClr val="tx1"/>
                            </a:solidFill>
                            <a:latin typeface="Cambria Math" panose="02040503050406030204" pitchFamily="18" charset="0"/>
                          </a:rPr>
                          <m:t>3</m:t>
                        </m:r>
                      </m:sup>
                    </m:sSup>
                    <m:r>
                      <a:rPr lang="en-US" sz="1600">
                        <a:solidFill>
                          <a:schemeClr val="tx1"/>
                        </a:solidFill>
                        <a:latin typeface="Cambria Math" panose="02040503050406030204" pitchFamily="18" charset="0"/>
                      </a:rPr>
                      <m:t>+</m:t>
                    </m:r>
                    <m:r>
                      <m:rPr>
                        <m:sty m:val="p"/>
                      </m:rPr>
                      <a:rPr lang="en-US" sz="1600">
                        <a:solidFill>
                          <a:schemeClr val="tx1"/>
                        </a:solidFill>
                        <a:latin typeface="Cambria Math" panose="02040503050406030204" pitchFamily="18" charset="0"/>
                      </a:rPr>
                      <m:t>ax</m:t>
                    </m:r>
                    <m:r>
                      <a:rPr lang="en-US" sz="1600">
                        <a:solidFill>
                          <a:schemeClr val="tx1"/>
                        </a:solidFill>
                        <a:latin typeface="Cambria Math" panose="02040503050406030204" pitchFamily="18" charset="0"/>
                      </a:rPr>
                      <m:t>+</m:t>
                    </m:r>
                    <m:r>
                      <m:rPr>
                        <m:sty m:val="p"/>
                      </m:rPr>
                      <a:rPr lang="en-US" sz="1600">
                        <a:solidFill>
                          <a:schemeClr val="tx1"/>
                        </a:solidFill>
                        <a:latin typeface="Cambria Math" panose="02040503050406030204" pitchFamily="18" charset="0"/>
                      </a:rPr>
                      <m:t>b</m:t>
                    </m:r>
                    <m:r>
                      <a:rPr lang="en-US" sz="1600">
                        <a:solidFill>
                          <a:schemeClr val="tx1"/>
                        </a:solidFill>
                        <a:latin typeface="Cambria Math" panose="02040503050406030204" pitchFamily="18" charset="0"/>
                      </a:rPr>
                      <m:t>(</m:t>
                    </m:r>
                    <m:r>
                      <m:rPr>
                        <m:sty m:val="p"/>
                      </m:rPr>
                      <a:rPr lang="en-US" sz="1600">
                        <a:solidFill>
                          <a:schemeClr val="tx1"/>
                        </a:solidFill>
                        <a:latin typeface="Cambria Math" panose="02040503050406030204" pitchFamily="18" charset="0"/>
                      </a:rPr>
                      <m:t>mod</m:t>
                    </m:r>
                    <m:r>
                      <a:rPr lang="en-US" sz="1600">
                        <a:solidFill>
                          <a:schemeClr val="tx1"/>
                        </a:solidFill>
                        <a:latin typeface="Cambria Math" panose="02040503050406030204" pitchFamily="18" charset="0"/>
                      </a:rPr>
                      <m:t> </m:t>
                    </m:r>
                    <m:r>
                      <m:rPr>
                        <m:sty m:val="p"/>
                      </m:rPr>
                      <a:rPr lang="en-US" sz="1600">
                        <a:solidFill>
                          <a:schemeClr val="tx1"/>
                        </a:solidFill>
                        <a:latin typeface="Cambria Math" panose="02040503050406030204" pitchFamily="18" charset="0"/>
                      </a:rPr>
                      <m:t>p</m:t>
                    </m:r>
                    <m:r>
                      <a:rPr lang="en-US" sz="1600">
                        <a:solidFill>
                          <a:schemeClr val="tx1"/>
                        </a:solidFill>
                        <a:latin typeface="Cambria Math" panose="02040503050406030204" pitchFamily="18" charset="0"/>
                      </a:rPr>
                      <m:t>)</m:t>
                    </m:r>
                  </m:oMath>
                </a14:m>
                <a:r>
                  <a:rPr lang="en-IN" sz="1600" dirty="0">
                    <a:solidFill>
                      <a:schemeClr val="tx1"/>
                    </a:solidFill>
                    <a:latin typeface="Times New Roman" panose="02020603050405020304" pitchFamily="18" charset="0"/>
                    <a:cs typeface="Times New Roman" panose="02020603050405020304" pitchFamily="18" charset="0"/>
                  </a:rPr>
                  <a:t>-----------(1)</a:t>
                </a:r>
              </a:p>
              <a:p>
                <a:endParaRPr lang="en-IN" sz="1600" dirty="0">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dirty="0"/>
              </a:p>
            </p:txBody>
          </p:sp>
        </mc:Choice>
        <mc:Fallback xmlns="">
          <p:sp>
            <p:nvSpPr>
              <p:cNvPr id="10" name="TextBox 9">
                <a:extLst>
                  <a:ext uri="{FF2B5EF4-FFF2-40B4-BE49-F238E27FC236}">
                    <a16:creationId xmlns:a16="http://schemas.microsoft.com/office/drawing/2014/main" id="{641782E4-0825-4485-8402-897526F25350}"/>
                  </a:ext>
                </a:extLst>
              </p:cNvPr>
              <p:cNvSpPr txBox="1">
                <a:spLocks noRot="1" noChangeAspect="1" noMove="1" noResize="1" noEditPoints="1" noAdjustHandles="1" noChangeArrowheads="1" noChangeShapeType="1" noTextEdit="1"/>
              </p:cNvSpPr>
              <p:nvPr/>
            </p:nvSpPr>
            <p:spPr>
              <a:xfrm>
                <a:off x="6165669" y="1506191"/>
                <a:ext cx="5756365" cy="3077766"/>
              </a:xfrm>
              <a:prstGeom prst="rect">
                <a:avLst/>
              </a:prstGeom>
              <a:blipFill>
                <a:blip r:embed="rId3"/>
                <a:stretch>
                  <a:fillRect l="-423" t="-5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73AB21-C759-4A72-BC6D-927AE4704F94}"/>
                  </a:ext>
                </a:extLst>
              </p:cNvPr>
              <p:cNvSpPr txBox="1"/>
              <p:nvPr/>
            </p:nvSpPr>
            <p:spPr>
              <a:xfrm>
                <a:off x="6165669" y="3729779"/>
                <a:ext cx="5756365" cy="1631216"/>
              </a:xfrm>
              <a:prstGeom prst="rect">
                <a:avLst/>
              </a:prstGeom>
              <a:noFill/>
            </p:spPr>
            <p:txBody>
              <a:bodyPr wrap="square" rtlCol="0">
                <a:spAutoFit/>
              </a:bodyPr>
              <a:lstStyle/>
              <a:p>
                <a:r>
                  <a:rPr lang="en-US" sz="1800" dirty="0">
                    <a:solidFill>
                      <a:schemeClr val="tx1"/>
                    </a:solidFill>
                  </a:rPr>
                  <a:t>     </a:t>
                </a:r>
              </a:p>
              <a:p>
                <a:endParaRPr lang="en-US" sz="1800" dirty="0">
                  <a:solidFill>
                    <a:schemeClr val="tx1"/>
                  </a:solidFill>
                </a:endParaRPr>
              </a:p>
              <a:p>
                <a:r>
                  <a:rPr lang="en-US" sz="1600" dirty="0">
                    <a:solidFill>
                      <a:schemeClr val="tx1"/>
                    </a:solidFill>
                    <a:latin typeface="Times New Roman" panose="02020603050405020304" pitchFamily="18" charset="0"/>
                    <a:cs typeface="Times New Roman" panose="02020603050405020304" pitchFamily="18" charset="0"/>
                  </a:rPr>
                  <a:t>along with a point at infinity denoted by O. </a:t>
                </a:r>
                <a:r>
                  <a:rPr lang="en-US" sz="1600" dirty="0">
                    <a:latin typeface="Times New Roman" panose="02020603050405020304" pitchFamily="18" charset="0"/>
                    <a:cs typeface="Times New Roman" panose="02020603050405020304" pitchFamily="18" charset="0"/>
                  </a:rPr>
                  <a:t>H</a:t>
                </a:r>
                <a:r>
                  <a:rPr lang="en-US" sz="1600" dirty="0">
                    <a:solidFill>
                      <a:schemeClr val="tx1"/>
                    </a:solidFill>
                    <a:latin typeface="Times New Roman" panose="02020603050405020304" pitchFamily="18" charset="0"/>
                    <a:cs typeface="Times New Roman" panose="02020603050405020304" pitchFamily="18" charset="0"/>
                  </a:rPr>
                  <a:t>ere a ,b є </a:t>
                </a:r>
                <a:r>
                  <a:rPr lang="en-US" sz="1600" dirty="0" err="1">
                    <a:solidFill>
                      <a:schemeClr val="tx1"/>
                    </a:solidFill>
                    <a:latin typeface="Times New Roman" panose="02020603050405020304" pitchFamily="18" charset="0"/>
                    <a:cs typeface="Times New Roman" panose="02020603050405020304" pitchFamily="18" charset="0"/>
                  </a:rPr>
                  <a:t>Fp</a:t>
                </a:r>
                <a:r>
                  <a:rPr lang="en-US" sz="1600" dirty="0">
                    <a:solidFill>
                      <a:schemeClr val="tx1"/>
                    </a:solidFill>
                    <a:latin typeface="Times New Roman" panose="02020603050405020304" pitchFamily="18" charset="0"/>
                    <a:cs typeface="Times New Roman" panose="02020603050405020304" pitchFamily="18" charset="0"/>
                  </a:rPr>
                  <a:t>, p is a prime number, where p≠2,3 and must satisfy the condition: </a:t>
                </a:r>
              </a:p>
              <a:p>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600">
                        <a:solidFill>
                          <a:schemeClr val="tx1"/>
                        </a:solidFill>
                        <a:latin typeface="Cambria Math" panose="02040503050406030204" pitchFamily="18" charset="0"/>
                      </a:rPr>
                      <m:t>4</m:t>
                    </m:r>
                    <m:sSup>
                      <m:sSupPr>
                        <m:ctrlPr>
                          <a:rPr lang="en-IN" sz="1600" i="1">
                            <a:solidFill>
                              <a:schemeClr val="tx1"/>
                            </a:solidFill>
                            <a:latin typeface="Cambria Math" panose="02040503050406030204" pitchFamily="18" charset="0"/>
                          </a:rPr>
                        </m:ctrlPr>
                      </m:sSupPr>
                      <m:e>
                        <m:r>
                          <m:rPr>
                            <m:sty m:val="p"/>
                          </m:rPr>
                          <a:rPr lang="en-US" sz="1600">
                            <a:solidFill>
                              <a:schemeClr val="tx1"/>
                            </a:solidFill>
                            <a:latin typeface="Cambria Math" panose="02040503050406030204" pitchFamily="18" charset="0"/>
                          </a:rPr>
                          <m:t>a</m:t>
                        </m:r>
                      </m:e>
                      <m:sup>
                        <m:r>
                          <a:rPr lang="en-US" sz="1600">
                            <a:solidFill>
                              <a:schemeClr val="tx1"/>
                            </a:solidFill>
                            <a:latin typeface="Cambria Math" panose="02040503050406030204" pitchFamily="18" charset="0"/>
                          </a:rPr>
                          <m:t>3</m:t>
                        </m:r>
                      </m:sup>
                    </m:sSup>
                    <m:r>
                      <a:rPr lang="en-US" sz="1600">
                        <a:solidFill>
                          <a:schemeClr val="tx1"/>
                        </a:solidFill>
                        <a:latin typeface="Cambria Math" panose="02040503050406030204" pitchFamily="18" charset="0"/>
                      </a:rPr>
                      <m:t>+27</m:t>
                    </m:r>
                    <m:sSup>
                      <m:sSupPr>
                        <m:ctrlPr>
                          <a:rPr lang="en-IN" sz="1600" i="1">
                            <a:solidFill>
                              <a:schemeClr val="tx1"/>
                            </a:solidFill>
                            <a:latin typeface="Cambria Math" panose="02040503050406030204" pitchFamily="18" charset="0"/>
                          </a:rPr>
                        </m:ctrlPr>
                      </m:sSupPr>
                      <m:e>
                        <m:r>
                          <m:rPr>
                            <m:sty m:val="p"/>
                          </m:rPr>
                          <a:rPr lang="en-US" sz="1600">
                            <a:solidFill>
                              <a:schemeClr val="tx1"/>
                            </a:solidFill>
                            <a:latin typeface="Cambria Math" panose="02040503050406030204" pitchFamily="18" charset="0"/>
                          </a:rPr>
                          <m:t>b</m:t>
                        </m:r>
                      </m:e>
                      <m:sup>
                        <m:r>
                          <a:rPr lang="en-US" sz="1600">
                            <a:solidFill>
                              <a:schemeClr val="tx1"/>
                            </a:solidFill>
                            <a:latin typeface="Cambria Math" panose="02040503050406030204" pitchFamily="18" charset="0"/>
                          </a:rPr>
                          <m:t>2</m:t>
                        </m:r>
                      </m:sup>
                    </m:sSup>
                    <m:r>
                      <a:rPr lang="en-US" sz="1600">
                        <a:solidFill>
                          <a:schemeClr val="tx1"/>
                        </a:solidFill>
                        <a:latin typeface="Cambria Math" panose="02040503050406030204" pitchFamily="18" charset="0"/>
                      </a:rPr>
                      <m:t> </m:t>
                    </m:r>
                  </m:oMath>
                </a14:m>
                <a:r>
                  <a:rPr lang="en-US" sz="1600" dirty="0">
                    <a:solidFill>
                      <a:schemeClr val="tx1"/>
                    </a:solidFill>
                    <a:latin typeface="Times New Roman" panose="02020603050405020304" pitchFamily="18" charset="0"/>
                    <a:cs typeface="Times New Roman" panose="02020603050405020304" pitchFamily="18" charset="0"/>
                  </a:rPr>
                  <a:t>(Mod p) ≠0---------------------(2) </a:t>
                </a:r>
                <a:endParaRPr lang="en-I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E773AB21-C759-4A72-BC6D-927AE4704F94}"/>
                  </a:ext>
                </a:extLst>
              </p:cNvPr>
              <p:cNvSpPr txBox="1">
                <a:spLocks noRot="1" noChangeAspect="1" noMove="1" noResize="1" noEditPoints="1" noAdjustHandles="1" noChangeArrowheads="1" noChangeShapeType="1" noTextEdit="1"/>
              </p:cNvSpPr>
              <p:nvPr/>
            </p:nvSpPr>
            <p:spPr>
              <a:xfrm>
                <a:off x="6165669" y="3729779"/>
                <a:ext cx="5756365" cy="1631216"/>
              </a:xfrm>
              <a:prstGeom prst="rect">
                <a:avLst/>
              </a:prstGeom>
              <a:blipFill>
                <a:blip r:embed="rId4"/>
                <a:stretch>
                  <a:fillRect l="-529" b="-4120"/>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8CF314EA-2420-4B8F-A85B-0339E7634DFB}"/>
              </a:ext>
            </a:extLst>
          </p:cNvPr>
          <p:cNvSpPr txBox="1"/>
          <p:nvPr/>
        </p:nvSpPr>
        <p:spPr>
          <a:xfrm>
            <a:off x="6325467" y="5088662"/>
            <a:ext cx="5756365" cy="1138773"/>
          </a:xfrm>
          <a:prstGeom prst="rect">
            <a:avLst/>
          </a:prstGeom>
          <a:noFill/>
        </p:spPr>
        <p:txBody>
          <a:bodyPr wrap="square" rtlCol="0">
            <a:spAutoFit/>
          </a:bodyPr>
          <a:lstStyle/>
          <a:p>
            <a:endParaRPr lang="en-IN" dirty="0"/>
          </a:p>
          <a:p>
            <a:endParaRPr lang="en-IN" dirty="0"/>
          </a:p>
          <a:p>
            <a:r>
              <a:rPr lang="en-IN" sz="1600" dirty="0">
                <a:latin typeface="Times New Roman" panose="02020603050405020304" pitchFamily="18" charset="0"/>
                <a:cs typeface="Times New Roman" panose="02020603050405020304" pitchFamily="18" charset="0"/>
              </a:rPr>
              <a:t>Scalar multiplication can be done by using the point doubling &amp; point addition</a:t>
            </a:r>
          </a:p>
        </p:txBody>
      </p:sp>
      <p:sp>
        <p:nvSpPr>
          <p:cNvPr id="3" name="TextBox 2">
            <a:extLst>
              <a:ext uri="{FF2B5EF4-FFF2-40B4-BE49-F238E27FC236}">
                <a16:creationId xmlns:a16="http://schemas.microsoft.com/office/drawing/2014/main" id="{F828C8C4-31FB-4C8D-8DF4-229A3745E3C8}"/>
              </a:ext>
            </a:extLst>
          </p:cNvPr>
          <p:cNvSpPr txBox="1"/>
          <p:nvPr/>
        </p:nvSpPr>
        <p:spPr>
          <a:xfrm>
            <a:off x="1135546" y="6213868"/>
            <a:ext cx="3537751" cy="369332"/>
          </a:xfrm>
          <a:prstGeom prst="rect">
            <a:avLst/>
          </a:prstGeom>
          <a:noFill/>
        </p:spPr>
        <p:txBody>
          <a:bodyPr wrap="square" rtlCol="0">
            <a:spAutoFit/>
          </a:bodyPr>
          <a:lstStyle/>
          <a:p>
            <a:r>
              <a:rPr lang="en-US" dirty="0"/>
              <a:t>Fig 1. Elliptic Curve Cryptography</a:t>
            </a:r>
            <a:endParaRPr lang="en-IN" dirty="0"/>
          </a:p>
        </p:txBody>
      </p:sp>
      <p:sp>
        <p:nvSpPr>
          <p:cNvPr id="4" name="Slide Number Placeholder 3">
            <a:extLst>
              <a:ext uri="{FF2B5EF4-FFF2-40B4-BE49-F238E27FC236}">
                <a16:creationId xmlns:a16="http://schemas.microsoft.com/office/drawing/2014/main" id="{8FED5DE0-F34D-04FA-FB27-69A1E28E3620}"/>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21350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63A8-C5E2-41A6-A668-0E3A10A03E0E}"/>
              </a:ext>
            </a:extLst>
          </p:cNvPr>
          <p:cNvSpPr>
            <a:spLocks noGrp="1"/>
          </p:cNvSpPr>
          <p:nvPr>
            <p:ph type="title"/>
          </p:nvPr>
        </p:nvSpPr>
        <p:spPr>
          <a:xfrm>
            <a:off x="349070" y="356791"/>
            <a:ext cx="7729728" cy="794440"/>
          </a:xfrm>
        </p:spPr>
        <p:txBody>
          <a:bodyPr>
            <a:normAutofit/>
          </a:bodyPr>
          <a:lstStyle/>
          <a:p>
            <a:r>
              <a:rPr lang="en-US" dirty="0">
                <a:latin typeface="Times New Roman" panose="02020603050405020304" pitchFamily="18" charset="0"/>
                <a:cs typeface="Times New Roman" panose="02020603050405020304" pitchFamily="18" charset="0"/>
              </a:rPr>
              <a:t>ECC Behind The Scenes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BB38721-AA4D-4E98-A512-E48050343BD4}"/>
              </a:ext>
            </a:extLst>
          </p:cNvPr>
          <p:cNvSpPr txBox="1"/>
          <p:nvPr/>
        </p:nvSpPr>
        <p:spPr>
          <a:xfrm>
            <a:off x="6019905" y="2125192"/>
            <a:ext cx="563880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Point addition is the addition of two points. </a:t>
            </a:r>
          </a:p>
          <a:p>
            <a:pPr>
              <a:lnSpc>
                <a:spcPct val="150000"/>
              </a:lnSpc>
            </a:pPr>
            <a:endParaRPr lang="en-IN" sz="1600" b="0" i="0" dirty="0">
              <a:effectLst/>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Let A(</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,y</a:t>
            </a:r>
            <a:r>
              <a:rPr lang="en-US" sz="1600" baseline="-25000" dirty="0" err="1">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and B(</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b</a:t>
            </a:r>
            <a:r>
              <a:rPr lang="en-US" sz="1600" dirty="0" err="1">
                <a:latin typeface="Times New Roman" panose="02020603050405020304" pitchFamily="18" charset="0"/>
                <a:cs typeface="Times New Roman" panose="02020603050405020304" pitchFamily="18" charset="0"/>
              </a:rPr>
              <a:t>,y</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be  two points on the curve of eq(1), then the point additions A+B gives a </a:t>
            </a:r>
            <a:r>
              <a:rPr lang="en-US" sz="1600" dirty="0" err="1">
                <a:latin typeface="Times New Roman" panose="02020603050405020304" pitchFamily="18" charset="0"/>
                <a:cs typeface="Times New Roman" panose="02020603050405020304" pitchFamily="18" charset="0"/>
              </a:rPr>
              <a:t>resultant,say</a:t>
            </a:r>
            <a:r>
              <a:rPr lang="en-US" sz="1600" dirty="0">
                <a:latin typeface="Times New Roman" panose="02020603050405020304" pitchFamily="18" charset="0"/>
                <a:cs typeface="Times New Roman" panose="02020603050405020304" pitchFamily="18" charset="0"/>
              </a:rPr>
              <a:t>, point C which lies on the curve of eq(1).The point addition can be geometrically represented by chord operation as shown below:</a:t>
            </a:r>
          </a:p>
          <a:p>
            <a:pPr>
              <a:lnSpc>
                <a:spcPct val="150000"/>
              </a:lnSpc>
            </a:pPr>
            <a:r>
              <a:rPr lang="en-US" sz="1600" dirty="0">
                <a:latin typeface="Times New Roman" panose="02020603050405020304" pitchFamily="18" charset="0"/>
                <a:cs typeface="Times New Roman" panose="02020603050405020304" pitchFamily="18" charset="0"/>
              </a:rPr>
              <a:t>                                   C=A+B= (x</a:t>
            </a:r>
            <a:r>
              <a:rPr lang="en-US" sz="1600" baseline="-25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t>
            </a:r>
            <a:r>
              <a:rPr lang="en-US" sz="1600" baseline="-25000" dirty="0" err="1">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-------(3)      </a:t>
            </a:r>
          </a:p>
          <a:p>
            <a:pPr>
              <a:lnSpc>
                <a:spcPct val="150000"/>
              </a:lnSpc>
            </a:pPr>
            <a:r>
              <a:rPr lang="en-US" sz="1600" dirty="0">
                <a:latin typeface="Times New Roman" panose="02020603050405020304" pitchFamily="18" charset="0"/>
                <a:cs typeface="Times New Roman" panose="02020603050405020304" pitchFamily="18" charset="0"/>
              </a:rPr>
              <a:t>                            where  𝑑 =(𝑦</a:t>
            </a:r>
            <a:r>
              <a:rPr lang="en-US" sz="1600" baseline="-25000" dirty="0">
                <a:latin typeface="Times New Roman" panose="02020603050405020304" pitchFamily="18" charset="0"/>
                <a:cs typeface="Times New Roman" panose="02020603050405020304" pitchFamily="18" charset="0"/>
              </a:rPr>
              <a:t>𝑏</a:t>
            </a:r>
            <a:r>
              <a:rPr lang="en-US" sz="1600" dirty="0">
                <a:latin typeface="Times New Roman" panose="02020603050405020304" pitchFamily="18" charset="0"/>
                <a:cs typeface="Times New Roman" panose="02020603050405020304" pitchFamily="18" charset="0"/>
              </a:rPr>
              <a:t>−𝑦</a:t>
            </a:r>
            <a:r>
              <a:rPr lang="en-US" sz="1600" baseline="-25000" dirty="0">
                <a:latin typeface="Times New Roman" panose="02020603050405020304" pitchFamily="18" charset="0"/>
                <a:cs typeface="Times New Roman" panose="02020603050405020304" pitchFamily="18" charset="0"/>
              </a:rPr>
              <a:t>𝑎</a:t>
            </a:r>
            <a:r>
              <a:rPr lang="en-US" sz="1600" dirty="0">
                <a:latin typeface="Times New Roman" panose="02020603050405020304" pitchFamily="18" charset="0"/>
                <a:cs typeface="Times New Roman" panose="02020603050405020304" pitchFamily="18" charset="0"/>
              </a:rPr>
              <a:t>)/(𝑥</a:t>
            </a:r>
            <a:r>
              <a:rPr lang="en-US" sz="1600" baseline="-25000" dirty="0">
                <a:latin typeface="Times New Roman" panose="02020603050405020304" pitchFamily="18" charset="0"/>
                <a:cs typeface="Times New Roman" panose="02020603050405020304" pitchFamily="18" charset="0"/>
              </a:rPr>
              <a:t>𝑏</a:t>
            </a:r>
            <a:r>
              <a:rPr lang="en-US" sz="1600" dirty="0">
                <a:latin typeface="Times New Roman" panose="02020603050405020304" pitchFamily="18" charset="0"/>
                <a:cs typeface="Times New Roman" panose="02020603050405020304" pitchFamily="18" charset="0"/>
              </a:rPr>
              <a:t>−𝑥</a:t>
            </a:r>
            <a:r>
              <a:rPr lang="en-US" sz="1600" baseline="-25000" dirty="0">
                <a:latin typeface="Times New Roman" panose="02020603050405020304" pitchFamily="18" charset="0"/>
                <a:cs typeface="Times New Roman" panose="02020603050405020304" pitchFamily="18" charset="0"/>
              </a:rPr>
              <a:t>𝑐</a:t>
            </a:r>
            <a:r>
              <a:rPr lang="en-US" sz="1600" dirty="0">
                <a:latin typeface="Times New Roman" panose="02020603050405020304" pitchFamily="18" charset="0"/>
                <a:cs typeface="Times New Roman" panose="02020603050405020304" pitchFamily="18" charset="0"/>
              </a:rPr>
              <a:t>)         --------(4)</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(d</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-x</a:t>
            </a:r>
            <a:r>
              <a:rPr lang="en-US" sz="1600" baseline="-250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-x</a:t>
            </a:r>
            <a:r>
              <a:rPr lang="en-US" sz="1600" baseline="-25000"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(mod p)                 --------(5)</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a:t>
            </a:r>
            <a:r>
              <a:rPr lang="en-US" sz="1600" baseline="-25000" dirty="0" err="1">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(d*</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-d*</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b</a:t>
            </a:r>
            <a:r>
              <a:rPr lang="en-US" sz="1600" dirty="0" err="1">
                <a:latin typeface="Times New Roman" panose="02020603050405020304" pitchFamily="18" charset="0"/>
                <a:cs typeface="Times New Roman" panose="02020603050405020304" pitchFamily="18" charset="0"/>
              </a:rPr>
              <a:t>-x</a:t>
            </a:r>
            <a:r>
              <a:rPr lang="en-US" sz="1600" baseline="-25000" dirty="0" err="1">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(mod p)         --------(6)</a:t>
            </a:r>
          </a:p>
          <a:p>
            <a:endParaRPr lang="en-IN" dirty="0"/>
          </a:p>
        </p:txBody>
      </p:sp>
      <p:pic>
        <p:nvPicPr>
          <p:cNvPr id="3" name="Picture 2">
            <a:extLst>
              <a:ext uri="{FF2B5EF4-FFF2-40B4-BE49-F238E27FC236}">
                <a16:creationId xmlns:a16="http://schemas.microsoft.com/office/drawing/2014/main" id="{7019B4F1-CDBB-4C3E-A95B-432C2813A9C3}"/>
              </a:ext>
            </a:extLst>
          </p:cNvPr>
          <p:cNvPicPr>
            <a:picLocks noChangeAspect="1"/>
          </p:cNvPicPr>
          <p:nvPr/>
        </p:nvPicPr>
        <p:blipFill>
          <a:blip r:embed="rId2"/>
          <a:stretch>
            <a:fillRect/>
          </a:stretch>
        </p:blipFill>
        <p:spPr>
          <a:xfrm>
            <a:off x="1305017" y="2424073"/>
            <a:ext cx="3328816" cy="3529348"/>
          </a:xfrm>
          <a:prstGeom prst="rect">
            <a:avLst/>
          </a:prstGeom>
        </p:spPr>
      </p:pic>
      <p:sp>
        <p:nvSpPr>
          <p:cNvPr id="7" name="Content Placeholder 6">
            <a:extLst>
              <a:ext uri="{FF2B5EF4-FFF2-40B4-BE49-F238E27FC236}">
                <a16:creationId xmlns:a16="http://schemas.microsoft.com/office/drawing/2014/main" id="{09227B94-D161-4125-96DA-7807E6A07DD7}"/>
              </a:ext>
            </a:extLst>
          </p:cNvPr>
          <p:cNvSpPr>
            <a:spLocks noGrp="1"/>
          </p:cNvSpPr>
          <p:nvPr>
            <p:ph idx="1"/>
          </p:nvPr>
        </p:nvSpPr>
        <p:spPr>
          <a:xfrm>
            <a:off x="1481196" y="1566569"/>
            <a:ext cx="10515600" cy="610303"/>
          </a:xfrm>
        </p:spPr>
        <p:txBody>
          <a:bodyPr>
            <a:normAutofit/>
          </a:bodyPr>
          <a:lstStyle/>
          <a:p>
            <a:r>
              <a:rPr lang="en-US" u="sng" dirty="0">
                <a:latin typeface="Times New Roman" panose="02020603050405020304" pitchFamily="18" charset="0"/>
                <a:cs typeface="Times New Roman" panose="02020603050405020304" pitchFamily="18" charset="0"/>
              </a:rPr>
              <a:t>Point Addition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002B7A-7A3D-48CA-8C65-36961D4DED95}"/>
              </a:ext>
            </a:extLst>
          </p:cNvPr>
          <p:cNvSpPr txBox="1"/>
          <p:nvPr/>
        </p:nvSpPr>
        <p:spPr>
          <a:xfrm>
            <a:off x="1890788" y="6015956"/>
            <a:ext cx="2157274" cy="369332"/>
          </a:xfrm>
          <a:prstGeom prst="rect">
            <a:avLst/>
          </a:prstGeom>
          <a:noFill/>
        </p:spPr>
        <p:txBody>
          <a:bodyPr wrap="square" rtlCol="0">
            <a:spAutoFit/>
          </a:bodyPr>
          <a:lstStyle/>
          <a:p>
            <a:r>
              <a:rPr lang="en-US" dirty="0"/>
              <a:t>Fig 2. Point Addition</a:t>
            </a:r>
            <a:endParaRPr lang="en-IN" dirty="0"/>
          </a:p>
        </p:txBody>
      </p:sp>
      <p:sp>
        <p:nvSpPr>
          <p:cNvPr id="5" name="Slide Number Placeholder 4">
            <a:extLst>
              <a:ext uri="{FF2B5EF4-FFF2-40B4-BE49-F238E27FC236}">
                <a16:creationId xmlns:a16="http://schemas.microsoft.com/office/drawing/2014/main" id="{0285156E-0E42-4FA7-FE98-14CAC2AA2AD0}"/>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82597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BEAB-0908-436D-9D18-22BDE56C6D93}"/>
              </a:ext>
            </a:extLst>
          </p:cNvPr>
          <p:cNvSpPr>
            <a:spLocks noGrp="1"/>
          </p:cNvSpPr>
          <p:nvPr>
            <p:ph type="title"/>
          </p:nvPr>
        </p:nvSpPr>
        <p:spPr>
          <a:xfrm>
            <a:off x="331315" y="328606"/>
            <a:ext cx="7729728" cy="928344"/>
          </a:xfrm>
        </p:spPr>
        <p:txBody>
          <a:bodyPr>
            <a:normAutofit/>
          </a:bodyPr>
          <a:lstStyle/>
          <a:p>
            <a:r>
              <a:rPr lang="en-US" dirty="0">
                <a:latin typeface="Times New Roman" panose="02020603050405020304" pitchFamily="18" charset="0"/>
                <a:cs typeface="Times New Roman" panose="02020603050405020304" pitchFamily="18" charset="0"/>
              </a:rPr>
              <a:t>ECC Behind The Scenes</a:t>
            </a:r>
            <a:endParaRPr lang="en-IN" dirty="0"/>
          </a:p>
        </p:txBody>
      </p:sp>
      <p:sp>
        <p:nvSpPr>
          <p:cNvPr id="7" name="TextBox 6">
            <a:extLst>
              <a:ext uri="{FF2B5EF4-FFF2-40B4-BE49-F238E27FC236}">
                <a16:creationId xmlns:a16="http://schemas.microsoft.com/office/drawing/2014/main" id="{6618E24D-E879-46DC-9D93-58753C649C46}"/>
              </a:ext>
            </a:extLst>
          </p:cNvPr>
          <p:cNvSpPr txBox="1"/>
          <p:nvPr/>
        </p:nvSpPr>
        <p:spPr>
          <a:xfrm>
            <a:off x="5874058" y="1517260"/>
            <a:ext cx="5448300" cy="5539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Point doubling deals with a single point on the curve. </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Let A (</a:t>
            </a:r>
            <a:r>
              <a:rPr lang="en-US" sz="1600" b="0" i="0" dirty="0" err="1">
                <a:effectLst/>
                <a:latin typeface="Times New Roman" panose="02020603050405020304" pitchFamily="18" charset="0"/>
                <a:cs typeface="Times New Roman" panose="02020603050405020304" pitchFamily="18" charset="0"/>
              </a:rPr>
              <a:t>xa,ya</a:t>
            </a:r>
            <a:r>
              <a:rPr lang="en-US" sz="1600" b="0" i="0" dirty="0">
                <a:effectLst/>
                <a:latin typeface="Times New Roman" panose="02020603050405020304" pitchFamily="18" charset="0"/>
                <a:cs typeface="Times New Roman" panose="02020603050405020304" pitchFamily="18" charset="0"/>
              </a:rPr>
              <a:t>) be a point on the curve E ,adding the point to itself defines the point doubling .The resultant point B (</a:t>
            </a:r>
            <a:r>
              <a:rPr lang="en-US" sz="1600" b="0" i="0" dirty="0" err="1">
                <a:effectLst/>
                <a:latin typeface="Times New Roman" panose="02020603050405020304" pitchFamily="18" charset="0"/>
                <a:cs typeface="Times New Roman" panose="02020603050405020304" pitchFamily="18" charset="0"/>
              </a:rPr>
              <a:t>xb</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yb</a:t>
            </a:r>
            <a:r>
              <a:rPr lang="en-US" sz="1600" b="0" i="0" dirty="0">
                <a:effectLst/>
                <a:latin typeface="Times New Roman" panose="02020603050405020304" pitchFamily="18" charset="0"/>
                <a:cs typeface="Times New Roman" panose="02020603050405020304" pitchFamily="18" charset="0"/>
              </a:rPr>
              <a:t>) also lies on the elliptic curve eq.(1).</a:t>
            </a:r>
          </a:p>
          <a:p>
            <a:pPr marL="285750" indent="-285750">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Point doubling can be geometrically represented by Tangent operation as  shown in figure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0" i="0" dirty="0">
                <a:effectLst/>
                <a:latin typeface="Times New Roman" panose="02020603050405020304" pitchFamily="18" charset="0"/>
                <a:cs typeface="Times New Roman" panose="02020603050405020304" pitchFamily="18" charset="0"/>
              </a:rPr>
              <a:t>                                 A+A=2A=B (</a:t>
            </a:r>
            <a:r>
              <a:rPr lang="en-US" sz="1600" b="0" i="0" dirty="0" err="1">
                <a:effectLst/>
                <a:latin typeface="Times New Roman" panose="02020603050405020304" pitchFamily="18" charset="0"/>
                <a:cs typeface="Times New Roman" panose="02020603050405020304" pitchFamily="18" charset="0"/>
              </a:rPr>
              <a:t>xb,yb</a:t>
            </a:r>
            <a:r>
              <a:rPr lang="en-US" sz="1600" b="0" i="0" dirty="0">
                <a:effectLst/>
                <a:latin typeface="Times New Roman" panose="02020603050405020304" pitchFamily="18" charset="0"/>
                <a:cs typeface="Times New Roman" panose="02020603050405020304" pitchFamily="18" charset="0"/>
              </a:rPr>
              <a:t>)       ------(7) </a:t>
            </a:r>
          </a:p>
          <a:p>
            <a:pPr>
              <a:lnSpc>
                <a:spcPct val="150000"/>
              </a:lnSpc>
            </a:pPr>
            <a:r>
              <a:rPr lang="en-US" sz="1600" b="0" i="0" dirty="0">
                <a:effectLst/>
                <a:latin typeface="Times New Roman" panose="02020603050405020304" pitchFamily="18" charset="0"/>
                <a:cs typeface="Times New Roman" panose="02020603050405020304" pitchFamily="18" charset="0"/>
              </a:rPr>
              <a:t> where,           </a:t>
            </a:r>
          </a:p>
          <a:p>
            <a:pPr>
              <a:lnSpc>
                <a:spcPct val="150000"/>
              </a:lnSpc>
            </a:pPr>
            <a:r>
              <a:rPr lang="en-US" sz="1600" b="0" i="0" dirty="0">
                <a:effectLst/>
                <a:latin typeface="Times New Roman" panose="02020603050405020304" pitchFamily="18" charset="0"/>
                <a:cs typeface="Times New Roman" panose="02020603050405020304" pitchFamily="18" charset="0"/>
              </a:rPr>
              <a:t>                                    𝑑 = 3𝑥2+a /2𝑦           -------(8) </a:t>
            </a:r>
          </a:p>
          <a:p>
            <a:pPr>
              <a:lnSpc>
                <a:spcPct val="150000"/>
              </a:lnSpc>
            </a:pPr>
            <a:endParaRPr lang="en-US" sz="1600" b="0" i="0" dirty="0">
              <a:effectLst/>
              <a:latin typeface="Times New Roman" panose="02020603050405020304" pitchFamily="18" charset="0"/>
              <a:cs typeface="Times New Roman" panose="02020603050405020304" pitchFamily="18" charset="0"/>
            </a:endParaRPr>
          </a:p>
          <a:p>
            <a:pPr>
              <a:lnSpc>
                <a:spcPct val="150000"/>
              </a:lnSpc>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xb</a:t>
            </a:r>
            <a:r>
              <a:rPr lang="en-US" sz="1600" b="0" i="0" dirty="0">
                <a:effectLst/>
                <a:latin typeface="Times New Roman" panose="02020603050405020304" pitchFamily="18" charset="0"/>
                <a:cs typeface="Times New Roman" panose="02020603050405020304" pitchFamily="18" charset="0"/>
              </a:rPr>
              <a:t>= (d2-2xa) (mod p)     -------(9)       </a:t>
            </a:r>
          </a:p>
          <a:p>
            <a:pPr>
              <a:lnSpc>
                <a:spcPct val="150000"/>
              </a:lnSpc>
            </a:pPr>
            <a:r>
              <a:rPr lang="en-US" sz="1600" b="0" i="0" dirty="0">
                <a:effectLst/>
                <a:latin typeface="Times New Roman" panose="02020603050405020304" pitchFamily="18" charset="0"/>
                <a:cs typeface="Times New Roman" panose="02020603050405020304" pitchFamily="18" charset="0"/>
              </a:rPr>
              <a:t>                                                   </a:t>
            </a:r>
          </a:p>
          <a:p>
            <a:pPr>
              <a:lnSpc>
                <a:spcPct val="150000"/>
              </a:lnSpc>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yb</a:t>
            </a:r>
            <a:r>
              <a:rPr lang="en-US" sz="1600" b="0" i="0" dirty="0">
                <a:effectLst/>
                <a:latin typeface="Times New Roman" panose="02020603050405020304" pitchFamily="18" charset="0"/>
                <a:cs typeface="Times New Roman" panose="02020603050405020304" pitchFamily="18" charset="0"/>
              </a:rPr>
              <a:t>= (d*</a:t>
            </a:r>
            <a:r>
              <a:rPr lang="en-US" sz="1600" b="0" i="0" dirty="0" err="1">
                <a:effectLst/>
                <a:latin typeface="Times New Roman" panose="02020603050405020304" pitchFamily="18" charset="0"/>
                <a:cs typeface="Times New Roman" panose="02020603050405020304" pitchFamily="18" charset="0"/>
              </a:rPr>
              <a:t>xa</a:t>
            </a:r>
            <a:r>
              <a:rPr lang="en-US" sz="1600" b="0" i="0" dirty="0">
                <a:effectLst/>
                <a:latin typeface="Times New Roman" panose="02020603050405020304" pitchFamily="18" charset="0"/>
                <a:cs typeface="Times New Roman" panose="02020603050405020304" pitchFamily="18" charset="0"/>
              </a:rPr>
              <a:t>-d*</a:t>
            </a:r>
            <a:r>
              <a:rPr lang="en-US" sz="1600" b="0" i="0" dirty="0" err="1">
                <a:effectLst/>
                <a:latin typeface="Times New Roman" panose="02020603050405020304" pitchFamily="18" charset="0"/>
                <a:cs typeface="Times New Roman" panose="02020603050405020304" pitchFamily="18" charset="0"/>
              </a:rPr>
              <a:t>xb-ya</a:t>
            </a:r>
            <a:r>
              <a:rPr lang="en-US" sz="1600" b="0" i="0" dirty="0">
                <a:effectLst/>
                <a:latin typeface="Times New Roman" panose="02020603050405020304" pitchFamily="18" charset="0"/>
                <a:cs typeface="Times New Roman" panose="02020603050405020304" pitchFamily="18" charset="0"/>
              </a:rPr>
              <a:t>) (mod p)-----(10)</a:t>
            </a:r>
          </a:p>
          <a:p>
            <a:pPr marL="285750" indent="-285750">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3AC42086-C082-4929-86BF-9B612ECF0B9D}"/>
              </a:ext>
            </a:extLst>
          </p:cNvPr>
          <p:cNvSpPr>
            <a:spLocks noGrp="1"/>
          </p:cNvSpPr>
          <p:nvPr>
            <p:ph idx="1"/>
          </p:nvPr>
        </p:nvSpPr>
        <p:spPr>
          <a:xfrm>
            <a:off x="1542051" y="1691796"/>
            <a:ext cx="4044518" cy="646331"/>
          </a:xfrm>
        </p:spPr>
        <p:txBody>
          <a:bodyPr/>
          <a:lstStyle/>
          <a:p>
            <a:r>
              <a:rPr lang="en-US" u="sng" dirty="0">
                <a:latin typeface="Times New Roman" panose="02020603050405020304" pitchFamily="18" charset="0"/>
                <a:cs typeface="Times New Roman" panose="02020603050405020304" pitchFamily="18" charset="0"/>
              </a:rPr>
              <a:t>Point Doubling</a:t>
            </a:r>
            <a:endParaRPr lang="en-IN"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AE920A6-BAAE-4220-81B3-5479C4CEFD47}"/>
              </a:ext>
            </a:extLst>
          </p:cNvPr>
          <p:cNvPicPr>
            <a:picLocks noChangeAspect="1"/>
          </p:cNvPicPr>
          <p:nvPr/>
        </p:nvPicPr>
        <p:blipFill>
          <a:blip r:embed="rId2"/>
          <a:stretch>
            <a:fillRect/>
          </a:stretch>
        </p:blipFill>
        <p:spPr>
          <a:xfrm>
            <a:off x="1542051" y="2522166"/>
            <a:ext cx="3299976" cy="3359258"/>
          </a:xfrm>
          <a:prstGeom prst="rect">
            <a:avLst/>
          </a:prstGeom>
        </p:spPr>
      </p:pic>
      <p:sp>
        <p:nvSpPr>
          <p:cNvPr id="3" name="TextBox 2">
            <a:extLst>
              <a:ext uri="{FF2B5EF4-FFF2-40B4-BE49-F238E27FC236}">
                <a16:creationId xmlns:a16="http://schemas.microsoft.com/office/drawing/2014/main" id="{61A3ABAE-78C3-46C7-B0BA-81CC026687B0}"/>
              </a:ext>
            </a:extLst>
          </p:cNvPr>
          <p:cNvSpPr txBox="1"/>
          <p:nvPr/>
        </p:nvSpPr>
        <p:spPr>
          <a:xfrm>
            <a:off x="2100085" y="5969325"/>
            <a:ext cx="2183908" cy="369332"/>
          </a:xfrm>
          <a:prstGeom prst="rect">
            <a:avLst/>
          </a:prstGeom>
          <a:noFill/>
        </p:spPr>
        <p:txBody>
          <a:bodyPr wrap="square" rtlCol="0">
            <a:spAutoFit/>
          </a:bodyPr>
          <a:lstStyle/>
          <a:p>
            <a:r>
              <a:rPr lang="en-US" dirty="0"/>
              <a:t>Fig 3. Point Doubling</a:t>
            </a:r>
            <a:endParaRPr lang="en-IN" dirty="0"/>
          </a:p>
        </p:txBody>
      </p:sp>
      <p:sp>
        <p:nvSpPr>
          <p:cNvPr id="5" name="Slide Number Placeholder 4">
            <a:extLst>
              <a:ext uri="{FF2B5EF4-FFF2-40B4-BE49-F238E27FC236}">
                <a16:creationId xmlns:a16="http://schemas.microsoft.com/office/drawing/2014/main" id="{BBBB41B3-88E0-41FD-99B1-046A18B67449}"/>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20905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166B-5A58-42DE-82A4-B5D34B41D72E}"/>
              </a:ext>
            </a:extLst>
          </p:cNvPr>
          <p:cNvSpPr>
            <a:spLocks noGrp="1"/>
          </p:cNvSpPr>
          <p:nvPr>
            <p:ph type="title"/>
          </p:nvPr>
        </p:nvSpPr>
        <p:spPr>
          <a:xfrm>
            <a:off x="562134" y="381106"/>
            <a:ext cx="7729728" cy="750897"/>
          </a:xfrm>
        </p:spPr>
        <p:txBody>
          <a:bodyPr>
            <a:normAutofit/>
          </a:bodyPr>
          <a:lstStyle/>
          <a:p>
            <a:r>
              <a:rPr lang="en-US" dirty="0">
                <a:latin typeface="Times New Roman" panose="02020603050405020304" pitchFamily="18" charset="0"/>
                <a:cs typeface="Times New Roman" panose="02020603050405020304" pitchFamily="18" charset="0"/>
              </a:rPr>
              <a:t>Hill cipher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57A783-D60F-4D4F-8399-2395CC3C4129}"/>
              </a:ext>
            </a:extLst>
          </p:cNvPr>
          <p:cNvSpPr>
            <a:spLocks noGrp="1"/>
          </p:cNvSpPr>
          <p:nvPr>
            <p:ph idx="1"/>
          </p:nvPr>
        </p:nvSpPr>
        <p:spPr>
          <a:xfrm>
            <a:off x="191589" y="1384662"/>
            <a:ext cx="11808822" cy="2778035"/>
          </a:xfrm>
        </p:spPr>
        <p:txBody>
          <a:bodyPr>
            <a:normAutofit fontScale="92500"/>
          </a:bodyPr>
          <a:lstStyle/>
          <a:p>
            <a:pPr>
              <a:lnSpc>
                <a:spcPct val="120000"/>
              </a:lnSpc>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Hill cipher is a symmetric polygraph cipher that takes groups of adjacent letters of the same length. </a:t>
            </a:r>
          </a:p>
          <a:p>
            <a:pPr>
              <a:lnSpc>
                <a:spcPct val="120000"/>
              </a:lnSpc>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This cipher is harder to break due to its resistance to frequency analysis. </a:t>
            </a:r>
          </a:p>
          <a:p>
            <a:pPr>
              <a:lnSpc>
                <a:spcPct val="120000"/>
              </a:lnSpc>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It increases the speed of encryption and decryption. </a:t>
            </a:r>
          </a:p>
          <a:p>
            <a:pPr>
              <a:lnSpc>
                <a:spcPct val="12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Both sender and receiver should share and use the same key matrix for ciphering and deciphering.</a:t>
            </a:r>
          </a:p>
          <a:p>
            <a:pPr>
              <a:lnSpc>
                <a:spcPct val="12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To encrypt a message, each block of n letters (considered as an n-component vector) is multiplied by an invertible n × n matrix</a:t>
            </a:r>
          </a:p>
          <a:p>
            <a:pPr>
              <a:lnSpc>
                <a:spcPct val="12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To decrypt the message, each block is multiplied by the inverse of the matrix used for encryption.</a:t>
            </a:r>
          </a:p>
        </p:txBody>
      </p:sp>
      <p:sp>
        <p:nvSpPr>
          <p:cNvPr id="6" name="TextBox 5">
            <a:extLst>
              <a:ext uri="{FF2B5EF4-FFF2-40B4-BE49-F238E27FC236}">
                <a16:creationId xmlns:a16="http://schemas.microsoft.com/office/drawing/2014/main" id="{02C17AD2-58F1-4397-A9E5-16A45CA29EF3}"/>
              </a:ext>
            </a:extLst>
          </p:cNvPr>
          <p:cNvSpPr txBox="1"/>
          <p:nvPr/>
        </p:nvSpPr>
        <p:spPr>
          <a:xfrm>
            <a:off x="3222171" y="4328160"/>
            <a:ext cx="2009939" cy="369332"/>
          </a:xfrm>
          <a:prstGeom prst="rect">
            <a:avLst/>
          </a:prstGeom>
          <a:noFill/>
        </p:spPr>
        <p:txBody>
          <a:bodyPr wrap="square" rtlCol="0">
            <a:spAutoFit/>
          </a:bodyPr>
          <a:lstStyle/>
          <a:p>
            <a:r>
              <a:rPr lang="en-US" u="sng" dirty="0"/>
              <a:t>ENCRYPTION</a:t>
            </a:r>
            <a:endParaRPr lang="en-IN" u="sng" dirty="0"/>
          </a:p>
        </p:txBody>
      </p:sp>
      <p:sp>
        <p:nvSpPr>
          <p:cNvPr id="8" name="TextBox 7">
            <a:extLst>
              <a:ext uri="{FF2B5EF4-FFF2-40B4-BE49-F238E27FC236}">
                <a16:creationId xmlns:a16="http://schemas.microsoft.com/office/drawing/2014/main" id="{907E49C8-05A2-402D-84AC-5CAD9BA626FB}"/>
              </a:ext>
            </a:extLst>
          </p:cNvPr>
          <p:cNvSpPr txBox="1"/>
          <p:nvPr/>
        </p:nvSpPr>
        <p:spPr>
          <a:xfrm>
            <a:off x="3361509" y="4668015"/>
            <a:ext cx="2559897" cy="369332"/>
          </a:xfrm>
          <a:prstGeom prst="rect">
            <a:avLst/>
          </a:prstGeom>
          <a:noFill/>
        </p:spPr>
        <p:txBody>
          <a:bodyPr wrap="square" rtlCol="0">
            <a:spAutoFit/>
          </a:bodyPr>
          <a:lstStyle/>
          <a:p>
            <a:r>
              <a:rPr lang="en-IN" dirty="0">
                <a:solidFill>
                  <a:schemeClr val="accent1">
                    <a:lumMod val="50000"/>
                  </a:schemeClr>
                </a:solidFill>
              </a:rPr>
              <a:t>Km*Pm=Cm  </a:t>
            </a:r>
            <a:r>
              <a:rPr lang="en-IN" dirty="0"/>
              <a:t>-------(11) </a:t>
            </a:r>
          </a:p>
        </p:txBody>
      </p:sp>
      <p:sp>
        <p:nvSpPr>
          <p:cNvPr id="9" name="TextBox 8">
            <a:extLst>
              <a:ext uri="{FF2B5EF4-FFF2-40B4-BE49-F238E27FC236}">
                <a16:creationId xmlns:a16="http://schemas.microsoft.com/office/drawing/2014/main" id="{08F0BA70-5DA7-47D7-887F-6CD148D17C06}"/>
              </a:ext>
            </a:extLst>
          </p:cNvPr>
          <p:cNvSpPr txBox="1"/>
          <p:nvPr/>
        </p:nvSpPr>
        <p:spPr>
          <a:xfrm>
            <a:off x="7125353" y="4328160"/>
            <a:ext cx="2009938" cy="369332"/>
          </a:xfrm>
          <a:prstGeom prst="rect">
            <a:avLst/>
          </a:prstGeom>
          <a:noFill/>
        </p:spPr>
        <p:txBody>
          <a:bodyPr wrap="square" rtlCol="0">
            <a:spAutoFit/>
          </a:bodyPr>
          <a:lstStyle/>
          <a:p>
            <a:r>
              <a:rPr lang="en-IN" u="sng" dirty="0"/>
              <a:t>DECRYPTION</a:t>
            </a:r>
          </a:p>
        </p:txBody>
      </p:sp>
      <p:sp>
        <p:nvSpPr>
          <p:cNvPr id="10" name="TextBox 9">
            <a:extLst>
              <a:ext uri="{FF2B5EF4-FFF2-40B4-BE49-F238E27FC236}">
                <a16:creationId xmlns:a16="http://schemas.microsoft.com/office/drawing/2014/main" id="{BB551E5F-AE87-4A84-8931-4020226F7AB1}"/>
              </a:ext>
            </a:extLst>
          </p:cNvPr>
          <p:cNvSpPr txBox="1"/>
          <p:nvPr/>
        </p:nvSpPr>
        <p:spPr>
          <a:xfrm>
            <a:off x="7125352" y="4668015"/>
            <a:ext cx="2709237" cy="369332"/>
          </a:xfrm>
          <a:prstGeom prst="rect">
            <a:avLst/>
          </a:prstGeom>
          <a:noFill/>
        </p:spPr>
        <p:txBody>
          <a:bodyPr wrap="square" rtlCol="0">
            <a:spAutoFit/>
          </a:bodyPr>
          <a:lstStyle/>
          <a:p>
            <a:r>
              <a:rPr lang="en-IN" dirty="0">
                <a:solidFill>
                  <a:schemeClr val="accent1">
                    <a:lumMod val="50000"/>
                  </a:schemeClr>
                </a:solidFill>
              </a:rPr>
              <a:t>Km-1*Cm=Pm-</a:t>
            </a:r>
            <a:r>
              <a:rPr lang="en-IN" dirty="0"/>
              <a:t>-------(12</a:t>
            </a:r>
            <a:r>
              <a:rPr lang="en-IN" dirty="0">
                <a:solidFill>
                  <a:schemeClr val="accent1">
                    <a:lumMod val="50000"/>
                  </a:schemeClr>
                </a:solidFill>
              </a:rPr>
              <a:t>) </a:t>
            </a:r>
          </a:p>
        </p:txBody>
      </p:sp>
      <p:sp>
        <p:nvSpPr>
          <p:cNvPr id="11" name="TextBox 10">
            <a:extLst>
              <a:ext uri="{FF2B5EF4-FFF2-40B4-BE49-F238E27FC236}">
                <a16:creationId xmlns:a16="http://schemas.microsoft.com/office/drawing/2014/main" id="{E59C0DFB-4114-4EF8-9471-EDFFEE214795}"/>
              </a:ext>
            </a:extLst>
          </p:cNvPr>
          <p:cNvSpPr txBox="1"/>
          <p:nvPr/>
        </p:nvSpPr>
        <p:spPr>
          <a:xfrm>
            <a:off x="4641923" y="5144374"/>
            <a:ext cx="3164695" cy="830997"/>
          </a:xfrm>
          <a:prstGeom prst="rect">
            <a:avLst/>
          </a:prstGeom>
          <a:noFill/>
        </p:spPr>
        <p:txBody>
          <a:bodyPr wrap="square" rtlCol="0">
            <a:spAutoFit/>
          </a:bodyPr>
          <a:lstStyle/>
          <a:p>
            <a:r>
              <a:rPr lang="en-IN" sz="1600" dirty="0">
                <a:solidFill>
                  <a:schemeClr val="accent6">
                    <a:lumMod val="75000"/>
                  </a:schemeClr>
                </a:solidFill>
              </a:rPr>
              <a:t>K</a:t>
            </a:r>
            <a:r>
              <a:rPr lang="en-IN" sz="1600" baseline="-25000" dirty="0">
                <a:solidFill>
                  <a:schemeClr val="accent6">
                    <a:lumMod val="75000"/>
                  </a:schemeClr>
                </a:solidFill>
              </a:rPr>
              <a:t>m</a:t>
            </a:r>
            <a:r>
              <a:rPr lang="en-IN" sz="1600" dirty="0">
                <a:solidFill>
                  <a:schemeClr val="accent6">
                    <a:lumMod val="75000"/>
                  </a:schemeClr>
                </a:solidFill>
              </a:rPr>
              <a:t> =  key matrix (</a:t>
            </a:r>
            <a:r>
              <a:rPr lang="en-IN" sz="1600" dirty="0" err="1">
                <a:solidFill>
                  <a:schemeClr val="accent6">
                    <a:lumMod val="75000"/>
                  </a:schemeClr>
                </a:solidFill>
              </a:rPr>
              <a:t>nxn</a:t>
            </a:r>
            <a:r>
              <a:rPr lang="en-IN" sz="1600" dirty="0">
                <a:solidFill>
                  <a:schemeClr val="accent6">
                    <a:lumMod val="75000"/>
                  </a:schemeClr>
                </a:solidFill>
              </a:rPr>
              <a:t>)</a:t>
            </a:r>
          </a:p>
          <a:p>
            <a:r>
              <a:rPr lang="en-IN" sz="1600" dirty="0">
                <a:solidFill>
                  <a:schemeClr val="accent6">
                    <a:lumMod val="75000"/>
                  </a:schemeClr>
                </a:solidFill>
              </a:rPr>
              <a:t>P</a:t>
            </a:r>
            <a:r>
              <a:rPr lang="en-IN" sz="1600" baseline="-25000" dirty="0">
                <a:solidFill>
                  <a:schemeClr val="accent6">
                    <a:lumMod val="75000"/>
                  </a:schemeClr>
                </a:solidFill>
              </a:rPr>
              <a:t>m </a:t>
            </a:r>
            <a:r>
              <a:rPr lang="en-IN" sz="1600" dirty="0">
                <a:solidFill>
                  <a:schemeClr val="accent6">
                    <a:lumMod val="75000"/>
                  </a:schemeClr>
                </a:solidFill>
              </a:rPr>
              <a:t>=  plain text block (nx1)</a:t>
            </a:r>
          </a:p>
          <a:p>
            <a:r>
              <a:rPr lang="en-IN" sz="1600" dirty="0">
                <a:solidFill>
                  <a:schemeClr val="accent6">
                    <a:lumMod val="75000"/>
                  </a:schemeClr>
                </a:solidFill>
              </a:rPr>
              <a:t>C</a:t>
            </a:r>
            <a:r>
              <a:rPr lang="en-IN" sz="1600" baseline="-25000" dirty="0">
                <a:solidFill>
                  <a:schemeClr val="accent6">
                    <a:lumMod val="75000"/>
                  </a:schemeClr>
                </a:solidFill>
              </a:rPr>
              <a:t>m </a:t>
            </a:r>
            <a:r>
              <a:rPr lang="en-IN" sz="1600" dirty="0">
                <a:solidFill>
                  <a:schemeClr val="accent6">
                    <a:lumMod val="75000"/>
                  </a:schemeClr>
                </a:solidFill>
              </a:rPr>
              <a:t>=  cipher text (nx1)</a:t>
            </a:r>
          </a:p>
        </p:txBody>
      </p:sp>
      <p:sp>
        <p:nvSpPr>
          <p:cNvPr id="4" name="Slide Number Placeholder 3">
            <a:extLst>
              <a:ext uri="{FF2B5EF4-FFF2-40B4-BE49-F238E27FC236}">
                <a16:creationId xmlns:a16="http://schemas.microsoft.com/office/drawing/2014/main" id="{6BF193C7-1DFF-9D78-F8C7-4BDB2ABB48C5}"/>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168317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AA72-830E-4C5D-BD6E-2140D8FC54FF}"/>
              </a:ext>
            </a:extLst>
          </p:cNvPr>
          <p:cNvSpPr>
            <a:spLocks noGrp="1"/>
          </p:cNvSpPr>
          <p:nvPr>
            <p:ph type="title"/>
          </p:nvPr>
        </p:nvSpPr>
        <p:spPr>
          <a:xfrm>
            <a:off x="322217" y="273973"/>
            <a:ext cx="7729728" cy="1188720"/>
          </a:xfrm>
        </p:spPr>
        <p:txBody>
          <a:bodyPr>
            <a:normAutofit/>
          </a:bodyPr>
          <a:lstStyle/>
          <a:p>
            <a:r>
              <a:rPr lang="en-US" dirty="0">
                <a:latin typeface="Times New Roman" panose="02020603050405020304" pitchFamily="18" charset="0"/>
                <a:cs typeface="Times New Roman" panose="02020603050405020304" pitchFamily="18" charset="0"/>
              </a:rPr>
              <a:t>Hill cipher working</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3981E7-0FD2-44A4-93C5-5DE6AB6EF090}"/>
                  </a:ext>
                </a:extLst>
              </p:cNvPr>
              <p:cNvSpPr>
                <a:spLocks noGrp="1"/>
              </p:cNvSpPr>
              <p:nvPr>
                <p:ph idx="1"/>
              </p:nvPr>
            </p:nvSpPr>
            <p:spPr>
              <a:xfrm>
                <a:off x="191589" y="1480449"/>
                <a:ext cx="11808822" cy="3013166"/>
              </a:xfrm>
            </p:spPr>
            <p:txBody>
              <a:bodyPr>
                <a:no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main concept of this technique is based on assigning each letter by a  numerical  value,  for  example,  a = 0,  b= 1, .. ., z = 25. Then dividing the plaintext (message) into blocks consisting of the same size m depending on the key matrix size   m × m.</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For example, if the block size is two (</a:t>
                </a:r>
                <a:r>
                  <a:rPr lang="en-US" sz="1600" i="1"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 then the key matrix (</a:t>
                </a:r>
                <a:r>
                  <a:rPr lang="en-US" sz="1600" i="1" dirty="0">
                    <a:latin typeface="Times New Roman" panose="02020603050405020304" pitchFamily="18" charset="0"/>
                    <a:cs typeface="Times New Roman" panose="02020603050405020304" pitchFamily="18" charset="0"/>
                  </a:rPr>
                  <a:t>K</a:t>
                </a:r>
                <a:r>
                  <a:rPr lang="en-US" sz="1600" baseline="-25000" dirty="0">
                    <a:latin typeface="Times New Roman" panose="02020603050405020304" pitchFamily="18" charset="0"/>
                    <a:cs typeface="Times New Roman" panose="02020603050405020304" pitchFamily="18" charset="0"/>
                  </a:rPr>
                  <a:t>2×2</a:t>
                </a:r>
                <a:r>
                  <a:rPr lang="en-US" sz="1600" dirty="0">
                    <a:latin typeface="Times New Roman" panose="02020603050405020304" pitchFamily="18" charset="0"/>
                    <a:cs typeface="Times New Roman" panose="02020603050405020304" pitchFamily="18" charset="0"/>
                  </a:rPr>
                  <a:t>) should be of size 2 × 2, and the encryption process will produce ciphertext block with two numerical values (</a:t>
                </a:r>
                <a:r>
                  <a:rPr lang="en-US" sz="1600" i="1" dirty="0">
                    <a:latin typeface="Times New Roman" panose="02020603050405020304" pitchFamily="18" charset="0"/>
                    <a:cs typeface="Times New Roman" panose="02020603050405020304" pitchFamily="18" charset="0"/>
                  </a:rPr>
                  <a:t>C</a:t>
                </a:r>
                <a:r>
                  <a:rPr lang="en-US" sz="1600" baseline="-25000" dirty="0">
                    <a:latin typeface="Times New Roman" panose="02020603050405020304" pitchFamily="18" charset="0"/>
                    <a:cs typeface="Times New Roman" panose="02020603050405020304" pitchFamily="18" charset="0"/>
                  </a:rPr>
                  <a:t>2×1</a:t>
                </a:r>
                <a:r>
                  <a:rPr lang="en-US"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P=</a:t>
                </a: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𝑃</m:t>
                            </m:r>
                            <m:r>
                              <a:rPr lang="en-US" sz="1600" b="0" i="1" smtClean="0">
                                <a:latin typeface="Cambria Math" panose="02040503050406030204" pitchFamily="18" charset="0"/>
                              </a:rPr>
                              <m:t>1</m:t>
                            </m:r>
                          </m:e>
                          <m:e>
                            <m:r>
                              <a:rPr lang="en-US" sz="1600" b="0" i="1" smtClean="0">
                                <a:latin typeface="Cambria Math" panose="02040503050406030204" pitchFamily="18" charset="0"/>
                              </a:rPr>
                              <m:t>𝑃</m:t>
                            </m:r>
                            <m:r>
                              <a:rPr lang="en-US" sz="1600" b="0" i="1" smtClean="0">
                                <a:latin typeface="Cambria Math" panose="02040503050406030204" pitchFamily="18" charset="0"/>
                              </a:rPr>
                              <m:t>2</m:t>
                            </m:r>
                          </m:e>
                        </m:eqArr>
                      </m:e>
                    </m:d>
                  </m:oMath>
                </a14:m>
                <a:r>
                  <a:rPr lang="en-US" sz="1600" dirty="0">
                    <a:latin typeface="Times New Roman" panose="02020603050405020304" pitchFamily="18" charset="0"/>
                    <a:cs typeface="Times New Roman" panose="02020603050405020304" pitchFamily="18" charset="0"/>
                  </a:rPr>
                  <a:t>         KEY MATRIX(K)=</a:t>
                </a:r>
                <a14:m>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𝐾</m:t>
                              </m:r>
                              <m:r>
                                <a:rPr lang="en-US" sz="1600" b="0" i="1" smtClean="0">
                                  <a:latin typeface="Cambria Math" panose="02040503050406030204" pitchFamily="18" charset="0"/>
                                </a:rPr>
                                <m:t>11</m:t>
                              </m:r>
                            </m:e>
                            <m:e>
                              <m:r>
                                <a:rPr lang="en-US" sz="1600" b="0" i="1" smtClean="0">
                                  <a:latin typeface="Cambria Math" panose="02040503050406030204" pitchFamily="18" charset="0"/>
                                </a:rPr>
                                <m:t>𝐾</m:t>
                              </m:r>
                              <m:r>
                                <a:rPr lang="en-US" sz="1600" b="0" i="1" smtClean="0">
                                  <a:latin typeface="Cambria Math" panose="02040503050406030204" pitchFamily="18" charset="0"/>
                                </a:rPr>
                                <m:t>12</m:t>
                              </m:r>
                            </m:e>
                          </m:mr>
                          <m:mr>
                            <m:e>
                              <m:r>
                                <a:rPr lang="en-US" sz="1600" b="0" i="1" smtClean="0">
                                  <a:latin typeface="Cambria Math" panose="02040503050406030204" pitchFamily="18" charset="0"/>
                                </a:rPr>
                                <m:t>𝐾</m:t>
                              </m:r>
                              <m:r>
                                <a:rPr lang="en-US" sz="1600" b="0" i="1" smtClean="0">
                                  <a:latin typeface="Cambria Math" panose="02040503050406030204" pitchFamily="18" charset="0"/>
                                </a:rPr>
                                <m:t>21</m:t>
                              </m:r>
                            </m:e>
                            <m:e>
                              <m:r>
                                <a:rPr lang="en-US" sz="1600" b="0" i="1" smtClean="0">
                                  <a:latin typeface="Cambria Math" panose="02040503050406030204" pitchFamily="18" charset="0"/>
                                </a:rPr>
                                <m:t>𝐾</m:t>
                              </m:r>
                              <m:r>
                                <a:rPr lang="en-US" sz="1600" b="0" i="1" smtClean="0">
                                  <a:latin typeface="Cambria Math" panose="02040503050406030204" pitchFamily="18" charset="0"/>
                                </a:rPr>
                                <m:t>22</m:t>
                              </m:r>
                            </m:e>
                          </m:mr>
                        </m:m>
                      </m:e>
                    </m:d>
                  </m:oMath>
                </a14:m>
                <a:r>
                  <a:rPr lang="en-US" sz="1600" dirty="0">
                    <a:latin typeface="Times New Roman" panose="02020603050405020304" pitchFamily="18" charset="0"/>
                    <a:cs typeface="Times New Roman" panose="02020603050405020304" pitchFamily="18" charset="0"/>
                  </a:rPr>
                  <a:t>       CIPHER MATRIX(C)=</a:t>
                </a:r>
                <a14:m>
                  <m:oMath xmlns:m="http://schemas.openxmlformats.org/officeDocument/2006/math">
                    <m:d>
                      <m:dPr>
                        <m:begChr m:val="["/>
                        <m:endChr m:val="]"/>
                        <m:ctrlPr>
                          <a:rPr lang="en-US" sz="160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𝐶</m:t>
                            </m:r>
                            <m:r>
                              <a:rPr lang="en-US" sz="1600" b="0" i="1" smtClean="0">
                                <a:latin typeface="Cambria Math" panose="02040503050406030204" pitchFamily="18" charset="0"/>
                              </a:rPr>
                              <m:t>1</m:t>
                            </m:r>
                          </m:e>
                          <m:e>
                            <m:r>
                              <a:rPr lang="en-US" sz="1600" b="0" i="1" smtClean="0">
                                <a:latin typeface="Cambria Math" panose="02040503050406030204" pitchFamily="18" charset="0"/>
                              </a:rPr>
                              <m:t>𝐶</m:t>
                            </m:r>
                            <m:r>
                              <a:rPr lang="en-US" sz="1600" b="0" i="1" smtClean="0">
                                <a:latin typeface="Cambria Math" panose="02040503050406030204" pitchFamily="18" charset="0"/>
                              </a:rPr>
                              <m:t>2</m:t>
                            </m:r>
                          </m:e>
                        </m:eqArr>
                      </m:e>
                    </m:d>
                  </m:oMath>
                </a14:m>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As the equation to get the encrypted form is(c=[</a:t>
                </a:r>
                <a:r>
                  <a:rPr lang="en-US" sz="1600" b="1" dirty="0" err="1">
                    <a:latin typeface="Times New Roman" panose="02020603050405020304" pitchFamily="18" charset="0"/>
                    <a:cs typeface="Times New Roman" panose="02020603050405020304" pitchFamily="18" charset="0"/>
                  </a:rPr>
                  <a:t>pk</a:t>
                </a:r>
                <a:r>
                  <a:rPr lang="en-US" sz="1600" b="1" dirty="0">
                    <a:latin typeface="Times New Roman" panose="02020603050405020304" pitchFamily="18" charset="0"/>
                    <a:cs typeface="Times New Roman" panose="02020603050405020304" pitchFamily="18" charset="0"/>
                  </a:rPr>
                  <a:t>]mod26)</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C</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𝐶</m:t>
                            </m:r>
                            <m:r>
                              <a:rPr lang="en-US" sz="1600" i="1">
                                <a:latin typeface="Cambria Math" panose="02040503050406030204" pitchFamily="18" charset="0"/>
                              </a:rPr>
                              <m:t>1</m:t>
                            </m:r>
                          </m:e>
                          <m:e>
                            <m:r>
                              <a:rPr lang="en-US" sz="1600" i="1">
                                <a:latin typeface="Cambria Math" panose="02040503050406030204" pitchFamily="18" charset="0"/>
                              </a:rPr>
                              <m:t>𝐶</m:t>
                            </m:r>
                            <m:r>
                              <a:rPr lang="en-US" sz="1600" i="1">
                                <a:latin typeface="Cambria Math" panose="02040503050406030204" pitchFamily="18" charset="0"/>
                              </a:rPr>
                              <m:t>2</m:t>
                            </m:r>
                          </m:e>
                        </m:eqArr>
                      </m:e>
                    </m:d>
                  </m:oMath>
                </a14:m>
                <a:r>
                  <a:rPr lang="en-US" sz="1600"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r>
                              <a:rPr lang="en-US" sz="1600" i="1">
                                <a:latin typeface="Cambria Math" panose="02040503050406030204" pitchFamily="18" charset="0"/>
                              </a:rPr>
                              <m:t>𝑃</m:t>
                            </m:r>
                            <m:r>
                              <a:rPr lang="en-US" sz="1600" i="1">
                                <a:latin typeface="Cambria Math" panose="02040503050406030204" pitchFamily="18" charset="0"/>
                              </a:rPr>
                              <m:t>1</m:t>
                            </m:r>
                          </m:e>
                          <m:e>
                            <m:r>
                              <a:rPr lang="en-US" sz="1600" i="1">
                                <a:latin typeface="Cambria Math" panose="02040503050406030204" pitchFamily="18" charset="0"/>
                              </a:rPr>
                              <m:t>𝑃</m:t>
                            </m:r>
                            <m:r>
                              <a:rPr lang="en-US" sz="1600" i="1">
                                <a:latin typeface="Cambria Math" panose="02040503050406030204" pitchFamily="18" charset="0"/>
                              </a:rPr>
                              <m:t>2</m:t>
                            </m:r>
                          </m:e>
                        </m:eqArr>
                      </m:e>
                    </m:d>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𝐾</m:t>
                              </m:r>
                              <m:r>
                                <a:rPr lang="en-US" sz="1600" i="1">
                                  <a:latin typeface="Cambria Math" panose="02040503050406030204" pitchFamily="18" charset="0"/>
                                </a:rPr>
                                <m:t>11</m:t>
                              </m:r>
                            </m:e>
                            <m:e>
                              <m:r>
                                <a:rPr lang="en-US" sz="1600" i="1">
                                  <a:latin typeface="Cambria Math" panose="02040503050406030204" pitchFamily="18" charset="0"/>
                                </a:rPr>
                                <m:t>𝐾</m:t>
                              </m:r>
                              <m:r>
                                <a:rPr lang="en-US" sz="1600" i="1">
                                  <a:latin typeface="Cambria Math" panose="02040503050406030204" pitchFamily="18" charset="0"/>
                                </a:rPr>
                                <m:t>12</m:t>
                              </m:r>
                            </m:e>
                          </m:mr>
                          <m:mr>
                            <m:e>
                              <m:r>
                                <a:rPr lang="en-US" sz="1600" i="1">
                                  <a:latin typeface="Cambria Math" panose="02040503050406030204" pitchFamily="18" charset="0"/>
                                </a:rPr>
                                <m:t>𝐾</m:t>
                              </m:r>
                              <m:r>
                                <a:rPr lang="en-US" sz="1600" i="1">
                                  <a:latin typeface="Cambria Math" panose="02040503050406030204" pitchFamily="18" charset="0"/>
                                </a:rPr>
                                <m:t>21</m:t>
                              </m:r>
                            </m:e>
                            <m:e>
                              <m:r>
                                <a:rPr lang="en-US" sz="1600" i="1">
                                  <a:latin typeface="Cambria Math" panose="02040503050406030204" pitchFamily="18" charset="0"/>
                                </a:rPr>
                                <m:t>𝐾</m:t>
                              </m:r>
                              <m:r>
                                <a:rPr lang="en-US" sz="1600" i="1">
                                  <a:latin typeface="Cambria Math" panose="02040503050406030204" pitchFamily="18" charset="0"/>
                                </a:rPr>
                                <m:t>22</m:t>
                              </m:r>
                            </m:e>
                          </m:mr>
                        </m:m>
                      </m:e>
                    </m:d>
                  </m:oMath>
                </a14:m>
                <a:r>
                  <a:rPr lang="en-US" sz="1600" dirty="0">
                    <a:latin typeface="Times New Roman" panose="02020603050405020304" pitchFamily="18" charset="0"/>
                    <a:cs typeface="Times New Roman" panose="02020603050405020304" pitchFamily="18" charset="0"/>
                  </a:rPr>
                  <a:t>mod 26 --------------------------(13)</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p>
            </p:txBody>
          </p:sp>
        </mc:Choice>
        <mc:Fallback xmlns="">
          <p:sp>
            <p:nvSpPr>
              <p:cNvPr id="3" name="Content Placeholder 2">
                <a:extLst>
                  <a:ext uri="{FF2B5EF4-FFF2-40B4-BE49-F238E27FC236}">
                    <a16:creationId xmlns:a16="http://schemas.microsoft.com/office/drawing/2014/main" id="{F13981E7-0FD2-44A4-93C5-5DE6AB6EF090}"/>
                  </a:ext>
                </a:extLst>
              </p:cNvPr>
              <p:cNvSpPr>
                <a:spLocks noGrp="1" noRot="1" noChangeAspect="1" noMove="1" noResize="1" noEditPoints="1" noAdjustHandles="1" noChangeArrowheads="1" noChangeShapeType="1" noTextEdit="1"/>
              </p:cNvSpPr>
              <p:nvPr>
                <p:ph idx="1"/>
              </p:nvPr>
            </p:nvSpPr>
            <p:spPr>
              <a:xfrm>
                <a:off x="191589" y="1480449"/>
                <a:ext cx="11808822" cy="3013166"/>
              </a:xfrm>
              <a:blipFill>
                <a:blip r:embed="rId2"/>
                <a:stretch>
                  <a:fillRect l="-206" t="-141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0E7696F7-1D9D-454F-81AE-317E6A6318E7}"/>
              </a:ext>
            </a:extLst>
          </p:cNvPr>
          <p:cNvSpPr txBox="1"/>
          <p:nvPr/>
        </p:nvSpPr>
        <p:spPr>
          <a:xfrm>
            <a:off x="322217" y="4275703"/>
            <a:ext cx="11678194" cy="2308324"/>
          </a:xfrm>
          <a:prstGeom prst="rect">
            <a:avLst/>
          </a:prstGeom>
          <a:noFill/>
        </p:spPr>
        <p:txBody>
          <a:bodyPr wrap="square" rtlCol="0">
            <a:spAutoFit/>
          </a:bodyPr>
          <a:lstStyle/>
          <a:p>
            <a:r>
              <a:rPr lang="en-US" b="1" u="sng" dirty="0"/>
              <a:t>Decrypting the cipher text: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decrypt the ciphertext message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recipient needs to compute the key matrix inverse</a:t>
            </a:r>
          </a:p>
          <a:p>
            <a:pPr marL="0" marR="0" lvl="0" indent="149225"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30000" dirty="0">
                <a:ln>
                  <a:noFill/>
                </a:ln>
                <a:solidFill>
                  <a:schemeClr val="tx1"/>
                </a:solidFill>
                <a:effectLst/>
                <a:latin typeface="Times New Roman" panose="02020603050405020304" pitchFamily="18" charset="0"/>
                <a:ea typeface="Book Antiqua" panose="02040602050305030304" pitchFamily="18" charset="0"/>
                <a:cs typeface="Times New Roman" panose="02020603050405020304" pitchFamily="18" charset="0"/>
              </a:rPr>
              <a:t>—</a:t>
            </a:r>
            <a:r>
              <a:rPr kumimoji="0" lang="en-US" altLang="en-US" sz="18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solidFill>
                  <a:schemeClr val="tx1"/>
                </a:solidFill>
                <a:effectLst/>
                <a:latin typeface="Times New Roman" panose="02020603050405020304" pitchFamily="18" charset="0"/>
                <a:ea typeface="Book Antiqua" panose="0204060205030503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30000" dirty="0">
                <a:ln>
                  <a:noFill/>
                </a:ln>
                <a:solidFill>
                  <a:schemeClr val="tx1"/>
                </a:solidFill>
                <a:effectLst/>
                <a:latin typeface="Times New Roman" panose="02020603050405020304" pitchFamily="18" charset="0"/>
                <a:ea typeface="Book Antiqua" panose="02040602050305030304" pitchFamily="18" charset="0"/>
                <a:cs typeface="Times New Roman" panose="02020603050405020304" pitchFamily="18" charset="0"/>
              </a:rPr>
              <a:t>—</a:t>
            </a:r>
            <a:r>
              <a:rPr kumimoji="0" lang="en-US" altLang="en-US" sz="18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chemeClr val="tx1"/>
                </a:solidFill>
                <a:effectLst/>
                <a:latin typeface="Times New Roman" panose="02020603050405020304" pitchFamily="18" charset="0"/>
                <a:ea typeface="Book Antiqua" panose="0204060205030503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the identity matrix, then use the following equation to produce the</a:t>
            </a:r>
          </a:p>
          <a:p>
            <a:pPr marL="0" marR="0" lvl="0" indent="149225"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plaintext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message) </a:t>
            </a:r>
          </a:p>
          <a:p>
            <a:pPr marL="0" marR="0" lvl="0" indent="149225" algn="l" defTabSz="914400" rtl="0" eaLnBrk="0" fontAlgn="base" latinLnBrk="0" hangingPunct="0">
              <a:lnSpc>
                <a:spcPct val="15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lang="da-DK" altLang="en-US" dirty="0">
                <a:latin typeface="Times New Roman" panose="02020603050405020304" pitchFamily="18" charset="0"/>
                <a:cs typeface="Times New Roman" panose="02020603050405020304" pitchFamily="18" charset="0"/>
              </a:rPr>
              <a:t> P = K—1. C mod 26 </a:t>
            </a:r>
            <a:r>
              <a:rPr lang="da-DK" altLang="en-US" dirty="0"/>
              <a:t>-----------------------(14)</a:t>
            </a:r>
            <a:endParaRPr kumimoji="0" lang="en-US" altLang="en-US" sz="1800" b="0" i="0" u="none" strike="noStrike" cap="none" normalizeH="0" baseline="0" dirty="0">
              <a:ln>
                <a:noFill/>
              </a:ln>
              <a:solidFill>
                <a:schemeClr val="tx1"/>
              </a:solidFill>
              <a:effectLst/>
              <a:latin typeface="+mn-lt"/>
            </a:endParaRPr>
          </a:p>
          <a:p>
            <a:pPr marL="285750" indent="-285750">
              <a:buFont typeface="Courier New" panose="02070309020205020404" pitchFamily="49" charset="0"/>
              <a:buChar char="o"/>
            </a:pPr>
            <a:endParaRPr lang="en-IN" dirty="0"/>
          </a:p>
        </p:txBody>
      </p:sp>
      <p:sp>
        <p:nvSpPr>
          <p:cNvPr id="5" name="Slide Number Placeholder 4">
            <a:extLst>
              <a:ext uri="{FF2B5EF4-FFF2-40B4-BE49-F238E27FC236}">
                <a16:creationId xmlns:a16="http://schemas.microsoft.com/office/drawing/2014/main" id="{36BA043D-3EC3-EB15-EB13-684AB69D2111}"/>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269630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5116-F36D-4273-8ABA-9CE16CB279FC}"/>
              </a:ext>
            </a:extLst>
          </p:cNvPr>
          <p:cNvSpPr>
            <a:spLocks noGrp="1"/>
          </p:cNvSpPr>
          <p:nvPr>
            <p:ph type="title"/>
          </p:nvPr>
        </p:nvSpPr>
        <p:spPr>
          <a:xfrm>
            <a:off x="187234" y="104294"/>
            <a:ext cx="7729728" cy="1188720"/>
          </a:xfrm>
        </p:spPr>
        <p:txBody>
          <a:bodyPr>
            <a:normAutofit/>
          </a:bodyPr>
          <a:lstStyle/>
          <a:p>
            <a:r>
              <a:rPr lang="en-US" dirty="0">
                <a:latin typeface="Times New Roman" panose="02020603050405020304" pitchFamily="18" charset="0"/>
                <a:cs typeface="Times New Roman" panose="02020603050405020304" pitchFamily="18" charset="0"/>
              </a:rPr>
              <a:t>Hill cipher working</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26450-F75A-4084-BDAA-8ADD72B3A165}"/>
                  </a:ext>
                </a:extLst>
              </p:cNvPr>
              <p:cNvSpPr>
                <a:spLocks noGrp="1"/>
              </p:cNvSpPr>
              <p:nvPr>
                <p:ph idx="1"/>
              </p:nvPr>
            </p:nvSpPr>
            <p:spPr>
              <a:xfrm>
                <a:off x="187234" y="1293014"/>
                <a:ext cx="11817532" cy="5098909"/>
              </a:xfrm>
            </p:spPr>
            <p:txBody>
              <a:bodyPr>
                <a:normAutofit fontScale="62500" lnSpcReduction="20000"/>
              </a:bodyPr>
              <a:lstStyle/>
              <a:p>
                <a:pPr marL="0" indent="0">
                  <a:buNone/>
                </a:pPr>
                <a:r>
                  <a:rPr lang="en-IN" sz="2900" b="1" u="sng" dirty="0"/>
                  <a:t>FORMATION OF THE KEY MATRIX:-</a:t>
                </a:r>
              </a:p>
              <a:p>
                <a:pPr>
                  <a:lnSpc>
                    <a:spcPct val="120000"/>
                  </a:lnSpc>
                </a:pPr>
                <a:r>
                  <a:rPr lang="en-US" altLang="en-US" sz="2600" dirty="0">
                    <a:latin typeface="Times New Roman" panose="02020603050405020304" pitchFamily="18" charset="0"/>
                    <a:cs typeface="Times New Roman" panose="02020603050405020304" pitchFamily="18" charset="0"/>
                  </a:rPr>
                  <a:t>Firstly, the users should agree on the elliptic curve function </a:t>
                </a:r>
                <a:r>
                  <a:rPr lang="en-US" altLang="en-US" sz="2600" i="1" dirty="0">
                    <a:latin typeface="Times New Roman" panose="02020603050405020304" pitchFamily="18" charset="0"/>
                    <a:cs typeface="Times New Roman" panose="02020603050405020304" pitchFamily="18" charset="0"/>
                  </a:rPr>
                  <a:t>E </a:t>
                </a:r>
                <a:r>
                  <a:rPr lang="en-US" altLang="en-US" sz="2600" dirty="0">
                    <a:latin typeface="Times New Roman" panose="02020603050405020304" pitchFamily="18" charset="0"/>
                    <a:cs typeface="Times New Roman" panose="02020603050405020304" pitchFamily="18" charset="0"/>
                  </a:rPr>
                  <a:t>and share the domain parameters </a:t>
                </a:r>
                <a:r>
                  <a:rPr lang="en-US" altLang="en-US" sz="2600" i="1" dirty="0">
                    <a:latin typeface="Times New Roman" panose="02020603050405020304" pitchFamily="18" charset="0"/>
                    <a:cs typeface="Times New Roman" panose="02020603050405020304" pitchFamily="18" charset="0"/>
                  </a:rPr>
                  <a:t>a</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b</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p</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G </a:t>
                </a:r>
                <a:r>
                  <a:rPr lang="en-US" altLang="en-US" sz="2600" dirty="0">
                    <a:latin typeface="Times New Roman" panose="02020603050405020304" pitchFamily="18" charset="0"/>
                    <a:cs typeface="Times New Roman" panose="02020603050405020304" pitchFamily="18" charset="0"/>
                  </a:rPr>
                  <a:t>, where </a:t>
                </a:r>
                <a:r>
                  <a:rPr lang="en-US" altLang="en-US" sz="2600" i="1" dirty="0">
                    <a:latin typeface="Times New Roman" panose="02020603050405020304" pitchFamily="18" charset="0"/>
                    <a:cs typeface="Times New Roman" panose="02020603050405020304" pitchFamily="18" charset="0"/>
                  </a:rPr>
                  <a:t>a</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b </a:t>
                </a:r>
                <a:r>
                  <a:rPr lang="en-US" altLang="en-US" sz="2600" dirty="0">
                    <a:latin typeface="Times New Roman" panose="02020603050405020304" pitchFamily="18" charset="0"/>
                    <a:cs typeface="Times New Roman" panose="02020603050405020304" pitchFamily="18" charset="0"/>
                  </a:rPr>
                  <a:t>are the coefficients of the elliptic function, </a:t>
                </a:r>
                <a:r>
                  <a:rPr lang="en-US" altLang="en-US" sz="2600" i="1" dirty="0">
                    <a:latin typeface="Times New Roman" panose="02020603050405020304" pitchFamily="18" charset="0"/>
                    <a:cs typeface="Times New Roman" panose="02020603050405020304" pitchFamily="18" charset="0"/>
                  </a:rPr>
                  <a:t>p </a:t>
                </a:r>
                <a:r>
                  <a:rPr lang="en-US" altLang="en-US" sz="2600" dirty="0">
                    <a:latin typeface="Times New Roman" panose="02020603050405020304" pitchFamily="18" charset="0"/>
                    <a:cs typeface="Times New Roman" panose="02020603050405020304" pitchFamily="18" charset="0"/>
                  </a:rPr>
                  <a:t>is a large prime number, and </a:t>
                </a:r>
                <a:r>
                  <a:rPr lang="en-US" altLang="en-US" sz="2600" i="1" dirty="0">
                    <a:latin typeface="Times New Roman" panose="02020603050405020304" pitchFamily="18" charset="0"/>
                    <a:cs typeface="Times New Roman" panose="02020603050405020304" pitchFamily="18" charset="0"/>
                  </a:rPr>
                  <a:t>G </a:t>
                </a:r>
                <a:r>
                  <a:rPr lang="en-US" altLang="en-US" sz="2600" dirty="0">
                    <a:latin typeface="Times New Roman" panose="02020603050405020304" pitchFamily="18" charset="0"/>
                    <a:cs typeface="Times New Roman" panose="02020603050405020304" pitchFamily="18" charset="0"/>
                  </a:rPr>
                  <a:t>is the generator point. Then each party needs to choose randomly his private key from the interval [1</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i="1" dirty="0">
                    <a:latin typeface="Times New Roman" panose="02020603050405020304" pitchFamily="18" charset="0"/>
                    <a:cs typeface="Times New Roman" panose="02020603050405020304" pitchFamily="18" charset="0"/>
                  </a:rPr>
                  <a:t>p </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ea typeface="Book Antiqua" panose="0204060205030503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 </a:t>
                </a:r>
                <a:r>
                  <a:rPr lang="en-US" altLang="en-US" sz="2600" i="1" dirty="0" err="1">
                    <a:latin typeface="Times New Roman" panose="02020603050405020304" pitchFamily="18" charset="0"/>
                    <a:cs typeface="Times New Roman" panose="02020603050405020304" pitchFamily="18" charset="0"/>
                  </a:rPr>
                  <a:t>n</a:t>
                </a:r>
                <a:r>
                  <a:rPr lang="en-US" altLang="en-US" sz="2600" i="1" baseline="-30000" dirty="0" err="1">
                    <a:latin typeface="Times New Roman" panose="02020603050405020304" pitchFamily="18" charset="0"/>
                    <a:cs typeface="Times New Roman" panose="02020603050405020304" pitchFamily="18" charset="0"/>
                  </a:rPr>
                  <a:t>A</a:t>
                </a:r>
                <a:r>
                  <a:rPr lang="en-US" altLang="en-US" sz="2600" i="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for User A and </a:t>
                </a:r>
                <a:r>
                  <a:rPr lang="en-US" altLang="en-US" sz="2600" i="1" dirty="0" err="1">
                    <a:latin typeface="Times New Roman" panose="02020603050405020304" pitchFamily="18" charset="0"/>
                    <a:cs typeface="Times New Roman" panose="02020603050405020304" pitchFamily="18" charset="0"/>
                  </a:rPr>
                  <a:t>n</a:t>
                </a:r>
                <a:r>
                  <a:rPr lang="en-US" altLang="en-US" sz="2600" i="1" baseline="-30000" dirty="0" err="1">
                    <a:latin typeface="Times New Roman" panose="02020603050405020304" pitchFamily="18" charset="0"/>
                    <a:cs typeface="Times New Roman" panose="02020603050405020304" pitchFamily="18" charset="0"/>
                  </a:rPr>
                  <a:t>B</a:t>
                </a:r>
                <a:r>
                  <a:rPr lang="en-US" altLang="en-US" sz="2600" i="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for User B, and generates his public key as follows</a:t>
                </a:r>
              </a:p>
              <a:p>
                <a:pPr lvl="0" algn="ctr" defTabSz="914400" eaLnBrk="0" fontAlgn="base" hangingPunct="0">
                  <a:lnSpc>
                    <a:spcPct val="120000"/>
                  </a:lnSpc>
                  <a:spcBef>
                    <a:spcPct val="0"/>
                  </a:spcBef>
                  <a:spcAft>
                    <a:spcPct val="0"/>
                  </a:spcAft>
                </a:pPr>
                <a:endParaRPr lang="en-US" altLang="en-US" sz="2600" dirty="0">
                  <a:latin typeface="Times New Roman" panose="02020603050405020304" pitchFamily="18" charset="0"/>
                  <a:cs typeface="Times New Roman" panose="02020603050405020304" pitchFamily="18" charset="0"/>
                </a:endParaRPr>
              </a:p>
              <a:p>
                <a:pPr lvl="0" algn="ctr" defTabSz="914400" eaLnBrk="0" fontAlgn="base" hangingPunct="0">
                  <a:lnSpc>
                    <a:spcPct val="120000"/>
                  </a:lnSpc>
                  <a:spcBef>
                    <a:spcPct val="0"/>
                  </a:spcBef>
                  <a:spcAft>
                    <a:spcPct val="0"/>
                  </a:spcAft>
                </a:pPr>
                <a14:m>
                  <m:oMath xmlns:m="http://schemas.openxmlformats.org/officeDocument/2006/math">
                    <m:sSub>
                      <m:sSubPr>
                        <m:ctrlPr>
                          <a:rPr lang="en-US" altLang="en-US" sz="2600" i="1" smtClean="0">
                            <a:latin typeface="Cambria Math" panose="02040503050406030204" pitchFamily="18" charset="0"/>
                          </a:rPr>
                        </m:ctrlPr>
                      </m:sSubPr>
                      <m:e>
                        <m:r>
                          <a:rPr lang="en-US" altLang="en-US" sz="2600" b="0" i="1" smtClean="0">
                            <a:latin typeface="Cambria Math" panose="02040503050406030204" pitchFamily="18" charset="0"/>
                          </a:rPr>
                          <m:t>𝑃</m:t>
                        </m:r>
                      </m:e>
                      <m:sub>
                        <m:r>
                          <a:rPr lang="en-US" altLang="en-US" sz="2600" b="0" i="1" smtClean="0">
                            <a:latin typeface="Cambria Math" panose="02040503050406030204" pitchFamily="18" charset="0"/>
                          </a:rPr>
                          <m:t>𝐴</m:t>
                        </m:r>
                      </m:sub>
                    </m:sSub>
                  </m:oMath>
                </a14:m>
                <a:r>
                  <a:rPr lang="en-US" altLang="en-US"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US" sz="2600" i="1" smtClean="0">
                            <a:latin typeface="Cambria Math" panose="02040503050406030204" pitchFamily="18" charset="0"/>
                          </a:rPr>
                        </m:ctrlPr>
                      </m:sSubPr>
                      <m:e>
                        <m:r>
                          <a:rPr lang="en-US" altLang="en-US" sz="2600" b="0" i="1" smtClean="0">
                            <a:latin typeface="Cambria Math" panose="02040503050406030204" pitchFamily="18" charset="0"/>
                          </a:rPr>
                          <m:t>𝑁</m:t>
                        </m:r>
                      </m:e>
                      <m:sub>
                        <m:r>
                          <a:rPr lang="en-US" altLang="en-US" sz="2600" b="0" i="1" smtClean="0">
                            <a:latin typeface="Cambria Math" panose="02040503050406030204" pitchFamily="18" charset="0"/>
                          </a:rPr>
                          <m:t>𝐴</m:t>
                        </m:r>
                      </m:sub>
                    </m:sSub>
                  </m:oMath>
                </a14:m>
                <a:r>
                  <a:rPr lang="en-US" altLang="en-US" sz="2600" dirty="0">
                    <a:latin typeface="Times New Roman" panose="02020603050405020304" pitchFamily="18" charset="0"/>
                    <a:cs typeface="Times New Roman" panose="02020603050405020304" pitchFamily="18" charset="0"/>
                  </a:rPr>
                  <a:t>.G                                          -------(15)</a:t>
                </a:r>
              </a:p>
              <a:p>
                <a:pPr algn="ctr" defTabSz="914400" eaLnBrk="0" fontAlgn="base" hangingPunct="0">
                  <a:lnSpc>
                    <a:spcPct val="120000"/>
                  </a:lnSpc>
                  <a:spcBef>
                    <a:spcPct val="0"/>
                  </a:spcBef>
                  <a:spcAft>
                    <a:spcPct val="0"/>
                  </a:spcAft>
                </a:pPr>
                <a:endParaRPr lang="en-US" altLang="en-US" sz="2600" i="1" dirty="0">
                  <a:latin typeface="Times New Roman" panose="02020603050405020304" pitchFamily="18" charset="0"/>
                  <a:cs typeface="Times New Roman" panose="02020603050405020304" pitchFamily="18" charset="0"/>
                </a:endParaRPr>
              </a:p>
              <a:p>
                <a:pPr algn="ctr" defTabSz="914400" eaLnBrk="0" fontAlgn="base" hangingPunct="0">
                  <a:lnSpc>
                    <a:spcPct val="120000"/>
                  </a:lnSpc>
                  <a:spcBef>
                    <a:spcPct val="0"/>
                  </a:spcBef>
                  <a:spcAft>
                    <a:spcPct val="0"/>
                  </a:spcAft>
                </a:pPr>
                <a14:m>
                  <m:oMath xmlns:m="http://schemas.openxmlformats.org/officeDocument/2006/math">
                    <m:sSub>
                      <m:sSubPr>
                        <m:ctrlPr>
                          <a:rPr lang="en-US" altLang="en-US" sz="2600" i="1">
                            <a:latin typeface="Cambria Math" panose="02040503050406030204" pitchFamily="18" charset="0"/>
                          </a:rPr>
                        </m:ctrlPr>
                      </m:sSubPr>
                      <m:e>
                        <m:r>
                          <a:rPr lang="en-US" altLang="en-US" sz="2600" i="1">
                            <a:latin typeface="Cambria Math" panose="02040503050406030204" pitchFamily="18" charset="0"/>
                          </a:rPr>
                          <m:t>𝑃</m:t>
                        </m:r>
                      </m:e>
                      <m:sub>
                        <m:r>
                          <a:rPr lang="en-US" altLang="en-US" sz="2600" b="0" i="1" smtClean="0">
                            <a:latin typeface="Cambria Math" panose="02040503050406030204" pitchFamily="18" charset="0"/>
                          </a:rPr>
                          <m:t>𝐵</m:t>
                        </m:r>
                      </m:sub>
                    </m:sSub>
                  </m:oMath>
                </a14:m>
                <a:r>
                  <a:rPr lang="en-US" altLang="en-US"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US" sz="2600" i="1">
                            <a:latin typeface="Cambria Math" panose="02040503050406030204" pitchFamily="18" charset="0"/>
                          </a:rPr>
                        </m:ctrlPr>
                      </m:sSubPr>
                      <m:e>
                        <m:r>
                          <a:rPr lang="en-US" altLang="en-US" sz="2600" i="1">
                            <a:latin typeface="Cambria Math" panose="02040503050406030204" pitchFamily="18" charset="0"/>
                          </a:rPr>
                          <m:t>𝑁</m:t>
                        </m:r>
                      </m:e>
                      <m:sub>
                        <m:r>
                          <a:rPr lang="en-US" altLang="en-US" sz="2600" b="0" i="1" smtClean="0">
                            <a:latin typeface="Cambria Math" panose="02040503050406030204" pitchFamily="18" charset="0"/>
                          </a:rPr>
                          <m:t>𝐵</m:t>
                        </m:r>
                      </m:sub>
                    </m:sSub>
                  </m:oMath>
                </a14:m>
                <a:r>
                  <a:rPr lang="en-US" altLang="en-US" sz="2600" dirty="0">
                    <a:latin typeface="Times New Roman" panose="02020603050405020304" pitchFamily="18" charset="0"/>
                    <a:cs typeface="Times New Roman" panose="02020603050405020304" pitchFamily="18" charset="0"/>
                  </a:rPr>
                  <a:t>.G                                         --------(16)</a:t>
                </a:r>
              </a:p>
              <a:p>
                <a:pPr>
                  <a:lnSpc>
                    <a:spcPct val="120000"/>
                  </a:lnSpc>
                </a:pPr>
                <a:r>
                  <a:rPr lang="en-IN" altLang="en-US" sz="2600" dirty="0">
                    <a:latin typeface="Times New Roman" panose="02020603050405020304" pitchFamily="18" charset="0"/>
                    <a:cs typeface="Times New Roman" panose="02020603050405020304" pitchFamily="18" charset="0"/>
                  </a:rPr>
                  <a:t>Each user multiplies his private key by the public  key  of  the  other user to get the initial key  𝐾_𝐼=(X,Y)</a:t>
                </a:r>
              </a:p>
              <a:p>
                <a:pPr>
                  <a:lnSpc>
                    <a:spcPct val="120000"/>
                  </a:lnSpc>
                </a:pPr>
                <a:endParaRPr lang="en-US" altLang="en-US" sz="2600" dirty="0">
                  <a:latin typeface="Times New Roman" panose="02020603050405020304" pitchFamily="18" charset="0"/>
                  <a:cs typeface="Times New Roman" panose="02020603050405020304" pitchFamily="18" charset="0"/>
                </a:endParaRPr>
              </a:p>
              <a:p>
                <a:pPr algn="ctr">
                  <a:lnSpc>
                    <a:spcPct val="120000"/>
                  </a:lnSpc>
                </a:pPr>
                <a:r>
                  <a:rPr lang="en-US" sz="2600" dirty="0">
                    <a:latin typeface="Times New Roman" panose="02020603050405020304" pitchFamily="18" charset="0"/>
                    <a:cs typeface="Times New Roman" panose="02020603050405020304" pitchFamily="18" charset="0"/>
                  </a:rPr>
                  <a:t>K</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N</a:t>
                </a:r>
                <a:r>
                  <a:rPr lang="en-US" sz="2600" baseline="-25000" dirty="0" err="1">
                    <a:latin typeface="Times New Roman" panose="02020603050405020304" pitchFamily="18" charset="0"/>
                    <a:cs typeface="Times New Roman" panose="02020603050405020304" pitchFamily="18" charset="0"/>
                  </a:rPr>
                  <a:t>a</a:t>
                </a:r>
                <a:r>
                  <a:rPr lang="en-US" sz="2600" dirty="0" err="1">
                    <a:latin typeface="Times New Roman" panose="02020603050405020304" pitchFamily="18" charset="0"/>
                    <a:cs typeface="Times New Roman" panose="02020603050405020304" pitchFamily="18" charset="0"/>
                  </a:rPr>
                  <a:t>.P</a:t>
                </a:r>
                <a:r>
                  <a:rPr lang="en-US" sz="2600" baseline="-25000" dirty="0" err="1">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 = N</a:t>
                </a:r>
                <a:r>
                  <a:rPr lang="en-US" sz="2600" baseline="-25000" dirty="0">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.P</a:t>
                </a:r>
                <a:r>
                  <a:rPr lang="en-US" sz="2600" baseline="-2500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=N</a:t>
                </a:r>
                <a:r>
                  <a:rPr lang="en-US" sz="2600" baseline="-2500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.N</a:t>
                </a:r>
                <a:r>
                  <a:rPr lang="en-US" sz="2600" baseline="-25000" dirty="0">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.G =(</a:t>
                </a:r>
                <a:r>
                  <a:rPr lang="en-US" sz="2600" dirty="0" err="1">
                    <a:latin typeface="Times New Roman" panose="02020603050405020304" pitchFamily="18" charset="0"/>
                    <a:cs typeface="Times New Roman" panose="02020603050405020304" pitchFamily="18" charset="0"/>
                  </a:rPr>
                  <a:t>x;y</a:t>
                </a:r>
                <a:r>
                  <a:rPr lang="en-US" sz="2600" dirty="0">
                    <a:latin typeface="Times New Roman" panose="02020603050405020304" pitchFamily="18" charset="0"/>
                    <a:cs typeface="Times New Roman" panose="02020603050405020304" pitchFamily="18" charset="0"/>
                  </a:rPr>
                  <a:t>     -----------(17) </a:t>
                </a:r>
              </a:p>
              <a:p>
                <a:pPr algn="ctr">
                  <a:lnSpc>
                    <a:spcPct val="120000"/>
                  </a:lnSpc>
                </a:pPr>
                <a:endParaRPr lang="en-US" sz="2600" dirty="0">
                  <a:latin typeface="Times New Roman" panose="02020603050405020304" pitchFamily="18" charset="0"/>
                  <a:cs typeface="Times New Roman" panose="02020603050405020304" pitchFamily="18" charset="0"/>
                </a:endParaRPr>
              </a:p>
              <a:p>
                <a:pPr algn="ctr">
                  <a:lnSpc>
                    <a:spcPct val="120000"/>
                  </a:lnSpc>
                </a:pPr>
                <a:r>
                  <a:rPr lang="en-US" sz="2600" dirty="0">
                    <a:latin typeface="Times New Roman" panose="02020603050405020304" pitchFamily="18" charset="0"/>
                    <a:cs typeface="Times New Roman" panose="02020603050405020304" pitchFamily="18" charset="0"/>
                  </a:rPr>
                  <a:t>K</a:t>
                </a:r>
                <a:r>
                  <a:rPr lang="en-US" sz="2600"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x.G</a:t>
                </a:r>
                <a:r>
                  <a:rPr lang="en-US" sz="2600" dirty="0">
                    <a:latin typeface="Times New Roman" panose="02020603050405020304" pitchFamily="18" charset="0"/>
                    <a:cs typeface="Times New Roman" panose="02020603050405020304" pitchFamily="18" charset="0"/>
                  </a:rPr>
                  <a:t> =(k</a:t>
                </a:r>
                <a:r>
                  <a:rPr lang="en-US" sz="2600" baseline="-25000" dirty="0">
                    <a:latin typeface="Times New Roman" panose="02020603050405020304" pitchFamily="18" charset="0"/>
                    <a:cs typeface="Times New Roman" panose="02020603050405020304" pitchFamily="18" charset="0"/>
                  </a:rPr>
                  <a:t>11</a:t>
                </a:r>
                <a:r>
                  <a:rPr lang="en-US" sz="2600" dirty="0">
                    <a:latin typeface="Times New Roman" panose="02020603050405020304" pitchFamily="18" charset="0"/>
                    <a:cs typeface="Times New Roman" panose="02020603050405020304" pitchFamily="18" charset="0"/>
                  </a:rPr>
                  <a:t>; k</a:t>
                </a:r>
                <a:r>
                  <a:rPr lang="en-US" sz="2600" baseline="-25000" dirty="0">
                    <a:latin typeface="Times New Roman" panose="02020603050405020304" pitchFamily="18" charset="0"/>
                    <a:cs typeface="Times New Roman" panose="02020603050405020304" pitchFamily="18" charset="0"/>
                  </a:rPr>
                  <a:t>12</a:t>
                </a:r>
                <a:r>
                  <a:rPr lang="en-US" sz="2600" dirty="0">
                    <a:latin typeface="Times New Roman" panose="02020603050405020304" pitchFamily="18" charset="0"/>
                    <a:cs typeface="Times New Roman" panose="02020603050405020304" pitchFamily="18" charset="0"/>
                  </a:rPr>
                  <a:t>)                              ------------(18)</a:t>
                </a:r>
              </a:p>
              <a:p>
                <a:pPr algn="ctr">
                  <a:lnSpc>
                    <a:spcPct val="120000"/>
                  </a:lnSpc>
                </a:pPr>
                <a:endParaRPr lang="en-US" sz="2600" dirty="0">
                  <a:latin typeface="Times New Roman" panose="02020603050405020304" pitchFamily="18" charset="0"/>
                  <a:cs typeface="Times New Roman" panose="02020603050405020304" pitchFamily="18" charset="0"/>
                </a:endParaRPr>
              </a:p>
              <a:p>
                <a:pPr algn="ctr">
                  <a:lnSpc>
                    <a:spcPct val="120000"/>
                  </a:lnSpc>
                </a:pPr>
                <a:r>
                  <a:rPr lang="en-US" sz="2600" dirty="0">
                    <a:latin typeface="Times New Roman" panose="02020603050405020304" pitchFamily="18" charset="0"/>
                    <a:cs typeface="Times New Roman" panose="02020603050405020304" pitchFamily="18" charset="0"/>
                  </a:rPr>
                  <a:t> K</a:t>
                </a:r>
                <a:r>
                  <a:rPr lang="en-US" sz="2600"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y.G</a:t>
                </a:r>
                <a:r>
                  <a:rPr lang="en-US" sz="2600" dirty="0">
                    <a:latin typeface="Times New Roman" panose="02020603050405020304" pitchFamily="18" charset="0"/>
                    <a:cs typeface="Times New Roman" panose="02020603050405020304" pitchFamily="18" charset="0"/>
                  </a:rPr>
                  <a:t> = (k</a:t>
                </a:r>
                <a:r>
                  <a:rPr lang="en-US" sz="2600" baseline="-25000" dirty="0">
                    <a:latin typeface="Times New Roman" panose="02020603050405020304" pitchFamily="18" charset="0"/>
                    <a:cs typeface="Times New Roman" panose="02020603050405020304" pitchFamily="18" charset="0"/>
                  </a:rPr>
                  <a:t>21</a:t>
                </a:r>
                <a:r>
                  <a:rPr lang="en-US" sz="2600" dirty="0">
                    <a:latin typeface="Times New Roman" panose="02020603050405020304" pitchFamily="18" charset="0"/>
                    <a:cs typeface="Times New Roman" panose="02020603050405020304" pitchFamily="18" charset="0"/>
                  </a:rPr>
                  <a:t>; k</a:t>
                </a:r>
                <a:r>
                  <a:rPr lang="en-US" sz="2600" baseline="-25000" dirty="0">
                    <a:latin typeface="Times New Roman" panose="02020603050405020304" pitchFamily="18" charset="0"/>
                    <a:cs typeface="Times New Roman" panose="02020603050405020304" pitchFamily="18" charset="0"/>
                  </a:rPr>
                  <a:t>22</a:t>
                </a:r>
                <a:r>
                  <a:rPr lang="en-US" sz="2600" dirty="0">
                    <a:latin typeface="Times New Roman" panose="02020603050405020304" pitchFamily="18" charset="0"/>
                    <a:cs typeface="Times New Roman" panose="02020603050405020304" pitchFamily="18" charset="0"/>
                  </a:rPr>
                  <a:t>)                             </a:t>
                </a:r>
                <a:r>
                  <a:rPr lang="en-US" sz="2600" dirty="0"/>
                  <a:t>------------(19)</a:t>
                </a:r>
              </a:p>
              <a:p>
                <a:endParaRPr lang="en-IN" dirty="0"/>
              </a:p>
            </p:txBody>
          </p:sp>
        </mc:Choice>
        <mc:Fallback xmlns="">
          <p:sp>
            <p:nvSpPr>
              <p:cNvPr id="3" name="Content Placeholder 2">
                <a:extLst>
                  <a:ext uri="{FF2B5EF4-FFF2-40B4-BE49-F238E27FC236}">
                    <a16:creationId xmlns:a16="http://schemas.microsoft.com/office/drawing/2014/main" id="{11F26450-F75A-4084-BDAA-8ADD72B3A165}"/>
                  </a:ext>
                </a:extLst>
              </p:cNvPr>
              <p:cNvSpPr>
                <a:spLocks noGrp="1" noRot="1" noChangeAspect="1" noMove="1" noResize="1" noEditPoints="1" noAdjustHandles="1" noChangeArrowheads="1" noChangeShapeType="1" noTextEdit="1"/>
              </p:cNvSpPr>
              <p:nvPr>
                <p:ph idx="1"/>
              </p:nvPr>
            </p:nvSpPr>
            <p:spPr>
              <a:xfrm>
                <a:off x="187234" y="1293014"/>
                <a:ext cx="11817532" cy="5098909"/>
              </a:xfrm>
              <a:blipFill>
                <a:blip r:embed="rId2"/>
                <a:stretch>
                  <a:fillRect l="-464" t="-1912" r="-67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1B10FB6-C9BF-234B-1964-3F1F942E2D27}"/>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365766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E102-3D52-40E7-9FFC-B85287A7C213}"/>
              </a:ext>
            </a:extLst>
          </p:cNvPr>
          <p:cNvSpPr>
            <a:spLocks noGrp="1"/>
          </p:cNvSpPr>
          <p:nvPr>
            <p:ph type="title"/>
          </p:nvPr>
        </p:nvSpPr>
        <p:spPr>
          <a:xfrm>
            <a:off x="242538" y="115637"/>
            <a:ext cx="7729728" cy="1188720"/>
          </a:xfrm>
        </p:spPr>
        <p:txBody>
          <a:bodyPr/>
          <a:lstStyle/>
          <a:p>
            <a:r>
              <a:rPr lang="en-US" sz="4400" dirty="0">
                <a:latin typeface="Times New Roman" panose="02020603050405020304" pitchFamily="18" charset="0"/>
                <a:cs typeface="Times New Roman" panose="02020603050405020304" pitchFamily="18" charset="0"/>
              </a:rPr>
              <a:t>Hill cipher working</a:t>
            </a:r>
            <a:endParaRPr lang="en-IN" dirty="0"/>
          </a:p>
        </p:txBody>
      </p:sp>
      <p:sp>
        <p:nvSpPr>
          <p:cNvPr id="3" name="Content Placeholder 2">
            <a:extLst>
              <a:ext uri="{FF2B5EF4-FFF2-40B4-BE49-F238E27FC236}">
                <a16:creationId xmlns:a16="http://schemas.microsoft.com/office/drawing/2014/main" id="{A3D6CB77-1C76-4B68-9F5D-773237BA26F2}"/>
              </a:ext>
            </a:extLst>
          </p:cNvPr>
          <p:cNvSpPr>
            <a:spLocks noGrp="1"/>
          </p:cNvSpPr>
          <p:nvPr>
            <p:ph idx="1"/>
          </p:nvPr>
        </p:nvSpPr>
        <p:spPr>
          <a:xfrm>
            <a:off x="165463" y="1471749"/>
            <a:ext cx="11852366" cy="4884601"/>
          </a:xfrm>
        </p:spPr>
        <p:txBody>
          <a:bodyPr>
            <a:normAutofit lnSpcReduction="10000"/>
          </a:bodyPr>
          <a:lstStyle/>
          <a:p>
            <a:pPr algn="just">
              <a:buFont typeface="Wingdings" panose="05000000000000000000" pitchFamily="2" charset="2"/>
              <a:buChar char="Ø"/>
            </a:pPr>
            <a:r>
              <a:rPr lang="en-US" sz="1800" dirty="0"/>
              <a:t>The next step is generating the secret key matrix Km by sender and receiver. </a:t>
            </a:r>
          </a:p>
          <a:p>
            <a:pPr algn="just">
              <a:buFont typeface="Wingdings" panose="05000000000000000000" pitchFamily="2" charset="2"/>
              <a:buChar char="Ø"/>
            </a:pPr>
            <a:r>
              <a:rPr lang="en-US" sz="1800" dirty="0"/>
              <a:t>The inverse of the key matrix does not always exist. </a:t>
            </a:r>
          </a:p>
          <a:p>
            <a:pPr algn="just">
              <a:buFont typeface="Wingdings" panose="05000000000000000000" pitchFamily="2" charset="2"/>
              <a:buChar char="Ø"/>
            </a:pPr>
            <a:r>
              <a:rPr lang="en-US" sz="1800" dirty="0"/>
              <a:t>To solve this problem, the self-invertible key matrix will be generated, and the same key will be used for encryption and decryption</a:t>
            </a:r>
          </a:p>
          <a:p>
            <a:pPr algn="just">
              <a:buFont typeface="Wingdings" panose="05000000000000000000" pitchFamily="2" charset="2"/>
              <a:buChar char="Ø"/>
            </a:pPr>
            <a:r>
              <a:rPr lang="en-US" sz="1800" dirty="0"/>
              <a:t>The image will be divided into blocks of size four-pixel values. So, each party produces the 4 * 4 self-invertible key matrix Km.                      </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1800" dirty="0"/>
              <a:t>                                                     K</a:t>
            </a:r>
            <a:r>
              <a:rPr lang="en-US" sz="1800" baseline="-25000" dirty="0"/>
              <a:t>m  </a:t>
            </a:r>
            <a:r>
              <a:rPr lang="en-US" sz="1800" dirty="0"/>
              <a:t>=                                                                        Km =          </a:t>
            </a:r>
          </a:p>
          <a:p>
            <a:pPr algn="just">
              <a:buFont typeface="Wingdings" panose="05000000000000000000" pitchFamily="2" charset="2"/>
              <a:buChar char="Ø"/>
            </a:pPr>
            <a:endParaRPr lang="en-US" sz="1800" dirty="0"/>
          </a:p>
          <a:p>
            <a:pPr algn="just">
              <a:buFont typeface="Wingdings" panose="05000000000000000000" pitchFamily="2" charset="2"/>
              <a:buChar char="Ø"/>
            </a:pPr>
            <a:endParaRPr lang="en-US" sz="1800" dirty="0"/>
          </a:p>
          <a:p>
            <a:pPr algn="just">
              <a:buFont typeface="Wingdings" panose="05000000000000000000" pitchFamily="2" charset="2"/>
              <a:buChar char="Ø"/>
            </a:pPr>
            <a:endParaRPr lang="en-IN" sz="1800" dirty="0"/>
          </a:p>
          <a:p>
            <a:pPr algn="ctr">
              <a:buFont typeface="Wingdings" panose="05000000000000000000" pitchFamily="2" charset="2"/>
              <a:buChar char="Ø"/>
            </a:pPr>
            <a:r>
              <a:rPr lang="en-US" sz="1800" dirty="0"/>
              <a:t>Let be self-invertible matrix partitioned as . The proposed approach assumes, then the values of the other partitions of the secret matrix key Km is obtained by solving </a:t>
            </a:r>
          </a:p>
          <a:p>
            <a:pPr algn="ctr">
              <a:buFont typeface="Wingdings" panose="05000000000000000000" pitchFamily="2" charset="2"/>
              <a:buChar char="Ø"/>
            </a:pPr>
            <a:r>
              <a:rPr lang="en-US" sz="1800" dirty="0"/>
              <a:t>K12 =I- K11, </a:t>
            </a:r>
          </a:p>
          <a:p>
            <a:pPr algn="ctr">
              <a:buFont typeface="Wingdings" panose="05000000000000000000" pitchFamily="2" charset="2"/>
              <a:buChar char="Ø"/>
            </a:pPr>
            <a:r>
              <a:rPr lang="en-US" sz="1800" dirty="0"/>
              <a:t>K21 =I +K11, K11+K22 =0, where I is the identity matrix.</a:t>
            </a:r>
            <a:endParaRPr lang="en-IN" sz="1800" dirty="0"/>
          </a:p>
        </p:txBody>
      </p:sp>
      <p:pic>
        <p:nvPicPr>
          <p:cNvPr id="4" name="Picture 3">
            <a:extLst>
              <a:ext uri="{FF2B5EF4-FFF2-40B4-BE49-F238E27FC236}">
                <a16:creationId xmlns:a16="http://schemas.microsoft.com/office/drawing/2014/main" id="{8264A5D2-BA8A-4D5E-89AE-062BA9CF43B4}"/>
              </a:ext>
            </a:extLst>
          </p:cNvPr>
          <p:cNvPicPr>
            <a:picLocks noChangeAspect="1"/>
          </p:cNvPicPr>
          <p:nvPr/>
        </p:nvPicPr>
        <p:blipFill>
          <a:blip r:embed="rId2"/>
          <a:stretch>
            <a:fillRect/>
          </a:stretch>
        </p:blipFill>
        <p:spPr>
          <a:xfrm>
            <a:off x="3810679" y="3167909"/>
            <a:ext cx="2103113" cy="1303582"/>
          </a:xfrm>
          <a:prstGeom prst="rect">
            <a:avLst/>
          </a:prstGeom>
        </p:spPr>
      </p:pic>
      <p:pic>
        <p:nvPicPr>
          <p:cNvPr id="5" name="Picture 4">
            <a:extLst>
              <a:ext uri="{FF2B5EF4-FFF2-40B4-BE49-F238E27FC236}">
                <a16:creationId xmlns:a16="http://schemas.microsoft.com/office/drawing/2014/main" id="{1BD44C01-DD99-4DF4-A6C2-B1DAAC88A98C}"/>
              </a:ext>
            </a:extLst>
          </p:cNvPr>
          <p:cNvPicPr>
            <a:picLocks noChangeAspect="1"/>
          </p:cNvPicPr>
          <p:nvPr/>
        </p:nvPicPr>
        <p:blipFill>
          <a:blip r:embed="rId3"/>
          <a:stretch>
            <a:fillRect/>
          </a:stretch>
        </p:blipFill>
        <p:spPr>
          <a:xfrm>
            <a:off x="7362230" y="3254180"/>
            <a:ext cx="1000535" cy="565520"/>
          </a:xfrm>
          <a:prstGeom prst="rect">
            <a:avLst/>
          </a:prstGeom>
        </p:spPr>
      </p:pic>
      <p:sp>
        <p:nvSpPr>
          <p:cNvPr id="6" name="Slide Number Placeholder 5">
            <a:extLst>
              <a:ext uri="{FF2B5EF4-FFF2-40B4-BE49-F238E27FC236}">
                <a16:creationId xmlns:a16="http://schemas.microsoft.com/office/drawing/2014/main" id="{F3DD4B17-42FB-985D-97EC-313D286C5246}"/>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403686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776F-44E6-4220-BD93-0C5856CBFCA4}"/>
              </a:ext>
            </a:extLst>
          </p:cNvPr>
          <p:cNvSpPr>
            <a:spLocks noGrp="1"/>
          </p:cNvSpPr>
          <p:nvPr>
            <p:ph type="title"/>
          </p:nvPr>
        </p:nvSpPr>
        <p:spPr>
          <a:xfrm>
            <a:off x="355107" y="137885"/>
            <a:ext cx="9836577" cy="1188720"/>
          </a:xfrm>
        </p:spPr>
        <p:txBody>
          <a:bodyPr>
            <a:normAutofit/>
          </a:bodyPr>
          <a:lstStyle/>
          <a:p>
            <a:r>
              <a:rPr lang="en-US" sz="4000" dirty="0">
                <a:latin typeface="Times New Roman" panose="02020603050405020304" pitchFamily="18" charset="0"/>
                <a:cs typeface="Times New Roman" panose="02020603050405020304" pitchFamily="18" charset="0"/>
              </a:rPr>
              <a:t>Histogram-Shift Based Reversible Data Hiding</a:t>
            </a:r>
            <a:endParaRPr lang="en-IN"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406AA06-79EC-4133-8DCD-6D1C9FDA002A}"/>
              </a:ext>
            </a:extLst>
          </p:cNvPr>
          <p:cNvSpPr txBox="1"/>
          <p:nvPr/>
        </p:nvSpPr>
        <p:spPr>
          <a:xfrm>
            <a:off x="355107" y="4965495"/>
            <a:ext cx="11267455" cy="249299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histogram of the pixels in the image was applied by Ni et al in 2006. </a:t>
            </a:r>
            <a:r>
              <a:rPr lang="en-US" b="0" i="0" dirty="0">
                <a:effectLst/>
                <a:latin typeface="Times New Roman" panose="02020603050405020304" pitchFamily="18" charset="0"/>
                <a:cs typeface="Times New Roman" panose="02020603050405020304" pitchFamily="18" charset="0"/>
              </a:rPr>
              <a:t>The histogram-shifting method is a well-known method for reversible data hiding.</a:t>
            </a:r>
          </a:p>
          <a:p>
            <a:pPr marL="285750" indent="-285750" rtl="0">
              <a:spcBef>
                <a:spcPts val="0"/>
              </a:spcBef>
              <a:spcAft>
                <a:spcPts val="12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To reach the goal of data hiding, this method shifts all pixel values between peak and zero points to leaves vacant spaces for data hiding.</a:t>
            </a:r>
            <a:r>
              <a:rPr lang="en-US" sz="1800" b="0" i="0" u="none" strike="noStrike" dirty="0">
                <a:solidFill>
                  <a:srgbClr val="737373"/>
                </a:solidFill>
                <a:effectLst/>
                <a:latin typeface="Times New Roman" panose="02020603050405020304" pitchFamily="18" charset="0"/>
                <a:cs typeface="Times New Roman" panose="02020603050405020304" pitchFamily="18" charset="0"/>
              </a:rPr>
              <a:t> </a:t>
            </a:r>
          </a:p>
          <a:p>
            <a:pPr marL="285750" indent="-285750" rtl="0">
              <a:spcBef>
                <a:spcPts val="0"/>
              </a:spcBef>
              <a:spcAft>
                <a:spcPts val="1200"/>
              </a:spcAft>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In the histogram-based data hiding, the number of pixels in the peak point, represents hiding capacity.</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p>
        </p:txBody>
      </p:sp>
      <p:sp>
        <p:nvSpPr>
          <p:cNvPr id="3" name="TextBox 2">
            <a:extLst>
              <a:ext uri="{FF2B5EF4-FFF2-40B4-BE49-F238E27FC236}">
                <a16:creationId xmlns:a16="http://schemas.microsoft.com/office/drawing/2014/main" id="{7401BCF1-9397-439E-9920-B9AB9EE156B5}"/>
              </a:ext>
            </a:extLst>
          </p:cNvPr>
          <p:cNvSpPr txBox="1"/>
          <p:nvPr/>
        </p:nvSpPr>
        <p:spPr>
          <a:xfrm>
            <a:off x="4024603" y="4596163"/>
            <a:ext cx="2497584" cy="369332"/>
          </a:xfrm>
          <a:prstGeom prst="rect">
            <a:avLst/>
          </a:prstGeom>
          <a:noFill/>
        </p:spPr>
        <p:txBody>
          <a:bodyPr wrap="square" rtlCol="0">
            <a:spAutoFit/>
          </a:bodyPr>
          <a:lstStyle/>
          <a:p>
            <a:r>
              <a:rPr lang="en-US" dirty="0"/>
              <a:t>Fig 4. Histogram Shifting</a:t>
            </a:r>
            <a:endParaRPr lang="en-IN" dirty="0"/>
          </a:p>
        </p:txBody>
      </p:sp>
      <p:pic>
        <p:nvPicPr>
          <p:cNvPr id="5" name="Picture 4">
            <a:extLst>
              <a:ext uri="{FF2B5EF4-FFF2-40B4-BE49-F238E27FC236}">
                <a16:creationId xmlns:a16="http://schemas.microsoft.com/office/drawing/2014/main" id="{337C571A-D5FE-8367-E2C1-0009322C42FA}"/>
              </a:ext>
            </a:extLst>
          </p:cNvPr>
          <p:cNvPicPr>
            <a:picLocks noChangeAspect="1"/>
          </p:cNvPicPr>
          <p:nvPr/>
        </p:nvPicPr>
        <p:blipFill>
          <a:blip r:embed="rId2"/>
          <a:stretch>
            <a:fillRect/>
          </a:stretch>
        </p:blipFill>
        <p:spPr>
          <a:xfrm>
            <a:off x="3505200" y="1003177"/>
            <a:ext cx="5181600" cy="3657600"/>
          </a:xfrm>
          <a:prstGeom prst="rect">
            <a:avLst/>
          </a:prstGeom>
        </p:spPr>
      </p:pic>
      <p:sp>
        <p:nvSpPr>
          <p:cNvPr id="4" name="Slide Number Placeholder 3">
            <a:extLst>
              <a:ext uri="{FF2B5EF4-FFF2-40B4-BE49-F238E27FC236}">
                <a16:creationId xmlns:a16="http://schemas.microsoft.com/office/drawing/2014/main" id="{FAF279C1-C89D-3DD4-D0DB-9AC39A6C2ADC}"/>
              </a:ext>
            </a:extLst>
          </p:cNvPr>
          <p:cNvSpPr>
            <a:spLocks noGrp="1"/>
          </p:cNvSpPr>
          <p:nvPr>
            <p:ph type="sldNum" sz="quarter" idx="12"/>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415590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C304B-24C1-483A-9944-32903715AE67}"/>
              </a:ext>
            </a:extLst>
          </p:cNvPr>
          <p:cNvSpPr>
            <a:spLocks noGrp="1"/>
          </p:cNvSpPr>
          <p:nvPr>
            <p:ph idx="1"/>
          </p:nvPr>
        </p:nvSpPr>
        <p:spPr>
          <a:xfrm>
            <a:off x="605531" y="381740"/>
            <a:ext cx="10980938" cy="5779363"/>
          </a:xfrm>
        </p:spPr>
        <p:txBody>
          <a:bodyPr>
            <a:normAutofit/>
          </a:bodyPr>
          <a:lstStyle/>
          <a:p>
            <a:r>
              <a:rPr lang="en-US" sz="1800" dirty="0">
                <a:latin typeface="Times New Roman" panose="02020603050405020304" pitchFamily="18" charset="0"/>
                <a:cs typeface="Times New Roman" panose="02020603050405020304" pitchFamily="18" charset="0"/>
              </a:rPr>
              <a:t>Original Image is modified on total distribution to hide the payload.</a:t>
            </a:r>
          </a:p>
          <a:p>
            <a:r>
              <a:rPr lang="en-US" sz="1800" dirty="0">
                <a:latin typeface="Times New Roman" panose="02020603050405020304" pitchFamily="18" charset="0"/>
                <a:cs typeface="Times New Roman" panose="02020603050405020304" pitchFamily="18" charset="0"/>
              </a:rPr>
              <a:t>The peak and zero points in the histogram are used for embedding data</a:t>
            </a:r>
          </a:p>
          <a:p>
            <a:r>
              <a:rPr lang="en-US" sz="1800" dirty="0">
                <a:latin typeface="Times New Roman" panose="02020603050405020304" pitchFamily="18" charset="0"/>
                <a:cs typeface="Times New Roman" panose="02020603050405020304" pitchFamily="18" charset="0"/>
              </a:rPr>
              <a:t>The peak and zero values should be transmitted as side-information to the receiver for payload extraction.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Steps: </a:t>
            </a:r>
          </a:p>
          <a:p>
            <a:r>
              <a:rPr lang="en-IN" sz="1800" dirty="0">
                <a:latin typeface="Times New Roman" panose="02020603050405020304" pitchFamily="18" charset="0"/>
                <a:cs typeface="Times New Roman" panose="02020603050405020304" pitchFamily="18" charset="0"/>
              </a:rPr>
              <a:t>Find the peak and zero point in the histogram of cover image.</a:t>
            </a:r>
          </a:p>
          <a:p>
            <a:r>
              <a:rPr lang="en-IN" sz="1800" dirty="0">
                <a:latin typeface="Times New Roman" panose="02020603050405020304" pitchFamily="18" charset="0"/>
                <a:cs typeface="Times New Roman" panose="02020603050405020304" pitchFamily="18" charset="0"/>
              </a:rPr>
              <a:t> Scan the whole image in a sequential order, such as row-by-row, from top to bottom.</a:t>
            </a:r>
          </a:p>
          <a:p>
            <a:r>
              <a:rPr lang="en-IN" sz="1800" dirty="0">
                <a:latin typeface="Times New Roman" panose="02020603050405020304" pitchFamily="18" charset="0"/>
                <a:cs typeface="Times New Roman" panose="02020603050405020304" pitchFamily="18" charset="0"/>
              </a:rPr>
              <a:t> Shift the histogram to left/right based on the location of zero point. If zero point is on the left side of histogram, i.e. </a:t>
            </a:r>
            <a:r>
              <a:rPr lang="en-IN" sz="1800" dirty="0" err="1">
                <a:latin typeface="Times New Roman" panose="02020603050405020304" pitchFamily="18" charset="0"/>
                <a:cs typeface="Times New Roman" panose="02020603050405020304" pitchFamily="18" charset="0"/>
              </a:rPr>
              <a:t>v_zero</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v_peak</a:t>
            </a:r>
            <a:r>
              <a:rPr lang="en-IN" sz="1800" dirty="0">
                <a:latin typeface="Times New Roman" panose="02020603050405020304" pitchFamily="18" charset="0"/>
                <a:cs typeface="Times New Roman" panose="02020603050405020304" pitchFamily="18" charset="0"/>
              </a:rPr>
              <a:t>, shift the histogram towards left.</a:t>
            </a:r>
          </a:p>
          <a:p>
            <a:r>
              <a:rPr lang="en-IN" sz="1800" dirty="0">
                <a:latin typeface="Times New Roman" panose="02020603050405020304" pitchFamily="18" charset="0"/>
                <a:cs typeface="Times New Roman" panose="02020603050405020304" pitchFamily="18" charset="0"/>
              </a:rPr>
              <a:t> Embed data in the shifted histogram.</a:t>
            </a:r>
          </a:p>
          <a:p>
            <a:endParaRPr lang="en-IN" sz="18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6EF3C61-BFF6-D242-CABF-84CFC8D1D9CF}"/>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338928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D2D1-2C10-00AC-4FDC-1A9218F6D836}"/>
              </a:ext>
            </a:extLst>
          </p:cNvPr>
          <p:cNvSpPr>
            <a:spLocks noGrp="1"/>
          </p:cNvSpPr>
          <p:nvPr>
            <p:ph type="title"/>
          </p:nvPr>
        </p:nvSpPr>
        <p:spPr>
          <a:xfrm>
            <a:off x="651769" y="18255"/>
            <a:ext cx="10515600" cy="1325563"/>
          </a:xfrm>
        </p:spPr>
        <p:txBody>
          <a:bodyPr/>
          <a:lstStyle/>
          <a:p>
            <a:r>
              <a:rPr lang="en-US" dirty="0">
                <a:latin typeface="Times New Roman" panose="02020603050405020304" pitchFamily="18" charset="0"/>
                <a:cs typeface="Times New Roman" panose="02020603050405020304" pitchFamily="18" charset="0"/>
              </a:rPr>
              <a:t>Integer Wavelet Transform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BE8784-406D-C708-63AF-CFF605563A4A}"/>
              </a:ext>
            </a:extLst>
          </p:cNvPr>
          <p:cNvSpPr>
            <a:spLocks noGrp="1"/>
          </p:cNvSpPr>
          <p:nvPr>
            <p:ph idx="1"/>
          </p:nvPr>
        </p:nvSpPr>
        <p:spPr>
          <a:xfrm>
            <a:off x="497279" y="1648279"/>
            <a:ext cx="10515600" cy="4351338"/>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The IWT is an invertible integer-to-integer wavelet analysis method.</a:t>
            </a:r>
          </a:p>
          <a:p>
            <a:pPr>
              <a:lnSpc>
                <a:spcPct val="150000"/>
              </a:lnSpc>
            </a:pPr>
            <a:r>
              <a:rPr lang="en-US" sz="1800" dirty="0">
                <a:latin typeface="Times New Roman" panose="02020603050405020304" pitchFamily="18" charset="0"/>
                <a:cs typeface="Times New Roman" panose="02020603050405020304" pitchFamily="18" charset="0"/>
              </a:rPr>
              <a:t> IWT can be used in your desired applications to deliver integer coefficients for integer-encoded signals. </a:t>
            </a:r>
          </a:p>
          <a:p>
            <a:pPr>
              <a:lnSpc>
                <a:spcPct val="150000"/>
              </a:lnSpc>
            </a:pPr>
            <a:r>
              <a:rPr lang="en-US" sz="1800" dirty="0">
                <a:latin typeface="Times New Roman" panose="02020603050405020304" pitchFamily="18" charset="0"/>
                <a:cs typeface="Times New Roman" panose="02020603050405020304" pitchFamily="18" charset="0"/>
              </a:rPr>
              <a:t>Contrasted and the continuous wavelet transform (CWT) and the discrete wavelet transform (DWT), the IWT isn't just computationally quicker and more memory-proficient but as well as additionally more suitable in lossless data-compression applications.</a:t>
            </a:r>
          </a:p>
          <a:p>
            <a:pPr>
              <a:lnSpc>
                <a:spcPct val="150000"/>
              </a:lnSpc>
            </a:pPr>
            <a:r>
              <a:rPr lang="en-US" sz="1800" dirty="0">
                <a:latin typeface="Times New Roman" panose="02020603050405020304" pitchFamily="18" charset="0"/>
                <a:cs typeface="Times New Roman" panose="02020603050405020304" pitchFamily="18" charset="0"/>
              </a:rPr>
              <a:t> The IWT empowers you to reproduce an integer signal impeccably from the computed integer coefficients.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F9BB22B-2530-2569-6E9D-AD29C0DCF1A6}"/>
              </a:ext>
            </a:extLst>
          </p:cNvPr>
          <p:cNvPicPr>
            <a:picLocks noChangeAspect="1"/>
          </p:cNvPicPr>
          <p:nvPr/>
        </p:nvPicPr>
        <p:blipFill>
          <a:blip r:embed="rId2"/>
          <a:stretch>
            <a:fillRect/>
          </a:stretch>
        </p:blipFill>
        <p:spPr>
          <a:xfrm>
            <a:off x="2527917" y="4899364"/>
            <a:ext cx="6248400" cy="1152525"/>
          </a:xfrm>
          <a:prstGeom prst="rect">
            <a:avLst/>
          </a:prstGeom>
        </p:spPr>
      </p:pic>
      <p:sp>
        <p:nvSpPr>
          <p:cNvPr id="6" name="TextBox 5">
            <a:extLst>
              <a:ext uri="{FF2B5EF4-FFF2-40B4-BE49-F238E27FC236}">
                <a16:creationId xmlns:a16="http://schemas.microsoft.com/office/drawing/2014/main" id="{BD509019-755F-5874-B15F-15003208806E}"/>
              </a:ext>
            </a:extLst>
          </p:cNvPr>
          <p:cNvSpPr txBox="1"/>
          <p:nvPr/>
        </p:nvSpPr>
        <p:spPr>
          <a:xfrm>
            <a:off x="4227250" y="6212329"/>
            <a:ext cx="3364637" cy="369332"/>
          </a:xfrm>
          <a:prstGeom prst="rect">
            <a:avLst/>
          </a:prstGeom>
          <a:noFill/>
        </p:spPr>
        <p:txBody>
          <a:bodyPr wrap="square" rtlCol="0">
            <a:spAutoFit/>
          </a:bodyPr>
          <a:lstStyle/>
          <a:p>
            <a:r>
              <a:rPr lang="en-US" dirty="0"/>
              <a:t>Fig. 5: Integer Wavelet Transform</a:t>
            </a:r>
            <a:endParaRPr lang="en-IN" dirty="0"/>
          </a:p>
        </p:txBody>
      </p:sp>
      <p:sp>
        <p:nvSpPr>
          <p:cNvPr id="4" name="Slide Number Placeholder 3">
            <a:extLst>
              <a:ext uri="{FF2B5EF4-FFF2-40B4-BE49-F238E27FC236}">
                <a16:creationId xmlns:a16="http://schemas.microsoft.com/office/drawing/2014/main" id="{40595EFF-421E-3696-2B72-A6D973A4DFA9}"/>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14770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E8D0-4375-32E6-D160-EB52F5F9E41C}"/>
              </a:ext>
            </a:extLst>
          </p:cNvPr>
          <p:cNvSpPr>
            <a:spLocks noGrp="1"/>
          </p:cNvSpPr>
          <p:nvPr>
            <p:ph type="title"/>
          </p:nvPr>
        </p:nvSpPr>
        <p:spPr>
          <a:xfrm>
            <a:off x="580748" y="355606"/>
            <a:ext cx="10515600" cy="1325563"/>
          </a:xfrm>
        </p:spPr>
        <p:txBody>
          <a:bodyPr/>
          <a:lstStyle/>
          <a:p>
            <a:r>
              <a:rPr lang="en-US" dirty="0">
                <a:latin typeface="Times New Roman" panose="02020603050405020304" pitchFamily="18" charset="0"/>
                <a:cs typeface="Times New Roman" panose="02020603050405020304" pitchFamily="18" charset="0"/>
              </a:rPr>
              <a:t>Current Scenario and 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12DCFB-0DFB-1081-3B99-B24A3C5962B9}"/>
              </a:ext>
            </a:extLst>
          </p:cNvPr>
          <p:cNvSpPr>
            <a:spLocks noGrp="1"/>
          </p:cNvSpPr>
          <p:nvPr>
            <p:ph idx="1"/>
          </p:nvPr>
        </p:nvSpPr>
        <p:spPr>
          <a:xfrm>
            <a:off x="483093" y="1488274"/>
            <a:ext cx="10515600" cy="4351338"/>
          </a:xfrm>
        </p:spPr>
        <p:txBody>
          <a:bodyPr>
            <a:normAutofit fontScale="85000" lnSpcReduction="20000"/>
          </a:bodyPr>
          <a:lstStyle/>
          <a:p>
            <a:pPr>
              <a:lnSpc>
                <a:spcPct val="150000"/>
              </a:lnSpc>
            </a:pPr>
            <a:r>
              <a:rPr lang="en-US" sz="1800" dirty="0">
                <a:effectLst/>
                <a:latin typeface="Times New Roman" panose="02020603050405020304" pitchFamily="18" charset="0"/>
                <a:ea typeface="Times New Roman" panose="02020603050405020304" pitchFamily="18" charset="0"/>
              </a:rPr>
              <a:t>The integration of vast areas of traditional healthcare practices with telemedicine has led to a surge in digitalization of various operations in the healthcare domain.</a:t>
            </a:r>
          </a:p>
          <a:p>
            <a:pPr>
              <a:lnSpc>
                <a:spcPct val="150000"/>
              </a:lnSpc>
            </a:pPr>
            <a:r>
              <a:rPr lang="en-US" sz="1800" dirty="0">
                <a:effectLst/>
                <a:latin typeface="Times New Roman" panose="02020603050405020304" pitchFamily="18" charset="0"/>
                <a:ea typeface="Times New Roman" panose="02020603050405020304" pitchFamily="18" charset="0"/>
              </a:rPr>
              <a:t> One such digitalized operation is the storage and sharing of patient information such as personal details of patients and their recent medical treatments, diagnosis and medical history.</a:t>
            </a:r>
          </a:p>
          <a:p>
            <a:pPr>
              <a:lnSpc>
                <a:spcPct val="150000"/>
              </a:lnSpc>
            </a:pPr>
            <a:r>
              <a:rPr lang="en-US" sz="1800" dirty="0">
                <a:effectLst/>
                <a:latin typeface="Times New Roman" panose="02020603050405020304" pitchFamily="18" charset="0"/>
                <a:ea typeface="Times New Roman" panose="02020603050405020304" pitchFamily="18" charset="0"/>
              </a:rPr>
              <a:t> An ideal telemedicine practice in today’s e-healthcare framework requires the sharing of patient information to its various remote centers for a complete and efficient healthcare service.</a:t>
            </a:r>
          </a:p>
          <a:p>
            <a:pPr>
              <a:lnSpc>
                <a:spcPct val="150000"/>
              </a:lnSpc>
            </a:pPr>
            <a:r>
              <a:rPr lang="en-US" sz="1800" dirty="0">
                <a:effectLst/>
                <a:latin typeface="Times New Roman" panose="02020603050405020304" pitchFamily="18" charset="0"/>
                <a:ea typeface="Times New Roman" panose="02020603050405020304" pitchFamily="18" charset="0"/>
              </a:rPr>
              <a:t> This is vital especially in cases where the medical history of a patient or data related to a recent diagnosis is required over a distance for a further stage of disease detection and treatment. </a:t>
            </a:r>
          </a:p>
          <a:p>
            <a:pPr>
              <a:lnSpc>
                <a:spcPct val="150000"/>
              </a:lnSpc>
            </a:pPr>
            <a:r>
              <a:rPr lang="en-US" sz="1800" dirty="0">
                <a:effectLst/>
                <a:latin typeface="Times New Roman" panose="02020603050405020304" pitchFamily="18" charset="0"/>
                <a:ea typeface="Times New Roman" panose="02020603050405020304" pitchFamily="18" charset="0"/>
              </a:rPr>
              <a:t>In today’s scenario a medical discussion among medical professionals regarding a particular medical case is very common and this is just one form of medical investigation that requires the communication of patient information to various locations.</a:t>
            </a:r>
          </a:p>
          <a:p>
            <a:pPr>
              <a:lnSpc>
                <a:spcPct val="150000"/>
              </a:lnSpc>
            </a:pPr>
            <a:r>
              <a:rPr lang="en-US" sz="1800" dirty="0">
                <a:effectLst/>
                <a:latin typeface="Times New Roman" panose="02020603050405020304" pitchFamily="18" charset="0"/>
                <a:ea typeface="Times New Roman" panose="02020603050405020304" pitchFamily="18" charset="0"/>
              </a:rPr>
              <a:t> Even in the case of a medical case treated locally, the communication of patient data among various specialized centers in the locality such as centers for gastroenterology, cardiology, gynecology, etc. is vital for a complete diagnosis of the patient. </a:t>
            </a:r>
            <a:endParaRPr lang="en-IN" dirty="0"/>
          </a:p>
        </p:txBody>
      </p:sp>
      <p:sp>
        <p:nvSpPr>
          <p:cNvPr id="4" name="Slide Number Placeholder 3">
            <a:extLst>
              <a:ext uri="{FF2B5EF4-FFF2-40B4-BE49-F238E27FC236}">
                <a16:creationId xmlns:a16="http://schemas.microsoft.com/office/drawing/2014/main" id="{8EC83E0D-F7CD-E7FE-E250-FBFE99CB89D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46215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A2A520-9C23-D5B0-3EDD-A200952255C9}"/>
                  </a:ext>
                </a:extLst>
              </p:cNvPr>
              <p:cNvSpPr>
                <a:spLocks noGrp="1"/>
              </p:cNvSpPr>
              <p:nvPr>
                <p:ph idx="1"/>
              </p:nvPr>
            </p:nvSpPr>
            <p:spPr>
              <a:xfrm>
                <a:off x="838200" y="740229"/>
                <a:ext cx="10515600" cy="5436734"/>
              </a:xfrm>
            </p:spPr>
            <p:txBody>
              <a:bodyPr>
                <a:normAutofit/>
              </a:bodyPr>
              <a:lstStyle/>
              <a:p>
                <a:r>
                  <a:rPr lang="en-IN" sz="1600" dirty="0">
                    <a:latin typeface="Times New Roman" panose="02020603050405020304" pitchFamily="18" charset="0"/>
                    <a:cs typeface="Times New Roman" panose="02020603050405020304" pitchFamily="18" charset="0"/>
                  </a:rPr>
                  <a:t>For example, lets take an 8x8 matrix</a:t>
                </a:r>
              </a:p>
              <a:p>
                <a14:m>
                  <m:oMath xmlns:m="http://schemas.openxmlformats.org/officeDocument/2006/math">
                    <m:r>
                      <a:rPr lang="en-IN" sz="1600" b="0" i="1" smtClean="0">
                        <a:latin typeface="Cambria Math" panose="02040503050406030204" pitchFamily="18" charset="0"/>
                      </a:rPr>
                      <m:t>𝐴</m:t>
                    </m:r>
                    <m:r>
                      <a:rPr lang="en-IN" sz="1600" b="0" i="1" smtClean="0">
                        <a:latin typeface="Cambria Math" panose="02040503050406030204" pitchFamily="18" charset="0"/>
                      </a:rPr>
                      <m:t>=</m:t>
                    </m:r>
                    <m:d>
                      <m:dPr>
                        <m:begChr m:val="["/>
                        <m:endChr m:val="]"/>
                        <m:ctrlPr>
                          <a:rPr lang="en-IN" sz="1600" i="1" smtClean="0">
                            <a:latin typeface="Cambria Math" panose="02040503050406030204" pitchFamily="18" charset="0"/>
                          </a:rPr>
                        </m:ctrlPr>
                      </m:dPr>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smtClean="0">
                                            <a:latin typeface="Cambria Math" panose="02040503050406030204" pitchFamily="18" charset="0"/>
                                          </a:rPr>
                                        </m:ctrlPr>
                                      </m:mPr>
                                      <m:mr>
                                        <m:e>
                                          <m:r>
                                            <m:rPr>
                                              <m:brk m:alnAt="7"/>
                                            </m:rPr>
                                            <a:rPr lang="en-IN" sz="1600" b="0" i="1" smtClean="0">
                                              <a:latin typeface="Cambria Math" panose="02040503050406030204" pitchFamily="18" charset="0"/>
                                            </a:rPr>
                                            <m:t>8</m:t>
                                          </m:r>
                                          <m:r>
                                            <a:rPr lang="en-IN" sz="1600" b="0" i="1" smtClean="0">
                                              <a:latin typeface="Cambria Math" panose="02040503050406030204" pitchFamily="18" charset="0"/>
                                            </a:rPr>
                                            <m:t>8</m:t>
                                          </m:r>
                                        </m:e>
                                        <m:e>
                                          <m:r>
                                            <a:rPr lang="en-IN" sz="1600" b="0" i="1" smtClean="0">
                                              <a:latin typeface="Cambria Math" panose="02040503050406030204" pitchFamily="18" charset="0"/>
                                            </a:rPr>
                                            <m:t>88</m:t>
                                          </m:r>
                                        </m:e>
                                      </m:mr>
                                      <m:mr>
                                        <m:e>
                                          <m:r>
                                            <a:rPr lang="en-IN" sz="1600" b="0" i="1" smtClean="0">
                                              <a:latin typeface="Cambria Math" panose="02040503050406030204" pitchFamily="18" charset="0"/>
                                            </a:rPr>
                                            <m:t>90</m:t>
                                          </m:r>
                                        </m:e>
                                        <m:e>
                                          <m:r>
                                            <a:rPr lang="en-IN" sz="1600" b="0" i="1" smtClean="0">
                                              <a:latin typeface="Cambria Math" panose="02040503050406030204" pitchFamily="18" charset="0"/>
                                            </a:rPr>
                                            <m:t>90</m:t>
                                          </m:r>
                                        </m:e>
                                      </m:mr>
                                    </m:m>
                                  </m:e>
                                  <m:e>
                                    <m:m>
                                      <m:mPr>
                                        <m:mcs>
                                          <m:mc>
                                            <m:mcPr>
                                              <m:count m:val="2"/>
                                              <m:mcJc m:val="center"/>
                                            </m:mcPr>
                                          </m:mc>
                                        </m:mcs>
                                        <m:ctrlPr>
                                          <a:rPr lang="en-IN" sz="1600" i="1" smtClean="0">
                                            <a:latin typeface="Cambria Math" panose="02040503050406030204" pitchFamily="18" charset="0"/>
                                          </a:rPr>
                                        </m:ctrlPr>
                                      </m:mPr>
                                      <m:mr>
                                        <m:e>
                                          <m:r>
                                            <m:rPr>
                                              <m:brk m:alnAt="7"/>
                                            </m:rPr>
                                            <a:rPr lang="en-IN" sz="1600" b="0" i="1" smtClean="0">
                                              <a:latin typeface="Cambria Math" panose="02040503050406030204" pitchFamily="18" charset="0"/>
                                            </a:rPr>
                                            <m:t>8</m:t>
                                          </m:r>
                                          <m:r>
                                            <a:rPr lang="en-IN" sz="1600" b="0" i="1" smtClean="0">
                                              <a:latin typeface="Cambria Math" panose="02040503050406030204" pitchFamily="18" charset="0"/>
                                            </a:rPr>
                                            <m:t>9</m:t>
                                          </m:r>
                                        </m:e>
                                        <m:e>
                                          <m:r>
                                            <a:rPr lang="en-IN" sz="1600" b="0" i="1" smtClean="0">
                                              <a:latin typeface="Cambria Math" panose="02040503050406030204" pitchFamily="18" charset="0"/>
                                            </a:rPr>
                                            <m:t>90</m:t>
                                          </m:r>
                                        </m:e>
                                      </m:mr>
                                      <m:mr>
                                        <m:e>
                                          <m:r>
                                            <a:rPr lang="en-IN" sz="1600" b="0" i="1" smtClean="0">
                                              <a:latin typeface="Cambria Math" panose="02040503050406030204" pitchFamily="18" charset="0"/>
                                            </a:rPr>
                                            <m:t>91</m:t>
                                          </m:r>
                                        </m:e>
                                        <m:e>
                                          <m:r>
                                            <a:rPr lang="en-IN" sz="1600" b="0" i="1" smtClean="0">
                                              <a:latin typeface="Cambria Math" panose="02040503050406030204" pitchFamily="18" charset="0"/>
                                            </a:rPr>
                                            <m:t>92</m:t>
                                          </m:r>
                                        </m:e>
                                      </m:mr>
                                    </m:m>
                                  </m:e>
                                </m:m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2</m:t>
                                          </m:r>
                                        </m:e>
                                        <m:e>
                                          <m:r>
                                            <a:rPr lang="en-IN" sz="1600" b="0" i="1" smtClean="0">
                                              <a:latin typeface="Cambria Math" panose="02040503050406030204" pitchFamily="18" charset="0"/>
                                            </a:rPr>
                                            <m:t>92</m:t>
                                          </m:r>
                                        </m:e>
                                      </m:mr>
                                      <m:mr>
                                        <m:e>
                                          <m:r>
                                            <a:rPr lang="en-IN" sz="1600" b="0" i="1" smtClean="0">
                                              <a:latin typeface="Cambria Math" panose="02040503050406030204" pitchFamily="18" charset="0"/>
                                            </a:rPr>
                                            <m:t>93</m:t>
                                          </m:r>
                                        </m:e>
                                        <m:e>
                                          <m:r>
                                            <a:rPr lang="en-IN" sz="1600" b="0" i="1" smtClean="0">
                                              <a:latin typeface="Cambria Math" panose="02040503050406030204" pitchFamily="18" charset="0"/>
                                            </a:rPr>
                                            <m:t>93</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3</m:t>
                                          </m:r>
                                        </m:e>
                                        <m:e>
                                          <m:r>
                                            <a:rPr lang="en-IN" sz="1600" b="0" i="1" smtClean="0">
                                              <a:latin typeface="Cambria Math" panose="02040503050406030204" pitchFamily="18" charset="0"/>
                                            </a:rPr>
                                            <m:t>94</m:t>
                                          </m:r>
                                        </m:e>
                                      </m:mr>
                                      <m:mr>
                                        <m:e>
                                          <m:r>
                                            <a:rPr lang="en-IN" sz="1600" b="0" i="1" smtClean="0">
                                              <a:latin typeface="Cambria Math" panose="02040503050406030204" pitchFamily="18" charset="0"/>
                                            </a:rPr>
                                            <m:t>94</m:t>
                                          </m:r>
                                        </m:e>
                                        <m:e>
                                          <m:r>
                                            <a:rPr lang="en-IN" sz="1600" b="0" i="1" smtClean="0">
                                              <a:latin typeface="Cambria Math" panose="02040503050406030204" pitchFamily="18" charset="0"/>
                                            </a:rPr>
                                            <m:t>95</m:t>
                                          </m:r>
                                        </m:e>
                                      </m:mr>
                                    </m:m>
                                  </m:e>
                                </m:mr>
                              </m:m>
                            </m:e>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2</m:t>
                                          </m:r>
                                        </m:e>
                                        <m:e>
                                          <m:r>
                                            <a:rPr lang="en-IN" sz="1600" b="0" i="1" smtClean="0">
                                              <a:latin typeface="Cambria Math" panose="02040503050406030204" pitchFamily="18" charset="0"/>
                                            </a:rPr>
                                            <m:t>94</m:t>
                                          </m:r>
                                        </m:e>
                                      </m:mr>
                                      <m:mr>
                                        <m:e>
                                          <m:r>
                                            <a:rPr lang="en-IN" sz="1600" b="0" i="1" smtClean="0">
                                              <a:latin typeface="Cambria Math" panose="02040503050406030204" pitchFamily="18" charset="0"/>
                                            </a:rPr>
                                            <m:t>93</m:t>
                                          </m:r>
                                        </m:e>
                                        <m:e>
                                          <m:r>
                                            <a:rPr lang="en-IN" sz="1600" b="0" i="1" smtClean="0">
                                              <a:latin typeface="Cambria Math" panose="02040503050406030204" pitchFamily="18" charset="0"/>
                                            </a:rPr>
                                            <m:t>95</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6</m:t>
                                          </m:r>
                                        </m:e>
                                        <m:e>
                                          <m:r>
                                            <a:rPr lang="en-IN" sz="1600" b="0" i="1" smtClean="0">
                                              <a:latin typeface="Cambria Math" panose="02040503050406030204" pitchFamily="18" charset="0"/>
                                            </a:rPr>
                                            <m:t>97</m:t>
                                          </m:r>
                                        </m:e>
                                      </m:mr>
                                      <m:mr>
                                        <m:e>
                                          <m:r>
                                            <a:rPr lang="en-IN" sz="1600" b="0" i="1" smtClean="0">
                                              <a:latin typeface="Cambria Math" panose="02040503050406030204" pitchFamily="18" charset="0"/>
                                            </a:rPr>
                                            <m:t>97</m:t>
                                          </m:r>
                                        </m:e>
                                        <m:e>
                                          <m:r>
                                            <a:rPr lang="en-IN" sz="1600" b="0" i="1" smtClean="0">
                                              <a:latin typeface="Cambria Math" panose="02040503050406030204" pitchFamily="18" charset="0"/>
                                            </a:rPr>
                                            <m:t>97</m:t>
                                          </m:r>
                                        </m:e>
                                      </m:mr>
                                    </m:m>
                                  </m:e>
                                </m:m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5</m:t>
                                          </m:r>
                                        </m:e>
                                        <m:e>
                                          <m:r>
                                            <a:rPr lang="en-IN" sz="1600" b="0" i="1" smtClean="0">
                                              <a:latin typeface="Cambria Math" panose="02040503050406030204" pitchFamily="18" charset="0"/>
                                            </a:rPr>
                                            <m:t>96</m:t>
                                          </m:r>
                                        </m:e>
                                      </m:mr>
                                      <m:mr>
                                        <m:e>
                                          <m:r>
                                            <a:rPr lang="en-IN" sz="1600" b="0" i="1" smtClean="0">
                                              <a:latin typeface="Cambria Math" panose="02040503050406030204" pitchFamily="18" charset="0"/>
                                            </a:rPr>
                                            <m:t>96</m:t>
                                          </m:r>
                                        </m:e>
                                        <m:e>
                                          <m:r>
                                            <a:rPr lang="en-IN" sz="1600" b="0" i="1" smtClean="0">
                                              <a:latin typeface="Cambria Math" panose="02040503050406030204" pitchFamily="18" charset="0"/>
                                            </a:rPr>
                                            <m:t>96</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7</m:t>
                                          </m:r>
                                        </m:e>
                                        <m:e>
                                          <m:r>
                                            <a:rPr lang="en-IN" sz="1600" b="0" i="1" smtClean="0">
                                              <a:latin typeface="Cambria Math" panose="02040503050406030204" pitchFamily="18" charset="0"/>
                                            </a:rPr>
                                            <m:t>97</m:t>
                                          </m:r>
                                        </m:e>
                                      </m:mr>
                                      <m:mr>
                                        <m:e>
                                          <m:r>
                                            <a:rPr lang="en-IN" sz="1600" b="0" i="1" smtClean="0">
                                              <a:latin typeface="Cambria Math" panose="02040503050406030204" pitchFamily="18" charset="0"/>
                                            </a:rPr>
                                            <m:t>96</m:t>
                                          </m:r>
                                        </m:e>
                                        <m:e>
                                          <m:r>
                                            <a:rPr lang="en-IN" sz="1600" b="0" i="1" smtClean="0">
                                              <a:latin typeface="Cambria Math" panose="02040503050406030204" pitchFamily="18" charset="0"/>
                                            </a:rPr>
                                            <m:t>96</m:t>
                                          </m:r>
                                        </m:e>
                                      </m:mr>
                                    </m:m>
                                  </m:e>
                                </m:mr>
                              </m:m>
                            </m:e>
                          </m:mr>
                          <m:mr>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2</m:t>
                                          </m:r>
                                        </m:e>
                                        <m:e>
                                          <m:r>
                                            <a:rPr lang="en-IN" sz="1600" b="0" i="1" smtClean="0">
                                              <a:latin typeface="Cambria Math" panose="02040503050406030204" pitchFamily="18" charset="0"/>
                                            </a:rPr>
                                            <m:t>93</m:t>
                                          </m:r>
                                        </m:e>
                                      </m:mr>
                                      <m:mr>
                                        <m:e>
                                          <m:r>
                                            <a:rPr lang="en-IN" sz="1600" b="0" i="1" smtClean="0">
                                              <a:latin typeface="Cambria Math" panose="02040503050406030204" pitchFamily="18" charset="0"/>
                                            </a:rPr>
                                            <m:t>92</m:t>
                                          </m:r>
                                        </m:e>
                                        <m:e>
                                          <m:r>
                                            <a:rPr lang="en-IN" sz="1600" b="0" i="1" smtClean="0">
                                              <a:latin typeface="Cambria Math" panose="02040503050406030204" pitchFamily="18" charset="0"/>
                                            </a:rPr>
                                            <m:t>94</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5</m:t>
                                          </m:r>
                                        </m:e>
                                        <m:e>
                                          <m:r>
                                            <a:rPr lang="en-IN" sz="1600" b="0" i="1" smtClean="0">
                                              <a:latin typeface="Cambria Math" panose="02040503050406030204" pitchFamily="18" charset="0"/>
                                            </a:rPr>
                                            <m:t>96</m:t>
                                          </m:r>
                                        </m:e>
                                      </m:mr>
                                      <m:mr>
                                        <m:e>
                                          <m:r>
                                            <a:rPr lang="en-IN" sz="1600" b="0" i="1" smtClean="0">
                                              <a:latin typeface="Cambria Math" panose="02040503050406030204" pitchFamily="18" charset="0"/>
                                            </a:rPr>
                                            <m:t>96</m:t>
                                          </m:r>
                                        </m:e>
                                        <m:e>
                                          <m:r>
                                            <a:rPr lang="en-IN" sz="1600" b="0" i="1" smtClean="0">
                                              <a:latin typeface="Cambria Math" panose="02040503050406030204" pitchFamily="18" charset="0"/>
                                            </a:rPr>
                                            <m:t>98</m:t>
                                          </m:r>
                                        </m:e>
                                      </m:mr>
                                    </m:m>
                                  </m:e>
                                </m:m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4</m:t>
                                          </m:r>
                                        </m:e>
                                        <m:e>
                                          <m:r>
                                            <a:rPr lang="en-IN" sz="1600" b="0" i="1" smtClean="0">
                                              <a:latin typeface="Cambria Math" panose="02040503050406030204" pitchFamily="18" charset="0"/>
                                            </a:rPr>
                                            <m:t>96</m:t>
                                          </m:r>
                                        </m:e>
                                      </m:mr>
                                      <m:mr>
                                        <m:e>
                                          <m:r>
                                            <a:rPr lang="en-IN" sz="1600" b="0" i="1" smtClean="0">
                                              <a:latin typeface="Cambria Math" panose="02040503050406030204" pitchFamily="18" charset="0"/>
                                            </a:rPr>
                                            <m:t>95</m:t>
                                          </m:r>
                                        </m:e>
                                        <m:e>
                                          <m:r>
                                            <a:rPr lang="en-IN" sz="1600" b="0" i="1" smtClean="0">
                                              <a:latin typeface="Cambria Math" panose="02040503050406030204" pitchFamily="18" charset="0"/>
                                            </a:rPr>
                                            <m:t>97</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9</m:t>
                                          </m:r>
                                        </m:e>
                                        <m:e>
                                          <m:r>
                                            <a:rPr lang="en-IN" sz="1600" b="0" i="1" smtClean="0">
                                              <a:latin typeface="Cambria Math" panose="02040503050406030204" pitchFamily="18" charset="0"/>
                                            </a:rPr>
                                            <m:t>101</m:t>
                                          </m:r>
                                        </m:e>
                                      </m:mr>
                                      <m:mr>
                                        <m:e>
                                          <m:r>
                                            <a:rPr lang="en-IN" sz="1600" b="0" i="1" smtClean="0">
                                              <a:latin typeface="Cambria Math" panose="02040503050406030204" pitchFamily="18" charset="0"/>
                                            </a:rPr>
                                            <m:t>101</m:t>
                                          </m:r>
                                        </m:e>
                                        <m:e>
                                          <m:r>
                                            <a:rPr lang="en-IN" sz="1600" b="0" i="1" smtClean="0">
                                              <a:latin typeface="Cambria Math" panose="02040503050406030204" pitchFamily="18" charset="0"/>
                                            </a:rPr>
                                            <m:t>104</m:t>
                                          </m:r>
                                        </m:e>
                                      </m:mr>
                                    </m:m>
                                  </m:e>
                                </m:mr>
                              </m:m>
                            </m:e>
                            <m:e>
                              <m:m>
                                <m:mPr>
                                  <m:mcs>
                                    <m:mc>
                                      <m:mcPr>
                                        <m:count m:val="2"/>
                                        <m:mcJc m:val="center"/>
                                      </m:mcPr>
                                    </m:mc>
                                  </m:mcs>
                                  <m:ctrlPr>
                                    <a:rPr lang="en-IN" sz="1600" i="1" smtClean="0">
                                      <a:latin typeface="Cambria Math" panose="02040503050406030204" pitchFamily="18" charset="0"/>
                                    </a:rPr>
                                  </m:ctrlPr>
                                </m:mP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6</m:t>
                                          </m:r>
                                        </m:e>
                                        <m:e>
                                          <m:r>
                                            <a:rPr lang="en-IN" sz="1600" b="0" i="1" smtClean="0">
                                              <a:latin typeface="Cambria Math" panose="02040503050406030204" pitchFamily="18" charset="0"/>
                                            </a:rPr>
                                            <m:t>96</m:t>
                                          </m:r>
                                        </m:e>
                                      </m:mr>
                                      <m:mr>
                                        <m:e>
                                          <m:r>
                                            <a:rPr lang="en-IN" sz="1600" b="0" i="1" smtClean="0">
                                              <a:latin typeface="Cambria Math" panose="02040503050406030204" pitchFamily="18" charset="0"/>
                                            </a:rPr>
                                            <m:t>99</m:t>
                                          </m:r>
                                        </m:e>
                                        <m:e>
                                          <m:r>
                                            <a:rPr lang="en-IN" sz="1600" b="0" i="1" smtClean="0">
                                              <a:latin typeface="Cambria Math" panose="02040503050406030204" pitchFamily="18" charset="0"/>
                                            </a:rPr>
                                            <m:t>99</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6</m:t>
                                          </m:r>
                                        </m:e>
                                        <m:e>
                                          <m:r>
                                            <a:rPr lang="en-IN" sz="1600" b="0" i="1" smtClean="0">
                                              <a:latin typeface="Cambria Math" panose="02040503050406030204" pitchFamily="18" charset="0"/>
                                            </a:rPr>
                                            <m:t>95</m:t>
                                          </m:r>
                                        </m:e>
                                      </m:mr>
                                      <m:mr>
                                        <m:e>
                                          <m:r>
                                            <a:rPr lang="en-IN" sz="1600" b="0" i="1" smtClean="0">
                                              <a:latin typeface="Cambria Math" panose="02040503050406030204" pitchFamily="18" charset="0"/>
                                            </a:rPr>
                                            <m:t>98</m:t>
                                          </m:r>
                                        </m:e>
                                        <m:e>
                                          <m:r>
                                            <a:rPr lang="en-IN" sz="1600" b="0" i="1" smtClean="0">
                                              <a:latin typeface="Cambria Math" panose="02040503050406030204" pitchFamily="18" charset="0"/>
                                            </a:rPr>
                                            <m:t>97</m:t>
                                          </m:r>
                                        </m:e>
                                      </m:mr>
                                    </m:m>
                                  </m:e>
                                </m:mr>
                                <m:mr>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1</m:t>
                                          </m:r>
                                          <m:r>
                                            <a:rPr lang="en-IN" sz="1600" b="0" i="1" smtClean="0">
                                              <a:latin typeface="Cambria Math" panose="02040503050406030204" pitchFamily="18" charset="0"/>
                                            </a:rPr>
                                            <m:t>03</m:t>
                                          </m:r>
                                        </m:e>
                                        <m:e>
                                          <m:r>
                                            <a:rPr lang="en-IN" sz="1600" b="0" i="1" smtClean="0">
                                              <a:latin typeface="Cambria Math" panose="02040503050406030204" pitchFamily="18" charset="0"/>
                                            </a:rPr>
                                            <m:t>103</m:t>
                                          </m:r>
                                        </m:e>
                                      </m:mr>
                                      <m:mr>
                                        <m:e>
                                          <m:r>
                                            <a:rPr lang="en-IN" sz="1600" b="0" i="1" smtClean="0">
                                              <a:latin typeface="Cambria Math" panose="02040503050406030204" pitchFamily="18" charset="0"/>
                                            </a:rPr>
                                            <m:t>106</m:t>
                                          </m:r>
                                        </m:e>
                                        <m:e>
                                          <m:r>
                                            <a:rPr lang="en-IN" sz="1600" b="0" i="1" smtClean="0">
                                              <a:latin typeface="Cambria Math" panose="02040503050406030204" pitchFamily="18" charset="0"/>
                                            </a:rPr>
                                            <m:t>106</m:t>
                                          </m:r>
                                        </m:e>
                                      </m:mr>
                                    </m:m>
                                  </m:e>
                                  <m:e>
                                    <m:m>
                                      <m:mPr>
                                        <m:mcs>
                                          <m:mc>
                                            <m:mcPr>
                                              <m:count m:val="2"/>
                                              <m:mcJc m:val="center"/>
                                            </m:mcPr>
                                          </m:mc>
                                        </m:mcs>
                                        <m:ctrlPr>
                                          <a:rPr lang="en-IN" sz="1600" i="1">
                                            <a:latin typeface="Cambria Math" panose="02040503050406030204" pitchFamily="18" charset="0"/>
                                          </a:rPr>
                                        </m:ctrlPr>
                                      </m:mPr>
                                      <m:mr>
                                        <m:e>
                                          <m:r>
                                            <m:rPr>
                                              <m:brk m:alnAt="7"/>
                                            </m:rPr>
                                            <a:rPr lang="en-IN" sz="1600" b="0" i="1" smtClean="0">
                                              <a:latin typeface="Cambria Math" panose="02040503050406030204" pitchFamily="18" charset="0"/>
                                            </a:rPr>
                                            <m:t>1</m:t>
                                          </m:r>
                                          <m:r>
                                            <a:rPr lang="en-IN" sz="1600" b="0" i="1" smtClean="0">
                                              <a:latin typeface="Cambria Math" panose="02040503050406030204" pitchFamily="18" charset="0"/>
                                            </a:rPr>
                                            <m:t>02</m:t>
                                          </m:r>
                                        </m:e>
                                        <m:e>
                                          <m:r>
                                            <a:rPr lang="en-IN" sz="1600" b="0" i="1" smtClean="0">
                                              <a:latin typeface="Cambria Math" panose="02040503050406030204" pitchFamily="18" charset="0"/>
                                            </a:rPr>
                                            <m:t>101</m:t>
                                          </m:r>
                                        </m:e>
                                      </m:mr>
                                      <m:mr>
                                        <m:e>
                                          <m:r>
                                            <a:rPr lang="en-IN" sz="1600" b="0" i="1" smtClean="0">
                                              <a:latin typeface="Cambria Math" panose="02040503050406030204" pitchFamily="18" charset="0"/>
                                            </a:rPr>
                                            <m:t>105</m:t>
                                          </m:r>
                                        </m:e>
                                        <m:e>
                                          <m:r>
                                            <a:rPr lang="en-IN" sz="1600" b="0" i="1" smtClean="0">
                                              <a:latin typeface="Cambria Math" panose="02040503050406030204" pitchFamily="18" charset="0"/>
                                            </a:rPr>
                                            <m:t>105</m:t>
                                          </m:r>
                                        </m:e>
                                      </m:mr>
                                    </m:m>
                                  </m:e>
                                </m:mr>
                              </m:m>
                            </m:e>
                          </m:mr>
                        </m:m>
                      </m:e>
                    </m:d>
                  </m:oMath>
                </a14:m>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-(20)   </a:t>
                </a:r>
                <a:endParaRPr lang="en-IN" dirty="0">
                  <a:latin typeface="Times New Roman" panose="02020603050405020304" pitchFamily="18" charset="0"/>
                  <a:cs typeface="Times New Roman" panose="02020603050405020304" pitchFamily="18" charset="0"/>
                </a:endParaRPr>
              </a:p>
              <a:p>
                <a:pPr algn="l"/>
                <a:r>
                  <a:rPr lang="en-US" sz="1800" i="0" u="none" strike="noStrike" baseline="0" dirty="0">
                    <a:latin typeface="Times New Roman" panose="02020603050405020304" pitchFamily="18" charset="0"/>
                    <a:cs typeface="Times New Roman" panose="02020603050405020304" pitchFamily="18" charset="0"/>
                  </a:rPr>
                  <a:t>We will concentrate on the first row:   </a:t>
                </a:r>
                <a:r>
                  <a:rPr lang="en-IN" sz="1800" dirty="0">
                    <a:latin typeface="Times New Roman" panose="02020603050405020304" pitchFamily="18" charset="0"/>
                    <a:cs typeface="Times New Roman" panose="02020603050405020304" pitchFamily="18" charset="0"/>
                  </a:rPr>
                  <a:t>R</a:t>
                </a:r>
                <a:r>
                  <a:rPr lang="en-IN" sz="1800" i="0" u="none" strike="noStrike" baseline="0" dirty="0">
                    <a:latin typeface="Times New Roman" panose="02020603050405020304" pitchFamily="18" charset="0"/>
                    <a:cs typeface="Times New Roman" panose="02020603050405020304" pitchFamily="18" charset="0"/>
                  </a:rPr>
                  <a:t>1 = (88 88 89 90 92 94 96 97)   -(21)</a:t>
                </a:r>
              </a:p>
              <a:p>
                <a:pPr algn="l"/>
                <a:r>
                  <a:rPr lang="en-US" sz="1800" i="0" u="none" strike="noStrike" baseline="0" dirty="0">
                    <a:latin typeface="Times New Roman" panose="02020603050405020304" pitchFamily="18" charset="0"/>
                    <a:cs typeface="Times New Roman" panose="02020603050405020304" pitchFamily="18" charset="0"/>
                  </a:rPr>
                  <a:t>Our transformation process will occur in three steps. The first step is to group all of the columns in pairs:</a:t>
                </a:r>
              </a:p>
              <a:p>
                <a:pPr marL="0" indent="0" algn="l">
                  <a:buNone/>
                </a:pPr>
                <a:r>
                  <a:rPr lang="en-IN" sz="1800" i="0" u="none" strike="noStrike" baseline="0" dirty="0">
                    <a:latin typeface="Times New Roman" panose="02020603050405020304" pitchFamily="18" charset="0"/>
                    <a:cs typeface="Times New Roman" panose="02020603050405020304" pitchFamily="18" charset="0"/>
                  </a:rPr>
                  <a:t>			[88, 88], [89, 90], [92, 94], [96, 97]</a:t>
                </a:r>
              </a:p>
              <a:p>
                <a:pPr algn="l"/>
                <a:r>
                  <a:rPr lang="en-US" sz="1800" b="0" i="0" u="none" strike="noStrike" baseline="0" dirty="0">
                    <a:latin typeface="Times New Roman" panose="02020603050405020304" pitchFamily="18" charset="0"/>
                    <a:cs typeface="Times New Roman" panose="02020603050405020304" pitchFamily="18" charset="0"/>
                  </a:rPr>
                  <a:t>We replace the first 4 columns of r1 with the average of these pairs and replace the last 4 columns of </a:t>
                </a:r>
                <a:r>
                  <a:rPr lang="en-US" sz="1800" dirty="0">
                    <a:latin typeface="Times New Roman" panose="02020603050405020304" pitchFamily="18" charset="0"/>
                    <a:cs typeface="Times New Roman" panose="02020603050405020304" pitchFamily="18" charset="0"/>
                  </a:rPr>
                  <a:t>R</a:t>
                </a:r>
                <a:r>
                  <a:rPr lang="en-US" sz="1800" b="0" i="0" u="none" strike="noStrike" baseline="0" dirty="0">
                    <a:latin typeface="Times New Roman" panose="02020603050405020304" pitchFamily="18" charset="0"/>
                    <a:cs typeface="Times New Roman" panose="02020603050405020304" pitchFamily="18" charset="0"/>
                  </a:rPr>
                  <a:t>1 with </a:t>
                </a:r>
                <a:r>
                  <a:rPr lang="en-IN" sz="1800" b="0" i="0" u="none" strike="noStrike" baseline="0" dirty="0">
                    <a:latin typeface="Times New Roman" panose="02020603050405020304" pitchFamily="18" charset="0"/>
                    <a:cs typeface="Times New Roman" panose="02020603050405020304" pitchFamily="18" charset="0"/>
                  </a:rPr>
                  <a:t>1/</a:t>
                </a:r>
                <a:r>
                  <a:rPr lang="en-US" sz="1800" b="0" i="0" u="none" strike="noStrike" baseline="0" dirty="0">
                    <a:latin typeface="Times New Roman" panose="02020603050405020304" pitchFamily="18" charset="0"/>
                    <a:cs typeface="Times New Roman" panose="02020603050405020304" pitchFamily="18" charset="0"/>
                  </a:rPr>
                  <a:t>2 of the difference of these pairs. We will denote this new row as r1h1:</a:t>
                </a:r>
              </a:p>
              <a:p>
                <a:pPr algn="l"/>
                <a:r>
                  <a:rPr lang="en-IN" sz="1800" dirty="0">
                    <a:latin typeface="Times New Roman" panose="02020603050405020304" pitchFamily="18" charset="0"/>
                    <a:cs typeface="Times New Roman" panose="02020603050405020304" pitchFamily="18" charset="0"/>
                  </a:rPr>
                  <a:t>R</a:t>
                </a:r>
                <a:r>
                  <a:rPr lang="en-IN" sz="1800" b="0" i="0" u="none" strike="noStrike" baseline="0" dirty="0">
                    <a:latin typeface="Times New Roman" panose="02020603050405020304" pitchFamily="18" charset="0"/>
                    <a:cs typeface="Times New Roman" panose="02020603050405020304" pitchFamily="18" charset="0"/>
                  </a:rPr>
                  <a:t>1h1 = (88 89.5 93 96.5 0 −0.5 −1 −0.5)                                                     -(22)</a:t>
                </a:r>
              </a:p>
              <a:p>
                <a:pPr algn="l"/>
                <a:r>
                  <a:rPr lang="en-US" sz="1800" b="0" i="0" u="none" strike="noStrike" baseline="0" dirty="0">
                    <a:latin typeface="Times New Roman" panose="02020603050405020304" pitchFamily="18" charset="0"/>
                    <a:cs typeface="Times New Roman" panose="02020603050405020304" pitchFamily="18" charset="0"/>
                  </a:rPr>
                  <a:t>The first 4 entries are called the approximation coefficients and the last 4 are called detail coefficients.</a:t>
                </a:r>
              </a:p>
              <a:p>
                <a:pPr algn="l"/>
                <a:r>
                  <a:rPr lang="en-US" sz="1800" b="0" i="0" u="none" strike="noStrike" baseline="0" dirty="0">
                    <a:latin typeface="Times New Roman" panose="02020603050405020304" pitchFamily="18" charset="0"/>
                    <a:cs typeface="Times New Roman" panose="02020603050405020304" pitchFamily="18" charset="0"/>
                  </a:rPr>
                  <a:t>Next, we group the first 4 columns of this new row:</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			[88, 89.5], [93, 96.5]</a:t>
                </a:r>
                <a:endParaRPr lang="en-IN" sz="1800" i="0" u="none" strike="noStrike" baseline="0"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8A2A520-9C23-D5B0-3EDD-A200952255C9}"/>
                  </a:ext>
                </a:extLst>
              </p:cNvPr>
              <p:cNvSpPr>
                <a:spLocks noGrp="1" noRot="1" noChangeAspect="1" noMove="1" noResize="1" noEditPoints="1" noAdjustHandles="1" noChangeArrowheads="1" noChangeShapeType="1" noTextEdit="1"/>
              </p:cNvSpPr>
              <p:nvPr>
                <p:ph idx="1"/>
              </p:nvPr>
            </p:nvSpPr>
            <p:spPr>
              <a:xfrm>
                <a:off x="838200" y="740229"/>
                <a:ext cx="10515600" cy="5436734"/>
              </a:xfrm>
              <a:blipFill>
                <a:blip r:embed="rId2"/>
                <a:stretch>
                  <a:fillRect l="-406" t="-78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7313E47-F2BA-8224-3F15-C5A6E9B75CAD}"/>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298320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B1EDA-842C-69FE-4236-52AE52E855D5}"/>
              </a:ext>
            </a:extLst>
          </p:cNvPr>
          <p:cNvSpPr>
            <a:spLocks noGrp="1"/>
          </p:cNvSpPr>
          <p:nvPr>
            <p:ph idx="1"/>
          </p:nvPr>
        </p:nvSpPr>
        <p:spPr>
          <a:xfrm>
            <a:off x="838200" y="540327"/>
            <a:ext cx="10515600" cy="5636636"/>
          </a:xfrm>
        </p:spPr>
        <p:txBody>
          <a:bodyPr>
            <a:normAutofit/>
          </a:bodyPr>
          <a:lstStyle/>
          <a:p>
            <a:pPr algn="l"/>
            <a:r>
              <a:rPr lang="en-US" sz="1800" dirty="0">
                <a:latin typeface="CMR10"/>
              </a:rPr>
              <a:t>We</a:t>
            </a:r>
            <a:r>
              <a:rPr lang="en-US" sz="1800" b="0" i="0" u="none" strike="noStrike" baseline="0" dirty="0">
                <a:latin typeface="CMR10"/>
              </a:rPr>
              <a:t> replace the first 2 columns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 </a:t>
            </a:r>
            <a:r>
              <a:rPr lang="en-US" sz="1800" b="0" i="0" u="none" strike="noStrike" baseline="0" dirty="0">
                <a:latin typeface="CMR10"/>
              </a:rPr>
              <a:t>with the average of the pairs and the next 2 columns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 </a:t>
            </a:r>
            <a:r>
              <a:rPr lang="en-US" sz="1800" b="0" i="0" u="none" strike="noStrike" baseline="0" dirty="0">
                <a:latin typeface="CMR10"/>
              </a:rPr>
              <a:t>with </a:t>
            </a:r>
            <a:r>
              <a:rPr lang="en-US" sz="1800" dirty="0">
                <a:latin typeface="CMR7"/>
              </a:rPr>
              <a:t>1/2</a:t>
            </a:r>
            <a:r>
              <a:rPr lang="en-IN" sz="1800" b="0" i="0" u="none" strike="noStrike" baseline="0" dirty="0">
                <a:latin typeface="CMR7"/>
              </a:rPr>
              <a:t> </a:t>
            </a:r>
            <a:r>
              <a:rPr lang="en-US" sz="1800" b="0" i="0" u="none" strike="noStrike" baseline="0" dirty="0">
                <a:latin typeface="CMR10"/>
              </a:rPr>
              <a:t>of the difference of these pairs. We leave the last 4 rows of </a:t>
            </a:r>
            <a:r>
              <a:rPr lang="en-US" sz="1800" b="0" i="0" u="none" strike="noStrike" baseline="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 </a:t>
            </a:r>
            <a:r>
              <a:rPr lang="en-US" sz="1800" b="0" i="0" u="none" strike="noStrike" baseline="0" dirty="0">
                <a:latin typeface="CMR10"/>
              </a:rPr>
              <a:t>unchanged. We will denote this second new row </a:t>
            </a:r>
            <a:r>
              <a:rPr lang="en-IN" sz="1800" b="0" i="0" u="none" strike="noStrike" baseline="0" dirty="0">
                <a:latin typeface="CMR10"/>
              </a:rPr>
              <a:t>as </a:t>
            </a:r>
            <a:r>
              <a:rPr lang="en-IN" sz="1800" dirty="0">
                <a:latin typeface="CMMI10"/>
              </a:rPr>
              <a:t>R1</a:t>
            </a:r>
            <a:r>
              <a:rPr lang="en-IN" sz="1800" b="0" i="0" u="none" strike="noStrike" baseline="0" dirty="0">
                <a:latin typeface="CMMI10"/>
              </a:rPr>
              <a:t>h</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2</a:t>
            </a:r>
            <a:r>
              <a:rPr lang="en-IN" sz="1800" b="0" i="0" u="none" strike="noStrike" baseline="0" dirty="0">
                <a:latin typeface="CMR10"/>
              </a:rPr>
              <a:t>:</a:t>
            </a:r>
          </a:p>
          <a:p>
            <a:pPr marL="0" indent="0" algn="l">
              <a:buNone/>
            </a:pPr>
            <a:r>
              <a:rPr lang="en-IN" sz="1800" b="0" i="0" u="none" strike="noStrike" baseline="0" dirty="0">
                <a:latin typeface="CMMI10"/>
              </a:rPr>
              <a:t>	R</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2 </a:t>
            </a:r>
            <a:r>
              <a:rPr lang="en-IN" sz="1800" b="0" i="0" u="none" strike="noStrike" baseline="0" dirty="0">
                <a:latin typeface="CMR10"/>
              </a:rPr>
              <a:t>= (88</a:t>
            </a:r>
            <a:r>
              <a:rPr lang="en-IN" sz="1800" b="0" i="0" u="none" strike="noStrike" baseline="0" dirty="0">
                <a:latin typeface="CMMI10"/>
              </a:rPr>
              <a:t>.</a:t>
            </a:r>
            <a:r>
              <a:rPr lang="en-IN" sz="1800" b="0" i="0" u="none" strike="noStrike" baseline="0" dirty="0">
                <a:latin typeface="CMR10"/>
              </a:rPr>
              <a:t>75 94</a:t>
            </a:r>
            <a:r>
              <a:rPr lang="en-IN" sz="1800" b="0" i="0" u="none" strike="noStrike" baseline="0" dirty="0">
                <a:latin typeface="CMMI10"/>
              </a:rPr>
              <a:t>.</a:t>
            </a:r>
            <a:r>
              <a:rPr lang="en-IN" sz="1800" b="0" i="0" u="none" strike="noStrike" baseline="0" dirty="0">
                <a:latin typeface="CMR10"/>
              </a:rPr>
              <a:t>75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75 </a:t>
            </a:r>
            <a:r>
              <a:rPr lang="en-IN" sz="1800" b="0" i="0" u="none" strike="noStrike" baseline="0" dirty="0">
                <a:latin typeface="CMSY10"/>
              </a:rPr>
              <a:t>−</a:t>
            </a:r>
            <a:r>
              <a:rPr lang="en-IN" sz="1800" b="0" i="0" u="none" strike="noStrike" baseline="0" dirty="0">
                <a:latin typeface="CMR10"/>
              </a:rPr>
              <a:t>1</a:t>
            </a:r>
            <a:r>
              <a:rPr lang="en-IN" sz="1800" b="0" i="0" u="none" strike="noStrike" baseline="0" dirty="0">
                <a:latin typeface="CMMI10"/>
              </a:rPr>
              <a:t>.</a:t>
            </a:r>
            <a:r>
              <a:rPr lang="en-IN" sz="1800" b="0" i="0" u="none" strike="noStrike" baseline="0" dirty="0">
                <a:latin typeface="CMR10"/>
              </a:rPr>
              <a:t>75 0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5 </a:t>
            </a:r>
            <a:r>
              <a:rPr lang="en-IN" sz="1800" b="0" i="0" u="none" strike="noStrike" baseline="0" dirty="0">
                <a:latin typeface="CMSY10"/>
              </a:rPr>
              <a:t>−</a:t>
            </a:r>
            <a:r>
              <a:rPr lang="en-IN" sz="1800" b="0" i="0" u="none" strike="noStrike" baseline="0" dirty="0">
                <a:latin typeface="CMR10"/>
              </a:rPr>
              <a:t>1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5)                            -(23)</a:t>
            </a:r>
            <a:endParaRPr lang="en-IN" sz="1800" b="0" i="0" u="none" strike="noStrike" baseline="0" dirty="0">
              <a:latin typeface="CMEX10"/>
            </a:endParaRPr>
          </a:p>
          <a:p>
            <a:pPr algn="l"/>
            <a:r>
              <a:rPr lang="en-US" sz="1800" b="0" i="0" u="none" strike="noStrike" baseline="0" dirty="0">
                <a:latin typeface="CMR10"/>
              </a:rPr>
              <a:t>Finally, our last step is to group the first 2 entries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2 </a:t>
            </a:r>
            <a:r>
              <a:rPr lang="en-US" sz="1800" b="0" i="0" u="none" strike="noStrike" baseline="0" dirty="0">
                <a:latin typeface="CMR10"/>
              </a:rPr>
              <a:t>together:</a:t>
            </a:r>
          </a:p>
          <a:p>
            <a:pPr marL="0" indent="0" algn="l">
              <a:buNone/>
            </a:pPr>
            <a:r>
              <a:rPr lang="en-IN" sz="1800" b="0" i="0" u="none" strike="noStrike" baseline="0" dirty="0">
                <a:latin typeface="CMR10"/>
              </a:rPr>
              <a:t>				[88</a:t>
            </a:r>
            <a:r>
              <a:rPr lang="en-IN" sz="1800" b="0" i="0" u="none" strike="noStrike" baseline="0" dirty="0">
                <a:latin typeface="CMMI10"/>
              </a:rPr>
              <a:t>.</a:t>
            </a:r>
            <a:r>
              <a:rPr lang="en-IN" sz="1800" b="0" i="0" u="none" strike="noStrike" baseline="0" dirty="0">
                <a:latin typeface="CMR10"/>
              </a:rPr>
              <a:t>75</a:t>
            </a:r>
            <a:r>
              <a:rPr lang="en-IN" sz="1800" b="0" i="0" u="none" strike="noStrike" baseline="0" dirty="0">
                <a:latin typeface="CMMI10"/>
              </a:rPr>
              <a:t>, </a:t>
            </a:r>
            <a:r>
              <a:rPr lang="en-IN" sz="1800" b="0" i="0" u="none" strike="noStrike" baseline="0" dirty="0">
                <a:latin typeface="CMR10"/>
              </a:rPr>
              <a:t>94</a:t>
            </a:r>
            <a:r>
              <a:rPr lang="en-IN" sz="1800" b="0" i="0" u="none" strike="noStrike" baseline="0" dirty="0">
                <a:latin typeface="CMMI10"/>
              </a:rPr>
              <a:t>.</a:t>
            </a:r>
            <a:r>
              <a:rPr lang="en-IN" sz="1800" b="0" i="0" u="none" strike="noStrike" baseline="0" dirty="0">
                <a:latin typeface="CMR10"/>
              </a:rPr>
              <a:t>75]</a:t>
            </a:r>
          </a:p>
          <a:p>
            <a:pPr algn="l"/>
            <a:r>
              <a:rPr lang="en-US" sz="1800" b="0" i="0" u="none" strike="noStrike" baseline="0" dirty="0">
                <a:latin typeface="CMR10"/>
              </a:rPr>
              <a:t>and replace the first column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2 </a:t>
            </a:r>
            <a:r>
              <a:rPr lang="en-US" sz="1800" b="0" i="0" u="none" strike="noStrike" baseline="0" dirty="0">
                <a:latin typeface="CMR10"/>
              </a:rPr>
              <a:t>with the average of the pairs and the second column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2 </a:t>
            </a:r>
            <a:r>
              <a:rPr lang="en-US" sz="1800" b="0" i="0" u="none" strike="noStrike" baseline="0" dirty="0">
                <a:latin typeface="CMR10"/>
              </a:rPr>
              <a:t>with </a:t>
            </a:r>
            <a:r>
              <a:rPr lang="en-US" sz="1800" dirty="0">
                <a:latin typeface="CMR7"/>
              </a:rPr>
              <a:t>1/2</a:t>
            </a:r>
            <a:r>
              <a:rPr lang="en-IN" sz="1800" b="0" i="0" u="none" strike="noStrike" baseline="0" dirty="0">
                <a:latin typeface="CMR7"/>
              </a:rPr>
              <a:t> </a:t>
            </a:r>
            <a:r>
              <a:rPr lang="en-US" sz="1800" b="0" i="0" u="none" strike="noStrike" baseline="0" dirty="0">
                <a:latin typeface="CMR10"/>
              </a:rPr>
              <a:t>of the difference of these pairs. We leave the last 6 rows of </a:t>
            </a:r>
            <a:r>
              <a:rPr lang="en-US" sz="1800" dirty="0">
                <a:latin typeface="CMMI10"/>
              </a:rPr>
              <a:t>R</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1</a:t>
            </a:r>
            <a:r>
              <a:rPr lang="en-US" sz="1800" b="0" i="0" u="none" strike="noStrike" baseline="0" dirty="0">
                <a:latin typeface="CMMI10"/>
              </a:rPr>
              <a:t>h</a:t>
            </a:r>
            <a:r>
              <a:rPr lang="en-US" sz="1800" b="0" i="0" u="none" strike="noStrike" baseline="0" dirty="0">
                <a:latin typeface="CMR7"/>
              </a:rPr>
              <a:t>2 </a:t>
            </a:r>
            <a:r>
              <a:rPr lang="en-US" sz="1800" b="0" i="0" u="none" strike="noStrike" baseline="0" dirty="0">
                <a:latin typeface="CMR10"/>
              </a:rPr>
              <a:t>unchanged. We will denote this last new row </a:t>
            </a:r>
            <a:r>
              <a:rPr lang="en-IN" sz="1800" b="0" i="0" u="none" strike="noStrike" baseline="0" dirty="0">
                <a:latin typeface="CMR10"/>
              </a:rPr>
              <a:t>as </a:t>
            </a:r>
            <a:r>
              <a:rPr lang="en-IN" sz="1800" dirty="0">
                <a:latin typeface="CMMI10"/>
              </a:rPr>
              <a:t>R</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2</a:t>
            </a:r>
            <a:r>
              <a:rPr lang="en-IN" sz="1800" b="0" i="0" u="none" strike="noStrike" baseline="0" dirty="0">
                <a:latin typeface="CMMI10"/>
              </a:rPr>
              <a:t>h</a:t>
            </a:r>
            <a:r>
              <a:rPr lang="en-IN" sz="1800" b="0" i="0" u="none" strike="noStrike" baseline="0" dirty="0">
                <a:latin typeface="CMR7"/>
              </a:rPr>
              <a:t>3</a:t>
            </a:r>
            <a:r>
              <a:rPr lang="en-IN" sz="1800" b="0" i="0" u="none" strike="noStrike" baseline="0" dirty="0">
                <a:latin typeface="CMR10"/>
              </a:rPr>
              <a:t>:</a:t>
            </a:r>
          </a:p>
          <a:p>
            <a:pPr marL="0" indent="0" algn="l">
              <a:buNone/>
            </a:pPr>
            <a:r>
              <a:rPr lang="en-IN" sz="1800" dirty="0">
                <a:latin typeface="CMR10"/>
              </a:rPr>
              <a:t>		</a:t>
            </a:r>
            <a:r>
              <a:rPr lang="en-IN" sz="1800" dirty="0">
                <a:latin typeface="CMMI10"/>
              </a:rPr>
              <a:t>R</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1</a:t>
            </a:r>
            <a:r>
              <a:rPr lang="en-IN" sz="1800" b="0" i="0" u="none" strike="noStrike" baseline="0" dirty="0">
                <a:latin typeface="CMMI10"/>
              </a:rPr>
              <a:t>h</a:t>
            </a:r>
            <a:r>
              <a:rPr lang="en-IN" sz="1800" b="0" i="0" u="none" strike="noStrike" baseline="0" dirty="0">
                <a:latin typeface="CMR7"/>
              </a:rPr>
              <a:t>2</a:t>
            </a:r>
            <a:r>
              <a:rPr lang="en-IN" sz="1800" b="0" i="0" u="none" strike="noStrike" baseline="0" dirty="0">
                <a:latin typeface="CMMI10"/>
              </a:rPr>
              <a:t>h</a:t>
            </a:r>
            <a:r>
              <a:rPr lang="en-IN" sz="1800" b="0" i="0" u="none" strike="noStrike" baseline="0" dirty="0">
                <a:latin typeface="CMR7"/>
              </a:rPr>
              <a:t>3 </a:t>
            </a:r>
            <a:r>
              <a:rPr lang="en-IN" sz="1800" b="0" i="0" u="none" strike="noStrike" baseline="0" dirty="0">
                <a:latin typeface="CMR10"/>
              </a:rPr>
              <a:t>= (91</a:t>
            </a:r>
            <a:r>
              <a:rPr lang="en-IN" sz="1800" b="0" i="0" u="none" strike="noStrike" baseline="0" dirty="0">
                <a:latin typeface="CMMI10"/>
              </a:rPr>
              <a:t>.</a:t>
            </a:r>
            <a:r>
              <a:rPr lang="en-IN" sz="1800" b="0" i="0" u="none" strike="noStrike" baseline="0" dirty="0">
                <a:latin typeface="CMR10"/>
              </a:rPr>
              <a:t>75 </a:t>
            </a:r>
            <a:r>
              <a:rPr lang="en-IN" sz="1800" b="0" i="0" u="none" strike="noStrike" baseline="0" dirty="0">
                <a:latin typeface="CMSY10"/>
              </a:rPr>
              <a:t>−</a:t>
            </a:r>
            <a:r>
              <a:rPr lang="en-IN" sz="1800" b="0" i="0" u="none" strike="noStrike" baseline="0" dirty="0">
                <a:latin typeface="CMR10"/>
              </a:rPr>
              <a:t>3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75 </a:t>
            </a:r>
            <a:r>
              <a:rPr lang="en-IN" sz="1800" b="0" i="0" u="none" strike="noStrike" baseline="0" dirty="0">
                <a:latin typeface="CMSY10"/>
              </a:rPr>
              <a:t>−</a:t>
            </a:r>
            <a:r>
              <a:rPr lang="en-IN" sz="1800" b="0" i="0" u="none" strike="noStrike" baseline="0" dirty="0">
                <a:latin typeface="CMR10"/>
              </a:rPr>
              <a:t>1</a:t>
            </a:r>
            <a:r>
              <a:rPr lang="en-IN" sz="1800" b="0" i="0" u="none" strike="noStrike" baseline="0" dirty="0">
                <a:latin typeface="CMMI10"/>
              </a:rPr>
              <a:t>.</a:t>
            </a:r>
            <a:r>
              <a:rPr lang="en-IN" sz="1800" b="0" i="0" u="none" strike="noStrike" baseline="0" dirty="0">
                <a:latin typeface="CMR10"/>
              </a:rPr>
              <a:t>75 0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5 </a:t>
            </a:r>
            <a:r>
              <a:rPr lang="en-IN" sz="1800" b="0" i="0" u="none" strike="noStrike" baseline="0" dirty="0">
                <a:latin typeface="CMSY10"/>
              </a:rPr>
              <a:t>−</a:t>
            </a:r>
            <a:r>
              <a:rPr lang="en-IN" sz="1800" b="0" i="0" u="none" strike="noStrike" baseline="0" dirty="0">
                <a:latin typeface="CMR10"/>
              </a:rPr>
              <a:t>1 </a:t>
            </a:r>
            <a:r>
              <a:rPr lang="en-IN" sz="1800" b="0" i="0" u="none" strike="noStrike" baseline="0" dirty="0">
                <a:latin typeface="CMSY10"/>
              </a:rPr>
              <a:t>−</a:t>
            </a:r>
            <a:r>
              <a:rPr lang="en-IN" sz="1800" b="0" i="0" u="none" strike="noStrike" baseline="0" dirty="0">
                <a:latin typeface="CMR10"/>
              </a:rPr>
              <a:t>0</a:t>
            </a:r>
            <a:r>
              <a:rPr lang="en-IN" sz="1800" b="0" i="0" u="none" strike="noStrike" baseline="0" dirty="0">
                <a:latin typeface="CMMI10"/>
              </a:rPr>
              <a:t>.</a:t>
            </a:r>
            <a:r>
              <a:rPr lang="en-IN" sz="1800" b="0" i="0" u="none" strike="noStrike" baseline="0" dirty="0">
                <a:latin typeface="CMR10"/>
              </a:rPr>
              <a:t>5)                -(24)</a:t>
            </a:r>
          </a:p>
          <a:p>
            <a:pPr algn="l"/>
            <a:r>
              <a:rPr lang="en-US" sz="1800" b="0" i="0" u="none" strike="noStrike" baseline="0" dirty="0">
                <a:latin typeface="CMR10"/>
              </a:rPr>
              <a:t>We then repeat this process for the remaining rows of </a:t>
            </a:r>
            <a:r>
              <a:rPr lang="en-US" sz="1800" b="0" i="0" u="none" strike="noStrike" baseline="0" dirty="0">
                <a:latin typeface="CMMI10"/>
              </a:rPr>
              <a:t>A</a:t>
            </a:r>
            <a:r>
              <a:rPr lang="en-US" sz="1800" b="0" i="0" u="none" strike="noStrike" baseline="0" dirty="0">
                <a:latin typeface="CMR10"/>
              </a:rPr>
              <a:t>. After this, we repeat this same process to columns of </a:t>
            </a:r>
            <a:r>
              <a:rPr lang="en-US" sz="1800" b="0" i="0" u="none" strike="noStrike" baseline="0" dirty="0">
                <a:latin typeface="CMMI10"/>
              </a:rPr>
              <a:t>A</a:t>
            </a:r>
            <a:r>
              <a:rPr lang="en-US" sz="1800" b="0" i="0" u="none" strike="noStrike" baseline="0" dirty="0">
                <a:latin typeface="CMR10"/>
              </a:rPr>
              <a:t>, grouping rows in the same manner as columns.</a:t>
            </a:r>
            <a:endParaRPr lang="en-IN" sz="1800" b="0" i="0" u="none" strike="noStrike" baseline="0" dirty="0">
              <a:latin typeface="CMR10"/>
            </a:endParaRP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21867C-77C1-A755-1327-8E6BD8C04E20}"/>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3489031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EC2-3C72-D3B9-090A-EB80DA2EDD4E}"/>
              </a:ext>
            </a:extLst>
          </p:cNvPr>
          <p:cNvSpPr>
            <a:spLocks noGrp="1"/>
          </p:cNvSpPr>
          <p:nvPr>
            <p:ph type="title"/>
          </p:nvPr>
        </p:nvSpPr>
        <p:spPr>
          <a:xfrm>
            <a:off x="367684" y="0"/>
            <a:ext cx="10515600" cy="1325563"/>
          </a:xfrm>
        </p:spPr>
        <p:txBody>
          <a:bodyPr/>
          <a:lstStyle/>
          <a:p>
            <a:r>
              <a:rPr lang="en-US" dirty="0">
                <a:latin typeface="Times New Roman" panose="02020603050405020304" pitchFamily="18" charset="0"/>
                <a:cs typeface="Times New Roman" panose="02020603050405020304" pitchFamily="18" charset="0"/>
              </a:rPr>
              <a:t>Chaotic Maps: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3A5FAB-D7F2-31CE-74D5-7738473E6C13}"/>
              </a:ext>
            </a:extLst>
          </p:cNvPr>
          <p:cNvSpPr>
            <a:spLocks noGrp="1"/>
          </p:cNvSpPr>
          <p:nvPr>
            <p:ph idx="1"/>
          </p:nvPr>
        </p:nvSpPr>
        <p:spPr>
          <a:xfrm>
            <a:off x="696157" y="1230820"/>
            <a:ext cx="10515600" cy="5374165"/>
          </a:xfrm>
        </p:spPr>
        <p:txBody>
          <a:bodyPr>
            <a:noAutofit/>
          </a:bodyPr>
          <a:lstStyle/>
          <a:p>
            <a:pPr marL="457200"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Chaotic maps utilize the Chaotic hypothesis on deterministic frameworks whose way of behaving over the long run can be anticipated by hypothesis.</a:t>
            </a:r>
          </a:p>
          <a:p>
            <a:pPr marL="457200" algn="just" rtl="0">
              <a:lnSpc>
                <a:spcPct val="150000"/>
              </a:lnSpc>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primary thought that is involved here in these map is that brief contrast at the start of the planning can bring about an enormous change in the eventual outcome as time increments. In these maps, the vulnerability increments dramatically with time. </a:t>
            </a:r>
          </a:p>
          <a:p>
            <a:pPr marL="457200" algn="just" rtl="0">
              <a:lnSpc>
                <a:spcPct val="150000"/>
              </a:lnSpc>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few chaotic maps are ready till date and not many of them that are utilized in proposed calculation make sense beneath.</a:t>
            </a:r>
          </a:p>
          <a:p>
            <a:pPr indent="0" algn="just" rtl="0">
              <a:lnSpc>
                <a:spcPct val="150000"/>
              </a:lnSpc>
              <a:spcBef>
                <a:spcPts val="0"/>
              </a:spcBef>
              <a:spcAft>
                <a:spcPts val="0"/>
              </a:spcAft>
              <a:buNone/>
            </a:pPr>
            <a:endParaRPr lang="en-US" sz="1800" b="0" dirty="0">
              <a:effectLst/>
              <a:latin typeface="Times New Roman" panose="02020603050405020304" pitchFamily="18" charset="0"/>
              <a:cs typeface="Times New Roman" panose="02020603050405020304" pitchFamily="18" charset="0"/>
            </a:endParaRPr>
          </a:p>
          <a:p>
            <a:pPr marL="457200"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Chebyshev polynomial map defined as with a degree n &gt; 1 is a chaotic map with its invariant density function. for some positive Lyapunov exponent λ = In n &gt; 0.</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D3F7B2-D286-AF0C-B194-3FDC3BD03640}"/>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524070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5A2EC-A15E-26FB-24BF-49FB0E0F4D6C}"/>
              </a:ext>
            </a:extLst>
          </p:cNvPr>
          <p:cNvSpPr>
            <a:spLocks noGrp="1"/>
          </p:cNvSpPr>
          <p:nvPr>
            <p:ph idx="1"/>
          </p:nvPr>
        </p:nvSpPr>
        <p:spPr>
          <a:xfrm>
            <a:off x="838200" y="498764"/>
            <a:ext cx="10515600" cy="5678199"/>
          </a:xfrm>
        </p:spPr>
        <p:txBody>
          <a:bodyPr/>
          <a:lstStyle/>
          <a:p>
            <a:pPr algn="just">
              <a:spcBef>
                <a:spcPts val="0"/>
              </a:spcBef>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The map used is as follows:</a:t>
            </a:r>
          </a:p>
          <a:p>
            <a:pPr algn="just">
              <a:spcBef>
                <a:spcPts val="0"/>
              </a:spcBef>
            </a:pPr>
            <a:endParaRPr lang="en-IN" sz="1800" dirty="0">
              <a:solidFill>
                <a:srgbClr val="000000"/>
              </a:solidFill>
              <a:latin typeface="Times New Roman" panose="02020603050405020304" pitchFamily="18" charset="0"/>
              <a:cs typeface="Times New Roman" panose="02020603050405020304" pitchFamily="18" charset="0"/>
            </a:endParaRPr>
          </a:p>
          <a:p>
            <a:pPr lvl="1" algn="just">
              <a:spcBef>
                <a:spcPts val="0"/>
              </a:spcBef>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Y(n+1)=cos (p*</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acos</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(k(n) ) ;                    -(25)</a:t>
            </a:r>
          </a:p>
          <a:p>
            <a:pPr lvl="1" algn="just">
              <a:spcBef>
                <a:spcPts val="0"/>
              </a:spcBef>
            </a:pPr>
            <a:endParaRPr lang="en-IN" sz="1800" dirty="0">
              <a:solidFill>
                <a:srgbClr val="000000"/>
              </a:solidFill>
              <a:latin typeface="Times New Roman" panose="02020603050405020304" pitchFamily="18" charset="0"/>
              <a:cs typeface="Times New Roman" panose="02020603050405020304" pitchFamily="18" charset="0"/>
            </a:endParaRPr>
          </a:p>
          <a:p>
            <a:pPr lvl="1" algn="just">
              <a:spcBef>
                <a:spcPts val="0"/>
              </a:spcBef>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Where p=0.632, k(1) =0.632;                    -(26)</a:t>
            </a:r>
          </a:p>
          <a:p>
            <a:pPr marL="0" indent="0" algn="just">
              <a:spcBef>
                <a:spcPts val="0"/>
              </a:spcBef>
              <a:buNone/>
            </a:pPr>
            <a:endParaRPr lang="en-IN" sz="18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endParaRPr lang="en-IN" b="0" dirty="0">
              <a:effectLst/>
            </a:endParaRPr>
          </a:p>
        </p:txBody>
      </p:sp>
      <p:sp>
        <p:nvSpPr>
          <p:cNvPr id="4" name="Slide Number Placeholder 3">
            <a:extLst>
              <a:ext uri="{FF2B5EF4-FFF2-40B4-BE49-F238E27FC236}">
                <a16:creationId xmlns:a16="http://schemas.microsoft.com/office/drawing/2014/main" id="{5C2F5F99-714F-DF2A-BE0B-D4F6531F16A2}"/>
              </a:ext>
            </a:extLst>
          </p:cNvPr>
          <p:cNvSpPr>
            <a:spLocks noGrp="1"/>
          </p:cNvSpPr>
          <p:nvPr>
            <p:ph type="sldNum" sz="quarter" idx="12"/>
          </p:nvPr>
        </p:nvSpPr>
        <p:spPr/>
        <p:txBody>
          <a:bodyPr/>
          <a:lstStyle/>
          <a:p>
            <a:fld id="{8A7A6979-0714-4377-B894-6BE4C2D6E202}" type="slidenum">
              <a:rPr lang="en-US" smtClean="0"/>
              <a:pPr/>
              <a:t>23</a:t>
            </a:fld>
            <a:endParaRPr lang="en-US" dirty="0"/>
          </a:p>
        </p:txBody>
      </p:sp>
      <p:pic>
        <p:nvPicPr>
          <p:cNvPr id="6" name="Picture 5">
            <a:extLst>
              <a:ext uri="{FF2B5EF4-FFF2-40B4-BE49-F238E27FC236}">
                <a16:creationId xmlns:a16="http://schemas.microsoft.com/office/drawing/2014/main" id="{2A9205CB-EDFC-2331-69B1-E33D07D78376}"/>
              </a:ext>
            </a:extLst>
          </p:cNvPr>
          <p:cNvPicPr>
            <a:picLocks noChangeAspect="1"/>
          </p:cNvPicPr>
          <p:nvPr/>
        </p:nvPicPr>
        <p:blipFill>
          <a:blip r:embed="rId2"/>
          <a:stretch>
            <a:fillRect/>
          </a:stretch>
        </p:blipFill>
        <p:spPr>
          <a:xfrm>
            <a:off x="2672651" y="2120939"/>
            <a:ext cx="5122481" cy="4056024"/>
          </a:xfrm>
          <a:prstGeom prst="rect">
            <a:avLst/>
          </a:prstGeom>
        </p:spPr>
      </p:pic>
      <p:sp>
        <p:nvSpPr>
          <p:cNvPr id="5" name="TextBox 4">
            <a:extLst>
              <a:ext uri="{FF2B5EF4-FFF2-40B4-BE49-F238E27FC236}">
                <a16:creationId xmlns:a16="http://schemas.microsoft.com/office/drawing/2014/main" id="{5EA840CC-EADE-8F06-54C7-1197D6B585A5}"/>
              </a:ext>
            </a:extLst>
          </p:cNvPr>
          <p:cNvSpPr txBox="1"/>
          <p:nvPr/>
        </p:nvSpPr>
        <p:spPr>
          <a:xfrm>
            <a:off x="3950562" y="6194657"/>
            <a:ext cx="3293615" cy="369332"/>
          </a:xfrm>
          <a:prstGeom prst="rect">
            <a:avLst/>
          </a:prstGeom>
          <a:noFill/>
        </p:spPr>
        <p:txBody>
          <a:bodyPr wrap="square" rtlCol="0">
            <a:spAutoFit/>
          </a:bodyPr>
          <a:lstStyle/>
          <a:p>
            <a:r>
              <a:rPr lang="en-US" dirty="0"/>
              <a:t>Fig. 6: Bifurcation of Chebyshev </a:t>
            </a:r>
            <a:endParaRPr lang="en-IN" dirty="0"/>
          </a:p>
        </p:txBody>
      </p:sp>
    </p:spTree>
    <p:extLst>
      <p:ext uri="{BB962C8B-B14F-4D97-AF65-F5344CB8AC3E}">
        <p14:creationId xmlns:p14="http://schemas.microsoft.com/office/powerpoint/2010/main" val="1799927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C965-F165-4283-B93C-B060C0E5CD59}"/>
              </a:ext>
            </a:extLst>
          </p:cNvPr>
          <p:cNvSpPr>
            <a:spLocks noGrp="1"/>
          </p:cNvSpPr>
          <p:nvPr>
            <p:ph type="title"/>
          </p:nvPr>
        </p:nvSpPr>
        <p:spPr>
          <a:xfrm>
            <a:off x="252549" y="500177"/>
            <a:ext cx="7729728" cy="1188720"/>
          </a:xfrm>
        </p:spPr>
        <p:txBody>
          <a:bodyPr>
            <a:normAutofit/>
          </a:bodyPr>
          <a:lstStyle/>
          <a:p>
            <a:r>
              <a:rPr lang="en-US" dirty="0">
                <a:latin typeface="Times New Roman" panose="02020603050405020304" pitchFamily="18" charset="0"/>
                <a:cs typeface="Times New Roman" panose="02020603050405020304" pitchFamily="18" charset="0"/>
              </a:rPr>
              <a:t>Performance Measures: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AF9438-97E5-454C-A2E4-BA41A7732366}"/>
              </a:ext>
            </a:extLst>
          </p:cNvPr>
          <p:cNvSpPr>
            <a:spLocks noGrp="1"/>
          </p:cNvSpPr>
          <p:nvPr>
            <p:ph idx="1"/>
          </p:nvPr>
        </p:nvSpPr>
        <p:spPr>
          <a:xfrm>
            <a:off x="239486" y="1899822"/>
            <a:ext cx="11713028" cy="4128116"/>
          </a:xfrm>
        </p:spPr>
        <p:txBody>
          <a:bodyPr>
            <a:normAutofit/>
          </a:bodyPr>
          <a:lstStyle/>
          <a:p>
            <a:pPr marL="0" indent="0">
              <a:lnSpc>
                <a:spcPct val="150000"/>
              </a:lnSpc>
              <a:buNone/>
            </a:pPr>
            <a:r>
              <a:rPr lang="en-US" sz="1800" dirty="0">
                <a:solidFill>
                  <a:srgbClr val="333333"/>
                </a:solidFill>
                <a:latin typeface="Times New Roman" panose="02020603050405020304" pitchFamily="18" charset="0"/>
                <a:cs typeface="Times New Roman" panose="02020603050405020304" pitchFamily="18" charset="0"/>
              </a:rPr>
              <a:t>We used the following performance parameters to assess the grayscale image encryption efficiency and compare the encrypted image with the original image to evaluate the performance of the proposed encryption technique.</a:t>
            </a:r>
          </a:p>
          <a:p>
            <a:pPr>
              <a:lnSpc>
                <a:spcPct val="150000"/>
              </a:lnSpc>
            </a:pPr>
            <a:r>
              <a:rPr lang="en-US" sz="1800" b="1" i="0" dirty="0">
                <a:solidFill>
                  <a:srgbClr val="333333"/>
                </a:solidFill>
                <a:effectLst/>
                <a:latin typeface="Times New Roman" panose="02020603050405020304" pitchFamily="18" charset="0"/>
                <a:cs typeface="Times New Roman" panose="02020603050405020304" pitchFamily="18" charset="0"/>
              </a:rPr>
              <a:t>Entropy</a:t>
            </a:r>
            <a:endParaRPr lang="en-US" sz="18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US" sz="1800" b="1" i="0" dirty="0">
                <a:solidFill>
                  <a:srgbClr val="333333"/>
                </a:solidFill>
                <a:effectLst/>
                <a:latin typeface="Times New Roman" panose="02020603050405020304" pitchFamily="18" charset="0"/>
                <a:cs typeface="Times New Roman" panose="02020603050405020304" pitchFamily="18" charset="0"/>
              </a:rPr>
              <a:t>Peak Signal to Noise Ratio (PSNR</a:t>
            </a:r>
            <a:r>
              <a:rPr lang="en-US" sz="1800" b="0" i="0" dirty="0">
                <a:solidFill>
                  <a:srgbClr val="333333"/>
                </a:solidFill>
                <a:effectLst/>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a:p>
            <a:pPr>
              <a:lnSpc>
                <a:spcPct val="150000"/>
              </a:lnSpc>
            </a:pPr>
            <a:r>
              <a:rPr lang="en-US" sz="1800" b="1" i="0" dirty="0">
                <a:solidFill>
                  <a:srgbClr val="333333"/>
                </a:solidFill>
                <a:effectLst/>
                <a:latin typeface="Times New Roman" panose="02020603050405020304" pitchFamily="18" charset="0"/>
                <a:cs typeface="Times New Roman" panose="02020603050405020304" pitchFamily="18" charset="0"/>
              </a:rPr>
              <a:t>Unified Average Changing Intensity (UACI</a:t>
            </a:r>
            <a:r>
              <a:rPr lang="en-US" sz="1800" b="0" i="0" dirty="0">
                <a:solidFill>
                  <a:srgbClr val="333333"/>
                </a:solidFill>
                <a:effectLst/>
                <a:latin typeface="Times New Roman" panose="02020603050405020304" pitchFamily="18" charset="0"/>
                <a:cs typeface="Times New Roman" panose="02020603050405020304" pitchFamily="18" charset="0"/>
              </a:rPr>
              <a:t>) </a:t>
            </a:r>
            <a:endParaRPr lang="en-US" sz="1800"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US" sz="1800" b="1" i="0" dirty="0">
                <a:solidFill>
                  <a:srgbClr val="333333"/>
                </a:solidFill>
                <a:effectLst/>
                <a:latin typeface="Times New Roman" panose="02020603050405020304" pitchFamily="18" charset="0"/>
                <a:cs typeface="Times New Roman" panose="02020603050405020304" pitchFamily="18" charset="0"/>
              </a:rPr>
              <a:t>NPCR</a:t>
            </a:r>
          </a:p>
          <a:p>
            <a:pPr>
              <a:lnSpc>
                <a:spcPct val="150000"/>
              </a:lnSpc>
            </a:pPr>
            <a:r>
              <a:rPr lang="en-US" sz="1800" b="1" dirty="0">
                <a:solidFill>
                  <a:srgbClr val="333333"/>
                </a:solidFill>
                <a:latin typeface="Times New Roman" panose="02020603050405020304" pitchFamily="18" charset="0"/>
                <a:cs typeface="Times New Roman" panose="02020603050405020304" pitchFamily="18" charset="0"/>
              </a:rPr>
              <a:t>SSIM</a:t>
            </a:r>
          </a:p>
          <a:p>
            <a:pPr>
              <a:lnSpc>
                <a:spcPct val="150000"/>
              </a:lnSpc>
            </a:pPr>
            <a:r>
              <a:rPr lang="en-US" sz="1800" b="1" dirty="0">
                <a:solidFill>
                  <a:srgbClr val="333333"/>
                </a:solidFill>
                <a:latin typeface="Times New Roman" panose="02020603050405020304" pitchFamily="18" charset="0"/>
                <a:cs typeface="Times New Roman" panose="02020603050405020304" pitchFamily="18" charset="0"/>
              </a:rPr>
              <a:t>Correlation Coefficient, </a:t>
            </a:r>
            <a:r>
              <a:rPr lang="fr-FR" sz="1800" b="1" dirty="0">
                <a:latin typeface="Times New Roman" panose="02020603050405020304" pitchFamily="18" charset="0"/>
                <a:cs typeface="Times New Roman" panose="02020603050405020304" pitchFamily="18" charset="0"/>
              </a:rPr>
              <a:t>Adjacent pixels correlation coefficient (APCC)</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C92FC9-1678-C7A6-C95F-76A7FDE0DF1C}"/>
              </a:ext>
            </a:extLst>
          </p:cNvPr>
          <p:cNvSpPr>
            <a:spLocks noGrp="1"/>
          </p:cNvSpPr>
          <p:nvPr>
            <p:ph type="sldNum" sz="quarter" idx="12"/>
          </p:nvPr>
        </p:nvSpPr>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1339508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A24C-3310-4F74-A5F2-C4227AC5B9FF}"/>
              </a:ext>
            </a:extLst>
          </p:cNvPr>
          <p:cNvSpPr>
            <a:spLocks noGrp="1"/>
          </p:cNvSpPr>
          <p:nvPr>
            <p:ph type="title"/>
          </p:nvPr>
        </p:nvSpPr>
        <p:spPr>
          <a:xfrm>
            <a:off x="400050" y="49212"/>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Test Images:</a:t>
            </a:r>
            <a:endParaRPr lang="en-IN" sz="4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34FE7FE3-5B00-4964-9294-6376719259CF}"/>
              </a:ext>
            </a:extLst>
          </p:cNvPr>
          <p:cNvPicPr>
            <a:picLocks noChangeAspect="1"/>
          </p:cNvPicPr>
          <p:nvPr/>
        </p:nvPicPr>
        <p:blipFill>
          <a:blip r:embed="rId2"/>
          <a:stretch>
            <a:fillRect/>
          </a:stretch>
        </p:blipFill>
        <p:spPr>
          <a:xfrm>
            <a:off x="520699" y="1190626"/>
            <a:ext cx="1810026" cy="1810026"/>
          </a:xfrm>
          <a:prstGeom prst="rect">
            <a:avLst/>
          </a:prstGeom>
        </p:spPr>
      </p:pic>
      <p:pic>
        <p:nvPicPr>
          <p:cNvPr id="18" name="Picture 17">
            <a:extLst>
              <a:ext uri="{FF2B5EF4-FFF2-40B4-BE49-F238E27FC236}">
                <a16:creationId xmlns:a16="http://schemas.microsoft.com/office/drawing/2014/main" id="{F6E4AA51-EC2D-4A16-B9D0-A9BA9F6C4697}"/>
              </a:ext>
            </a:extLst>
          </p:cNvPr>
          <p:cNvPicPr>
            <a:picLocks noChangeAspect="1"/>
          </p:cNvPicPr>
          <p:nvPr/>
        </p:nvPicPr>
        <p:blipFill>
          <a:blip r:embed="rId3"/>
          <a:stretch>
            <a:fillRect/>
          </a:stretch>
        </p:blipFill>
        <p:spPr>
          <a:xfrm>
            <a:off x="6096000" y="1117736"/>
            <a:ext cx="1999313" cy="1999313"/>
          </a:xfrm>
          <a:prstGeom prst="rect">
            <a:avLst/>
          </a:prstGeom>
        </p:spPr>
      </p:pic>
      <p:pic>
        <p:nvPicPr>
          <p:cNvPr id="20" name="Picture 19">
            <a:extLst>
              <a:ext uri="{FF2B5EF4-FFF2-40B4-BE49-F238E27FC236}">
                <a16:creationId xmlns:a16="http://schemas.microsoft.com/office/drawing/2014/main" id="{62CA51DD-74FB-4D4B-ACB4-9478C1AD0ACC}"/>
              </a:ext>
            </a:extLst>
          </p:cNvPr>
          <p:cNvPicPr>
            <a:picLocks noChangeAspect="1"/>
          </p:cNvPicPr>
          <p:nvPr/>
        </p:nvPicPr>
        <p:blipFill>
          <a:blip r:embed="rId4"/>
          <a:stretch>
            <a:fillRect/>
          </a:stretch>
        </p:blipFill>
        <p:spPr>
          <a:xfrm>
            <a:off x="3205997" y="1141203"/>
            <a:ext cx="1912102" cy="1912102"/>
          </a:xfrm>
          <a:prstGeom prst="rect">
            <a:avLst/>
          </a:prstGeom>
        </p:spPr>
      </p:pic>
      <p:pic>
        <p:nvPicPr>
          <p:cNvPr id="22" name="Picture 21">
            <a:extLst>
              <a:ext uri="{FF2B5EF4-FFF2-40B4-BE49-F238E27FC236}">
                <a16:creationId xmlns:a16="http://schemas.microsoft.com/office/drawing/2014/main" id="{1FA378EC-74D2-442D-97B8-D1E380557079}"/>
              </a:ext>
            </a:extLst>
          </p:cNvPr>
          <p:cNvPicPr>
            <a:picLocks noChangeAspect="1"/>
          </p:cNvPicPr>
          <p:nvPr/>
        </p:nvPicPr>
        <p:blipFill>
          <a:blip r:embed="rId5"/>
          <a:stretch>
            <a:fillRect/>
          </a:stretch>
        </p:blipFill>
        <p:spPr>
          <a:xfrm>
            <a:off x="6135104" y="3644247"/>
            <a:ext cx="2183979" cy="2183979"/>
          </a:xfrm>
          <a:prstGeom prst="rect">
            <a:avLst/>
          </a:prstGeom>
        </p:spPr>
      </p:pic>
      <p:pic>
        <p:nvPicPr>
          <p:cNvPr id="24" name="Picture 23">
            <a:extLst>
              <a:ext uri="{FF2B5EF4-FFF2-40B4-BE49-F238E27FC236}">
                <a16:creationId xmlns:a16="http://schemas.microsoft.com/office/drawing/2014/main" id="{172C2053-14F9-48DF-89F9-455B85425F0A}"/>
              </a:ext>
            </a:extLst>
          </p:cNvPr>
          <p:cNvPicPr>
            <a:picLocks noChangeAspect="1"/>
          </p:cNvPicPr>
          <p:nvPr/>
        </p:nvPicPr>
        <p:blipFill>
          <a:blip r:embed="rId6"/>
          <a:stretch>
            <a:fillRect/>
          </a:stretch>
        </p:blipFill>
        <p:spPr>
          <a:xfrm>
            <a:off x="347662" y="3693111"/>
            <a:ext cx="2086252" cy="2086252"/>
          </a:xfrm>
          <a:prstGeom prst="rect">
            <a:avLst/>
          </a:prstGeom>
        </p:spPr>
      </p:pic>
      <p:pic>
        <p:nvPicPr>
          <p:cNvPr id="26" name="Picture 25">
            <a:extLst>
              <a:ext uri="{FF2B5EF4-FFF2-40B4-BE49-F238E27FC236}">
                <a16:creationId xmlns:a16="http://schemas.microsoft.com/office/drawing/2014/main" id="{6967D152-A720-44FA-99F0-0751C7666A00}"/>
              </a:ext>
            </a:extLst>
          </p:cNvPr>
          <p:cNvPicPr>
            <a:picLocks noChangeAspect="1"/>
          </p:cNvPicPr>
          <p:nvPr/>
        </p:nvPicPr>
        <p:blipFill>
          <a:blip r:embed="rId7"/>
          <a:stretch>
            <a:fillRect/>
          </a:stretch>
        </p:blipFill>
        <p:spPr>
          <a:xfrm>
            <a:off x="9245476" y="1065930"/>
            <a:ext cx="2101063" cy="2101063"/>
          </a:xfrm>
          <a:prstGeom prst="rect">
            <a:avLst/>
          </a:prstGeom>
        </p:spPr>
      </p:pic>
      <p:sp>
        <p:nvSpPr>
          <p:cNvPr id="27" name="TextBox 26">
            <a:extLst>
              <a:ext uri="{FF2B5EF4-FFF2-40B4-BE49-F238E27FC236}">
                <a16:creationId xmlns:a16="http://schemas.microsoft.com/office/drawing/2014/main" id="{33C4446D-28F3-4BF7-B537-E49345C1F936}"/>
              </a:ext>
            </a:extLst>
          </p:cNvPr>
          <p:cNvSpPr txBox="1"/>
          <p:nvPr/>
        </p:nvSpPr>
        <p:spPr>
          <a:xfrm>
            <a:off x="838200" y="3020076"/>
            <a:ext cx="1457325" cy="369332"/>
          </a:xfrm>
          <a:prstGeom prst="rect">
            <a:avLst/>
          </a:prstGeom>
          <a:noFill/>
        </p:spPr>
        <p:txBody>
          <a:bodyPr wrap="square" rtlCol="0">
            <a:spAutoFit/>
          </a:bodyPr>
          <a:lstStyle/>
          <a:p>
            <a:r>
              <a:rPr lang="en-US" dirty="0"/>
              <a:t>Lena.jpg</a:t>
            </a:r>
            <a:endParaRPr lang="en-IN" dirty="0"/>
          </a:p>
        </p:txBody>
      </p:sp>
      <p:sp>
        <p:nvSpPr>
          <p:cNvPr id="28" name="TextBox 27">
            <a:extLst>
              <a:ext uri="{FF2B5EF4-FFF2-40B4-BE49-F238E27FC236}">
                <a16:creationId xmlns:a16="http://schemas.microsoft.com/office/drawing/2014/main" id="{DF58F76E-09D9-4A78-AC07-714E44094769}"/>
              </a:ext>
            </a:extLst>
          </p:cNvPr>
          <p:cNvSpPr txBox="1"/>
          <p:nvPr/>
        </p:nvSpPr>
        <p:spPr>
          <a:xfrm>
            <a:off x="3571997" y="3117049"/>
            <a:ext cx="1457325" cy="369332"/>
          </a:xfrm>
          <a:prstGeom prst="rect">
            <a:avLst/>
          </a:prstGeom>
          <a:noFill/>
        </p:spPr>
        <p:txBody>
          <a:bodyPr wrap="square" rtlCol="0">
            <a:spAutoFit/>
          </a:bodyPr>
          <a:lstStyle/>
          <a:p>
            <a:r>
              <a:rPr lang="en-US" dirty="0"/>
              <a:t>Boat.jpg</a:t>
            </a:r>
            <a:endParaRPr lang="en-IN" dirty="0"/>
          </a:p>
        </p:txBody>
      </p:sp>
      <p:sp>
        <p:nvSpPr>
          <p:cNvPr id="29" name="TextBox 28">
            <a:extLst>
              <a:ext uri="{FF2B5EF4-FFF2-40B4-BE49-F238E27FC236}">
                <a16:creationId xmlns:a16="http://schemas.microsoft.com/office/drawing/2014/main" id="{E6E1B280-B8C0-4F8F-9D35-D563650D9228}"/>
              </a:ext>
            </a:extLst>
          </p:cNvPr>
          <p:cNvSpPr txBox="1"/>
          <p:nvPr/>
        </p:nvSpPr>
        <p:spPr>
          <a:xfrm>
            <a:off x="6546849" y="3147491"/>
            <a:ext cx="1181100" cy="369332"/>
          </a:xfrm>
          <a:prstGeom prst="rect">
            <a:avLst/>
          </a:prstGeom>
          <a:noFill/>
        </p:spPr>
        <p:txBody>
          <a:bodyPr wrap="square" rtlCol="0">
            <a:spAutoFit/>
          </a:bodyPr>
          <a:lstStyle/>
          <a:p>
            <a:r>
              <a:rPr lang="en-US" dirty="0"/>
              <a:t>Brigde.jpg</a:t>
            </a:r>
            <a:endParaRPr lang="en-IN" dirty="0"/>
          </a:p>
        </p:txBody>
      </p:sp>
      <p:sp>
        <p:nvSpPr>
          <p:cNvPr id="32" name="TextBox 31">
            <a:extLst>
              <a:ext uri="{FF2B5EF4-FFF2-40B4-BE49-F238E27FC236}">
                <a16:creationId xmlns:a16="http://schemas.microsoft.com/office/drawing/2014/main" id="{B8924989-54B6-4A48-94FF-7868F9DB7EA5}"/>
              </a:ext>
            </a:extLst>
          </p:cNvPr>
          <p:cNvSpPr txBox="1"/>
          <p:nvPr/>
        </p:nvSpPr>
        <p:spPr>
          <a:xfrm>
            <a:off x="6546849" y="5913579"/>
            <a:ext cx="1357314" cy="369332"/>
          </a:xfrm>
          <a:prstGeom prst="rect">
            <a:avLst/>
          </a:prstGeom>
          <a:noFill/>
        </p:spPr>
        <p:txBody>
          <a:bodyPr wrap="square" rtlCol="0">
            <a:spAutoFit/>
          </a:bodyPr>
          <a:lstStyle/>
          <a:p>
            <a:r>
              <a:rPr lang="en-US" dirty="0"/>
              <a:t>Einstein.png</a:t>
            </a:r>
            <a:endParaRPr lang="en-IN" dirty="0"/>
          </a:p>
        </p:txBody>
      </p:sp>
      <p:sp>
        <p:nvSpPr>
          <p:cNvPr id="33" name="TextBox 32">
            <a:extLst>
              <a:ext uri="{FF2B5EF4-FFF2-40B4-BE49-F238E27FC236}">
                <a16:creationId xmlns:a16="http://schemas.microsoft.com/office/drawing/2014/main" id="{E6A39C1C-CB91-4423-9584-DBF11EF8B093}"/>
              </a:ext>
            </a:extLst>
          </p:cNvPr>
          <p:cNvSpPr txBox="1"/>
          <p:nvPr/>
        </p:nvSpPr>
        <p:spPr>
          <a:xfrm>
            <a:off x="711337" y="5872594"/>
            <a:ext cx="1428750" cy="369332"/>
          </a:xfrm>
          <a:prstGeom prst="rect">
            <a:avLst/>
          </a:prstGeom>
          <a:noFill/>
        </p:spPr>
        <p:txBody>
          <a:bodyPr wrap="square" rtlCol="0">
            <a:spAutoFit/>
          </a:bodyPr>
          <a:lstStyle/>
          <a:p>
            <a:r>
              <a:rPr lang="en-US" dirty="0"/>
              <a:t>Baboon.bmp</a:t>
            </a:r>
            <a:endParaRPr lang="en-IN" dirty="0"/>
          </a:p>
        </p:txBody>
      </p:sp>
      <p:sp>
        <p:nvSpPr>
          <p:cNvPr id="36" name="TextBox 35">
            <a:extLst>
              <a:ext uri="{FF2B5EF4-FFF2-40B4-BE49-F238E27FC236}">
                <a16:creationId xmlns:a16="http://schemas.microsoft.com/office/drawing/2014/main" id="{C00FBC09-C9F3-4E76-B98F-698B015DE784}"/>
              </a:ext>
            </a:extLst>
          </p:cNvPr>
          <p:cNvSpPr txBox="1"/>
          <p:nvPr/>
        </p:nvSpPr>
        <p:spPr>
          <a:xfrm>
            <a:off x="9522893" y="3204742"/>
            <a:ext cx="1546227" cy="369332"/>
          </a:xfrm>
          <a:prstGeom prst="rect">
            <a:avLst/>
          </a:prstGeom>
          <a:noFill/>
        </p:spPr>
        <p:txBody>
          <a:bodyPr wrap="square" rtlCol="0">
            <a:spAutoFit/>
          </a:bodyPr>
          <a:lstStyle/>
          <a:p>
            <a:r>
              <a:rPr lang="en-US" dirty="0"/>
              <a:t>Lighthouse.jpg</a:t>
            </a:r>
            <a:endParaRPr lang="en-IN" dirty="0"/>
          </a:p>
        </p:txBody>
      </p:sp>
      <p:sp>
        <p:nvSpPr>
          <p:cNvPr id="15" name="TextBox 14">
            <a:extLst>
              <a:ext uri="{FF2B5EF4-FFF2-40B4-BE49-F238E27FC236}">
                <a16:creationId xmlns:a16="http://schemas.microsoft.com/office/drawing/2014/main" id="{4B8C33D4-B46D-C175-431B-57210F309F5F}"/>
              </a:ext>
            </a:extLst>
          </p:cNvPr>
          <p:cNvSpPr txBox="1"/>
          <p:nvPr/>
        </p:nvSpPr>
        <p:spPr>
          <a:xfrm>
            <a:off x="3347434" y="5909156"/>
            <a:ext cx="1428750" cy="369332"/>
          </a:xfrm>
          <a:prstGeom prst="rect">
            <a:avLst/>
          </a:prstGeom>
          <a:noFill/>
        </p:spPr>
        <p:txBody>
          <a:bodyPr wrap="square" rtlCol="0">
            <a:spAutoFit/>
          </a:bodyPr>
          <a:lstStyle/>
          <a:p>
            <a:r>
              <a:rPr lang="en-US" dirty="0"/>
              <a:t>Hill.png</a:t>
            </a:r>
            <a:endParaRPr lang="en-IN" dirty="0"/>
          </a:p>
        </p:txBody>
      </p:sp>
      <p:sp>
        <p:nvSpPr>
          <p:cNvPr id="17" name="TextBox 16">
            <a:extLst>
              <a:ext uri="{FF2B5EF4-FFF2-40B4-BE49-F238E27FC236}">
                <a16:creationId xmlns:a16="http://schemas.microsoft.com/office/drawing/2014/main" id="{DE492C4A-54D8-47CB-97D6-A4DA7F69BF16}"/>
              </a:ext>
            </a:extLst>
          </p:cNvPr>
          <p:cNvSpPr txBox="1"/>
          <p:nvPr/>
        </p:nvSpPr>
        <p:spPr>
          <a:xfrm>
            <a:off x="9678002" y="5872594"/>
            <a:ext cx="1668537" cy="369332"/>
          </a:xfrm>
          <a:prstGeom prst="rect">
            <a:avLst/>
          </a:prstGeom>
          <a:noFill/>
        </p:spPr>
        <p:txBody>
          <a:bodyPr wrap="square" rtlCol="0">
            <a:spAutoFit/>
          </a:bodyPr>
          <a:lstStyle/>
          <a:p>
            <a:r>
              <a:rPr lang="en-US" dirty="0"/>
              <a:t>Cameraman.gif</a:t>
            </a:r>
            <a:endParaRPr lang="en-IN" dirty="0"/>
          </a:p>
        </p:txBody>
      </p:sp>
      <p:pic>
        <p:nvPicPr>
          <p:cNvPr id="8" name="Picture 7">
            <a:extLst>
              <a:ext uri="{FF2B5EF4-FFF2-40B4-BE49-F238E27FC236}">
                <a16:creationId xmlns:a16="http://schemas.microsoft.com/office/drawing/2014/main" id="{FDBE290D-9E87-783F-153D-D96344B783AA}"/>
              </a:ext>
            </a:extLst>
          </p:cNvPr>
          <p:cNvPicPr>
            <a:picLocks noChangeAspect="1"/>
          </p:cNvPicPr>
          <p:nvPr/>
        </p:nvPicPr>
        <p:blipFill>
          <a:blip r:embed="rId8"/>
          <a:stretch>
            <a:fillRect/>
          </a:stretch>
        </p:blipFill>
        <p:spPr>
          <a:xfrm>
            <a:off x="3118428" y="3693111"/>
            <a:ext cx="2086252" cy="2086252"/>
          </a:xfrm>
          <a:prstGeom prst="rect">
            <a:avLst/>
          </a:prstGeom>
        </p:spPr>
      </p:pic>
      <p:pic>
        <p:nvPicPr>
          <p:cNvPr id="10" name="Picture 9">
            <a:extLst>
              <a:ext uri="{FF2B5EF4-FFF2-40B4-BE49-F238E27FC236}">
                <a16:creationId xmlns:a16="http://schemas.microsoft.com/office/drawing/2014/main" id="{79EFE8DE-FF44-DCD3-D34D-8DAEAC02B9F6}"/>
              </a:ext>
            </a:extLst>
          </p:cNvPr>
          <p:cNvPicPr>
            <a:picLocks noChangeAspect="1"/>
          </p:cNvPicPr>
          <p:nvPr/>
        </p:nvPicPr>
        <p:blipFill>
          <a:blip r:embed="rId9"/>
          <a:stretch>
            <a:fillRect/>
          </a:stretch>
        </p:blipFill>
        <p:spPr>
          <a:xfrm>
            <a:off x="9245476" y="3611823"/>
            <a:ext cx="2244100" cy="2244100"/>
          </a:xfrm>
          <a:prstGeom prst="rect">
            <a:avLst/>
          </a:prstGeom>
        </p:spPr>
      </p:pic>
      <p:sp>
        <p:nvSpPr>
          <p:cNvPr id="3" name="Slide Number Placeholder 2">
            <a:extLst>
              <a:ext uri="{FF2B5EF4-FFF2-40B4-BE49-F238E27FC236}">
                <a16:creationId xmlns:a16="http://schemas.microsoft.com/office/drawing/2014/main" id="{F867BFBB-5543-525D-AB84-FC6122E6028D}"/>
              </a:ext>
            </a:extLst>
          </p:cNvPr>
          <p:cNvSpPr>
            <a:spLocks noGrp="1"/>
          </p:cNvSpPr>
          <p:nvPr>
            <p:ph type="sldNum" sz="quarter" idx="12"/>
          </p:nvPr>
        </p:nvSpPr>
        <p:spPr/>
        <p:txBody>
          <a:bodyPr/>
          <a:lstStyle/>
          <a:p>
            <a:fld id="{8A7A6979-0714-4377-B894-6BE4C2D6E202}" type="slidenum">
              <a:rPr lang="en-US" smtClean="0"/>
              <a:t>25</a:t>
            </a:fld>
            <a:endParaRPr lang="en-US" dirty="0"/>
          </a:p>
        </p:txBody>
      </p:sp>
    </p:spTree>
    <p:extLst>
      <p:ext uri="{BB962C8B-B14F-4D97-AF65-F5344CB8AC3E}">
        <p14:creationId xmlns:p14="http://schemas.microsoft.com/office/powerpoint/2010/main" val="356533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7A9C-0CD4-4EF0-BF3F-06DD765243AA}"/>
              </a:ext>
            </a:extLst>
          </p:cNvPr>
          <p:cNvSpPr>
            <a:spLocks noGrp="1"/>
          </p:cNvSpPr>
          <p:nvPr>
            <p:ph type="title"/>
          </p:nvPr>
        </p:nvSpPr>
        <p:spPr>
          <a:xfrm>
            <a:off x="838200" y="338492"/>
            <a:ext cx="10515600" cy="1325563"/>
          </a:xfrm>
        </p:spPr>
        <p:txBody>
          <a:bodyPr>
            <a:normAutofit/>
          </a:bodyPr>
          <a:lstStyle/>
          <a:p>
            <a:r>
              <a:rPr lang="en-US" dirty="0">
                <a:latin typeface="Times New Roman" panose="02020603050405020304" pitchFamily="18" charset="0"/>
                <a:cs typeface="Times New Roman" panose="02020603050405020304" pitchFamily="18" charset="0"/>
              </a:rPr>
              <a:t>Entropy</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C2AC26-30EF-4C46-8CEF-0791F44FEEA7}"/>
                  </a:ext>
                </a:extLst>
              </p:cNvPr>
              <p:cNvSpPr>
                <a:spLocks noGrp="1"/>
              </p:cNvSpPr>
              <p:nvPr>
                <p:ph idx="1"/>
              </p:nvPr>
            </p:nvSpPr>
            <p:spPr>
              <a:xfrm>
                <a:off x="705035" y="1532791"/>
                <a:ext cx="10515600" cy="4823559"/>
              </a:xfrm>
            </p:spPr>
            <p:txBody>
              <a:bodyPr>
                <a:normAutofit/>
              </a:bodyPr>
              <a:lstStyle/>
              <a:p>
                <a:r>
                  <a:rPr lang="en-IN" sz="1800" dirty="0">
                    <a:latin typeface="Times New Roman" panose="02020603050405020304" pitchFamily="18" charset="0"/>
                    <a:cs typeface="Times New Roman" panose="02020603050405020304" pitchFamily="18" charset="0"/>
                  </a:rPr>
                  <a:t>It measures the randomness of the picture pixel values. Greater the entropy, lesser the probability to find the values.</a:t>
                </a:r>
              </a:p>
              <a:p>
                <a:r>
                  <a:rPr lang="en-IN" sz="1800" dirty="0">
                    <a:latin typeface="Times New Roman" panose="02020603050405020304" pitchFamily="18" charset="0"/>
                    <a:cs typeface="Times New Roman" panose="02020603050405020304" pitchFamily="18" charset="0"/>
                  </a:rPr>
                  <a:t> For a plain black image, entropy is 0.</a:t>
                </a:r>
              </a:p>
              <a:p>
                <a:r>
                  <a:rPr lang="en-IN" sz="1800" dirty="0">
                    <a:latin typeface="Times New Roman" panose="02020603050405020304" pitchFamily="18" charset="0"/>
                    <a:cs typeface="Times New Roman" panose="02020603050405020304" pitchFamily="18" charset="0"/>
                  </a:rPr>
                  <a:t>For a standard 256x256 image, the ideal and theoretical value of entropy is 8</a:t>
                </a:r>
              </a:p>
              <a:p>
                <a:r>
                  <a:rPr lang="en-IN" sz="1800" dirty="0">
                    <a:latin typeface="Times New Roman" panose="02020603050405020304" pitchFamily="18" charset="0"/>
                    <a:cs typeface="Times New Roman" panose="02020603050405020304" pitchFamily="18" charset="0"/>
                  </a:rPr>
                  <a:t>Formula:</a:t>
                </a:r>
              </a:p>
              <a:p>
                <a:pPr marL="0" indent="0">
                  <a:buNone/>
                </a:pPr>
                <a:r>
                  <a:rPr lang="en-IN" sz="18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z="1800" smtClean="0">
                        <a:solidFill>
                          <a:schemeClr val="tx1"/>
                        </a:solidFill>
                        <a:latin typeface="Times New Roman" panose="02020603050405020304" pitchFamily="18" charset="0"/>
                        <a:cs typeface="Times New Roman" panose="02020603050405020304" pitchFamily="18" charset="0"/>
                      </a:rPr>
                      <m:t>E</m:t>
                    </m:r>
                    <m:r>
                      <m:rPr>
                        <m:nor/>
                      </m:rPr>
                      <a:rPr lang="en-US" sz="1800" smtClean="0">
                        <a:solidFill>
                          <a:schemeClr val="tx1"/>
                        </a:solidFill>
                        <a:latin typeface="Times New Roman" panose="02020603050405020304" pitchFamily="18" charset="0"/>
                        <a:cs typeface="Times New Roman" panose="02020603050405020304" pitchFamily="18" charset="0"/>
                      </a:rPr>
                      <m:t>=</m:t>
                    </m:r>
                    <m:nary>
                      <m:naryPr>
                        <m:chr m:val="∑"/>
                        <m:limLoc m:val="undOvr"/>
                        <m:ctrlPr>
                          <a:rPr lang="en-IN" sz="1800" i="1">
                            <a:solidFill>
                              <a:schemeClr val="tx1"/>
                            </a:solidFill>
                            <a:latin typeface="Cambria Math" panose="02040503050406030204" pitchFamily="18" charset="0"/>
                          </a:rPr>
                        </m:ctrlPr>
                      </m:naryPr>
                      <m:sub>
                        <m:r>
                          <a:rPr lang="en-US" sz="1800" i="1">
                            <a:solidFill>
                              <a:schemeClr val="tx1"/>
                            </a:solidFill>
                            <a:latin typeface="Cambria Math" panose="02040503050406030204" pitchFamily="18" charset="0"/>
                          </a:rPr>
                          <m:t>0</m:t>
                        </m:r>
                      </m:sub>
                      <m:sup>
                        <m:r>
                          <a:rPr lang="en-US" sz="1800" i="1">
                            <a:solidFill>
                              <a:schemeClr val="tx1"/>
                            </a:solidFill>
                            <a:latin typeface="Cambria Math" panose="02040503050406030204" pitchFamily="18" charset="0"/>
                          </a:rPr>
                          <m:t>255</m:t>
                        </m:r>
                      </m:sup>
                      <m:e>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𝑃</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𝑥</m:t>
                        </m:r>
                        <m:r>
                          <a:rPr lang="en-US" sz="1800" i="1">
                            <a:solidFill>
                              <a:schemeClr val="tx1"/>
                            </a:solidFill>
                            <a:latin typeface="Cambria Math" panose="02040503050406030204" pitchFamily="18" charset="0"/>
                          </a:rPr>
                          <m:t>)</m:t>
                        </m:r>
                      </m:e>
                    </m:nary>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𝑙𝑜𝑔</m:t>
                    </m:r>
                    <m:r>
                      <m:rPr>
                        <m:nor/>
                      </m:rPr>
                      <a:rPr lang="en-US" sz="1800" baseline="-25000">
                        <a:solidFill>
                          <a:schemeClr val="tx1"/>
                        </a:solidFill>
                        <a:latin typeface="Times New Roman" panose="02020603050405020304" pitchFamily="18" charset="0"/>
                        <a:cs typeface="Times New Roman" panose="02020603050405020304" pitchFamily="18" charset="0"/>
                      </a:rPr>
                      <m:t>2</m:t>
                    </m:r>
                  </m:oMath>
                </a14:m>
                <a:r>
                  <a:rPr lang="en-IN"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IN" sz="1800" i="1" dirty="0">
                            <a:solidFill>
                              <a:schemeClr val="tx1"/>
                            </a:solidFill>
                            <a:latin typeface="Cambria Math" panose="02040503050406030204" pitchFamily="18" charset="0"/>
                          </a:rPr>
                        </m:ctrlPr>
                      </m:fPr>
                      <m:num>
                        <m:r>
                          <a:rPr lang="en-IN" sz="1800" i="1" dirty="0">
                            <a:solidFill>
                              <a:schemeClr val="tx1"/>
                            </a:solidFill>
                            <a:latin typeface="Cambria Math" panose="02040503050406030204" pitchFamily="18" charset="0"/>
                          </a:rPr>
                          <m:t>1</m:t>
                        </m:r>
                      </m:num>
                      <m:den>
                        <m:r>
                          <a:rPr lang="en-IN" sz="1800" i="1" dirty="0">
                            <a:solidFill>
                              <a:schemeClr val="tx1"/>
                            </a:solidFill>
                            <a:latin typeface="Cambria Math" panose="02040503050406030204" pitchFamily="18" charset="0"/>
                          </a:rPr>
                          <m:t>𝑃</m:t>
                        </m:r>
                        <m:r>
                          <a:rPr lang="en-IN" sz="1800" i="1" dirty="0">
                            <a:solidFill>
                              <a:schemeClr val="tx1"/>
                            </a:solidFill>
                            <a:latin typeface="Cambria Math" panose="02040503050406030204" pitchFamily="18" charset="0"/>
                          </a:rPr>
                          <m:t>(</m:t>
                        </m:r>
                        <m:r>
                          <a:rPr lang="en-IN" sz="1800" i="1" dirty="0">
                            <a:solidFill>
                              <a:schemeClr val="tx1"/>
                            </a:solidFill>
                            <a:latin typeface="Cambria Math" panose="02040503050406030204" pitchFamily="18" charset="0"/>
                          </a:rPr>
                          <m:t>𝑋</m:t>
                        </m:r>
                        <m:r>
                          <a:rPr lang="en-IN" sz="1800" i="1" dirty="0">
                            <a:solidFill>
                              <a:schemeClr val="tx1"/>
                            </a:solidFill>
                            <a:latin typeface="Cambria Math" panose="02040503050406030204" pitchFamily="18" charset="0"/>
                          </a:rPr>
                          <m:t>)</m:t>
                        </m:r>
                      </m:den>
                    </m:f>
                  </m:oMath>
                </a14:m>
                <a:r>
                  <a:rPr lang="en-IN" sz="1800" dirty="0">
                    <a:solidFill>
                      <a:schemeClr val="tx1"/>
                    </a:solidFill>
                    <a:latin typeface="Times New Roman" panose="02020603050405020304" pitchFamily="18" charset="0"/>
                    <a:cs typeface="Times New Roman" panose="02020603050405020304" pitchFamily="18" charset="0"/>
                  </a:rPr>
                  <a:t>)]                    ------------(27)</a:t>
                </a:r>
              </a:p>
              <a:p>
                <a:pPr marL="0" indent="0">
                  <a:buNone/>
                </a:pPr>
                <a:r>
                  <a:rPr lang="en-IN"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where P(x) is the probability of the pixel value x and computed by</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P(x) = </a:t>
                </a:r>
                <a14:m>
                  <m:oMath xmlns:m="http://schemas.openxmlformats.org/officeDocument/2006/math">
                    <m:r>
                      <a:rPr lang="en-US" sz="1800" i="1">
                        <a:solidFill>
                          <a:schemeClr val="tx1"/>
                        </a:solidFill>
                        <a:latin typeface="Cambria Math" panose="02040503050406030204" pitchFamily="18" charset="0"/>
                      </a:rPr>
                      <m:t> </m:t>
                    </m:r>
                    <m:f>
                      <m:fPr>
                        <m:ctrlPr>
                          <a:rPr lang="en-IN" sz="1800" i="1">
                            <a:solidFill>
                              <a:schemeClr val="tx1"/>
                            </a:solidFill>
                            <a:latin typeface="Cambria Math" panose="02040503050406030204" pitchFamily="18" charset="0"/>
                          </a:rPr>
                        </m:ctrlPr>
                      </m:fPr>
                      <m:num>
                        <m:r>
                          <a:rPr lang="en-US" sz="1800" i="1">
                            <a:solidFill>
                              <a:schemeClr val="tx1"/>
                            </a:solidFill>
                            <a:latin typeface="Cambria Math" panose="02040503050406030204" pitchFamily="18" charset="0"/>
                          </a:rPr>
                          <m:t>𝑡h𝑒</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𝑓𝑟𝑒𝑞𝑢𝑒𝑛𝑐𝑦</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𝑜𝑓</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𝑝𝑖𝑥𝑒𝑙</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𝑣𝑎𝑙𝑢𝑒</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𝑥</m:t>
                        </m:r>
                      </m:num>
                      <m:den>
                        <m:r>
                          <a:rPr lang="en-US" sz="1800" i="1">
                            <a:solidFill>
                              <a:schemeClr val="tx1"/>
                            </a:solidFill>
                            <a:latin typeface="Cambria Math" panose="02040503050406030204" pitchFamily="18" charset="0"/>
                          </a:rPr>
                          <m:t>𝑡𝑜𝑡𝑎𝑙</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𝑛𝑢𝑚𝑏𝑒𝑟</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𝑜𝑓</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𝑖𝑚𝑎𝑔𝑒</m:t>
                        </m:r>
                        <m:r>
                          <a:rPr lang="en-US" sz="1800" i="1">
                            <a:solidFill>
                              <a:schemeClr val="tx1"/>
                            </a:solidFill>
                            <a:latin typeface="Cambria Math" panose="02040503050406030204" pitchFamily="18" charset="0"/>
                          </a:rPr>
                          <m:t> </m:t>
                        </m:r>
                        <m:r>
                          <a:rPr lang="en-US" sz="1800" i="1">
                            <a:solidFill>
                              <a:schemeClr val="tx1"/>
                            </a:solidFill>
                            <a:latin typeface="Cambria Math" panose="02040503050406030204" pitchFamily="18" charset="0"/>
                          </a:rPr>
                          <m:t>𝑝𝑖𝑥𝑒𝑙𝑠</m:t>
                        </m:r>
                      </m:den>
                    </m:f>
                  </m:oMath>
                </a14:m>
                <a:r>
                  <a:rPr lang="en-US" sz="1800" dirty="0">
                    <a:solidFill>
                      <a:schemeClr val="tx1"/>
                    </a:solidFill>
                    <a:latin typeface="Times New Roman" panose="02020603050405020304" pitchFamily="18" charset="0"/>
                    <a:cs typeface="Times New Roman" panose="02020603050405020304" pitchFamily="18" charset="0"/>
                  </a:rPr>
                  <a:t>         -------------(28)</a:t>
                </a: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According to Encrypted image entropy values, we can infer that values are closer to Ideal entropy value 8 indicating good oddness. </a:t>
                </a:r>
              </a:p>
              <a:p>
                <a:endParaRPr lang="en-IN" dirty="0"/>
              </a:p>
            </p:txBody>
          </p:sp>
        </mc:Choice>
        <mc:Fallback xmlns="">
          <p:sp>
            <p:nvSpPr>
              <p:cNvPr id="3" name="Content Placeholder 2">
                <a:extLst>
                  <a:ext uri="{FF2B5EF4-FFF2-40B4-BE49-F238E27FC236}">
                    <a16:creationId xmlns:a16="http://schemas.microsoft.com/office/drawing/2014/main" id="{CAC2AC26-30EF-4C46-8CEF-0791F44FEEA7}"/>
                  </a:ext>
                </a:extLst>
              </p:cNvPr>
              <p:cNvSpPr>
                <a:spLocks noGrp="1" noRot="1" noChangeAspect="1" noMove="1" noResize="1" noEditPoints="1" noAdjustHandles="1" noChangeArrowheads="1" noChangeShapeType="1" noTextEdit="1"/>
              </p:cNvSpPr>
              <p:nvPr>
                <p:ph idx="1"/>
              </p:nvPr>
            </p:nvSpPr>
            <p:spPr>
              <a:xfrm>
                <a:off x="705035" y="1532791"/>
                <a:ext cx="10515600" cy="4823559"/>
              </a:xfrm>
              <a:blipFill>
                <a:blip r:embed="rId2"/>
                <a:stretch>
                  <a:fillRect l="-522" t="-113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326AA987-4816-86B4-24B1-95321B3DA8DA}"/>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Tree>
    <p:extLst>
      <p:ext uri="{BB962C8B-B14F-4D97-AF65-F5344CB8AC3E}">
        <p14:creationId xmlns:p14="http://schemas.microsoft.com/office/powerpoint/2010/main" val="116367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D160-DF4C-43F5-D5DE-72E633E79A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Entropy(contd.)</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EC715B3-20E7-0F0A-C8E0-192CF0698D4F}"/>
              </a:ext>
            </a:extLst>
          </p:cNvPr>
          <p:cNvGraphicFramePr>
            <a:graphicFrameLocks noGrp="1"/>
          </p:cNvGraphicFramePr>
          <p:nvPr>
            <p:ph idx="1"/>
            <p:extLst>
              <p:ext uri="{D42A27DB-BD31-4B8C-83A1-F6EECF244321}">
                <p14:modId xmlns:p14="http://schemas.microsoft.com/office/powerpoint/2010/main" val="1303171331"/>
              </p:ext>
            </p:extLst>
          </p:nvPr>
        </p:nvGraphicFramePr>
        <p:xfrm>
          <a:off x="1091954" y="3079274"/>
          <a:ext cx="9633957" cy="2352261"/>
        </p:xfrm>
        <a:graphic>
          <a:graphicData uri="http://schemas.openxmlformats.org/drawingml/2006/table">
            <a:tbl>
              <a:tblPr>
                <a:tableStyleId>{5940675A-B579-460E-94D1-54222C63F5DA}</a:tableStyleId>
              </a:tblPr>
              <a:tblGrid>
                <a:gridCol w="1739912">
                  <a:extLst>
                    <a:ext uri="{9D8B030D-6E8A-4147-A177-3AD203B41FA5}">
                      <a16:colId xmlns:a16="http://schemas.microsoft.com/office/drawing/2014/main" val="3488225996"/>
                    </a:ext>
                  </a:extLst>
                </a:gridCol>
                <a:gridCol w="1014949">
                  <a:extLst>
                    <a:ext uri="{9D8B030D-6E8A-4147-A177-3AD203B41FA5}">
                      <a16:colId xmlns:a16="http://schemas.microsoft.com/office/drawing/2014/main" val="1883178721"/>
                    </a:ext>
                  </a:extLst>
                </a:gridCol>
                <a:gridCol w="982728">
                  <a:extLst>
                    <a:ext uri="{9D8B030D-6E8A-4147-A177-3AD203B41FA5}">
                      <a16:colId xmlns:a16="http://schemas.microsoft.com/office/drawing/2014/main" val="468492559"/>
                    </a:ext>
                  </a:extLst>
                </a:gridCol>
                <a:gridCol w="982728">
                  <a:extLst>
                    <a:ext uri="{9D8B030D-6E8A-4147-A177-3AD203B41FA5}">
                      <a16:colId xmlns:a16="http://schemas.microsoft.com/office/drawing/2014/main" val="1649837619"/>
                    </a:ext>
                  </a:extLst>
                </a:gridCol>
                <a:gridCol w="982728">
                  <a:extLst>
                    <a:ext uri="{9D8B030D-6E8A-4147-A177-3AD203B41FA5}">
                      <a16:colId xmlns:a16="http://schemas.microsoft.com/office/drawing/2014/main" val="2313839039"/>
                    </a:ext>
                  </a:extLst>
                </a:gridCol>
                <a:gridCol w="982728">
                  <a:extLst>
                    <a:ext uri="{9D8B030D-6E8A-4147-A177-3AD203B41FA5}">
                      <a16:colId xmlns:a16="http://schemas.microsoft.com/office/drawing/2014/main" val="2018894803"/>
                    </a:ext>
                  </a:extLst>
                </a:gridCol>
                <a:gridCol w="982728">
                  <a:extLst>
                    <a:ext uri="{9D8B030D-6E8A-4147-A177-3AD203B41FA5}">
                      <a16:colId xmlns:a16="http://schemas.microsoft.com/office/drawing/2014/main" val="2820941324"/>
                    </a:ext>
                  </a:extLst>
                </a:gridCol>
                <a:gridCol w="982728">
                  <a:extLst>
                    <a:ext uri="{9D8B030D-6E8A-4147-A177-3AD203B41FA5}">
                      <a16:colId xmlns:a16="http://schemas.microsoft.com/office/drawing/2014/main" val="1995588971"/>
                    </a:ext>
                  </a:extLst>
                </a:gridCol>
                <a:gridCol w="982728">
                  <a:extLst>
                    <a:ext uri="{9D8B030D-6E8A-4147-A177-3AD203B41FA5}">
                      <a16:colId xmlns:a16="http://schemas.microsoft.com/office/drawing/2014/main" val="3846198867"/>
                    </a:ext>
                  </a:extLst>
                </a:gridCol>
              </a:tblGrid>
              <a:tr h="1155207">
                <a:tc>
                  <a:txBody>
                    <a:bodyPr/>
                    <a:lstStyle/>
                    <a:p>
                      <a:pPr rtl="0" fontAlgn="t">
                        <a:spcBef>
                          <a:spcPts val="0"/>
                        </a:spcBef>
                        <a:spcAft>
                          <a:spcPts val="0"/>
                        </a:spcAft>
                      </a:pPr>
                      <a:r>
                        <a:rPr lang="en-IN" sz="1200" b="1" u="none" strike="noStrike">
                          <a:solidFill>
                            <a:srgbClr val="000000"/>
                          </a:solidFill>
                          <a:effectLst/>
                        </a:rPr>
                        <a:t>Test Images</a:t>
                      </a:r>
                      <a:endParaRPr lang="en-IN">
                        <a:effectLst/>
                      </a:endParaRPr>
                    </a:p>
                  </a:txBody>
                  <a:tcPr marL="63500" marR="63500" marT="63500" marB="63500"/>
                </a:tc>
                <a:tc>
                  <a:txBody>
                    <a:bodyPr/>
                    <a:lstStyle/>
                    <a:p>
                      <a:pPr algn="just" rtl="0" fontAlgn="t">
                        <a:spcBef>
                          <a:spcPts val="0"/>
                        </a:spcBef>
                        <a:spcAft>
                          <a:spcPts val="0"/>
                        </a:spcAft>
                      </a:pPr>
                      <a:r>
                        <a:rPr lang="en-IN" sz="1200" b="1" u="none" strike="noStrike">
                          <a:solidFill>
                            <a:srgbClr val="000000"/>
                          </a:solidFill>
                          <a:effectLst/>
                        </a:rPr>
                        <a:t>Lena.jpg</a:t>
                      </a:r>
                      <a:endParaRPr lang="en-IN">
                        <a:effectLst/>
                      </a:endParaRPr>
                    </a:p>
                  </a:txBody>
                  <a:tcPr marL="63500" marR="63500" marT="63500" marB="63500"/>
                </a:tc>
                <a:tc>
                  <a:txBody>
                    <a:bodyPr/>
                    <a:lstStyle/>
                    <a:p>
                      <a:pPr rtl="0" fontAlgn="t">
                        <a:spcBef>
                          <a:spcPts val="0"/>
                        </a:spcBef>
                        <a:spcAft>
                          <a:spcPts val="0"/>
                        </a:spcAft>
                      </a:pPr>
                      <a:r>
                        <a:rPr lang="en-IN" sz="1200" b="1" u="none" strike="noStrike" dirty="0">
                          <a:solidFill>
                            <a:srgbClr val="000000"/>
                          </a:solidFill>
                          <a:effectLst/>
                        </a:rPr>
                        <a:t>Boat.jpg</a:t>
                      </a:r>
                      <a:endParaRPr lang="en-IN" dirty="0">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Bridge.jpg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Lighthouse.jpg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Baboon.bmp</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Hill.png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Einstein.png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Cameraman.gif</a:t>
                      </a:r>
                      <a:endParaRPr lang="en-IN">
                        <a:effectLst/>
                      </a:endParaRPr>
                    </a:p>
                  </a:txBody>
                  <a:tcPr marL="63500" marR="63500" marT="63500" marB="63500"/>
                </a:tc>
                <a:extLst>
                  <a:ext uri="{0D108BD9-81ED-4DB2-BD59-A6C34878D82A}">
                    <a16:rowId xmlns:a16="http://schemas.microsoft.com/office/drawing/2014/main" val="1207680760"/>
                  </a:ext>
                </a:extLst>
              </a:tr>
              <a:tr h="598527">
                <a:tc>
                  <a:txBody>
                    <a:bodyPr/>
                    <a:lstStyle/>
                    <a:p>
                      <a:pPr rtl="0" fontAlgn="t">
                        <a:spcBef>
                          <a:spcPts val="0"/>
                        </a:spcBef>
                        <a:spcAft>
                          <a:spcPts val="0"/>
                        </a:spcAft>
                      </a:pPr>
                      <a:r>
                        <a:rPr lang="en-IN" sz="1200" b="1" u="none" strike="noStrike">
                          <a:solidFill>
                            <a:srgbClr val="000000"/>
                          </a:solidFill>
                          <a:effectLst/>
                        </a:rPr>
                        <a:t>Entropy(En)</a:t>
                      </a:r>
                      <a:endParaRPr lang="en-IN">
                        <a:effectLst/>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rPr>
                        <a:t>7.9975</a:t>
                      </a:r>
                      <a:endParaRPr lang="en-IN" dirty="0">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7.9973</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7.9969</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7.9967</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7.9970</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7.9970</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7.9973</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7.9967</a:t>
                      </a:r>
                      <a:endParaRPr lang="en-IN">
                        <a:effectLst/>
                      </a:endParaRPr>
                    </a:p>
                  </a:txBody>
                  <a:tcPr marL="63500" marR="63500" marT="63500" marB="63500"/>
                </a:tc>
                <a:extLst>
                  <a:ext uri="{0D108BD9-81ED-4DB2-BD59-A6C34878D82A}">
                    <a16:rowId xmlns:a16="http://schemas.microsoft.com/office/drawing/2014/main" val="2730227655"/>
                  </a:ext>
                </a:extLst>
              </a:tr>
              <a:tr h="598527">
                <a:tc>
                  <a:txBody>
                    <a:bodyPr/>
                    <a:lstStyle/>
                    <a:p>
                      <a:pPr rtl="0" fontAlgn="t">
                        <a:spcBef>
                          <a:spcPts val="0"/>
                        </a:spcBef>
                        <a:spcAft>
                          <a:spcPts val="0"/>
                        </a:spcAft>
                      </a:pPr>
                      <a:r>
                        <a:rPr lang="en-IN" sz="1200" b="1" u="none" strike="noStrike">
                          <a:solidFill>
                            <a:srgbClr val="000000"/>
                          </a:solidFill>
                          <a:effectLst/>
                        </a:rPr>
                        <a:t>Entropy(Or)</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7.5683</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7.1782</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7.6911</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7.5839</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6.6962</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7.4716</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6.8738</a:t>
                      </a:r>
                      <a:endParaRPr lang="en-IN">
                        <a:effectLst/>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rPr>
                        <a:t>6.9046</a:t>
                      </a:r>
                      <a:endParaRPr lang="en-IN" dirty="0">
                        <a:effectLst/>
                      </a:endParaRPr>
                    </a:p>
                  </a:txBody>
                  <a:tcPr marL="63500" marR="63500" marT="63500" marB="63500"/>
                </a:tc>
                <a:extLst>
                  <a:ext uri="{0D108BD9-81ED-4DB2-BD59-A6C34878D82A}">
                    <a16:rowId xmlns:a16="http://schemas.microsoft.com/office/drawing/2014/main" val="3716938196"/>
                  </a:ext>
                </a:extLst>
              </a:tr>
            </a:tbl>
          </a:graphicData>
        </a:graphic>
      </p:graphicFrame>
      <p:sp>
        <p:nvSpPr>
          <p:cNvPr id="5" name="Rectangle 1">
            <a:extLst>
              <a:ext uri="{FF2B5EF4-FFF2-40B4-BE49-F238E27FC236}">
                <a16:creationId xmlns:a16="http://schemas.microsoft.com/office/drawing/2014/main" id="{BD974FB1-647D-CCEF-A973-9FDCBECDCE5A}"/>
              </a:ext>
            </a:extLst>
          </p:cNvPr>
          <p:cNvSpPr>
            <a:spLocks noChangeArrowheads="1"/>
          </p:cNvSpPr>
          <p:nvPr/>
        </p:nvSpPr>
        <p:spPr bwMode="auto">
          <a:xfrm>
            <a:off x="-7292755" y="0"/>
            <a:ext cx="2577648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26B2B1AC-B1C5-8E49-BFA5-DAF9A1CCA439}"/>
              </a:ext>
            </a:extLst>
          </p:cNvPr>
          <p:cNvSpPr txBox="1"/>
          <p:nvPr/>
        </p:nvSpPr>
        <p:spPr>
          <a:xfrm>
            <a:off x="3638550" y="2709942"/>
            <a:ext cx="4914900" cy="338554"/>
          </a:xfrm>
          <a:prstGeom prst="rect">
            <a:avLst/>
          </a:prstGeom>
          <a:noFill/>
        </p:spPr>
        <p:txBody>
          <a:bodyPr wrap="square" rtlCol="0">
            <a:spAutoFit/>
          </a:bodyPr>
          <a:lstStyle/>
          <a:p>
            <a:r>
              <a:rPr lang="en-US" sz="1600" dirty="0"/>
              <a:t>Table. 1:Entropy of Encrypted and Original Image</a:t>
            </a:r>
            <a:endParaRPr lang="en-IN" sz="1600" dirty="0"/>
          </a:p>
        </p:txBody>
      </p:sp>
      <p:sp>
        <p:nvSpPr>
          <p:cNvPr id="3" name="Slide Number Placeholder 2">
            <a:extLst>
              <a:ext uri="{FF2B5EF4-FFF2-40B4-BE49-F238E27FC236}">
                <a16:creationId xmlns:a16="http://schemas.microsoft.com/office/drawing/2014/main" id="{B8EF4C23-05AD-4AC3-21BC-C8F24DD62574}"/>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287875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AD77-7ACF-4B6E-B5A5-E38E28C06FB0}"/>
              </a:ext>
            </a:extLst>
          </p:cNvPr>
          <p:cNvSpPr>
            <a:spLocks noGrp="1"/>
          </p:cNvSpPr>
          <p:nvPr>
            <p:ph type="title"/>
          </p:nvPr>
        </p:nvSpPr>
        <p:spPr>
          <a:xfrm>
            <a:off x="619711" y="352298"/>
            <a:ext cx="10515600" cy="1325563"/>
          </a:xfrm>
        </p:spPr>
        <p:txBody>
          <a:bodyPr>
            <a:normAutofit/>
          </a:bodyPr>
          <a:lstStyle/>
          <a:p>
            <a:r>
              <a:rPr lang="en-US" dirty="0">
                <a:latin typeface="Times New Roman" panose="02020603050405020304" pitchFamily="18" charset="0"/>
                <a:cs typeface="Times New Roman" panose="02020603050405020304" pitchFamily="18" charset="0"/>
              </a:rPr>
              <a:t>PSNR(Peak Signal to Noise Ratio)</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A7B8CA-CAEF-41BF-B669-9EE77B98FD9F}"/>
                  </a:ext>
                </a:extLst>
              </p:cNvPr>
              <p:cNvSpPr>
                <a:spLocks noGrp="1"/>
              </p:cNvSpPr>
              <p:nvPr>
                <p:ph idx="1"/>
              </p:nvPr>
            </p:nvSpPr>
            <p:spPr>
              <a:xfrm>
                <a:off x="619711" y="1677861"/>
                <a:ext cx="10515600" cy="4500998"/>
              </a:xfrm>
            </p:spPr>
            <p:txBody>
              <a:bodyPr>
                <a:normAutofit/>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Higher PSNR value means the loss in data of the decrypted image is zero or negligible, and this indicates that the decrypted image is identical to the original image, which leads to the higher efficiency of the encryption technique. The PSNR value will be ∞ indicating the cryptosystem is ideal</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The following formula is used to compute PSNR </a:t>
                </a:r>
                <a:endParaRPr lang="en-IN" sz="1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PSNR = 20log10(255/ MSE)                        ------------(29)</a:t>
                </a:r>
              </a:p>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where MSE is Mean Square Error between the original image and the decrypted image and computed by</a:t>
                </a:r>
              </a:p>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MSE = </a:t>
                </a:r>
                <a14:m>
                  <m:oMath xmlns:m="http://schemas.openxmlformats.org/officeDocument/2006/math">
                    <m:r>
                      <a:rPr lang="en-IN" sz="1800" i="1">
                        <a:solidFill>
                          <a:schemeClr val="tx1"/>
                        </a:solidFill>
                        <a:latin typeface="Cambria Math" panose="02040503050406030204" pitchFamily="18" charset="0"/>
                      </a:rPr>
                      <m:t> </m:t>
                    </m:r>
                    <m:f>
                      <m:fPr>
                        <m:ctrlPr>
                          <a:rPr lang="en-US" sz="1800" i="1">
                            <a:solidFill>
                              <a:schemeClr val="tx1"/>
                            </a:solidFill>
                            <a:latin typeface="Cambria Math" panose="02040503050406030204" pitchFamily="18" charset="0"/>
                          </a:rPr>
                        </m:ctrlPr>
                      </m:fPr>
                      <m:num>
                        <m:r>
                          <a:rPr lang="en-IN" sz="1800" i="1">
                            <a:solidFill>
                              <a:schemeClr val="tx1"/>
                            </a:solidFill>
                            <a:latin typeface="Cambria Math" panose="02040503050406030204" pitchFamily="18" charset="0"/>
                          </a:rPr>
                          <m:t>1</m:t>
                        </m:r>
                      </m:num>
                      <m:den>
                        <m:r>
                          <a:rPr lang="en-IN" sz="1800" i="1">
                            <a:solidFill>
                              <a:schemeClr val="tx1"/>
                            </a:solidFill>
                            <a:latin typeface="Cambria Math" panose="02040503050406030204" pitchFamily="18" charset="0"/>
                          </a:rPr>
                          <m:t>256∗256</m:t>
                        </m:r>
                      </m:den>
                    </m:f>
                    <m:nary>
                      <m:naryPr>
                        <m:chr m:val="∑"/>
                        <m:limLoc m:val="undOvr"/>
                        <m:ctrlPr>
                          <a:rPr lang="en-US" sz="1800" i="1">
                            <a:solidFill>
                              <a:schemeClr val="tx1"/>
                            </a:solidFill>
                            <a:latin typeface="Cambria Math" panose="02040503050406030204" pitchFamily="18" charset="0"/>
                          </a:rPr>
                        </m:ctrlPr>
                      </m:naryPr>
                      <m:sub>
                        <m:r>
                          <a:rPr lang="en-IN" sz="1800" i="1">
                            <a:solidFill>
                              <a:schemeClr val="tx1"/>
                            </a:solidFill>
                            <a:latin typeface="Cambria Math" panose="02040503050406030204" pitchFamily="18" charset="0"/>
                          </a:rPr>
                          <m:t>𝑖</m:t>
                        </m:r>
                        <m:r>
                          <a:rPr lang="en-IN" sz="1800" i="1">
                            <a:solidFill>
                              <a:schemeClr val="tx1"/>
                            </a:solidFill>
                            <a:latin typeface="Cambria Math" panose="02040503050406030204" pitchFamily="18" charset="0"/>
                          </a:rPr>
                          <m:t>=1</m:t>
                        </m:r>
                      </m:sub>
                      <m:sup>
                        <m:r>
                          <a:rPr lang="en-IN" sz="1800" i="1">
                            <a:solidFill>
                              <a:schemeClr val="tx1"/>
                            </a:solidFill>
                            <a:latin typeface="Cambria Math" panose="02040503050406030204" pitchFamily="18" charset="0"/>
                          </a:rPr>
                          <m:t>256</m:t>
                        </m:r>
                      </m:sup>
                      <m:e>
                        <m:nary>
                          <m:naryPr>
                            <m:chr m:val="∑"/>
                            <m:limLoc m:val="undOvr"/>
                            <m:ctrlPr>
                              <a:rPr lang="en-US" sz="1800" i="1">
                                <a:solidFill>
                                  <a:schemeClr val="tx1"/>
                                </a:solidFill>
                                <a:latin typeface="Cambria Math" panose="02040503050406030204" pitchFamily="18" charset="0"/>
                              </a:rPr>
                            </m:ctrlPr>
                          </m:naryPr>
                          <m:sub>
                            <m:r>
                              <a:rPr lang="en-IN" sz="1800" i="1">
                                <a:solidFill>
                                  <a:schemeClr val="tx1"/>
                                </a:solidFill>
                                <a:latin typeface="Cambria Math" panose="02040503050406030204" pitchFamily="18" charset="0"/>
                              </a:rPr>
                              <m:t>𝑗</m:t>
                            </m:r>
                            <m:r>
                              <a:rPr lang="en-IN" sz="1800" i="1">
                                <a:solidFill>
                                  <a:schemeClr val="tx1"/>
                                </a:solidFill>
                                <a:latin typeface="Cambria Math" panose="02040503050406030204" pitchFamily="18" charset="0"/>
                              </a:rPr>
                              <m:t>=1</m:t>
                            </m:r>
                          </m:sub>
                          <m:sup>
                            <m:r>
                              <a:rPr lang="en-IN" sz="1800" i="1">
                                <a:solidFill>
                                  <a:schemeClr val="tx1"/>
                                </a:solidFill>
                                <a:latin typeface="Cambria Math" panose="02040503050406030204" pitchFamily="18" charset="0"/>
                              </a:rPr>
                              <m:t>256</m:t>
                            </m:r>
                          </m:sup>
                          <m:e>
                            <m:r>
                              <a:rPr lang="en-IN" sz="1800" i="1">
                                <a:solidFill>
                                  <a:schemeClr val="tx1"/>
                                </a:solidFill>
                                <a:latin typeface="Cambria Math" panose="02040503050406030204" pitchFamily="18" charset="0"/>
                              </a:rPr>
                              <m:t>(</m:t>
                            </m:r>
                            <m:sSup>
                              <m:sSupPr>
                                <m:ctrlPr>
                                  <a:rPr lang="en-US" sz="1800" i="1">
                                    <a:solidFill>
                                      <a:schemeClr val="tx1"/>
                                    </a:solidFill>
                                    <a:latin typeface="Cambria Math" panose="02040503050406030204" pitchFamily="18" charset="0"/>
                                  </a:rPr>
                                </m:ctrlPr>
                              </m:sSupPr>
                              <m:e>
                                <m:r>
                                  <m:rPr>
                                    <m:sty m:val="p"/>
                                  </m:rPr>
                                  <a:rPr lang="en-US" sz="1800">
                                    <a:solidFill>
                                      <a:schemeClr val="tx1"/>
                                    </a:solidFill>
                                    <a:latin typeface="Cambria Math" panose="02040503050406030204" pitchFamily="18" charset="0"/>
                                  </a:rPr>
                                  <m:t>A</m:t>
                                </m:r>
                                <m:r>
                                  <m:rPr>
                                    <m:sty m:val="p"/>
                                  </m:rPr>
                                  <a:rPr lang="en-US" sz="1800" baseline="-25000">
                                    <a:solidFill>
                                      <a:schemeClr val="tx1"/>
                                    </a:solidFill>
                                    <a:latin typeface="Cambria Math" panose="02040503050406030204" pitchFamily="18" charset="0"/>
                                  </a:rPr>
                                  <m:t>ij</m:t>
                                </m:r>
                                <m:r>
                                  <a:rPr lang="en-US" sz="1800" i="1">
                                    <a:solidFill>
                                      <a:schemeClr val="tx1"/>
                                    </a:solidFill>
                                    <a:latin typeface="Cambria Math" panose="02040503050406030204" pitchFamily="18" charset="0"/>
                                  </a:rPr>
                                  <m:t>−</m:t>
                                </m:r>
                                <m:r>
                                  <m:rPr>
                                    <m:sty m:val="p"/>
                                  </m:rPr>
                                  <a:rPr lang="en-US" sz="1800">
                                    <a:solidFill>
                                      <a:schemeClr val="tx1"/>
                                    </a:solidFill>
                                    <a:latin typeface="Cambria Math" panose="02040503050406030204" pitchFamily="18" charset="0"/>
                                  </a:rPr>
                                  <m:t>B</m:t>
                                </m:r>
                                <m:r>
                                  <m:rPr>
                                    <m:sty m:val="p"/>
                                  </m:rPr>
                                  <a:rPr lang="en-US" sz="1800" baseline="-25000">
                                    <a:solidFill>
                                      <a:schemeClr val="tx1"/>
                                    </a:solidFill>
                                    <a:latin typeface="Cambria Math" panose="02040503050406030204" pitchFamily="18" charset="0"/>
                                  </a:rPr>
                                  <m:t>ij</m:t>
                                </m:r>
                                <m:r>
                                  <a:rPr lang="en-IN" sz="1800" i="1">
                                    <a:solidFill>
                                      <a:schemeClr val="tx1"/>
                                    </a:solidFill>
                                    <a:latin typeface="Cambria Math" panose="02040503050406030204" pitchFamily="18" charset="0"/>
                                  </a:rPr>
                                  <m:t>)</m:t>
                                </m:r>
                              </m:e>
                              <m:sup>
                                <m:r>
                                  <a:rPr lang="en-US" sz="1800" i="1">
                                    <a:solidFill>
                                      <a:schemeClr val="tx1"/>
                                    </a:solidFill>
                                    <a:latin typeface="Cambria Math" panose="02040503050406030204" pitchFamily="18" charset="0"/>
                                  </a:rPr>
                                  <m:t>2</m:t>
                                </m:r>
                              </m:sup>
                            </m:sSup>
                          </m:e>
                        </m:nary>
                      </m:e>
                    </m:nary>
                  </m:oMath>
                </a14:m>
                <a:r>
                  <a:rPr lang="en-IN" sz="1800" dirty="0">
                    <a:solidFill>
                      <a:schemeClr val="tx1"/>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30</a:t>
                </a:r>
                <a:r>
                  <a:rPr lang="en-IN" sz="18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where </a:t>
                </a:r>
                <a:r>
                  <a:rPr lang="en-US" sz="1800" dirty="0" err="1">
                    <a:solidFill>
                      <a:schemeClr val="tx1"/>
                    </a:solidFill>
                    <a:latin typeface="Times New Roman" panose="02020603050405020304" pitchFamily="18" charset="0"/>
                    <a:cs typeface="Times New Roman" panose="02020603050405020304" pitchFamily="18" charset="0"/>
                  </a:rPr>
                  <a:t>A</a:t>
                </a:r>
                <a:r>
                  <a:rPr lang="en-US" sz="1800" baseline="-25000" dirty="0" err="1">
                    <a:solidFill>
                      <a:schemeClr val="tx1"/>
                    </a:solidFill>
                    <a:latin typeface="Times New Roman" panose="02020603050405020304" pitchFamily="18" charset="0"/>
                    <a:cs typeface="Times New Roman" panose="02020603050405020304" pitchFamily="18" charset="0"/>
                  </a:rPr>
                  <a:t>ij</a:t>
                </a:r>
                <a:r>
                  <a:rPr lang="en-US" sz="1800" dirty="0">
                    <a:solidFill>
                      <a:schemeClr val="tx1"/>
                    </a:solidFill>
                    <a:latin typeface="Times New Roman" panose="02020603050405020304" pitchFamily="18" charset="0"/>
                    <a:cs typeface="Times New Roman" panose="02020603050405020304" pitchFamily="18" charset="0"/>
                  </a:rPr>
                  <a:t> is the pixel value of the original image and </a:t>
                </a:r>
                <a:r>
                  <a:rPr lang="en-US" sz="1800" dirty="0" err="1">
                    <a:solidFill>
                      <a:schemeClr val="tx1"/>
                    </a:solidFill>
                    <a:latin typeface="Times New Roman" panose="02020603050405020304" pitchFamily="18" charset="0"/>
                    <a:cs typeface="Times New Roman" panose="02020603050405020304" pitchFamily="18" charset="0"/>
                  </a:rPr>
                  <a:t>B</a:t>
                </a:r>
                <a:r>
                  <a:rPr lang="en-US" sz="1800" baseline="-25000" dirty="0" err="1">
                    <a:solidFill>
                      <a:schemeClr val="tx1"/>
                    </a:solidFill>
                    <a:latin typeface="Times New Roman" panose="02020603050405020304" pitchFamily="18" charset="0"/>
                    <a:cs typeface="Times New Roman" panose="02020603050405020304" pitchFamily="18" charset="0"/>
                  </a:rPr>
                  <a:t>ij</a:t>
                </a:r>
                <a:r>
                  <a:rPr lang="en-US" sz="1800" dirty="0">
                    <a:solidFill>
                      <a:schemeClr val="tx1"/>
                    </a:solidFill>
                    <a:latin typeface="Times New Roman" panose="02020603050405020304" pitchFamily="18" charset="0"/>
                    <a:cs typeface="Times New Roman" panose="02020603050405020304" pitchFamily="18" charset="0"/>
                  </a:rPr>
                  <a:t> is the pixel value of the decrypted image</a:t>
                </a:r>
              </a:p>
              <a:p>
                <a:endParaRPr lang="en-IN" dirty="0"/>
              </a:p>
            </p:txBody>
          </p:sp>
        </mc:Choice>
        <mc:Fallback xmlns="">
          <p:sp>
            <p:nvSpPr>
              <p:cNvPr id="3" name="Content Placeholder 2">
                <a:extLst>
                  <a:ext uri="{FF2B5EF4-FFF2-40B4-BE49-F238E27FC236}">
                    <a16:creationId xmlns:a16="http://schemas.microsoft.com/office/drawing/2014/main" id="{3CA7B8CA-CAEF-41BF-B669-9EE77B98FD9F}"/>
                  </a:ext>
                </a:extLst>
              </p:cNvPr>
              <p:cNvSpPr>
                <a:spLocks noGrp="1" noRot="1" noChangeAspect="1" noMove="1" noResize="1" noEditPoints="1" noAdjustHandles="1" noChangeArrowheads="1" noChangeShapeType="1" noTextEdit="1"/>
              </p:cNvSpPr>
              <p:nvPr>
                <p:ph idx="1"/>
              </p:nvPr>
            </p:nvSpPr>
            <p:spPr>
              <a:xfrm>
                <a:off x="619711" y="1677861"/>
                <a:ext cx="10515600" cy="4500998"/>
              </a:xfrm>
              <a:blipFill>
                <a:blip r:embed="rId2"/>
                <a:stretch>
                  <a:fillRect l="-522" r="-23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1C15C7BE-1DB7-6BD8-E5C9-472544D413E7}"/>
              </a:ext>
            </a:extLst>
          </p:cNvPr>
          <p:cNvSpPr>
            <a:spLocks noGrp="1"/>
          </p:cNvSpPr>
          <p:nvPr>
            <p:ph type="sldNum" sz="quarter" idx="12"/>
          </p:nvPr>
        </p:nvSpPr>
        <p:spPr/>
        <p:txBody>
          <a:bodyPr/>
          <a:lstStyle/>
          <a:p>
            <a:fld id="{8A7A6979-0714-4377-B894-6BE4C2D6E202}" type="slidenum">
              <a:rPr lang="en-US" smtClean="0"/>
              <a:pPr/>
              <a:t>28</a:t>
            </a:fld>
            <a:endParaRPr lang="en-US" dirty="0"/>
          </a:p>
        </p:txBody>
      </p:sp>
    </p:spTree>
    <p:extLst>
      <p:ext uri="{BB962C8B-B14F-4D97-AF65-F5344CB8AC3E}">
        <p14:creationId xmlns:p14="http://schemas.microsoft.com/office/powerpoint/2010/main" val="2712913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4867-1036-AEB8-CB8E-F8FD74E1E4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PSNR(contd.)</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877F014-72E2-18B7-46EA-1565BB3EAD4C}"/>
              </a:ext>
            </a:extLst>
          </p:cNvPr>
          <p:cNvGraphicFramePr>
            <a:graphicFrameLocks noGrp="1"/>
          </p:cNvGraphicFramePr>
          <p:nvPr>
            <p:ph idx="1"/>
            <p:extLst>
              <p:ext uri="{D42A27DB-BD31-4B8C-83A1-F6EECF244321}">
                <p14:modId xmlns:p14="http://schemas.microsoft.com/office/powerpoint/2010/main" val="3045449744"/>
              </p:ext>
            </p:extLst>
          </p:nvPr>
        </p:nvGraphicFramePr>
        <p:xfrm>
          <a:off x="1170431" y="2962656"/>
          <a:ext cx="9683493" cy="1901952"/>
        </p:xfrm>
        <a:graphic>
          <a:graphicData uri="http://schemas.openxmlformats.org/drawingml/2006/table">
            <a:tbl>
              <a:tblPr>
                <a:tableStyleId>{5940675A-B579-460E-94D1-54222C63F5DA}</a:tableStyleId>
              </a:tblPr>
              <a:tblGrid>
                <a:gridCol w="1613916">
                  <a:extLst>
                    <a:ext uri="{9D8B030D-6E8A-4147-A177-3AD203B41FA5}">
                      <a16:colId xmlns:a16="http://schemas.microsoft.com/office/drawing/2014/main" val="233462188"/>
                    </a:ext>
                  </a:extLst>
                </a:gridCol>
                <a:gridCol w="1037517">
                  <a:extLst>
                    <a:ext uri="{9D8B030D-6E8A-4147-A177-3AD203B41FA5}">
                      <a16:colId xmlns:a16="http://schemas.microsoft.com/office/drawing/2014/main" val="4055602020"/>
                    </a:ext>
                  </a:extLst>
                </a:gridCol>
                <a:gridCol w="1004580">
                  <a:extLst>
                    <a:ext uri="{9D8B030D-6E8A-4147-A177-3AD203B41FA5}">
                      <a16:colId xmlns:a16="http://schemas.microsoft.com/office/drawing/2014/main" val="3290086217"/>
                    </a:ext>
                  </a:extLst>
                </a:gridCol>
                <a:gridCol w="1004580">
                  <a:extLst>
                    <a:ext uri="{9D8B030D-6E8A-4147-A177-3AD203B41FA5}">
                      <a16:colId xmlns:a16="http://schemas.microsoft.com/office/drawing/2014/main" val="3810217641"/>
                    </a:ext>
                  </a:extLst>
                </a:gridCol>
                <a:gridCol w="1004580">
                  <a:extLst>
                    <a:ext uri="{9D8B030D-6E8A-4147-A177-3AD203B41FA5}">
                      <a16:colId xmlns:a16="http://schemas.microsoft.com/office/drawing/2014/main" val="3730376640"/>
                    </a:ext>
                  </a:extLst>
                </a:gridCol>
                <a:gridCol w="1004580">
                  <a:extLst>
                    <a:ext uri="{9D8B030D-6E8A-4147-A177-3AD203B41FA5}">
                      <a16:colId xmlns:a16="http://schemas.microsoft.com/office/drawing/2014/main" val="93060823"/>
                    </a:ext>
                  </a:extLst>
                </a:gridCol>
                <a:gridCol w="1004580">
                  <a:extLst>
                    <a:ext uri="{9D8B030D-6E8A-4147-A177-3AD203B41FA5}">
                      <a16:colId xmlns:a16="http://schemas.microsoft.com/office/drawing/2014/main" val="1897275129"/>
                    </a:ext>
                  </a:extLst>
                </a:gridCol>
                <a:gridCol w="1004580">
                  <a:extLst>
                    <a:ext uri="{9D8B030D-6E8A-4147-A177-3AD203B41FA5}">
                      <a16:colId xmlns:a16="http://schemas.microsoft.com/office/drawing/2014/main" val="2221493654"/>
                    </a:ext>
                  </a:extLst>
                </a:gridCol>
                <a:gridCol w="1004580">
                  <a:extLst>
                    <a:ext uri="{9D8B030D-6E8A-4147-A177-3AD203B41FA5}">
                      <a16:colId xmlns:a16="http://schemas.microsoft.com/office/drawing/2014/main" val="3029270171"/>
                    </a:ext>
                  </a:extLst>
                </a:gridCol>
              </a:tblGrid>
              <a:tr h="1252839">
                <a:tc>
                  <a:txBody>
                    <a:bodyPr/>
                    <a:lstStyle/>
                    <a:p>
                      <a:pPr rtl="0" fontAlgn="t">
                        <a:spcBef>
                          <a:spcPts val="0"/>
                        </a:spcBef>
                        <a:spcAft>
                          <a:spcPts val="0"/>
                        </a:spcAft>
                      </a:pPr>
                      <a:r>
                        <a:rPr lang="en-IN" sz="1200" b="1" u="none" strike="noStrike" dirty="0">
                          <a:solidFill>
                            <a:srgbClr val="000000"/>
                          </a:solidFill>
                          <a:effectLst/>
                        </a:rPr>
                        <a:t>Test Images</a:t>
                      </a:r>
                      <a:endParaRPr lang="en-IN" dirty="0">
                        <a:effectLst/>
                      </a:endParaRPr>
                    </a:p>
                  </a:txBody>
                  <a:tcPr marL="63500" marR="63500" marT="63500" marB="63500"/>
                </a:tc>
                <a:tc>
                  <a:txBody>
                    <a:bodyPr/>
                    <a:lstStyle/>
                    <a:p>
                      <a:pPr algn="just" rtl="0" fontAlgn="t">
                        <a:spcBef>
                          <a:spcPts val="0"/>
                        </a:spcBef>
                        <a:spcAft>
                          <a:spcPts val="0"/>
                        </a:spcAft>
                      </a:pPr>
                      <a:r>
                        <a:rPr lang="en-IN" sz="1200" b="1" u="none" strike="noStrike">
                          <a:solidFill>
                            <a:srgbClr val="000000"/>
                          </a:solidFill>
                          <a:effectLst/>
                        </a:rPr>
                        <a:t>Lena.jpg</a:t>
                      </a:r>
                      <a:endParaRPr lang="en-IN">
                        <a:effectLst/>
                      </a:endParaRPr>
                    </a:p>
                  </a:txBody>
                  <a:tcPr marL="63500" marR="63500" marT="63500" marB="63500"/>
                </a:tc>
                <a:tc>
                  <a:txBody>
                    <a:bodyPr/>
                    <a:lstStyle/>
                    <a:p>
                      <a:pPr rtl="0" fontAlgn="t">
                        <a:spcBef>
                          <a:spcPts val="0"/>
                        </a:spcBef>
                        <a:spcAft>
                          <a:spcPts val="0"/>
                        </a:spcAft>
                      </a:pPr>
                      <a:r>
                        <a:rPr lang="en-IN" sz="1200" b="1" u="none" strike="noStrike" dirty="0">
                          <a:solidFill>
                            <a:srgbClr val="000000"/>
                          </a:solidFill>
                          <a:effectLst/>
                        </a:rPr>
                        <a:t>Boat.jpg</a:t>
                      </a:r>
                      <a:endParaRPr lang="en-IN" dirty="0">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Bridge.jpg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Lighthouse.jpg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Baboon.bmp</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Hill.png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Einstein.png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Cameraman.gif</a:t>
                      </a:r>
                      <a:endParaRPr lang="en-IN">
                        <a:effectLst/>
                      </a:endParaRPr>
                    </a:p>
                  </a:txBody>
                  <a:tcPr marL="63500" marR="63500" marT="63500" marB="63500"/>
                </a:tc>
                <a:extLst>
                  <a:ext uri="{0D108BD9-81ED-4DB2-BD59-A6C34878D82A}">
                    <a16:rowId xmlns:a16="http://schemas.microsoft.com/office/drawing/2014/main" val="2585592950"/>
                  </a:ext>
                </a:extLst>
              </a:tr>
              <a:tr h="649113">
                <a:tc>
                  <a:txBody>
                    <a:bodyPr/>
                    <a:lstStyle/>
                    <a:p>
                      <a:pPr rtl="0" fontAlgn="t">
                        <a:spcBef>
                          <a:spcPts val="0"/>
                        </a:spcBef>
                        <a:spcAft>
                          <a:spcPts val="0"/>
                        </a:spcAft>
                      </a:pPr>
                      <a:r>
                        <a:rPr lang="en-IN" sz="1200" b="1" u="none" strike="noStrike">
                          <a:solidFill>
                            <a:srgbClr val="000000"/>
                          </a:solidFill>
                          <a:effectLst/>
                        </a:rPr>
                        <a:t>PSNR</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8.5579</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9.3076</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8.7770</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8.7524</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8.1541</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8.9756</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9.1440</a:t>
                      </a:r>
                      <a:endParaRPr lang="en-IN">
                        <a:effectLst/>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rPr>
                        <a:t>7.3391</a:t>
                      </a:r>
                      <a:endParaRPr lang="en-IN" dirty="0">
                        <a:effectLst/>
                      </a:endParaRPr>
                    </a:p>
                  </a:txBody>
                  <a:tcPr marL="63500" marR="63500" marT="63500" marB="63500"/>
                </a:tc>
                <a:extLst>
                  <a:ext uri="{0D108BD9-81ED-4DB2-BD59-A6C34878D82A}">
                    <a16:rowId xmlns:a16="http://schemas.microsoft.com/office/drawing/2014/main" val="2956534580"/>
                  </a:ext>
                </a:extLst>
              </a:tr>
            </a:tbl>
          </a:graphicData>
        </a:graphic>
      </p:graphicFrame>
      <p:sp>
        <p:nvSpPr>
          <p:cNvPr id="5" name="Rectangle 1">
            <a:extLst>
              <a:ext uri="{FF2B5EF4-FFF2-40B4-BE49-F238E27FC236}">
                <a16:creationId xmlns:a16="http://schemas.microsoft.com/office/drawing/2014/main" id="{93634165-CC54-BE93-713A-A13F1A5630B3}"/>
              </a:ext>
            </a:extLst>
          </p:cNvPr>
          <p:cNvSpPr>
            <a:spLocks noChangeArrowheads="1"/>
          </p:cNvSpPr>
          <p:nvPr/>
        </p:nvSpPr>
        <p:spPr bwMode="auto">
          <a:xfrm>
            <a:off x="-7306898" y="-107842"/>
            <a:ext cx="26349642" cy="56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084FEA6E-5F93-93EF-118C-747FD0863552}"/>
              </a:ext>
            </a:extLst>
          </p:cNvPr>
          <p:cNvSpPr txBox="1"/>
          <p:nvPr/>
        </p:nvSpPr>
        <p:spPr>
          <a:xfrm>
            <a:off x="3711702" y="2554494"/>
            <a:ext cx="4914900" cy="338554"/>
          </a:xfrm>
          <a:prstGeom prst="rect">
            <a:avLst/>
          </a:prstGeom>
          <a:noFill/>
        </p:spPr>
        <p:txBody>
          <a:bodyPr wrap="square" rtlCol="0">
            <a:spAutoFit/>
          </a:bodyPr>
          <a:lstStyle/>
          <a:p>
            <a:r>
              <a:rPr lang="en-US" sz="1600" dirty="0"/>
              <a:t>Table. 2: PSNR of Encrypted Image</a:t>
            </a:r>
            <a:endParaRPr lang="en-IN" sz="1600" dirty="0"/>
          </a:p>
        </p:txBody>
      </p:sp>
      <p:sp>
        <p:nvSpPr>
          <p:cNvPr id="3" name="Slide Number Placeholder 2">
            <a:extLst>
              <a:ext uri="{FF2B5EF4-FFF2-40B4-BE49-F238E27FC236}">
                <a16:creationId xmlns:a16="http://schemas.microsoft.com/office/drawing/2014/main" id="{21ECDD0A-2070-BE30-4A8E-22053D5FA48D}"/>
              </a:ext>
            </a:extLst>
          </p:cNvPr>
          <p:cNvSpPr>
            <a:spLocks noGrp="1"/>
          </p:cNvSpPr>
          <p:nvPr>
            <p:ph type="sldNum" sz="quarter" idx="12"/>
          </p:nvPr>
        </p:nvSpPr>
        <p:spPr/>
        <p:txBody>
          <a:bodyPr/>
          <a:lstStyle/>
          <a:p>
            <a:fld id="{8A7A6979-0714-4377-B894-6BE4C2D6E202}" type="slidenum">
              <a:rPr lang="en-US" smtClean="0"/>
              <a:pPr/>
              <a:t>29</a:t>
            </a:fld>
            <a:endParaRPr lang="en-US" dirty="0"/>
          </a:p>
        </p:txBody>
      </p:sp>
    </p:spTree>
    <p:extLst>
      <p:ext uri="{BB962C8B-B14F-4D97-AF65-F5344CB8AC3E}">
        <p14:creationId xmlns:p14="http://schemas.microsoft.com/office/powerpoint/2010/main" val="76468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0F36-ECB2-4BF9-8001-955887B400CA}"/>
              </a:ext>
            </a:extLst>
          </p:cNvPr>
          <p:cNvSpPr>
            <a:spLocks noGrp="1"/>
          </p:cNvSpPr>
          <p:nvPr>
            <p:ph type="title"/>
          </p:nvPr>
        </p:nvSpPr>
        <p:spPr>
          <a:xfrm>
            <a:off x="-71022" y="68218"/>
            <a:ext cx="4784323" cy="724262"/>
          </a:xfrm>
        </p:spPr>
        <p:txBody>
          <a:bodyPr>
            <a:normAutofit/>
          </a:bodyPr>
          <a:lstStyle/>
          <a:p>
            <a:pPr algn="ctr"/>
            <a:r>
              <a:rPr lang="en-US" sz="4000" dirty="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96CB657-DDF4-44E8-8B1E-064149E15C9E}"/>
              </a:ext>
            </a:extLst>
          </p:cNvPr>
          <p:cNvGraphicFramePr>
            <a:graphicFrameLocks noGrp="1"/>
          </p:cNvGraphicFramePr>
          <p:nvPr>
            <p:extLst>
              <p:ext uri="{D42A27DB-BD31-4B8C-83A1-F6EECF244321}">
                <p14:modId xmlns:p14="http://schemas.microsoft.com/office/powerpoint/2010/main" val="2838754930"/>
              </p:ext>
            </p:extLst>
          </p:nvPr>
        </p:nvGraphicFramePr>
        <p:xfrm>
          <a:off x="364111" y="792480"/>
          <a:ext cx="11125201" cy="5924954"/>
        </p:xfrm>
        <a:graphic>
          <a:graphicData uri="http://schemas.openxmlformats.org/drawingml/2006/table">
            <a:tbl>
              <a:tblPr firstRow="1" bandRow="1">
                <a:tableStyleId>{5C22544A-7EE6-4342-B048-85BDC9FD1C3A}</a:tableStyleId>
              </a:tblPr>
              <a:tblGrid>
                <a:gridCol w="609943">
                  <a:extLst>
                    <a:ext uri="{9D8B030D-6E8A-4147-A177-3AD203B41FA5}">
                      <a16:colId xmlns:a16="http://schemas.microsoft.com/office/drawing/2014/main" val="3202485753"/>
                    </a:ext>
                  </a:extLst>
                </a:gridCol>
                <a:gridCol w="2430726">
                  <a:extLst>
                    <a:ext uri="{9D8B030D-6E8A-4147-A177-3AD203B41FA5}">
                      <a16:colId xmlns:a16="http://schemas.microsoft.com/office/drawing/2014/main" val="3887798382"/>
                    </a:ext>
                  </a:extLst>
                </a:gridCol>
                <a:gridCol w="2331328">
                  <a:extLst>
                    <a:ext uri="{9D8B030D-6E8A-4147-A177-3AD203B41FA5}">
                      <a16:colId xmlns:a16="http://schemas.microsoft.com/office/drawing/2014/main" val="3011740073"/>
                    </a:ext>
                  </a:extLst>
                </a:gridCol>
                <a:gridCol w="2661661">
                  <a:extLst>
                    <a:ext uri="{9D8B030D-6E8A-4147-A177-3AD203B41FA5}">
                      <a16:colId xmlns:a16="http://schemas.microsoft.com/office/drawing/2014/main" val="306405858"/>
                    </a:ext>
                  </a:extLst>
                </a:gridCol>
                <a:gridCol w="3091543">
                  <a:extLst>
                    <a:ext uri="{9D8B030D-6E8A-4147-A177-3AD203B41FA5}">
                      <a16:colId xmlns:a16="http://schemas.microsoft.com/office/drawing/2014/main" val="3219202918"/>
                    </a:ext>
                  </a:extLst>
                </a:gridCol>
              </a:tblGrid>
              <a:tr h="288928">
                <a:tc>
                  <a:txBody>
                    <a:bodyPr/>
                    <a:lstStyle/>
                    <a:p>
                      <a:r>
                        <a:rPr lang="en-US" sz="1400" dirty="0" err="1"/>
                        <a:t>Sl.No</a:t>
                      </a:r>
                      <a:endParaRPr lang="en-IN" sz="1400" dirty="0"/>
                    </a:p>
                  </a:txBody>
                  <a:tcPr/>
                </a:tc>
                <a:tc>
                  <a:txBody>
                    <a:bodyPr/>
                    <a:lstStyle/>
                    <a:p>
                      <a:r>
                        <a:rPr lang="en-US" sz="1400" dirty="0"/>
                        <a:t>Author Name</a:t>
                      </a:r>
                      <a:endParaRPr lang="en-IN" sz="1400" dirty="0"/>
                    </a:p>
                  </a:txBody>
                  <a:tcPr/>
                </a:tc>
                <a:tc>
                  <a:txBody>
                    <a:bodyPr/>
                    <a:lstStyle/>
                    <a:p>
                      <a:r>
                        <a:rPr lang="en-US" sz="1400" dirty="0"/>
                        <a:t>Title of the Paper</a:t>
                      </a:r>
                      <a:endParaRPr lang="en-IN" sz="1400" dirty="0"/>
                    </a:p>
                  </a:txBody>
                  <a:tcPr/>
                </a:tc>
                <a:tc>
                  <a:txBody>
                    <a:bodyPr/>
                    <a:lstStyle/>
                    <a:p>
                      <a:r>
                        <a:rPr lang="en-US" sz="1400" dirty="0"/>
                        <a:t>Method</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3831518179"/>
                  </a:ext>
                </a:extLst>
              </a:tr>
              <a:tr h="895677">
                <a:tc>
                  <a:txBody>
                    <a:bodyPr/>
                    <a:lstStyle/>
                    <a:p>
                      <a:r>
                        <a:rPr lang="en-US" sz="1400" dirty="0"/>
                        <a:t>1</a:t>
                      </a:r>
                      <a:endParaRPr lang="en-IN" sz="1400" dirty="0"/>
                    </a:p>
                  </a:txBody>
                  <a:tcPr/>
                </a:tc>
                <a:tc>
                  <a:txBody>
                    <a:bodyPr/>
                    <a:lstStyle/>
                    <a:p>
                      <a:r>
                        <a:rPr lang="en-US" sz="1400" dirty="0" err="1"/>
                        <a:t>Fuhu</a:t>
                      </a:r>
                      <a:r>
                        <a:rPr lang="en-US" sz="1400" dirty="0"/>
                        <a:t> Wu, Xu Zhou, </a:t>
                      </a:r>
                      <a:r>
                        <a:rPr lang="en-US" sz="1400" dirty="0" err="1"/>
                        <a:t>ZhiliChen</a:t>
                      </a:r>
                      <a:r>
                        <a:rPr lang="en-US" sz="1400" dirty="0"/>
                        <a:t>, </a:t>
                      </a:r>
                      <a:r>
                        <a:rPr lang="en-US" sz="1400" dirty="0" err="1"/>
                        <a:t>Baohua</a:t>
                      </a:r>
                      <a:r>
                        <a:rPr lang="en-US" sz="1400" dirty="0"/>
                        <a:t> Yang</a:t>
                      </a:r>
                      <a:endParaRPr lang="en-IN" sz="1400" dirty="0"/>
                    </a:p>
                  </a:txBody>
                  <a:tcPr/>
                </a:tc>
                <a:tc>
                  <a:txBody>
                    <a:bodyPr/>
                    <a:lstStyle/>
                    <a:p>
                      <a:r>
                        <a:rPr lang="en-US" sz="1400" b="0" dirty="0"/>
                        <a:t>A reversible data hiding scheme for encrypted images with pixel difference  encoding(2021)</a:t>
                      </a:r>
                      <a:endParaRPr lang="en-IN" sz="1400" b="0" dirty="0"/>
                    </a:p>
                  </a:txBody>
                  <a:tcPr/>
                </a:tc>
                <a:tc>
                  <a:txBody>
                    <a:bodyPr/>
                    <a:lstStyle/>
                    <a:p>
                      <a:r>
                        <a:rPr lang="en-IN" sz="1400" dirty="0"/>
                        <a:t> RDHEI scheme based on pixel prediction and intra-block pixel difference.</a:t>
                      </a:r>
                    </a:p>
                  </a:txBody>
                  <a:tcPr/>
                </a:tc>
                <a:tc>
                  <a:txBody>
                    <a:bodyPr/>
                    <a:lstStyle/>
                    <a:p>
                      <a:r>
                        <a:rPr lang="en-US" sz="1400" dirty="0"/>
                        <a:t>Reversible data hiding scheme for encrypted images based on pixel prediction and pixel difference. </a:t>
                      </a:r>
                      <a:endParaRPr lang="en-IN" sz="1400" dirty="0"/>
                    </a:p>
                  </a:txBody>
                  <a:tcPr/>
                </a:tc>
                <a:extLst>
                  <a:ext uri="{0D108BD9-81ED-4DB2-BD59-A6C34878D82A}">
                    <a16:rowId xmlns:a16="http://schemas.microsoft.com/office/drawing/2014/main" val="910452844"/>
                  </a:ext>
                </a:extLst>
              </a:tr>
              <a:tr h="1097927">
                <a:tc>
                  <a:txBody>
                    <a:bodyPr/>
                    <a:lstStyle/>
                    <a:p>
                      <a:r>
                        <a:rPr lang="en-US" sz="1400" dirty="0"/>
                        <a:t>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Rupali Bhardwaj, Ashutosh Aggarwal</a:t>
                      </a:r>
                    </a:p>
                    <a:p>
                      <a:endParaRPr lang="en-IN" sz="1400" dirty="0"/>
                    </a:p>
                  </a:txBody>
                  <a:tcPr/>
                </a:tc>
                <a:tc>
                  <a:txBody>
                    <a:bodyPr/>
                    <a:lstStyle/>
                    <a:p>
                      <a:r>
                        <a:rPr lang="en-US" sz="1400" dirty="0"/>
                        <a:t>An enhanced separable reversible and secure patient data hiding algorithm for telemedicine applications</a:t>
                      </a:r>
                    </a:p>
                    <a:p>
                      <a:r>
                        <a:rPr lang="en-IN" sz="1400" dirty="0"/>
                        <a:t>(2021)</a:t>
                      </a:r>
                    </a:p>
                  </a:txBody>
                  <a:tcPr/>
                </a:tc>
                <a:tc>
                  <a:txBody>
                    <a:bodyPr/>
                    <a:lstStyle/>
                    <a:p>
                      <a:r>
                        <a:rPr lang="en-US" sz="1400"/>
                        <a:t>Average Pixel Repetition Method (APR method)</a:t>
                      </a:r>
                    </a:p>
                    <a:p>
                      <a:endParaRPr lang="en-IN" sz="1400" dirty="0"/>
                    </a:p>
                  </a:txBody>
                  <a:tcPr/>
                </a:tc>
                <a:tc>
                  <a:txBody>
                    <a:bodyPr/>
                    <a:lstStyle/>
                    <a:p>
                      <a:r>
                        <a:rPr lang="en-IN" sz="1400" dirty="0"/>
                        <a:t>An enhanced reversible data hiding algorithm in the encrypted domain to embed electronic patient information in the cover image.</a:t>
                      </a:r>
                    </a:p>
                  </a:txBody>
                  <a:tcPr/>
                </a:tc>
                <a:extLst>
                  <a:ext uri="{0D108BD9-81ED-4DB2-BD59-A6C34878D82A}">
                    <a16:rowId xmlns:a16="http://schemas.microsoft.com/office/drawing/2014/main" val="4057416494"/>
                  </a:ext>
                </a:extLst>
              </a:tr>
              <a:tr h="895677">
                <a:tc>
                  <a:txBody>
                    <a:bodyPr/>
                    <a:lstStyle/>
                    <a:p>
                      <a:r>
                        <a:rPr lang="en-US" sz="1400" dirty="0"/>
                        <a:t>3</a:t>
                      </a:r>
                      <a:endParaRPr lang="en-IN" sz="1400" dirty="0"/>
                    </a:p>
                  </a:txBody>
                  <a:tcPr/>
                </a:tc>
                <a:tc>
                  <a:txBody>
                    <a:bodyPr/>
                    <a:lstStyle/>
                    <a:p>
                      <a:r>
                        <a:rPr lang="en-US" sz="1400" dirty="0"/>
                        <a:t>Rupali Bhardwaj</a:t>
                      </a:r>
                      <a:endParaRPr lang="en-IN" sz="1400" dirty="0"/>
                    </a:p>
                  </a:txBody>
                  <a:tcPr/>
                </a:tc>
                <a:tc>
                  <a:txBody>
                    <a:bodyPr/>
                    <a:lstStyle/>
                    <a:p>
                      <a:r>
                        <a:rPr lang="en-IN" sz="1400" dirty="0"/>
                        <a:t>Efficient separable reversible data hiding algorithm for compressed 3D mesh models(2021)</a:t>
                      </a:r>
                    </a:p>
                  </a:txBody>
                  <a:tcPr/>
                </a:tc>
                <a:tc>
                  <a:txBody>
                    <a:bodyPr/>
                    <a:lstStyle/>
                    <a:p>
                      <a:r>
                        <a:rPr lang="en-US" sz="1400" dirty="0"/>
                        <a:t>Inter-changed operations, data embedding, vertex reordering attack, breadth first  traversal</a:t>
                      </a:r>
                      <a:endParaRPr lang="en-IN" sz="1400" dirty="0"/>
                    </a:p>
                  </a:txBody>
                  <a:tcPr/>
                </a:tc>
                <a:tc>
                  <a:txBody>
                    <a:bodyPr/>
                    <a:lstStyle/>
                    <a:p>
                      <a:r>
                        <a:rPr lang="en-IN" sz="1400" dirty="0"/>
                        <a:t>Hiding secret message in 3D mesh model</a:t>
                      </a:r>
                    </a:p>
                  </a:txBody>
                  <a:tcPr/>
                </a:tc>
                <a:extLst>
                  <a:ext uri="{0D108BD9-81ED-4DB2-BD59-A6C34878D82A}">
                    <a16:rowId xmlns:a16="http://schemas.microsoft.com/office/drawing/2014/main" val="1398606537"/>
                  </a:ext>
                </a:extLst>
              </a:tr>
              <a:tr h="1086021">
                <a:tc>
                  <a:txBody>
                    <a:bodyPr/>
                    <a:lstStyle/>
                    <a:p>
                      <a:r>
                        <a:rPr lang="en-US" sz="1400" dirty="0"/>
                        <a:t>4</a:t>
                      </a:r>
                      <a:endParaRPr lang="en-IN" sz="1400" dirty="0"/>
                    </a:p>
                  </a:txBody>
                  <a:tcPr/>
                </a:tc>
                <a:tc>
                  <a:txBody>
                    <a:bodyPr/>
                    <a:lstStyle/>
                    <a:p>
                      <a:r>
                        <a:rPr lang="en-US" sz="1400" dirty="0" err="1"/>
                        <a:t>Chunqiang</a:t>
                      </a:r>
                      <a:r>
                        <a:rPr lang="en-US" sz="1400" dirty="0"/>
                        <a:t> Yu, </a:t>
                      </a:r>
                      <a:r>
                        <a:rPr lang="en-US" sz="1400" dirty="0" err="1"/>
                        <a:t>Xianquan</a:t>
                      </a:r>
                      <a:r>
                        <a:rPr lang="en-US" sz="1400" dirty="0"/>
                        <a:t> Zhang, </a:t>
                      </a:r>
                      <a:r>
                        <a:rPr lang="en-US" sz="1400" dirty="0" err="1"/>
                        <a:t>Guoxiang</a:t>
                      </a:r>
                      <a:r>
                        <a:rPr lang="en-US" sz="1400" dirty="0"/>
                        <a:t> Li, </a:t>
                      </a:r>
                      <a:r>
                        <a:rPr lang="en-US" sz="1400" dirty="0" err="1"/>
                        <a:t>Shanhua</a:t>
                      </a:r>
                      <a:r>
                        <a:rPr lang="en-US" sz="1400" dirty="0"/>
                        <a:t> Zhan, </a:t>
                      </a:r>
                      <a:r>
                        <a:rPr lang="en-US" sz="1400" dirty="0" err="1"/>
                        <a:t>Zhenjun</a:t>
                      </a:r>
                      <a:r>
                        <a:rPr lang="en-US" sz="1400" dirty="0"/>
                        <a:t> Tang</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Reversible data hiding with adaptive difference recovery for encrypted images(2021)</a:t>
                      </a:r>
                      <a:endParaRPr lang="en-IN" sz="1100" dirty="0"/>
                    </a:p>
                  </a:txBody>
                  <a:tcPr/>
                </a:tc>
                <a:tc>
                  <a:txBody>
                    <a:bodyPr/>
                    <a:lstStyle/>
                    <a:p>
                      <a:r>
                        <a:rPr lang="en-IN" sz="1400" dirty="0"/>
                        <a:t> ADR-based data hiding technique, RDHEI, A data hiding technique using adaptive difference recovery (ADR)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A new RDHEI method with adaptive difference recovery (ADR) is used for improving embedding rate</a:t>
                      </a:r>
                      <a:endParaRPr lang="en-IN" sz="1100" dirty="0"/>
                    </a:p>
                  </a:txBody>
                  <a:tcPr/>
                </a:tc>
                <a:extLst>
                  <a:ext uri="{0D108BD9-81ED-4DB2-BD59-A6C34878D82A}">
                    <a16:rowId xmlns:a16="http://schemas.microsoft.com/office/drawing/2014/main" val="2145117415"/>
                  </a:ext>
                </a:extLst>
              </a:tr>
              <a:tr h="1486133">
                <a:tc>
                  <a:txBody>
                    <a:bodyPr/>
                    <a:lstStyle/>
                    <a:p>
                      <a:r>
                        <a:rPr lang="en-US" sz="1400" dirty="0"/>
                        <a:t>5</a:t>
                      </a:r>
                      <a:endParaRPr lang="en-IN" sz="1400" dirty="0"/>
                    </a:p>
                  </a:txBody>
                  <a:tcPr/>
                </a:tc>
                <a:tc>
                  <a:txBody>
                    <a:bodyPr/>
                    <a:lstStyle/>
                    <a:p>
                      <a:r>
                        <a:rPr lang="en-US" sz="1400" dirty="0"/>
                        <a:t>SHUYING XU, JI-HWEI HORNG, CHIN-CHEN CHANG</a:t>
                      </a:r>
                      <a:endParaRPr lang="en-IN" sz="1400" dirty="0"/>
                    </a:p>
                  </a:txBody>
                  <a:tcPr/>
                </a:tc>
                <a:tc>
                  <a:txBody>
                    <a:bodyPr/>
                    <a:lstStyle/>
                    <a:p>
                      <a:r>
                        <a:rPr lang="en-IN" sz="1400" b="0" i="0" kern="1200" dirty="0">
                          <a:solidFill>
                            <a:schemeClr val="dk1"/>
                          </a:solidFill>
                          <a:effectLst/>
                          <a:latin typeface="+mn-lt"/>
                          <a:ea typeface="+mn-ea"/>
                          <a:cs typeface="+mn-cs"/>
                        </a:rPr>
                        <a:t>Reversible data hiding with adaptive difference recovery for encrypted images(2021)</a:t>
                      </a:r>
                      <a:endParaRPr lang="en-IN" sz="1100" dirty="0"/>
                    </a:p>
                  </a:txBody>
                  <a:tcPr/>
                </a:tc>
                <a:tc>
                  <a:txBody>
                    <a:bodyPr/>
                    <a:lstStyle/>
                    <a:p>
                      <a:r>
                        <a:rPr lang="en-US" sz="1400" dirty="0"/>
                        <a:t>Biometric data protection by modified Hill Cipher</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A reversible data hiding scheme has been used for the encrypted images (RDHEI) based on vector quantization (VQ) prediction and parametric binary tree </a:t>
                      </a:r>
                      <a:r>
                        <a:rPr lang="en-IN" sz="1400" b="0" i="0" kern="1200" dirty="0" err="1">
                          <a:solidFill>
                            <a:schemeClr val="dk1"/>
                          </a:solidFill>
                          <a:effectLst/>
                          <a:latin typeface="+mn-lt"/>
                          <a:ea typeface="+mn-ea"/>
                          <a:cs typeface="+mn-cs"/>
                        </a:rPr>
                        <a:t>labeling</a:t>
                      </a:r>
                      <a:r>
                        <a:rPr lang="en-IN" sz="1400" b="0" i="0" kern="1200" dirty="0">
                          <a:solidFill>
                            <a:schemeClr val="dk1"/>
                          </a:solidFill>
                          <a:effectLst/>
                          <a:latin typeface="+mn-lt"/>
                          <a:ea typeface="+mn-ea"/>
                          <a:cs typeface="+mn-cs"/>
                        </a:rPr>
                        <a:t> (PBTL).</a:t>
                      </a:r>
                      <a:endParaRPr lang="en-IN" sz="1100" dirty="0"/>
                    </a:p>
                    <a:p>
                      <a:endParaRPr lang="en-IN" sz="1400" dirty="0"/>
                    </a:p>
                  </a:txBody>
                  <a:tcPr/>
                </a:tc>
                <a:extLst>
                  <a:ext uri="{0D108BD9-81ED-4DB2-BD59-A6C34878D82A}">
                    <a16:rowId xmlns:a16="http://schemas.microsoft.com/office/drawing/2014/main" val="267080807"/>
                  </a:ext>
                </a:extLst>
              </a:tr>
            </a:tbl>
          </a:graphicData>
        </a:graphic>
      </p:graphicFrame>
      <p:sp>
        <p:nvSpPr>
          <p:cNvPr id="3" name="Slide Number Placeholder 2">
            <a:extLst>
              <a:ext uri="{FF2B5EF4-FFF2-40B4-BE49-F238E27FC236}">
                <a16:creationId xmlns:a16="http://schemas.microsoft.com/office/drawing/2014/main" id="{F6AF797B-ECB6-F70C-CC15-E7089C53E56A}"/>
              </a:ext>
            </a:extLst>
          </p:cNvPr>
          <p:cNvSpPr>
            <a:spLocks noGrp="1"/>
          </p:cNvSpPr>
          <p:nvPr>
            <p:ph type="sldNum" sz="quarter" idx="12"/>
          </p:nvPr>
        </p:nvSpPr>
        <p:spPr/>
        <p:txBody>
          <a:bodyPr/>
          <a:lstStyle/>
          <a:p>
            <a:fld id="{8A7A6979-0714-4377-B894-6BE4C2D6E202}" type="slidenum">
              <a:rPr lang="en-US" smtClean="0"/>
              <a:t>3</a:t>
            </a:fld>
            <a:endParaRPr lang="en-US" dirty="0"/>
          </a:p>
        </p:txBody>
      </p:sp>
    </p:spTree>
    <p:extLst>
      <p:ext uri="{BB962C8B-B14F-4D97-AF65-F5344CB8AC3E}">
        <p14:creationId xmlns:p14="http://schemas.microsoft.com/office/powerpoint/2010/main" val="107128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8645-DB99-41DA-A048-38BB51F63630}"/>
              </a:ext>
            </a:extLst>
          </p:cNvPr>
          <p:cNvSpPr>
            <a:spLocks noGrp="1"/>
          </p:cNvSpPr>
          <p:nvPr>
            <p:ph type="title"/>
          </p:nvPr>
        </p:nvSpPr>
        <p:spPr>
          <a:xfrm>
            <a:off x="625136" y="0"/>
            <a:ext cx="10515600" cy="1325563"/>
          </a:xfrm>
        </p:spPr>
        <p:txBody>
          <a:bodyPr>
            <a:normAutofit/>
          </a:bodyPr>
          <a:lstStyle/>
          <a:p>
            <a:r>
              <a:rPr lang="en-US" i="0" dirty="0">
                <a:solidFill>
                  <a:srgbClr val="333333"/>
                </a:solidFill>
                <a:effectLst/>
                <a:latin typeface="Times New Roman" panose="02020603050405020304" pitchFamily="18" charset="0"/>
                <a:cs typeface="Times New Roman" panose="02020603050405020304" pitchFamily="18" charset="0"/>
              </a:rPr>
              <a:t>UACI &amp; NPCR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8D3F7E-7425-407D-B46C-905DA8666665}"/>
                  </a:ext>
                </a:extLst>
              </p:cNvPr>
              <p:cNvSpPr>
                <a:spLocks noGrp="1"/>
              </p:cNvSpPr>
              <p:nvPr>
                <p:ph idx="1"/>
              </p:nvPr>
            </p:nvSpPr>
            <p:spPr>
              <a:xfrm>
                <a:off x="838200" y="1225118"/>
                <a:ext cx="10515600" cy="5294390"/>
              </a:xfrm>
            </p:spPr>
            <p:txBody>
              <a:bodyPr>
                <a:normAutofit fontScale="70000" lnSpcReduction="20000"/>
              </a:bodyPr>
              <a:lstStyle/>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Unified Average Changed Intensity (UACI) and Number of Pixel Change Rate are quantities that evaluate the strength of encryption of an image for protection against spatial attacks.</a:t>
                </a:r>
              </a:p>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Let C1 (</a:t>
                </a:r>
                <a:r>
                  <a:rPr lang="en-IN" sz="2300" dirty="0" err="1">
                    <a:latin typeface="Times New Roman" panose="02020603050405020304" pitchFamily="18" charset="0"/>
                    <a:cs typeface="Times New Roman" panose="02020603050405020304" pitchFamily="18" charset="0"/>
                  </a:rPr>
                  <a:t>i</a:t>
                </a:r>
                <a:r>
                  <a:rPr lang="en-IN" sz="2300" dirty="0">
                    <a:latin typeface="Times New Roman" panose="02020603050405020304" pitchFamily="18" charset="0"/>
                    <a:cs typeface="Times New Roman" panose="02020603050405020304" pitchFamily="18" charset="0"/>
                  </a:rPr>
                  <a:t>, j) be the pixel value at a point (</a:t>
                </a:r>
                <a:r>
                  <a:rPr lang="en-IN" sz="2300" dirty="0" err="1">
                    <a:latin typeface="Times New Roman" panose="02020603050405020304" pitchFamily="18" charset="0"/>
                    <a:cs typeface="Times New Roman" panose="02020603050405020304" pitchFamily="18" charset="0"/>
                  </a:rPr>
                  <a:t>i</a:t>
                </a:r>
                <a:r>
                  <a:rPr lang="en-IN" sz="2300" dirty="0">
                    <a:latin typeface="Times New Roman" panose="02020603050405020304" pitchFamily="18" charset="0"/>
                    <a:cs typeface="Times New Roman" panose="02020603050405020304" pitchFamily="18" charset="0"/>
                  </a:rPr>
                  <a:t>, j) ciphertext image before encryption and C2 (</a:t>
                </a:r>
                <a:r>
                  <a:rPr lang="en-IN" sz="2300" dirty="0" err="1">
                    <a:latin typeface="Times New Roman" panose="02020603050405020304" pitchFamily="18" charset="0"/>
                    <a:cs typeface="Times New Roman" panose="02020603050405020304" pitchFamily="18" charset="0"/>
                  </a:rPr>
                  <a:t>i</a:t>
                </a:r>
                <a:r>
                  <a:rPr lang="en-IN" sz="2300" dirty="0">
                    <a:latin typeface="Times New Roman" panose="02020603050405020304" pitchFamily="18" charset="0"/>
                    <a:cs typeface="Times New Roman" panose="02020603050405020304" pitchFamily="18" charset="0"/>
                  </a:rPr>
                  <a:t>, j) be the pixel value at the point after encryption. Then the NPCR and UACI can be mathematically represented by the equations:</a:t>
                </a:r>
              </a:p>
              <a:p>
                <a:pPr marL="0" indent="0" algn="l">
                  <a:lnSpc>
                    <a:spcPct val="120000"/>
                  </a:lnSpc>
                  <a:buNone/>
                </a:pPr>
                <a:r>
                  <a:rPr lang="en-IN" sz="2300" dirty="0">
                    <a:latin typeface="Times New Roman" panose="02020603050405020304" pitchFamily="18" charset="0"/>
                    <a:cs typeface="Times New Roman" panose="02020603050405020304" pitchFamily="18" charset="0"/>
                  </a:rPr>
                  <a:t>		</a:t>
                </a:r>
                <a14:m>
                  <m:oMath xmlns:m="http://schemas.openxmlformats.org/officeDocument/2006/math">
                    <m:r>
                      <a:rPr lang="en-IN" sz="2300" b="1" i="1" smtClean="0">
                        <a:solidFill>
                          <a:schemeClr val="tx1"/>
                        </a:solidFill>
                        <a:latin typeface="Cambria Math" panose="02040503050406030204" pitchFamily="18" charset="0"/>
                      </a:rPr>
                      <m:t> </m:t>
                    </m:r>
                    <m:r>
                      <a:rPr lang="en-US" sz="2300" b="1" i="1">
                        <a:solidFill>
                          <a:schemeClr val="tx1"/>
                        </a:solidFill>
                        <a:latin typeface="Cambria Math" panose="02040503050406030204" pitchFamily="18" charset="0"/>
                      </a:rPr>
                      <m:t>𝑫</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r>
                      <a:rPr lang="en-US" sz="2300" b="1" i="1">
                        <a:solidFill>
                          <a:schemeClr val="tx1"/>
                        </a:solidFill>
                        <a:latin typeface="Cambria Math" panose="02040503050406030204" pitchFamily="18" charset="0"/>
                      </a:rPr>
                      <m:t>=</m:t>
                    </m:r>
                    <m:d>
                      <m:dPr>
                        <m:begChr m:val="{"/>
                        <m:endChr m:val=""/>
                        <m:ctrlPr>
                          <a:rPr lang="en-US" sz="2300" b="1" i="1">
                            <a:solidFill>
                              <a:schemeClr val="tx1"/>
                            </a:solidFill>
                            <a:latin typeface="Cambria Math" panose="02040503050406030204" pitchFamily="18" charset="0"/>
                          </a:rPr>
                        </m:ctrlPr>
                      </m:dPr>
                      <m:e>
                        <m:eqArr>
                          <m:eqArrPr>
                            <m:ctrlPr>
                              <a:rPr lang="en-US" sz="2300" b="1" i="1">
                                <a:solidFill>
                                  <a:schemeClr val="tx1"/>
                                </a:solidFill>
                                <a:latin typeface="Cambria Math" panose="02040503050406030204" pitchFamily="18" charset="0"/>
                              </a:rPr>
                            </m:ctrlPr>
                          </m:eqArrPr>
                          <m:e>
                            <m:r>
                              <a:rPr lang="en-US" sz="2300" b="1" i="1">
                                <a:solidFill>
                                  <a:schemeClr val="tx1"/>
                                </a:solidFill>
                                <a:latin typeface="Cambria Math" panose="02040503050406030204" pitchFamily="18" charset="0"/>
                              </a:rPr>
                              <m:t>𝟎</m:t>
                            </m:r>
                            <m:r>
                              <a:rPr lang="en-US" sz="2300" b="1" i="1">
                                <a:solidFill>
                                  <a:schemeClr val="tx1"/>
                                </a:solidFill>
                                <a:latin typeface="Cambria Math" panose="02040503050406030204" pitchFamily="18" charset="0"/>
                              </a:rPr>
                              <m:t>, </m:t>
                            </m:r>
                            <m:r>
                              <a:rPr lang="en-US" sz="2300" b="1" i="1">
                                <a:solidFill>
                                  <a:schemeClr val="tx1"/>
                                </a:solidFill>
                                <a:latin typeface="Cambria Math" panose="02040503050406030204" pitchFamily="18" charset="0"/>
                              </a:rPr>
                              <m:t>𝒊𝒇</m:t>
                            </m:r>
                            <m:r>
                              <a:rPr lang="en-US" sz="2300" b="1" i="1">
                                <a:solidFill>
                                  <a:schemeClr val="tx1"/>
                                </a:solidFill>
                                <a:latin typeface="Cambria Math" panose="02040503050406030204" pitchFamily="18" charset="0"/>
                              </a:rPr>
                              <m:t> </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𝟏</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𝟐</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e>
                          <m:e>
                            <m:r>
                              <a:rPr lang="en-US" sz="2300" b="1" i="1">
                                <a:solidFill>
                                  <a:schemeClr val="tx1"/>
                                </a:solidFill>
                                <a:latin typeface="Cambria Math" panose="02040503050406030204" pitchFamily="18" charset="0"/>
                              </a:rPr>
                              <m:t>𝟏</m:t>
                            </m:r>
                            <m:r>
                              <a:rPr lang="en-US" sz="2300" b="1" i="1">
                                <a:solidFill>
                                  <a:schemeClr val="tx1"/>
                                </a:solidFill>
                                <a:latin typeface="Cambria Math" panose="02040503050406030204" pitchFamily="18" charset="0"/>
                              </a:rPr>
                              <m:t>, </m:t>
                            </m:r>
                            <m:r>
                              <a:rPr lang="en-US" sz="2300" b="1" i="1">
                                <a:solidFill>
                                  <a:schemeClr val="tx1"/>
                                </a:solidFill>
                                <a:latin typeface="Cambria Math" panose="02040503050406030204" pitchFamily="18" charset="0"/>
                              </a:rPr>
                              <m:t>𝒊𝒇</m:t>
                            </m:r>
                            <m:r>
                              <a:rPr lang="en-US" sz="2300" b="1" i="1">
                                <a:solidFill>
                                  <a:schemeClr val="tx1"/>
                                </a:solidFill>
                                <a:latin typeface="Cambria Math" panose="02040503050406030204" pitchFamily="18" charset="0"/>
                              </a:rPr>
                              <m:t> </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𝟏</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𝟐</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e>
                        </m:eqArr>
                        <m:r>
                          <a:rPr lang="en-US" sz="2300" b="1" i="1">
                            <a:solidFill>
                              <a:schemeClr val="tx1"/>
                            </a:solidFill>
                            <a:latin typeface="Cambria Math" panose="02040503050406030204" pitchFamily="18" charset="0"/>
                          </a:rPr>
                          <m:t>                                        </m:t>
                        </m:r>
                      </m:e>
                    </m:d>
                  </m:oMath>
                </a14:m>
                <a:r>
                  <a:rPr lang="en-IN" sz="2300" dirty="0">
                    <a:latin typeface="Times New Roman" panose="02020603050405020304" pitchFamily="18" charset="0"/>
                    <a:cs typeface="Times New Roman" panose="02020603050405020304" pitchFamily="18" charset="0"/>
                  </a:rPr>
                  <a:t>               ------(31)</a:t>
                </a:r>
              </a:p>
              <a:p>
                <a:pPr marL="0" indent="0" algn="l">
                  <a:lnSpc>
                    <a:spcPct val="120000"/>
                  </a:lnSpc>
                  <a:buNone/>
                </a:pPr>
                <a:r>
                  <a:rPr lang="en-IN" sz="2300" dirty="0">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300" b="1" i="1" smtClean="0">
                        <a:solidFill>
                          <a:schemeClr val="tx1"/>
                        </a:solidFill>
                        <a:latin typeface="Cambria Math" panose="02040503050406030204" pitchFamily="18" charset="0"/>
                      </a:rPr>
                      <m:t>𝑵𝑷𝑪𝑹</m:t>
                    </m:r>
                    <m:r>
                      <a:rPr lang="en-US" sz="2300" b="1" i="1" smtClean="0">
                        <a:solidFill>
                          <a:schemeClr val="tx1"/>
                        </a:solidFill>
                        <a:latin typeface="Cambria Math" panose="02040503050406030204" pitchFamily="18" charset="0"/>
                      </a:rPr>
                      <m:t> :</m:t>
                    </m:r>
                    <m:r>
                      <a:rPr lang="en-US" sz="2300" b="1" i="1" smtClean="0">
                        <a:solidFill>
                          <a:schemeClr val="tx1"/>
                        </a:solidFill>
                        <a:latin typeface="Cambria Math" panose="02040503050406030204" pitchFamily="18" charset="0"/>
                      </a:rPr>
                      <m:t>𝑵</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𝟏</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𝟐</m:t>
                        </m:r>
                      </m:e>
                    </m:d>
                    <m:r>
                      <a:rPr lang="en-US" sz="2300" b="1" i="1">
                        <a:solidFill>
                          <a:schemeClr val="tx1"/>
                        </a:solidFill>
                        <a:latin typeface="Cambria Math" panose="02040503050406030204" pitchFamily="18" charset="0"/>
                      </a:rPr>
                      <m:t>=</m:t>
                    </m:r>
                    <m:nary>
                      <m:naryPr>
                        <m:chr m:val="∑"/>
                        <m:limLoc m:val="undOvr"/>
                        <m:supHide m:val="on"/>
                        <m:ctrlPr>
                          <a:rPr lang="en-US" sz="2300" b="1" i="1">
                            <a:solidFill>
                              <a:schemeClr val="tx1"/>
                            </a:solidFill>
                            <a:latin typeface="Cambria Math" panose="02040503050406030204" pitchFamily="18" charset="0"/>
                          </a:rPr>
                        </m:ctrlPr>
                      </m:naryPr>
                      <m:sub>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sub>
                      <m:sup/>
                      <m:e>
                        <m:f>
                          <m:fPr>
                            <m:ctrlPr>
                              <a:rPr lang="en-US" sz="2300" b="1" i="1">
                                <a:solidFill>
                                  <a:schemeClr val="tx1"/>
                                </a:solidFill>
                                <a:latin typeface="Cambria Math" panose="02040503050406030204" pitchFamily="18" charset="0"/>
                              </a:rPr>
                            </m:ctrlPr>
                          </m:fPr>
                          <m:num>
                            <m:r>
                              <a:rPr lang="en-US" sz="2300" b="1" i="1">
                                <a:solidFill>
                                  <a:schemeClr val="tx1"/>
                                </a:solidFill>
                                <a:latin typeface="Cambria Math" panose="02040503050406030204" pitchFamily="18" charset="0"/>
                              </a:rPr>
                              <m:t>𝑫</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num>
                          <m:den>
                            <m:r>
                              <a:rPr lang="en-US" sz="2300" b="1" i="1">
                                <a:solidFill>
                                  <a:schemeClr val="tx1"/>
                                </a:solidFill>
                                <a:latin typeface="Cambria Math" panose="02040503050406030204" pitchFamily="18" charset="0"/>
                              </a:rPr>
                              <m:t>𝒎</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𝒏</m:t>
                            </m:r>
                          </m:den>
                        </m:f>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𝟏𝟎𝟎</m:t>
                        </m:r>
                        <m:r>
                          <a:rPr lang="en-US" sz="2300" b="1" i="1">
                            <a:solidFill>
                              <a:schemeClr val="tx1"/>
                            </a:solidFill>
                            <a:latin typeface="Cambria Math" panose="02040503050406030204" pitchFamily="18" charset="0"/>
                          </a:rPr>
                          <m:t>%                             </m:t>
                        </m:r>
                      </m:e>
                    </m:nary>
                    <m:r>
                      <a:rPr lang="en-US" sz="2300" b="0" i="0" smtClean="0">
                        <a:solidFill>
                          <a:schemeClr val="tx1"/>
                        </a:solidFill>
                        <a:latin typeface="Cambria Math" panose="02040503050406030204" pitchFamily="18" charset="0"/>
                      </a:rPr>
                      <m:t>                   </m:t>
                    </m:r>
                  </m:oMath>
                </a14:m>
                <a:r>
                  <a:rPr lang="en-IN" sz="2300" dirty="0">
                    <a:latin typeface="Times New Roman" panose="02020603050405020304" pitchFamily="18" charset="0"/>
                    <a:cs typeface="Times New Roman" panose="02020603050405020304" pitchFamily="18" charset="0"/>
                  </a:rPr>
                  <a:t>------(32)</a:t>
                </a:r>
              </a:p>
              <a:p>
                <a:pPr marL="0" indent="0" algn="l">
                  <a:lnSpc>
                    <a:spcPct val="120000"/>
                  </a:lnSpc>
                  <a:buNone/>
                </a:pPr>
                <a:r>
                  <a:rPr lang="en-IN" sz="2300" dirty="0">
                    <a:latin typeface="Times New Roman" panose="02020603050405020304" pitchFamily="18" charset="0"/>
                    <a:cs typeface="Times New Roman" panose="02020603050405020304" pitchFamily="18" charset="0"/>
                  </a:rPr>
                  <a:t>		</a:t>
                </a:r>
                <a:r>
                  <a:rPr lang="en-US" sz="2300" b="1" dirty="0">
                    <a:solidFill>
                      <a:schemeClr val="accent1">
                        <a:lumMod val="7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2300" b="1" i="1" smtClean="0">
                        <a:solidFill>
                          <a:schemeClr val="tx1"/>
                        </a:solidFill>
                        <a:latin typeface="Cambria Math" panose="02040503050406030204" pitchFamily="18" charset="0"/>
                      </a:rPr>
                      <m:t>𝑼𝑨𝑪𝑰</m:t>
                    </m:r>
                    <m:r>
                      <a:rPr lang="en-US" sz="2300" b="1" i="1" smtClean="0">
                        <a:solidFill>
                          <a:schemeClr val="tx1"/>
                        </a:solidFill>
                        <a:latin typeface="Cambria Math" panose="02040503050406030204" pitchFamily="18" charset="0"/>
                      </a:rPr>
                      <m:t> :</m:t>
                    </m:r>
                    <m:r>
                      <a:rPr lang="en-US" sz="2300" b="1" i="1" smtClean="0">
                        <a:solidFill>
                          <a:schemeClr val="tx1"/>
                        </a:solidFill>
                        <a:latin typeface="Cambria Math" panose="02040503050406030204" pitchFamily="18" charset="0"/>
                      </a:rPr>
                      <m:t>𝑼</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𝟏</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𝟐</m:t>
                        </m:r>
                      </m:e>
                    </m:d>
                    <m:r>
                      <a:rPr lang="en-US" sz="2300" b="1" i="1">
                        <a:solidFill>
                          <a:schemeClr val="tx1"/>
                        </a:solidFill>
                        <a:latin typeface="Cambria Math" panose="02040503050406030204" pitchFamily="18" charset="0"/>
                      </a:rPr>
                      <m:t>= </m:t>
                    </m:r>
                    <m:nary>
                      <m:naryPr>
                        <m:chr m:val="∑"/>
                        <m:limLoc m:val="undOvr"/>
                        <m:supHide m:val="on"/>
                        <m:ctrlPr>
                          <a:rPr lang="en-US" sz="2300" b="1" i="1">
                            <a:solidFill>
                              <a:schemeClr val="tx1"/>
                            </a:solidFill>
                            <a:latin typeface="Cambria Math" panose="02040503050406030204" pitchFamily="18" charset="0"/>
                          </a:rPr>
                        </m:ctrlPr>
                      </m:naryPr>
                      <m:sub>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sub>
                      <m:sup/>
                      <m:e>
                        <m:f>
                          <m:fPr>
                            <m:ctrlPr>
                              <a:rPr lang="en-US" sz="2300" b="1" i="1">
                                <a:solidFill>
                                  <a:schemeClr val="tx1"/>
                                </a:solidFill>
                                <a:latin typeface="Cambria Math" panose="02040503050406030204" pitchFamily="18" charset="0"/>
                              </a:rPr>
                            </m:ctrlPr>
                          </m:fPr>
                          <m:num>
                            <m:d>
                              <m:dPr>
                                <m:begChr m:val="|"/>
                                <m:endChr m:val="|"/>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𝟏</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𝑪</m:t>
                                </m:r>
                                <m:r>
                                  <a:rPr lang="en-US" sz="2300" b="1" i="1">
                                    <a:solidFill>
                                      <a:schemeClr val="tx1"/>
                                    </a:solidFill>
                                    <a:latin typeface="Cambria Math" panose="02040503050406030204" pitchFamily="18" charset="0"/>
                                  </a:rPr>
                                  <m:t>𝟐</m:t>
                                </m:r>
                                <m:d>
                                  <m:dPr>
                                    <m:ctrlPr>
                                      <a:rPr lang="en-US" sz="2300" b="1" i="1">
                                        <a:solidFill>
                                          <a:schemeClr val="tx1"/>
                                        </a:solidFill>
                                        <a:latin typeface="Cambria Math" panose="02040503050406030204" pitchFamily="18" charset="0"/>
                                      </a:rPr>
                                    </m:ctrlPr>
                                  </m:dPr>
                                  <m:e>
                                    <m:r>
                                      <a:rPr lang="en-US" sz="2300" b="1" i="1">
                                        <a:solidFill>
                                          <a:schemeClr val="tx1"/>
                                        </a:solidFill>
                                        <a:latin typeface="Cambria Math" panose="02040503050406030204" pitchFamily="18" charset="0"/>
                                      </a:rPr>
                                      <m:t>𝒊</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𝒋</m:t>
                                    </m:r>
                                  </m:e>
                                </m:d>
                              </m:e>
                            </m:d>
                          </m:num>
                          <m:den>
                            <m:r>
                              <a:rPr lang="en-US" sz="2300" b="1" i="1">
                                <a:solidFill>
                                  <a:schemeClr val="tx1"/>
                                </a:solidFill>
                                <a:latin typeface="Cambria Math" panose="02040503050406030204" pitchFamily="18" charset="0"/>
                              </a:rPr>
                              <m:t>𝑭</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𝒎</m:t>
                            </m:r>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𝒏</m:t>
                            </m:r>
                          </m:den>
                        </m:f>
                        <m:r>
                          <a:rPr lang="en-US" sz="2300" b="1" i="1">
                            <a:solidFill>
                              <a:schemeClr val="tx1"/>
                            </a:solidFill>
                            <a:latin typeface="Cambria Math" panose="02040503050406030204" pitchFamily="18" charset="0"/>
                          </a:rPr>
                          <m:t>∗</m:t>
                        </m:r>
                        <m:r>
                          <a:rPr lang="en-US" sz="2300" b="1" i="1">
                            <a:solidFill>
                              <a:schemeClr val="tx1"/>
                            </a:solidFill>
                            <a:latin typeface="Cambria Math" panose="02040503050406030204" pitchFamily="18" charset="0"/>
                          </a:rPr>
                          <m:t>𝟏𝟎𝟎</m:t>
                        </m:r>
                        <m:r>
                          <a:rPr lang="en-US" sz="2300" b="1" i="1">
                            <a:solidFill>
                              <a:schemeClr val="tx1"/>
                            </a:solidFill>
                            <a:latin typeface="Cambria Math" panose="02040503050406030204" pitchFamily="18" charset="0"/>
                          </a:rPr>
                          <m:t>%     </m:t>
                        </m:r>
                      </m:e>
                    </m:nary>
                    <m:r>
                      <a:rPr lang="en-US" sz="2300" b="1" i="1" smtClean="0">
                        <a:solidFill>
                          <a:schemeClr val="tx1"/>
                        </a:solidFill>
                        <a:latin typeface="Cambria Math" panose="02040503050406030204" pitchFamily="18" charset="0"/>
                      </a:rPr>
                      <m:t>   </m:t>
                    </m:r>
                    <m:r>
                      <a:rPr lang="en-US" sz="2300" b="0" i="0" smtClean="0">
                        <a:solidFill>
                          <a:schemeClr val="tx1"/>
                        </a:solidFill>
                        <a:latin typeface="Cambria Math" panose="02040503050406030204" pitchFamily="18" charset="0"/>
                      </a:rPr>
                      <m:t>                        </m:t>
                    </m:r>
                  </m:oMath>
                </a14:m>
                <a:r>
                  <a:rPr lang="en-IN" sz="2300" dirty="0">
                    <a:latin typeface="Times New Roman" panose="02020603050405020304" pitchFamily="18" charset="0"/>
                    <a:cs typeface="Times New Roman" panose="02020603050405020304" pitchFamily="18" charset="0"/>
                  </a:rPr>
                  <a:t> ------(33)</a:t>
                </a:r>
              </a:p>
              <a:p>
                <a:pPr marL="0" indent="0" algn="l">
                  <a:lnSpc>
                    <a:spcPct val="120000"/>
                  </a:lnSpc>
                  <a:buNone/>
                </a:pPr>
                <a:r>
                  <a:rPr lang="en-IN" sz="2300" dirty="0">
                    <a:latin typeface="Times New Roman" panose="02020603050405020304" pitchFamily="18" charset="0"/>
                    <a:cs typeface="Times New Roman" panose="02020603050405020304" pitchFamily="18" charset="0"/>
                  </a:rPr>
                  <a:t>m*n represents the total number of pixels and the symbol F represents the largest pixel compatible.</a:t>
                </a:r>
              </a:p>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NPCR checks whether all the pixels have been changed. Its value lies in the range [0, 1].</a:t>
                </a:r>
              </a:p>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Critical Value NPCR of 0.1% change in image is 99.5341.</a:t>
                </a:r>
              </a:p>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UACI is concerned with average differences between two ciphered images. </a:t>
                </a:r>
              </a:p>
              <a:p>
                <a:pPr marL="342900" indent="-342900" algn="l">
                  <a:lnSpc>
                    <a:spcPct val="12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For a 256x256 image, UACI near to 33 is the critical value.</a:t>
                </a:r>
              </a:p>
              <a:p>
                <a:endParaRPr lang="en-IN" dirty="0"/>
              </a:p>
            </p:txBody>
          </p:sp>
        </mc:Choice>
        <mc:Fallback xmlns="">
          <p:sp>
            <p:nvSpPr>
              <p:cNvPr id="3" name="Content Placeholder 2">
                <a:extLst>
                  <a:ext uri="{FF2B5EF4-FFF2-40B4-BE49-F238E27FC236}">
                    <a16:creationId xmlns:a16="http://schemas.microsoft.com/office/drawing/2014/main" id="{818D3F7E-7425-407D-B46C-905DA8666665}"/>
                  </a:ext>
                </a:extLst>
              </p:cNvPr>
              <p:cNvSpPr>
                <a:spLocks noGrp="1" noRot="1" noChangeAspect="1" noMove="1" noResize="1" noEditPoints="1" noAdjustHandles="1" noChangeArrowheads="1" noChangeShapeType="1" noTextEdit="1"/>
              </p:cNvSpPr>
              <p:nvPr>
                <p:ph idx="1"/>
              </p:nvPr>
            </p:nvSpPr>
            <p:spPr>
              <a:xfrm>
                <a:off x="838200" y="1225118"/>
                <a:ext cx="10515600" cy="5294390"/>
              </a:xfrm>
              <a:blipFill>
                <a:blip r:embed="rId2"/>
                <a:stretch>
                  <a:fillRect l="-348" t="-34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14A1BEA-E770-27E5-1530-46479FFC130C}"/>
              </a:ext>
            </a:extLst>
          </p:cNvPr>
          <p:cNvSpPr>
            <a:spLocks noGrp="1"/>
          </p:cNvSpPr>
          <p:nvPr>
            <p:ph type="sldNum" sz="quarter" idx="12"/>
          </p:nvPr>
        </p:nvSpPr>
        <p:spPr/>
        <p:txBody>
          <a:bodyPr/>
          <a:lstStyle/>
          <a:p>
            <a:fld id="{8A7A6979-0714-4377-B894-6BE4C2D6E202}" type="slidenum">
              <a:rPr lang="en-US" smtClean="0"/>
              <a:pPr/>
              <a:t>30</a:t>
            </a:fld>
            <a:endParaRPr lang="en-US" dirty="0"/>
          </a:p>
        </p:txBody>
      </p:sp>
    </p:spTree>
    <p:extLst>
      <p:ext uri="{BB962C8B-B14F-4D97-AF65-F5344CB8AC3E}">
        <p14:creationId xmlns:p14="http://schemas.microsoft.com/office/powerpoint/2010/main" val="287624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40B-62BC-E876-2A44-D71DB695B68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UACI and NPCR(contd.)</a:t>
            </a:r>
            <a:endParaRPr lang="en-IN" sz="4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22D2C81-F845-C0B6-F4CD-5AFCBBF2BD5C}"/>
              </a:ext>
            </a:extLst>
          </p:cNvPr>
          <p:cNvGraphicFramePr>
            <a:graphicFrameLocks noGrp="1"/>
          </p:cNvGraphicFramePr>
          <p:nvPr>
            <p:ph idx="1"/>
            <p:extLst>
              <p:ext uri="{D42A27DB-BD31-4B8C-83A1-F6EECF244321}">
                <p14:modId xmlns:p14="http://schemas.microsoft.com/office/powerpoint/2010/main" val="3522101654"/>
              </p:ext>
            </p:extLst>
          </p:nvPr>
        </p:nvGraphicFramePr>
        <p:xfrm>
          <a:off x="1801368" y="3079274"/>
          <a:ext cx="9025132" cy="2141950"/>
        </p:xfrm>
        <a:graphic>
          <a:graphicData uri="http://schemas.openxmlformats.org/drawingml/2006/table">
            <a:tbl>
              <a:tblPr/>
              <a:tblGrid>
                <a:gridCol w="1504187">
                  <a:extLst>
                    <a:ext uri="{9D8B030D-6E8A-4147-A177-3AD203B41FA5}">
                      <a16:colId xmlns:a16="http://schemas.microsoft.com/office/drawing/2014/main" val="330823419"/>
                    </a:ext>
                  </a:extLst>
                </a:gridCol>
                <a:gridCol w="966978">
                  <a:extLst>
                    <a:ext uri="{9D8B030D-6E8A-4147-A177-3AD203B41FA5}">
                      <a16:colId xmlns:a16="http://schemas.microsoft.com/office/drawing/2014/main" val="2170049650"/>
                    </a:ext>
                  </a:extLst>
                </a:gridCol>
                <a:gridCol w="936281">
                  <a:extLst>
                    <a:ext uri="{9D8B030D-6E8A-4147-A177-3AD203B41FA5}">
                      <a16:colId xmlns:a16="http://schemas.microsoft.com/office/drawing/2014/main" val="3309291867"/>
                    </a:ext>
                  </a:extLst>
                </a:gridCol>
                <a:gridCol w="936281">
                  <a:extLst>
                    <a:ext uri="{9D8B030D-6E8A-4147-A177-3AD203B41FA5}">
                      <a16:colId xmlns:a16="http://schemas.microsoft.com/office/drawing/2014/main" val="2630478762"/>
                    </a:ext>
                  </a:extLst>
                </a:gridCol>
                <a:gridCol w="936281">
                  <a:extLst>
                    <a:ext uri="{9D8B030D-6E8A-4147-A177-3AD203B41FA5}">
                      <a16:colId xmlns:a16="http://schemas.microsoft.com/office/drawing/2014/main" val="2331248386"/>
                    </a:ext>
                  </a:extLst>
                </a:gridCol>
                <a:gridCol w="936281">
                  <a:extLst>
                    <a:ext uri="{9D8B030D-6E8A-4147-A177-3AD203B41FA5}">
                      <a16:colId xmlns:a16="http://schemas.microsoft.com/office/drawing/2014/main" val="2763803515"/>
                    </a:ext>
                  </a:extLst>
                </a:gridCol>
                <a:gridCol w="936281">
                  <a:extLst>
                    <a:ext uri="{9D8B030D-6E8A-4147-A177-3AD203B41FA5}">
                      <a16:colId xmlns:a16="http://schemas.microsoft.com/office/drawing/2014/main" val="917121744"/>
                    </a:ext>
                  </a:extLst>
                </a:gridCol>
                <a:gridCol w="936281">
                  <a:extLst>
                    <a:ext uri="{9D8B030D-6E8A-4147-A177-3AD203B41FA5}">
                      <a16:colId xmlns:a16="http://schemas.microsoft.com/office/drawing/2014/main" val="1334060257"/>
                    </a:ext>
                  </a:extLst>
                </a:gridCol>
                <a:gridCol w="936281">
                  <a:extLst>
                    <a:ext uri="{9D8B030D-6E8A-4147-A177-3AD203B41FA5}">
                      <a16:colId xmlns:a16="http://schemas.microsoft.com/office/drawing/2014/main" val="2073656466"/>
                    </a:ext>
                  </a:extLst>
                </a:gridCol>
              </a:tblGrid>
              <a:tr h="1051922">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Test Images</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200" b="1" i="0" u="none" strike="noStrike">
                          <a:solidFill>
                            <a:srgbClr val="000000"/>
                          </a:solidFill>
                          <a:effectLst/>
                          <a:latin typeface="Times New Roman" panose="02020603050405020304" pitchFamily="18" charset="0"/>
                        </a:rPr>
                        <a:t>Lena.jpg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Boat.jpg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Bridge.jpg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Lighthouse.jpg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Baboon.bmp</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Hill.png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Einstein.png</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Cameraman.gif</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499805"/>
                  </a:ext>
                </a:extLst>
              </a:tr>
              <a:tr h="545014">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NPCR</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99.62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99.62</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563346"/>
                  </a:ext>
                </a:extLst>
              </a:tr>
              <a:tr h="545014">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UACI</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30.5657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28.3217</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29.9265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29.9665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31.9283</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29.3672</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28.8745</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35.1664</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914613"/>
                  </a:ext>
                </a:extLst>
              </a:tr>
            </a:tbl>
          </a:graphicData>
        </a:graphic>
      </p:graphicFrame>
      <p:sp>
        <p:nvSpPr>
          <p:cNvPr id="5" name="Rectangle 1">
            <a:extLst>
              <a:ext uri="{FF2B5EF4-FFF2-40B4-BE49-F238E27FC236}">
                <a16:creationId xmlns:a16="http://schemas.microsoft.com/office/drawing/2014/main" id="{DCEC5249-761D-3E25-90F9-31904E8AEFD4}"/>
              </a:ext>
            </a:extLst>
          </p:cNvPr>
          <p:cNvSpPr>
            <a:spLocks noChangeArrowheads="1"/>
          </p:cNvSpPr>
          <p:nvPr/>
        </p:nvSpPr>
        <p:spPr bwMode="auto">
          <a:xfrm>
            <a:off x="-1457064" y="-94565"/>
            <a:ext cx="162092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64E03F5-F8F4-7985-FC9B-AC1D409BD246}"/>
              </a:ext>
            </a:extLst>
          </p:cNvPr>
          <p:cNvSpPr txBox="1"/>
          <p:nvPr/>
        </p:nvSpPr>
        <p:spPr>
          <a:xfrm>
            <a:off x="4123182" y="2655078"/>
            <a:ext cx="4914900" cy="338554"/>
          </a:xfrm>
          <a:prstGeom prst="rect">
            <a:avLst/>
          </a:prstGeom>
          <a:noFill/>
        </p:spPr>
        <p:txBody>
          <a:bodyPr wrap="square" rtlCol="0">
            <a:spAutoFit/>
          </a:bodyPr>
          <a:lstStyle/>
          <a:p>
            <a:r>
              <a:rPr lang="en-US" sz="1600" dirty="0"/>
              <a:t>Table. 3:UACI and NPCR of Encrypted Image</a:t>
            </a:r>
            <a:endParaRPr lang="en-IN" sz="1600" dirty="0"/>
          </a:p>
        </p:txBody>
      </p:sp>
      <p:sp>
        <p:nvSpPr>
          <p:cNvPr id="3" name="Slide Number Placeholder 2">
            <a:extLst>
              <a:ext uri="{FF2B5EF4-FFF2-40B4-BE49-F238E27FC236}">
                <a16:creationId xmlns:a16="http://schemas.microsoft.com/office/drawing/2014/main" id="{8030CA3A-525E-80BB-AAB8-2C07D535E1B2}"/>
              </a:ext>
            </a:extLst>
          </p:cNvPr>
          <p:cNvSpPr>
            <a:spLocks noGrp="1"/>
          </p:cNvSpPr>
          <p:nvPr>
            <p:ph type="sldNum" sz="quarter" idx="12"/>
          </p:nvPr>
        </p:nvSpPr>
        <p:spPr/>
        <p:txBody>
          <a:bodyPr/>
          <a:lstStyle/>
          <a:p>
            <a:fld id="{8A7A6979-0714-4377-B894-6BE4C2D6E202}" type="slidenum">
              <a:rPr lang="en-US" smtClean="0"/>
              <a:pPr/>
              <a:t>31</a:t>
            </a:fld>
            <a:endParaRPr lang="en-US" dirty="0"/>
          </a:p>
        </p:txBody>
      </p:sp>
    </p:spTree>
    <p:extLst>
      <p:ext uri="{BB962C8B-B14F-4D97-AF65-F5344CB8AC3E}">
        <p14:creationId xmlns:p14="http://schemas.microsoft.com/office/powerpoint/2010/main" val="1272677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E705-7CD5-150E-CEB0-6C3731DC1A22}"/>
              </a:ext>
            </a:extLst>
          </p:cNvPr>
          <p:cNvSpPr>
            <a:spLocks noGrp="1"/>
          </p:cNvSpPr>
          <p:nvPr>
            <p:ph type="title"/>
          </p:nvPr>
        </p:nvSpPr>
        <p:spPr>
          <a:xfrm>
            <a:off x="243396" y="464551"/>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Structural Similarity Index Measure:</a:t>
            </a:r>
            <a:endParaRPr lang="en-IN" sz="4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405F1-0835-FBE1-A107-F5821BDBFBE0}"/>
                  </a:ext>
                </a:extLst>
              </p:cNvPr>
              <p:cNvSpPr>
                <a:spLocks noGrp="1"/>
              </p:cNvSpPr>
              <p:nvPr>
                <p:ph idx="1"/>
              </p:nvPr>
            </p:nvSpPr>
            <p:spPr>
              <a:xfrm>
                <a:off x="358806" y="1790114"/>
                <a:ext cx="10515600" cy="4351338"/>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The structural similarity index measure (SSIM) is a method for predicting the quality of various kinds of digital images as well as videos. </a:t>
                </a:r>
              </a:p>
              <a:p>
                <a:pPr>
                  <a:lnSpc>
                    <a:spcPct val="150000"/>
                  </a:lnSpc>
                </a:pPr>
                <a:r>
                  <a:rPr lang="en-US" sz="1800" dirty="0">
                    <a:latin typeface="Times New Roman" panose="02020603050405020304" pitchFamily="18" charset="0"/>
                    <a:cs typeface="Times New Roman" panose="02020603050405020304" pitchFamily="18" charset="0"/>
                  </a:rPr>
                  <a:t> It is a full reference metric that requires no less than two images from the very same image capture— a reference image and a processed image.</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SSIM metric extract three key features from an image: Luminance, Contrast, Structure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The SSIM score is given by: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𝑆𝑆𝐼𝑀</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𝛼</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𝛽</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d>
                          <m:dPr>
                            <m:ctrlPr>
                              <a:rPr lang="en-IN" sz="18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𝛾</m:t>
                        </m:r>
                      </m:sup>
                    </m:sSup>
                  </m:oMath>
                </a14:m>
                <a:r>
                  <a:rPr lang="en-IN" sz="1800" dirty="0">
                    <a:latin typeface="Times New Roman" panose="02020603050405020304" pitchFamily="18" charset="0"/>
                    <a:cs typeface="Times New Roman" panose="02020603050405020304" pitchFamily="18" charset="0"/>
                  </a:rPr>
                  <a:t>-----------------------(34)</a:t>
                </a:r>
              </a:p>
            </p:txBody>
          </p:sp>
        </mc:Choice>
        <mc:Fallback xmlns="">
          <p:sp>
            <p:nvSpPr>
              <p:cNvPr id="3" name="Content Placeholder 2">
                <a:extLst>
                  <a:ext uri="{FF2B5EF4-FFF2-40B4-BE49-F238E27FC236}">
                    <a16:creationId xmlns:a16="http://schemas.microsoft.com/office/drawing/2014/main" id="{ADB405F1-0835-FBE1-A107-F5821BDBFBE0}"/>
                  </a:ext>
                </a:extLst>
              </p:cNvPr>
              <p:cNvSpPr>
                <a:spLocks noGrp="1" noRot="1" noChangeAspect="1" noMove="1" noResize="1" noEditPoints="1" noAdjustHandles="1" noChangeArrowheads="1" noChangeShapeType="1" noTextEdit="1"/>
              </p:cNvSpPr>
              <p:nvPr>
                <p:ph idx="1"/>
              </p:nvPr>
            </p:nvSpPr>
            <p:spPr>
              <a:xfrm>
                <a:off x="358806" y="1790114"/>
                <a:ext cx="10515600" cy="4351338"/>
              </a:xfrm>
              <a:blipFill>
                <a:blip r:embed="rId2"/>
                <a:stretch>
                  <a:fillRect l="-40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1222C59B-ED7C-F05C-2BFC-E7378348A27A}"/>
              </a:ext>
            </a:extLst>
          </p:cNvPr>
          <p:cNvSpPr>
            <a:spLocks noGrp="1"/>
          </p:cNvSpPr>
          <p:nvPr>
            <p:ph type="sldNum" sz="quarter" idx="12"/>
          </p:nvPr>
        </p:nvSpPr>
        <p:spPr/>
        <p:txBody>
          <a:bodyPr/>
          <a:lstStyle/>
          <a:p>
            <a:fld id="{8A7A6979-0714-4377-B894-6BE4C2D6E202}" type="slidenum">
              <a:rPr lang="en-US" smtClean="0"/>
              <a:pPr/>
              <a:t>32</a:t>
            </a:fld>
            <a:endParaRPr lang="en-US" dirty="0"/>
          </a:p>
        </p:txBody>
      </p:sp>
    </p:spTree>
    <p:extLst>
      <p:ext uri="{BB962C8B-B14F-4D97-AF65-F5344CB8AC3E}">
        <p14:creationId xmlns:p14="http://schemas.microsoft.com/office/powerpoint/2010/main" val="918204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F805-26EA-4584-DB9F-9C1168BD874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SSIM(contd.)</a:t>
            </a:r>
            <a:endParaRPr lang="en-IN" sz="4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179D3BE-A01D-BD40-D5B0-617B39A6056B}"/>
              </a:ext>
            </a:extLst>
          </p:cNvPr>
          <p:cNvGraphicFramePr>
            <a:graphicFrameLocks noGrp="1"/>
          </p:cNvGraphicFramePr>
          <p:nvPr>
            <p:ph idx="1"/>
            <p:extLst>
              <p:ext uri="{D42A27DB-BD31-4B8C-83A1-F6EECF244321}">
                <p14:modId xmlns:p14="http://schemas.microsoft.com/office/powerpoint/2010/main" val="2682376813"/>
              </p:ext>
            </p:extLst>
          </p:nvPr>
        </p:nvGraphicFramePr>
        <p:xfrm>
          <a:off x="1388616" y="3228967"/>
          <a:ext cx="8593584" cy="1589103"/>
        </p:xfrm>
        <a:graphic>
          <a:graphicData uri="http://schemas.openxmlformats.org/drawingml/2006/table">
            <a:tbl>
              <a:tblPr>
                <a:tableStyleId>{5940675A-B579-460E-94D1-54222C63F5DA}</a:tableStyleId>
              </a:tblPr>
              <a:tblGrid>
                <a:gridCol w="1432265">
                  <a:extLst>
                    <a:ext uri="{9D8B030D-6E8A-4147-A177-3AD203B41FA5}">
                      <a16:colId xmlns:a16="http://schemas.microsoft.com/office/drawing/2014/main" val="1663805011"/>
                    </a:ext>
                  </a:extLst>
                </a:gridCol>
                <a:gridCol w="920742">
                  <a:extLst>
                    <a:ext uri="{9D8B030D-6E8A-4147-A177-3AD203B41FA5}">
                      <a16:colId xmlns:a16="http://schemas.microsoft.com/office/drawing/2014/main" val="4231944087"/>
                    </a:ext>
                  </a:extLst>
                </a:gridCol>
                <a:gridCol w="891511">
                  <a:extLst>
                    <a:ext uri="{9D8B030D-6E8A-4147-A177-3AD203B41FA5}">
                      <a16:colId xmlns:a16="http://schemas.microsoft.com/office/drawing/2014/main" val="1079559667"/>
                    </a:ext>
                  </a:extLst>
                </a:gridCol>
                <a:gridCol w="891511">
                  <a:extLst>
                    <a:ext uri="{9D8B030D-6E8A-4147-A177-3AD203B41FA5}">
                      <a16:colId xmlns:a16="http://schemas.microsoft.com/office/drawing/2014/main" val="4144368645"/>
                    </a:ext>
                  </a:extLst>
                </a:gridCol>
                <a:gridCol w="891511">
                  <a:extLst>
                    <a:ext uri="{9D8B030D-6E8A-4147-A177-3AD203B41FA5}">
                      <a16:colId xmlns:a16="http://schemas.microsoft.com/office/drawing/2014/main" val="2961503806"/>
                    </a:ext>
                  </a:extLst>
                </a:gridCol>
                <a:gridCol w="891511">
                  <a:extLst>
                    <a:ext uri="{9D8B030D-6E8A-4147-A177-3AD203B41FA5}">
                      <a16:colId xmlns:a16="http://schemas.microsoft.com/office/drawing/2014/main" val="3518178085"/>
                    </a:ext>
                  </a:extLst>
                </a:gridCol>
                <a:gridCol w="891511">
                  <a:extLst>
                    <a:ext uri="{9D8B030D-6E8A-4147-A177-3AD203B41FA5}">
                      <a16:colId xmlns:a16="http://schemas.microsoft.com/office/drawing/2014/main" val="271482854"/>
                    </a:ext>
                  </a:extLst>
                </a:gridCol>
                <a:gridCol w="891511">
                  <a:extLst>
                    <a:ext uri="{9D8B030D-6E8A-4147-A177-3AD203B41FA5}">
                      <a16:colId xmlns:a16="http://schemas.microsoft.com/office/drawing/2014/main" val="1281452098"/>
                    </a:ext>
                  </a:extLst>
                </a:gridCol>
                <a:gridCol w="891511">
                  <a:extLst>
                    <a:ext uri="{9D8B030D-6E8A-4147-A177-3AD203B41FA5}">
                      <a16:colId xmlns:a16="http://schemas.microsoft.com/office/drawing/2014/main" val="328696995"/>
                    </a:ext>
                  </a:extLst>
                </a:gridCol>
              </a:tblGrid>
              <a:tr h="1046762">
                <a:tc>
                  <a:txBody>
                    <a:bodyPr/>
                    <a:lstStyle/>
                    <a:p>
                      <a:pPr rtl="0" fontAlgn="t">
                        <a:spcBef>
                          <a:spcPts val="0"/>
                        </a:spcBef>
                        <a:spcAft>
                          <a:spcPts val="0"/>
                        </a:spcAft>
                      </a:pPr>
                      <a:r>
                        <a:rPr lang="en-IN" sz="1200" b="1" u="none" strike="noStrike" dirty="0">
                          <a:solidFill>
                            <a:srgbClr val="000000"/>
                          </a:solidFill>
                          <a:effectLst/>
                        </a:rPr>
                        <a:t>Test Images</a:t>
                      </a:r>
                      <a:endParaRPr lang="en-IN" dirty="0">
                        <a:effectLst/>
                      </a:endParaRPr>
                    </a:p>
                  </a:txBody>
                  <a:tcPr marL="63500" marR="63500" marT="63500" marB="63500"/>
                </a:tc>
                <a:tc>
                  <a:txBody>
                    <a:bodyPr/>
                    <a:lstStyle/>
                    <a:p>
                      <a:pPr algn="just" rtl="0" fontAlgn="t">
                        <a:spcBef>
                          <a:spcPts val="0"/>
                        </a:spcBef>
                        <a:spcAft>
                          <a:spcPts val="0"/>
                        </a:spcAft>
                      </a:pPr>
                      <a:r>
                        <a:rPr lang="en-IN" sz="1200" b="1" u="none" strike="noStrike">
                          <a:solidFill>
                            <a:srgbClr val="000000"/>
                          </a:solidFill>
                          <a:effectLst/>
                        </a:rPr>
                        <a:t>Lena.jpg</a:t>
                      </a:r>
                      <a:endParaRPr lang="en-IN">
                        <a:effectLst/>
                      </a:endParaRPr>
                    </a:p>
                  </a:txBody>
                  <a:tcPr marL="63500" marR="63500" marT="63500" marB="63500"/>
                </a:tc>
                <a:tc>
                  <a:txBody>
                    <a:bodyPr/>
                    <a:lstStyle/>
                    <a:p>
                      <a:pPr rtl="0" fontAlgn="t">
                        <a:spcBef>
                          <a:spcPts val="0"/>
                        </a:spcBef>
                        <a:spcAft>
                          <a:spcPts val="0"/>
                        </a:spcAft>
                      </a:pPr>
                      <a:r>
                        <a:rPr lang="en-IN" sz="1200" b="1" u="none" strike="noStrike" dirty="0">
                          <a:solidFill>
                            <a:srgbClr val="000000"/>
                          </a:solidFill>
                          <a:effectLst/>
                        </a:rPr>
                        <a:t>Boat.jpg</a:t>
                      </a:r>
                      <a:endParaRPr lang="en-IN" dirty="0">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Bridge.jpg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Lighthouse.jpg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Baboon.bmp</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Hill.png</a:t>
                      </a:r>
                      <a:endParaRPr lang="en-IN">
                        <a:effectLst/>
                      </a:endParaRPr>
                    </a:p>
                  </a:txBody>
                  <a:tcPr marL="63500" marR="63500" marT="63500" marB="63500"/>
                </a:tc>
                <a:tc>
                  <a:txBody>
                    <a:bodyPr/>
                    <a:lstStyle/>
                    <a:p>
                      <a:pPr rtl="0" fontAlgn="t">
                        <a:spcBef>
                          <a:spcPts val="0"/>
                        </a:spcBef>
                        <a:spcAft>
                          <a:spcPts val="0"/>
                        </a:spcAft>
                      </a:pPr>
                      <a:r>
                        <a:rPr lang="en-IN" sz="1200" b="1" u="none" strike="noStrike">
                          <a:solidFill>
                            <a:srgbClr val="000000"/>
                          </a:solidFill>
                          <a:effectLst/>
                        </a:rPr>
                        <a:t>Einstein.png</a:t>
                      </a:r>
                      <a:endParaRPr lang="en-IN">
                        <a:effectLst/>
                      </a:endParaRPr>
                    </a:p>
                  </a:txBody>
                  <a:tcPr marL="63500" marR="63500" marT="63500" marB="63500"/>
                </a:tc>
                <a:tc>
                  <a:txBody>
                    <a:bodyPr/>
                    <a:lstStyle/>
                    <a:p>
                      <a:pPr rtl="0" fontAlgn="t">
                        <a:spcBef>
                          <a:spcPts val="0"/>
                        </a:spcBef>
                        <a:spcAft>
                          <a:spcPts val="0"/>
                        </a:spcAft>
                      </a:pPr>
                      <a:r>
                        <a:rPr lang="en-IN" sz="1200" b="1" u="none" strike="noStrike" dirty="0">
                          <a:solidFill>
                            <a:srgbClr val="000000"/>
                          </a:solidFill>
                          <a:effectLst/>
                        </a:rPr>
                        <a:t>Cameraman.gif</a:t>
                      </a:r>
                      <a:endParaRPr lang="en-IN" dirty="0">
                        <a:effectLst/>
                      </a:endParaRPr>
                    </a:p>
                  </a:txBody>
                  <a:tcPr marL="63500" marR="63500" marT="63500" marB="63500"/>
                </a:tc>
                <a:extLst>
                  <a:ext uri="{0D108BD9-81ED-4DB2-BD59-A6C34878D82A}">
                    <a16:rowId xmlns:a16="http://schemas.microsoft.com/office/drawing/2014/main" val="2962908519"/>
                  </a:ext>
                </a:extLst>
              </a:tr>
              <a:tr h="542341">
                <a:tc>
                  <a:txBody>
                    <a:bodyPr/>
                    <a:lstStyle/>
                    <a:p>
                      <a:pPr rtl="0" fontAlgn="t">
                        <a:spcBef>
                          <a:spcPts val="0"/>
                        </a:spcBef>
                        <a:spcAft>
                          <a:spcPts val="0"/>
                        </a:spcAft>
                      </a:pPr>
                      <a:r>
                        <a:rPr lang="en-IN" sz="1200" b="1" u="none" strike="noStrike" dirty="0">
                          <a:solidFill>
                            <a:srgbClr val="000000"/>
                          </a:solidFill>
                          <a:effectLst/>
                        </a:rPr>
                        <a:t>SSIM</a:t>
                      </a:r>
                      <a:endParaRPr lang="en-IN" dirty="0">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0.9476</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0.9448</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0.9383</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0.9422</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0.9153</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0.9301</a:t>
                      </a:r>
                      <a:endParaRPr lang="en-IN">
                        <a:effectLst/>
                      </a:endParaRPr>
                    </a:p>
                  </a:txBody>
                  <a:tcPr marL="63500" marR="63500" marT="63500" marB="63500"/>
                </a:tc>
                <a:tc>
                  <a:txBody>
                    <a:bodyPr/>
                    <a:lstStyle/>
                    <a:p>
                      <a:pPr rtl="0" fontAlgn="t">
                        <a:spcBef>
                          <a:spcPts val="0"/>
                        </a:spcBef>
                        <a:spcAft>
                          <a:spcPts val="0"/>
                        </a:spcAft>
                      </a:pPr>
                      <a:r>
                        <a:rPr lang="en-IN" sz="1200" b="0" u="none" strike="noStrike">
                          <a:solidFill>
                            <a:srgbClr val="000000"/>
                          </a:solidFill>
                          <a:effectLst/>
                        </a:rPr>
                        <a:t>0.9258</a:t>
                      </a:r>
                      <a:endParaRPr lang="en-IN">
                        <a:effectLst/>
                      </a:endParaRPr>
                    </a:p>
                  </a:txBody>
                  <a:tcPr marL="63500" marR="63500" marT="63500" marB="63500"/>
                </a:tc>
                <a:tc>
                  <a:txBody>
                    <a:bodyPr/>
                    <a:lstStyle/>
                    <a:p>
                      <a:pPr rtl="0" fontAlgn="t">
                        <a:spcBef>
                          <a:spcPts val="0"/>
                        </a:spcBef>
                        <a:spcAft>
                          <a:spcPts val="0"/>
                        </a:spcAft>
                      </a:pPr>
                      <a:r>
                        <a:rPr lang="en-IN" sz="1200" b="0" u="none" strike="noStrike" dirty="0">
                          <a:solidFill>
                            <a:srgbClr val="000000"/>
                          </a:solidFill>
                          <a:effectLst/>
                        </a:rPr>
                        <a:t>0.9476</a:t>
                      </a:r>
                      <a:endParaRPr lang="en-IN" dirty="0">
                        <a:effectLst/>
                      </a:endParaRPr>
                    </a:p>
                  </a:txBody>
                  <a:tcPr marL="63500" marR="63500" marT="63500" marB="63500"/>
                </a:tc>
                <a:extLst>
                  <a:ext uri="{0D108BD9-81ED-4DB2-BD59-A6C34878D82A}">
                    <a16:rowId xmlns:a16="http://schemas.microsoft.com/office/drawing/2014/main" val="1832665380"/>
                  </a:ext>
                </a:extLst>
              </a:tr>
            </a:tbl>
          </a:graphicData>
        </a:graphic>
      </p:graphicFrame>
      <p:sp>
        <p:nvSpPr>
          <p:cNvPr id="5" name="Rectangle 1">
            <a:extLst>
              <a:ext uri="{FF2B5EF4-FFF2-40B4-BE49-F238E27FC236}">
                <a16:creationId xmlns:a16="http://schemas.microsoft.com/office/drawing/2014/main" id="{DA2DE3E4-E862-B41B-C7C9-412B69CC01D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BCFF1A6-31A1-1775-2D7A-8AE5CE0F8F44}"/>
              </a:ext>
            </a:extLst>
          </p:cNvPr>
          <p:cNvSpPr txBox="1"/>
          <p:nvPr/>
        </p:nvSpPr>
        <p:spPr>
          <a:xfrm>
            <a:off x="3913757" y="2757149"/>
            <a:ext cx="4914900" cy="338554"/>
          </a:xfrm>
          <a:prstGeom prst="rect">
            <a:avLst/>
          </a:prstGeom>
          <a:noFill/>
        </p:spPr>
        <p:txBody>
          <a:bodyPr wrap="square" rtlCol="0">
            <a:spAutoFit/>
          </a:bodyPr>
          <a:lstStyle/>
          <a:p>
            <a:r>
              <a:rPr lang="en-US" sz="1600" dirty="0"/>
              <a:t>Table. 4: SSIM of Encrypted Image</a:t>
            </a:r>
            <a:endParaRPr lang="en-IN" sz="1600" dirty="0"/>
          </a:p>
        </p:txBody>
      </p:sp>
      <p:sp>
        <p:nvSpPr>
          <p:cNvPr id="3" name="Slide Number Placeholder 2">
            <a:extLst>
              <a:ext uri="{FF2B5EF4-FFF2-40B4-BE49-F238E27FC236}">
                <a16:creationId xmlns:a16="http://schemas.microsoft.com/office/drawing/2014/main" id="{6529C0E1-3640-8938-6E14-9709D54CAE83}"/>
              </a:ext>
            </a:extLst>
          </p:cNvPr>
          <p:cNvSpPr>
            <a:spLocks noGrp="1"/>
          </p:cNvSpPr>
          <p:nvPr>
            <p:ph type="sldNum" sz="quarter" idx="12"/>
          </p:nvPr>
        </p:nvSpPr>
        <p:spPr/>
        <p:txBody>
          <a:bodyPr/>
          <a:lstStyle/>
          <a:p>
            <a:fld id="{8A7A6979-0714-4377-B894-6BE4C2D6E202}" type="slidenum">
              <a:rPr lang="en-US" smtClean="0"/>
              <a:pPr/>
              <a:t>33</a:t>
            </a:fld>
            <a:endParaRPr lang="en-US" dirty="0"/>
          </a:p>
        </p:txBody>
      </p:sp>
    </p:spTree>
    <p:extLst>
      <p:ext uri="{BB962C8B-B14F-4D97-AF65-F5344CB8AC3E}">
        <p14:creationId xmlns:p14="http://schemas.microsoft.com/office/powerpoint/2010/main" val="187163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39D4-76D5-421F-AD38-6CB0A6ED8174}"/>
              </a:ext>
            </a:extLst>
          </p:cNvPr>
          <p:cNvSpPr>
            <a:spLocks noGrp="1"/>
          </p:cNvSpPr>
          <p:nvPr>
            <p:ph type="title"/>
          </p:nvPr>
        </p:nvSpPr>
        <p:spPr>
          <a:xfrm>
            <a:off x="838200" y="0"/>
            <a:ext cx="10515600" cy="1325563"/>
          </a:xfrm>
        </p:spPr>
        <p:txBody>
          <a:bodyPr>
            <a:normAutofit/>
          </a:bodyPr>
          <a:lstStyle/>
          <a:p>
            <a:r>
              <a:rPr lang="fr-FR" dirty="0">
                <a:latin typeface="Times New Roman" panose="02020603050405020304" pitchFamily="18" charset="0"/>
                <a:cs typeface="Times New Roman" panose="02020603050405020304" pitchFamily="18" charset="0"/>
              </a:rPr>
              <a:t>Adjacent pixels correlation coefficient (APCC)</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12DB2-D4EF-4F19-9CB1-16D877A70022}"/>
                  </a:ext>
                </a:extLst>
              </p:cNvPr>
              <p:cNvSpPr>
                <a:spLocks noGrp="1"/>
              </p:cNvSpPr>
              <p:nvPr>
                <p:ph idx="1"/>
              </p:nvPr>
            </p:nvSpPr>
            <p:spPr>
              <a:xfrm>
                <a:off x="625136" y="1452763"/>
                <a:ext cx="10515600" cy="5507330"/>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It is based on the well-known fact that, generally in plain-images, any arbitrarily chosen pixel is strongly correlated with its adjacent pixels (either they are diagonally, vertically or horizontally oriented). Consequently, in the case of high-performance image encryption algorithms, adjacent pixels’ correlation scores are expected to be close to zero, i.e., al neighboring pixels considered in the test are weakly correlated.</a:t>
                </a:r>
              </a:p>
              <a:p>
                <a:pPr>
                  <a:lnSpc>
                    <a:spcPct val="150000"/>
                  </a:lnSpc>
                </a:pPr>
                <a:r>
                  <a:rPr lang="en-US" sz="1600" dirty="0">
                    <a:latin typeface="Times New Roman" panose="02020603050405020304" pitchFamily="18" charset="0"/>
                    <a:cs typeface="Times New Roman" panose="02020603050405020304" pitchFamily="18" charset="0"/>
                  </a:rPr>
                  <a:t> To verify whether the computed APCC is indeed a zero, if the coefficient follows Student’s 𝑡-distribution, thus confirming that for the encrypted image the adjacent pixels are truly uncorrelated.</a:t>
                </a:r>
              </a:p>
              <a:p>
                <a:pPr>
                  <a:lnSpc>
                    <a:spcPct val="150000"/>
                  </a:lnSpc>
                </a:pPr>
                <a:r>
                  <a:rPr lang="en-IN" sz="1600" b="0" dirty="0">
                    <a:solidFill>
                      <a:srgbClr val="333333"/>
                    </a:solidFill>
                    <a:effectLst/>
                    <a:latin typeface="Times New Roman" panose="02020603050405020304" pitchFamily="18" charset="0"/>
                    <a:cs typeface="Times New Roman" panose="02020603050405020304" pitchFamily="18" charset="0"/>
                  </a:rPr>
                  <a:t>Linear Correlation Coefficient (</a:t>
                </a:r>
                <a14:m>
                  <m:oMath xmlns:m="http://schemas.openxmlformats.org/officeDocument/2006/math">
                    <m:r>
                      <a:rPr lang="en-IN" sz="1600" b="0" i="0" dirty="0" smtClean="0">
                        <a:solidFill>
                          <a:srgbClr val="333333"/>
                        </a:solidFill>
                        <a:effectLst/>
                        <a:latin typeface="Cambria Math" panose="02040503050406030204" pitchFamily="18" charset="0"/>
                      </a:rPr>
                      <m:t>𝑟</m:t>
                    </m:r>
                    <m:r>
                      <a:rPr lang="en-US" sz="1600" b="0" i="0" dirty="0" smtClean="0">
                        <a:solidFill>
                          <a:srgbClr val="333333"/>
                        </a:solidFill>
                        <a:effectLst/>
                        <a:latin typeface="Cambria Math" panose="02040503050406030204" pitchFamily="18" charset="0"/>
                      </a:rPr>
                      <m:t>)</m:t>
                    </m:r>
                    <m:r>
                      <a:rPr lang="en-IN" sz="1600" b="0" i="0" dirty="0" smtClean="0">
                        <a:solidFill>
                          <a:srgbClr val="333333"/>
                        </a:solidFill>
                        <a:effectLst/>
                        <a:latin typeface="Cambria Math" panose="02040503050406030204" pitchFamily="18" charset="0"/>
                      </a:rPr>
                      <m:t>=</m:t>
                    </m:r>
                    <m:f>
                      <m:fPr>
                        <m:ctrlPr>
                          <a:rPr lang="en-IN" sz="1600" b="0" i="1" dirty="0" smtClean="0">
                            <a:solidFill>
                              <a:srgbClr val="333333"/>
                            </a:solidFill>
                            <a:effectLst/>
                            <a:latin typeface="Cambria Math" panose="02040503050406030204" pitchFamily="18" charset="0"/>
                          </a:rPr>
                        </m:ctrlPr>
                      </m:fPr>
                      <m:num>
                        <m:r>
                          <a:rPr lang="en-IN" sz="1600" b="0" i="0" dirty="0" smtClean="0">
                            <a:solidFill>
                              <a:srgbClr val="333333"/>
                            </a:solidFill>
                            <a:effectLst/>
                            <a:latin typeface="Cambria Math" panose="02040503050406030204" pitchFamily="18" charset="0"/>
                          </a:rPr>
                          <m:t>𝑛</m:t>
                        </m:r>
                        <m:d>
                          <m:dPr>
                            <m:ctrlPr>
                              <a:rPr lang="en-IN" sz="1600" b="0" i="1" dirty="0" smtClean="0">
                                <a:solidFill>
                                  <a:srgbClr val="333333"/>
                                </a:solidFill>
                                <a:effectLst/>
                                <a:latin typeface="Cambria Math" panose="02040503050406030204" pitchFamily="18" charset="0"/>
                              </a:rPr>
                            </m:ctrlPr>
                          </m:dPr>
                          <m:e>
                            <m:nary>
                              <m:naryPr>
                                <m:chr m:val="∑"/>
                                <m:grow m:val="on"/>
                                <m:subHide m:val="on"/>
                                <m:supHide m:val="on"/>
                                <m:ctrlPr>
                                  <a:rPr lang="en-IN" sz="1600" b="0" i="1" dirty="0" smtClean="0">
                                    <a:solidFill>
                                      <a:srgbClr val="333333"/>
                                    </a:solidFill>
                                    <a:effectLst/>
                                    <a:latin typeface="Cambria Math" panose="02040503050406030204" pitchFamily="18" charset="0"/>
                                  </a:rPr>
                                </m:ctrlPr>
                              </m:naryPr>
                              <m:sub/>
                              <m:sup/>
                              <m:e>
                                <m:r>
                                  <a:rPr lang="en-IN" sz="1600" b="0" i="0" dirty="0" smtClean="0">
                                    <a:solidFill>
                                      <a:srgbClr val="333333"/>
                                    </a:solidFill>
                                    <a:effectLst/>
                                    <a:latin typeface="Cambria Math" panose="02040503050406030204" pitchFamily="18" charset="0"/>
                                  </a:rPr>
                                  <m:t>𝑥</m:t>
                                </m:r>
                              </m:e>
                            </m:nary>
                            <m:r>
                              <a:rPr lang="en-IN" sz="1600" b="0" i="0" dirty="0" smtClean="0">
                                <a:solidFill>
                                  <a:srgbClr val="333333"/>
                                </a:solidFill>
                                <a:effectLst/>
                                <a:latin typeface="Cambria Math" panose="02040503050406030204" pitchFamily="18" charset="0"/>
                              </a:rPr>
                              <m:t>𝑦</m:t>
                            </m:r>
                          </m:e>
                        </m:d>
                        <m:r>
                          <a:rPr lang="en-IN" sz="1600" b="0" i="0" dirty="0" smtClean="0">
                            <a:solidFill>
                              <a:srgbClr val="333333"/>
                            </a:solidFill>
                            <a:effectLst/>
                            <a:latin typeface="Cambria Math" panose="02040503050406030204" pitchFamily="18" charset="0"/>
                          </a:rPr>
                          <m:t>−</m:t>
                        </m:r>
                        <m:d>
                          <m:dPr>
                            <m:ctrlPr>
                              <a:rPr lang="en-IN" sz="1600" b="0" i="1" dirty="0" smtClean="0">
                                <a:solidFill>
                                  <a:srgbClr val="333333"/>
                                </a:solidFill>
                                <a:effectLst/>
                                <a:latin typeface="Cambria Math" panose="02040503050406030204" pitchFamily="18" charset="0"/>
                              </a:rPr>
                            </m:ctrlPr>
                          </m:dPr>
                          <m:e>
                            <m:nary>
                              <m:naryPr>
                                <m:chr m:val="∑"/>
                                <m:grow m:val="on"/>
                                <m:subHide m:val="on"/>
                                <m:supHide m:val="on"/>
                                <m:ctrlPr>
                                  <a:rPr lang="en-IN" sz="1600" b="0" i="1" dirty="0" smtClean="0">
                                    <a:solidFill>
                                      <a:srgbClr val="333333"/>
                                    </a:solidFill>
                                    <a:effectLst/>
                                    <a:latin typeface="Cambria Math" panose="02040503050406030204" pitchFamily="18" charset="0"/>
                                  </a:rPr>
                                </m:ctrlPr>
                              </m:naryPr>
                              <m:sub/>
                              <m:sup/>
                              <m:e>
                                <m:r>
                                  <a:rPr lang="en-IN" sz="1600" b="0" i="0" dirty="0" smtClean="0">
                                    <a:solidFill>
                                      <a:srgbClr val="333333"/>
                                    </a:solidFill>
                                    <a:effectLst/>
                                    <a:latin typeface="Cambria Math" panose="02040503050406030204" pitchFamily="18" charset="0"/>
                                  </a:rPr>
                                  <m:t>𝑥</m:t>
                                </m:r>
                              </m:e>
                            </m:nary>
                          </m:e>
                        </m:d>
                        <m:d>
                          <m:dPr>
                            <m:ctrlPr>
                              <a:rPr lang="en-IN" sz="1600" b="0" i="1" dirty="0" smtClean="0">
                                <a:solidFill>
                                  <a:srgbClr val="333333"/>
                                </a:solidFill>
                                <a:effectLst/>
                                <a:latin typeface="Cambria Math" panose="02040503050406030204" pitchFamily="18" charset="0"/>
                              </a:rPr>
                            </m:ctrlPr>
                          </m:dPr>
                          <m:e>
                            <m:sSub>
                              <m:sSubPr>
                                <m:ctrlPr>
                                  <a:rPr lang="en-IN" sz="1600" b="0" i="1" dirty="0" smtClean="0">
                                    <a:solidFill>
                                      <a:srgbClr val="333333"/>
                                    </a:solidFill>
                                    <a:effectLst/>
                                    <a:latin typeface="Cambria Math" panose="02040503050406030204" pitchFamily="18" charset="0"/>
                                  </a:rPr>
                                </m:ctrlPr>
                              </m:sSubPr>
                              <m:e>
                                <m:r>
                                  <a:rPr lang="en-IN" sz="1600" b="0" i="0" dirty="0" smtClean="0">
                                    <a:solidFill>
                                      <a:srgbClr val="333333"/>
                                    </a:solidFill>
                                    <a:effectLst/>
                                    <a:latin typeface="Cambria Math" panose="02040503050406030204" pitchFamily="18" charset="0"/>
                                  </a:rPr>
                                  <m:t>𝛴</m:t>
                                </m:r>
                              </m:e>
                              <m:sub>
                                <m:r>
                                  <a:rPr lang="en-IN" sz="1600" b="0" i="0" dirty="0" smtClean="0">
                                    <a:solidFill>
                                      <a:srgbClr val="333333"/>
                                    </a:solidFill>
                                    <a:effectLst/>
                                    <a:latin typeface="Cambria Math" panose="02040503050406030204" pitchFamily="18" charset="0"/>
                                  </a:rPr>
                                  <m:t>𝑦</m:t>
                                </m:r>
                              </m:sub>
                            </m:sSub>
                          </m:e>
                        </m:d>
                      </m:num>
                      <m:den>
                        <m:r>
                          <a:rPr lang="en-IN" sz="1600" b="0" i="1" dirty="0" smtClean="0">
                            <a:solidFill>
                              <a:srgbClr val="333333"/>
                            </a:solidFill>
                            <a:effectLst/>
                            <a:latin typeface="Cambria Math" panose="02040503050406030204" pitchFamily="18" charset="0"/>
                            <a:ea typeface="Cambria Math" panose="02040503050406030204" pitchFamily="18" charset="0"/>
                          </a:rPr>
                          <m:t>√</m:t>
                        </m:r>
                        <m:d>
                          <m:dPr>
                            <m:begChr m:val="["/>
                            <m:endChr m:val="]"/>
                            <m:ctrlPr>
                              <a:rPr lang="en-IN" sz="1600" b="0" i="1" dirty="0" smtClean="0">
                                <a:solidFill>
                                  <a:srgbClr val="333333"/>
                                </a:solidFill>
                                <a:effectLst/>
                                <a:latin typeface="Cambria Math" panose="02040503050406030204" pitchFamily="18" charset="0"/>
                              </a:rPr>
                            </m:ctrlPr>
                          </m:dPr>
                          <m:e>
                            <m:r>
                              <m:rPr>
                                <m:sty m:val="p"/>
                              </m:rPr>
                              <a:rPr lang="en-US" sz="1600" b="0" i="0" dirty="0" smtClean="0">
                                <a:solidFill>
                                  <a:srgbClr val="333333"/>
                                </a:solidFill>
                                <a:effectLst/>
                                <a:latin typeface="Cambria Math" panose="02040503050406030204" pitchFamily="18" charset="0"/>
                              </a:rPr>
                              <m:t>n</m:t>
                            </m:r>
                            <m:nary>
                              <m:naryPr>
                                <m:chr m:val="∑"/>
                                <m:grow m:val="on"/>
                                <m:subHide m:val="on"/>
                                <m:supHide m:val="on"/>
                                <m:ctrlPr>
                                  <a:rPr lang="en-IN" sz="1600" b="0" i="1" dirty="0" smtClean="0">
                                    <a:solidFill>
                                      <a:srgbClr val="333333"/>
                                    </a:solidFill>
                                    <a:effectLst/>
                                    <a:latin typeface="Cambria Math" panose="02040503050406030204" pitchFamily="18" charset="0"/>
                                  </a:rPr>
                                </m:ctrlPr>
                              </m:naryPr>
                              <m:sub/>
                              <m:sup/>
                              <m:e>
                                <m:sSup>
                                  <m:sSupPr>
                                    <m:ctrlPr>
                                      <a:rPr lang="en-IN" sz="1600" b="0" i="1" dirty="0" smtClean="0">
                                        <a:solidFill>
                                          <a:srgbClr val="333333"/>
                                        </a:solidFill>
                                        <a:effectLst/>
                                        <a:latin typeface="Cambria Math" panose="02040503050406030204" pitchFamily="18" charset="0"/>
                                      </a:rPr>
                                    </m:ctrlPr>
                                  </m:sSupPr>
                                  <m:e>
                                    <m:r>
                                      <a:rPr lang="en-IN" sz="1600" b="0" i="0" dirty="0" smtClean="0">
                                        <a:solidFill>
                                          <a:srgbClr val="333333"/>
                                        </a:solidFill>
                                        <a:effectLst/>
                                        <a:latin typeface="Cambria Math" panose="02040503050406030204" pitchFamily="18" charset="0"/>
                                      </a:rPr>
                                      <m:t>𝑥</m:t>
                                    </m:r>
                                  </m:e>
                                  <m:sup>
                                    <m:r>
                                      <a:rPr lang="en-IN" sz="1600" b="0" i="0" dirty="0" smtClean="0">
                                        <a:solidFill>
                                          <a:srgbClr val="333333"/>
                                        </a:solidFill>
                                        <a:effectLst/>
                                        <a:latin typeface="Cambria Math" panose="02040503050406030204" pitchFamily="18" charset="0"/>
                                      </a:rPr>
                                      <m:t>2</m:t>
                                    </m:r>
                                  </m:sup>
                                </m:sSup>
                              </m:e>
                            </m:nary>
                            <m:r>
                              <a:rPr lang="en-IN" sz="1600" b="0" i="0" dirty="0" smtClean="0">
                                <a:solidFill>
                                  <a:srgbClr val="333333"/>
                                </a:solidFill>
                                <a:effectLst/>
                                <a:latin typeface="Cambria Math" panose="02040503050406030204" pitchFamily="18" charset="0"/>
                              </a:rPr>
                              <m:t>−</m:t>
                            </m:r>
                            <m:sSup>
                              <m:sSupPr>
                                <m:ctrlPr>
                                  <a:rPr lang="en-IN" sz="1600" b="0" i="1" dirty="0" smtClean="0">
                                    <a:solidFill>
                                      <a:srgbClr val="333333"/>
                                    </a:solidFill>
                                    <a:effectLst/>
                                    <a:latin typeface="Cambria Math" panose="02040503050406030204" pitchFamily="18" charset="0"/>
                                  </a:rPr>
                                </m:ctrlPr>
                              </m:sSupPr>
                              <m:e>
                                <m:d>
                                  <m:dPr>
                                    <m:ctrlPr>
                                      <a:rPr lang="en-IN" sz="1600" b="0" i="1" dirty="0" smtClean="0">
                                        <a:solidFill>
                                          <a:srgbClr val="333333"/>
                                        </a:solidFill>
                                        <a:effectLst/>
                                        <a:latin typeface="Cambria Math" panose="02040503050406030204" pitchFamily="18" charset="0"/>
                                      </a:rPr>
                                    </m:ctrlPr>
                                  </m:dPr>
                                  <m:e>
                                    <m:nary>
                                      <m:naryPr>
                                        <m:chr m:val="∑"/>
                                        <m:grow m:val="on"/>
                                        <m:subHide m:val="on"/>
                                        <m:supHide m:val="on"/>
                                        <m:ctrlPr>
                                          <a:rPr lang="en-IN" sz="1600" b="0" i="1" dirty="0" smtClean="0">
                                            <a:solidFill>
                                              <a:srgbClr val="333333"/>
                                            </a:solidFill>
                                            <a:effectLst/>
                                            <a:latin typeface="Cambria Math" panose="02040503050406030204" pitchFamily="18" charset="0"/>
                                          </a:rPr>
                                        </m:ctrlPr>
                                      </m:naryPr>
                                      <m:sub/>
                                      <m:sup/>
                                      <m:e>
                                        <m:r>
                                          <a:rPr lang="en-IN" sz="1600" b="0" i="0" dirty="0" smtClean="0">
                                            <a:solidFill>
                                              <a:srgbClr val="333333"/>
                                            </a:solidFill>
                                            <a:effectLst/>
                                            <a:latin typeface="Cambria Math" panose="02040503050406030204" pitchFamily="18" charset="0"/>
                                          </a:rPr>
                                          <m:t>𝑥</m:t>
                                        </m:r>
                                      </m:e>
                                    </m:nary>
                                  </m:e>
                                </m:d>
                              </m:e>
                              <m:sup>
                                <m:r>
                                  <a:rPr lang="en-IN" sz="1600" b="0" i="0" dirty="0" smtClean="0">
                                    <a:solidFill>
                                      <a:srgbClr val="333333"/>
                                    </a:solidFill>
                                    <a:effectLst/>
                                    <a:latin typeface="Cambria Math" panose="02040503050406030204" pitchFamily="18" charset="0"/>
                                  </a:rPr>
                                  <m:t>2</m:t>
                                </m:r>
                              </m:sup>
                            </m:sSup>
                          </m:e>
                        </m:d>
                        <m:d>
                          <m:dPr>
                            <m:begChr m:val="["/>
                            <m:endChr m:val="]"/>
                            <m:ctrlPr>
                              <a:rPr lang="en-IN" sz="1600" b="0" i="1" dirty="0" smtClean="0">
                                <a:solidFill>
                                  <a:srgbClr val="333333"/>
                                </a:solidFill>
                                <a:effectLst/>
                                <a:latin typeface="Cambria Math" panose="02040503050406030204" pitchFamily="18" charset="0"/>
                              </a:rPr>
                            </m:ctrlPr>
                          </m:dPr>
                          <m:e>
                            <m:r>
                              <a:rPr lang="en-IN" sz="1600" b="0" i="0" dirty="0" smtClean="0">
                                <a:solidFill>
                                  <a:srgbClr val="333333"/>
                                </a:solidFill>
                                <a:effectLst/>
                                <a:latin typeface="Cambria Math" panose="02040503050406030204" pitchFamily="18" charset="0"/>
                              </a:rPr>
                              <m:t>𝑛</m:t>
                            </m:r>
                            <m:sSup>
                              <m:sSupPr>
                                <m:ctrlPr>
                                  <a:rPr lang="en-IN" sz="1600" b="0" i="1" dirty="0" smtClean="0">
                                    <a:solidFill>
                                      <a:srgbClr val="333333"/>
                                    </a:solidFill>
                                    <a:effectLst/>
                                    <a:latin typeface="Cambria Math" panose="02040503050406030204" pitchFamily="18" charset="0"/>
                                  </a:rPr>
                                </m:ctrlPr>
                              </m:sSupPr>
                              <m:e>
                                <m:sSup>
                                  <m:sSupPr>
                                    <m:ctrlPr>
                                      <a:rPr lang="en-IN" sz="1600" b="0" i="1" dirty="0" smtClean="0">
                                        <a:solidFill>
                                          <a:srgbClr val="333333"/>
                                        </a:solidFill>
                                        <a:effectLst/>
                                        <a:latin typeface="Cambria Math" panose="02040503050406030204" pitchFamily="18" charset="0"/>
                                      </a:rPr>
                                    </m:ctrlPr>
                                  </m:sSupPr>
                                  <m:e>
                                    <m:r>
                                      <a:rPr lang="en-IN" sz="1600" b="0" i="0" dirty="0" smtClean="0">
                                        <a:solidFill>
                                          <a:srgbClr val="333333"/>
                                        </a:solidFill>
                                        <a:effectLst/>
                                        <a:latin typeface="Cambria Math" panose="02040503050406030204" pitchFamily="18" charset="0"/>
                                      </a:rPr>
                                      <m:t>𝛴</m:t>
                                    </m:r>
                                    <m:r>
                                      <m:rPr>
                                        <m:sty m:val="p"/>
                                      </m:rPr>
                                      <a:rPr lang="en-US" sz="1600" b="0" i="0" dirty="0" smtClean="0">
                                        <a:solidFill>
                                          <a:srgbClr val="333333"/>
                                        </a:solidFill>
                                        <a:effectLst/>
                                        <a:latin typeface="Cambria Math" panose="02040503050406030204" pitchFamily="18" charset="0"/>
                                      </a:rPr>
                                      <m:t>y</m:t>
                                    </m:r>
                                  </m:e>
                                  <m:sup>
                                    <m:r>
                                      <a:rPr lang="en-IN" sz="1600" b="0" i="0" dirty="0" smtClean="0">
                                        <a:solidFill>
                                          <a:srgbClr val="333333"/>
                                        </a:solidFill>
                                        <a:effectLst/>
                                        <a:latin typeface="Cambria Math" panose="02040503050406030204" pitchFamily="18" charset="0"/>
                                      </a:rPr>
                                      <m:t>2</m:t>
                                    </m:r>
                                  </m:sup>
                                </m:sSup>
                                <m:r>
                                  <a:rPr lang="en-IN" sz="1600" b="0" i="0" dirty="0" smtClean="0">
                                    <a:solidFill>
                                      <a:srgbClr val="333333"/>
                                    </a:solidFill>
                                    <a:effectLst/>
                                    <a:latin typeface="Cambria Math" panose="02040503050406030204" pitchFamily="18" charset="0"/>
                                  </a:rPr>
                                  <m:t>−</m:t>
                                </m:r>
                                <m:d>
                                  <m:dPr>
                                    <m:ctrlPr>
                                      <a:rPr lang="en-IN" sz="1600" b="0" i="1" dirty="0" smtClean="0">
                                        <a:solidFill>
                                          <a:srgbClr val="333333"/>
                                        </a:solidFill>
                                        <a:effectLst/>
                                        <a:latin typeface="Cambria Math" panose="02040503050406030204" pitchFamily="18" charset="0"/>
                                      </a:rPr>
                                    </m:ctrlPr>
                                  </m:dPr>
                                  <m:e>
                                    <m:nary>
                                      <m:naryPr>
                                        <m:chr m:val="∑"/>
                                        <m:grow m:val="on"/>
                                        <m:subHide m:val="on"/>
                                        <m:supHide m:val="on"/>
                                        <m:ctrlPr>
                                          <a:rPr lang="en-IN" sz="1600" b="0" i="1" dirty="0" smtClean="0">
                                            <a:solidFill>
                                              <a:srgbClr val="333333"/>
                                            </a:solidFill>
                                            <a:effectLst/>
                                            <a:latin typeface="Cambria Math" panose="02040503050406030204" pitchFamily="18" charset="0"/>
                                          </a:rPr>
                                        </m:ctrlPr>
                                      </m:naryPr>
                                      <m:sub/>
                                      <m:sup/>
                                      <m:e>
                                        <m:r>
                                          <m:rPr>
                                            <m:sty m:val="p"/>
                                          </m:rPr>
                                          <a:rPr lang="en-US" sz="1600" b="0" i="0" dirty="0" smtClean="0">
                                            <a:solidFill>
                                              <a:srgbClr val="333333"/>
                                            </a:solidFill>
                                            <a:effectLst/>
                                            <a:latin typeface="Cambria Math" panose="02040503050406030204" pitchFamily="18" charset="0"/>
                                          </a:rPr>
                                          <m:t>y</m:t>
                                        </m:r>
                                      </m:e>
                                    </m:nary>
                                  </m:e>
                                </m:d>
                              </m:e>
                              <m:sup>
                                <m:r>
                                  <a:rPr lang="en-IN" sz="1600" b="0" i="0" dirty="0" smtClean="0">
                                    <a:solidFill>
                                      <a:srgbClr val="333333"/>
                                    </a:solidFill>
                                    <a:effectLst/>
                                    <a:latin typeface="Cambria Math" panose="02040503050406030204" pitchFamily="18" charset="0"/>
                                  </a:rPr>
                                  <m:t>2</m:t>
                                </m:r>
                              </m:sup>
                            </m:sSup>
                          </m:e>
                        </m:d>
                      </m:den>
                    </m:f>
                  </m:oMath>
                </a14:m>
                <a:r>
                  <a:rPr lang="en-IN" sz="1600" dirty="0">
                    <a:latin typeface="Times New Roman" panose="02020603050405020304" pitchFamily="18" charset="0"/>
                    <a:cs typeface="Times New Roman" panose="02020603050405020304" pitchFamily="18" charset="0"/>
                  </a:rPr>
                  <a:t>                                       ----------(35)</a:t>
                </a:r>
              </a:p>
              <a:p>
                <a:pPr>
                  <a:lnSpc>
                    <a:spcPct val="150000"/>
                  </a:lnSpc>
                </a:pPr>
                <a:r>
                  <a:rPr lang="en-US" sz="1600" dirty="0">
                    <a:latin typeface="Times New Roman" panose="02020603050405020304" pitchFamily="18" charset="0"/>
                    <a:cs typeface="Times New Roman" panose="02020603050405020304" pitchFamily="18" charset="0"/>
                  </a:rPr>
                  <a:t>For two variables, the formula compares the distance of each datapoint from the variable mean and uses this to tell us how closely the relationship between the variables can be fit to an imaginary line drawn through the data. This is what we mean when we say that correlations look at linear relationships.</a:t>
                </a:r>
                <a:endParaRPr lang="en-IN"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3F12DB2-D4EF-4F19-9CB1-16D877A70022}"/>
                  </a:ext>
                </a:extLst>
              </p:cNvPr>
              <p:cNvSpPr>
                <a:spLocks noGrp="1" noRot="1" noChangeAspect="1" noMove="1" noResize="1" noEditPoints="1" noAdjustHandles="1" noChangeArrowheads="1" noChangeShapeType="1" noTextEdit="1"/>
              </p:cNvSpPr>
              <p:nvPr>
                <p:ph idx="1"/>
              </p:nvPr>
            </p:nvSpPr>
            <p:spPr>
              <a:xfrm>
                <a:off x="625136" y="1452763"/>
                <a:ext cx="10515600" cy="5507330"/>
              </a:xfrm>
              <a:blipFill>
                <a:blip r:embed="rId2"/>
                <a:stretch>
                  <a:fillRect l="-23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79FBC41-EEDE-AF1D-2179-E8BAB5E9B99A}"/>
              </a:ext>
            </a:extLst>
          </p:cNvPr>
          <p:cNvSpPr>
            <a:spLocks noGrp="1"/>
          </p:cNvSpPr>
          <p:nvPr>
            <p:ph type="sldNum" sz="quarter" idx="12"/>
          </p:nvPr>
        </p:nvSpPr>
        <p:spPr/>
        <p:txBody>
          <a:bodyPr/>
          <a:lstStyle/>
          <a:p>
            <a:fld id="{8A7A6979-0714-4377-B894-6BE4C2D6E202}" type="slidenum">
              <a:rPr lang="en-US" smtClean="0"/>
              <a:pPr/>
              <a:t>34</a:t>
            </a:fld>
            <a:endParaRPr lang="en-US" dirty="0"/>
          </a:p>
        </p:txBody>
      </p:sp>
    </p:spTree>
    <p:extLst>
      <p:ext uri="{BB962C8B-B14F-4D97-AF65-F5344CB8AC3E}">
        <p14:creationId xmlns:p14="http://schemas.microsoft.com/office/powerpoint/2010/main" val="1746667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1791-E661-4A23-B8D2-C7ACBD5A703B}"/>
              </a:ext>
            </a:extLst>
          </p:cNvPr>
          <p:cNvSpPr>
            <a:spLocks noGrp="1"/>
          </p:cNvSpPr>
          <p:nvPr>
            <p:ph type="title"/>
          </p:nvPr>
        </p:nvSpPr>
        <p:spPr>
          <a:xfrm>
            <a:off x="767178" y="240838"/>
            <a:ext cx="9743983" cy="380598"/>
          </a:xfrm>
        </p:spPr>
        <p:txBody>
          <a:bodyPr>
            <a:normAutofit fontScale="90000"/>
          </a:bodyPr>
          <a:lstStyle/>
          <a:p>
            <a:r>
              <a:rPr lang="fr-FR" sz="3200" dirty="0">
                <a:latin typeface="Times New Roman" panose="02020603050405020304" pitchFamily="18" charset="0"/>
                <a:cs typeface="Times New Roman" panose="02020603050405020304" pitchFamily="18" charset="0"/>
              </a:rPr>
              <a:t>Adjacent pixels correlation coefficient (APCC)</a:t>
            </a:r>
            <a:endParaRPr lang="en-IN" sz="3200" dirty="0"/>
          </a:p>
        </p:txBody>
      </p:sp>
      <p:pic>
        <p:nvPicPr>
          <p:cNvPr id="5" name="Picture 4">
            <a:extLst>
              <a:ext uri="{FF2B5EF4-FFF2-40B4-BE49-F238E27FC236}">
                <a16:creationId xmlns:a16="http://schemas.microsoft.com/office/drawing/2014/main" id="{F1C1A689-4202-408E-899F-F944B03435B8}"/>
              </a:ext>
            </a:extLst>
          </p:cNvPr>
          <p:cNvPicPr>
            <a:picLocks noChangeAspect="1"/>
          </p:cNvPicPr>
          <p:nvPr/>
        </p:nvPicPr>
        <p:blipFill rotWithShape="1">
          <a:blip r:embed="rId2"/>
          <a:srcRect l="6875" t="12039" r="6875" b="7314"/>
          <a:stretch/>
        </p:blipFill>
        <p:spPr>
          <a:xfrm>
            <a:off x="767178" y="1059184"/>
            <a:ext cx="10515600" cy="5530790"/>
          </a:xfrm>
          <a:prstGeom prst="rect">
            <a:avLst/>
          </a:prstGeom>
        </p:spPr>
      </p:pic>
      <p:sp>
        <p:nvSpPr>
          <p:cNvPr id="6" name="TextBox 5">
            <a:extLst>
              <a:ext uri="{FF2B5EF4-FFF2-40B4-BE49-F238E27FC236}">
                <a16:creationId xmlns:a16="http://schemas.microsoft.com/office/drawing/2014/main" id="{9916B803-CF49-4FD5-ACC6-1ACE937726E1}"/>
              </a:ext>
            </a:extLst>
          </p:cNvPr>
          <p:cNvSpPr txBox="1"/>
          <p:nvPr/>
        </p:nvSpPr>
        <p:spPr>
          <a:xfrm>
            <a:off x="1280233" y="689852"/>
            <a:ext cx="4225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Encrypted Image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E15AD4-4F0D-4ABC-B34D-166FDD424DD7}"/>
              </a:ext>
            </a:extLst>
          </p:cNvPr>
          <p:cNvSpPr txBox="1"/>
          <p:nvPr/>
        </p:nvSpPr>
        <p:spPr>
          <a:xfrm>
            <a:off x="6906828" y="689852"/>
            <a:ext cx="3284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Decrypted Image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21B077-E388-42E8-9F88-18EC87903BF4}"/>
              </a:ext>
            </a:extLst>
          </p:cNvPr>
          <p:cNvSpPr txBox="1"/>
          <p:nvPr/>
        </p:nvSpPr>
        <p:spPr>
          <a:xfrm>
            <a:off x="5646199" y="6526853"/>
            <a:ext cx="1260629" cy="369332"/>
          </a:xfrm>
          <a:prstGeom prst="rect">
            <a:avLst/>
          </a:prstGeom>
          <a:noFill/>
        </p:spPr>
        <p:txBody>
          <a:bodyPr wrap="square" rtlCol="0">
            <a:spAutoFit/>
          </a:bodyPr>
          <a:lstStyle/>
          <a:p>
            <a:r>
              <a:rPr lang="en-US" dirty="0"/>
              <a:t>Fig.7</a:t>
            </a:r>
            <a:endParaRPr lang="en-IN" dirty="0"/>
          </a:p>
        </p:txBody>
      </p:sp>
      <p:sp>
        <p:nvSpPr>
          <p:cNvPr id="4" name="Slide Number Placeholder 3">
            <a:extLst>
              <a:ext uri="{FF2B5EF4-FFF2-40B4-BE49-F238E27FC236}">
                <a16:creationId xmlns:a16="http://schemas.microsoft.com/office/drawing/2014/main" id="{E07B656D-F5A2-EA24-34A7-501C5D7640B0}"/>
              </a:ext>
            </a:extLst>
          </p:cNvPr>
          <p:cNvSpPr>
            <a:spLocks noGrp="1"/>
          </p:cNvSpPr>
          <p:nvPr>
            <p:ph type="sldNum" sz="quarter" idx="12"/>
          </p:nvPr>
        </p:nvSpPr>
        <p:spPr/>
        <p:txBody>
          <a:bodyPr/>
          <a:lstStyle/>
          <a:p>
            <a:fld id="{8A7A6979-0714-4377-B894-6BE4C2D6E202}" type="slidenum">
              <a:rPr lang="en-US" smtClean="0"/>
              <a:pPr/>
              <a:t>35</a:t>
            </a:fld>
            <a:endParaRPr lang="en-US" dirty="0"/>
          </a:p>
        </p:txBody>
      </p:sp>
    </p:spTree>
    <p:extLst>
      <p:ext uri="{BB962C8B-B14F-4D97-AF65-F5344CB8AC3E}">
        <p14:creationId xmlns:p14="http://schemas.microsoft.com/office/powerpoint/2010/main" val="1240994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130A-7B24-4551-8C15-1BBA374BCB44}"/>
              </a:ext>
            </a:extLst>
          </p:cNvPr>
          <p:cNvSpPr>
            <a:spLocks noGrp="1"/>
          </p:cNvSpPr>
          <p:nvPr>
            <p:ph type="title"/>
          </p:nvPr>
        </p:nvSpPr>
        <p:spPr>
          <a:xfrm>
            <a:off x="1395274" y="658085"/>
            <a:ext cx="10438660" cy="473307"/>
          </a:xfrm>
        </p:spPr>
        <p:txBody>
          <a:bodyPr>
            <a:noAutofit/>
          </a:bodyPr>
          <a:lstStyle/>
          <a:p>
            <a:r>
              <a:rPr lang="en-US" sz="3200" dirty="0">
                <a:latin typeface="Times New Roman" panose="02020603050405020304" pitchFamily="18" charset="0"/>
                <a:cs typeface="Times New Roman" panose="02020603050405020304" pitchFamily="18" charset="0"/>
              </a:rPr>
              <a:t>MATLAB 2021a Results for various test images with proposed algorithm</a:t>
            </a:r>
            <a:endParaRPr lang="en-IN" sz="3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03DA269-19F6-4CA7-836C-B788D3962DBE}"/>
              </a:ext>
            </a:extLst>
          </p:cNvPr>
          <p:cNvGraphicFramePr>
            <a:graphicFrameLocks noGrp="1"/>
          </p:cNvGraphicFramePr>
          <p:nvPr>
            <p:extLst>
              <p:ext uri="{D42A27DB-BD31-4B8C-83A1-F6EECF244321}">
                <p14:modId xmlns:p14="http://schemas.microsoft.com/office/powerpoint/2010/main" val="660541148"/>
              </p:ext>
            </p:extLst>
          </p:nvPr>
        </p:nvGraphicFramePr>
        <p:xfrm>
          <a:off x="1395274" y="1917577"/>
          <a:ext cx="9550893" cy="4282338"/>
        </p:xfrm>
        <a:graphic>
          <a:graphicData uri="http://schemas.openxmlformats.org/drawingml/2006/table">
            <a:tbl>
              <a:tblPr firstRow="1" firstCol="1" bandRow="1">
                <a:tableStyleId>{616DA210-FB5B-4158-B5E0-FEB733F419BA}</a:tableStyleId>
              </a:tblPr>
              <a:tblGrid>
                <a:gridCol w="1101165">
                  <a:extLst>
                    <a:ext uri="{9D8B030D-6E8A-4147-A177-3AD203B41FA5}">
                      <a16:colId xmlns:a16="http://schemas.microsoft.com/office/drawing/2014/main" val="1517298530"/>
                    </a:ext>
                  </a:extLst>
                </a:gridCol>
                <a:gridCol w="953765">
                  <a:extLst>
                    <a:ext uri="{9D8B030D-6E8A-4147-A177-3AD203B41FA5}">
                      <a16:colId xmlns:a16="http://schemas.microsoft.com/office/drawing/2014/main" val="343509244"/>
                    </a:ext>
                  </a:extLst>
                </a:gridCol>
                <a:gridCol w="962435">
                  <a:extLst>
                    <a:ext uri="{9D8B030D-6E8A-4147-A177-3AD203B41FA5}">
                      <a16:colId xmlns:a16="http://schemas.microsoft.com/office/drawing/2014/main" val="3218312497"/>
                    </a:ext>
                  </a:extLst>
                </a:gridCol>
                <a:gridCol w="1040365">
                  <a:extLst>
                    <a:ext uri="{9D8B030D-6E8A-4147-A177-3AD203B41FA5}">
                      <a16:colId xmlns:a16="http://schemas.microsoft.com/office/drawing/2014/main" val="3879172854"/>
                    </a:ext>
                  </a:extLst>
                </a:gridCol>
                <a:gridCol w="694072">
                  <a:extLst>
                    <a:ext uri="{9D8B030D-6E8A-4147-A177-3AD203B41FA5}">
                      <a16:colId xmlns:a16="http://schemas.microsoft.com/office/drawing/2014/main" val="2060879103"/>
                    </a:ext>
                  </a:extLst>
                </a:gridCol>
                <a:gridCol w="814715">
                  <a:extLst>
                    <a:ext uri="{9D8B030D-6E8A-4147-A177-3AD203B41FA5}">
                      <a16:colId xmlns:a16="http://schemas.microsoft.com/office/drawing/2014/main" val="3481433844"/>
                    </a:ext>
                  </a:extLst>
                </a:gridCol>
                <a:gridCol w="875729">
                  <a:extLst>
                    <a:ext uri="{9D8B030D-6E8A-4147-A177-3AD203B41FA5}">
                      <a16:colId xmlns:a16="http://schemas.microsoft.com/office/drawing/2014/main" val="2266237440"/>
                    </a:ext>
                  </a:extLst>
                </a:gridCol>
                <a:gridCol w="815035">
                  <a:extLst>
                    <a:ext uri="{9D8B030D-6E8A-4147-A177-3AD203B41FA5}">
                      <a16:colId xmlns:a16="http://schemas.microsoft.com/office/drawing/2014/main" val="565308614"/>
                    </a:ext>
                  </a:extLst>
                </a:gridCol>
                <a:gridCol w="823706">
                  <a:extLst>
                    <a:ext uri="{9D8B030D-6E8A-4147-A177-3AD203B41FA5}">
                      <a16:colId xmlns:a16="http://schemas.microsoft.com/office/drawing/2014/main" val="1603107375"/>
                    </a:ext>
                  </a:extLst>
                </a:gridCol>
                <a:gridCol w="728329">
                  <a:extLst>
                    <a:ext uri="{9D8B030D-6E8A-4147-A177-3AD203B41FA5}">
                      <a16:colId xmlns:a16="http://schemas.microsoft.com/office/drawing/2014/main" val="1340989016"/>
                    </a:ext>
                  </a:extLst>
                </a:gridCol>
                <a:gridCol w="741577">
                  <a:extLst>
                    <a:ext uri="{9D8B030D-6E8A-4147-A177-3AD203B41FA5}">
                      <a16:colId xmlns:a16="http://schemas.microsoft.com/office/drawing/2014/main" val="2048655374"/>
                    </a:ext>
                  </a:extLst>
                </a:gridCol>
              </a:tblGrid>
              <a:tr h="376906">
                <a:tc rowSpan="3">
                  <a:txBody>
                    <a:bodyPr/>
                    <a:lstStyle/>
                    <a:p>
                      <a:pPr>
                        <a:lnSpc>
                          <a:spcPct val="107000"/>
                        </a:lnSpc>
                        <a:spcAft>
                          <a:spcPts val="800"/>
                        </a:spcAft>
                      </a:pPr>
                      <a:r>
                        <a:rPr lang="en-IN" sz="1400" dirty="0">
                          <a:effectLst/>
                        </a:rPr>
                        <a:t>Test Images</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400">
                          <a:effectLst/>
                        </a:rPr>
                        <a:t>Entropy</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gridSpan="6">
                  <a:txBody>
                    <a:bodyPr/>
                    <a:lstStyle/>
                    <a:p>
                      <a:pPr algn="ctr">
                        <a:lnSpc>
                          <a:spcPct val="107000"/>
                        </a:lnSpc>
                        <a:spcAft>
                          <a:spcPts val="800"/>
                        </a:spcAft>
                      </a:pPr>
                      <a:r>
                        <a:rPr lang="en-IN" sz="1400" dirty="0">
                          <a:effectLst/>
                        </a:rPr>
                        <a:t>Correlation Coefficients</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nSpc>
                          <a:spcPct val="107000"/>
                        </a:lnSpc>
                        <a:spcAft>
                          <a:spcPts val="800"/>
                        </a:spcAft>
                      </a:pPr>
                      <a:r>
                        <a:rPr lang="en-IN" sz="1400">
                          <a:effectLst/>
                        </a:rPr>
                        <a:t>NPCR</a:t>
                      </a:r>
                    </a:p>
                    <a:p>
                      <a:pPr>
                        <a:lnSpc>
                          <a:spcPct val="107000"/>
                        </a:lnSpc>
                        <a:spcAft>
                          <a:spcPts val="800"/>
                        </a:spcAft>
                      </a:pPr>
                      <a:r>
                        <a:rPr lang="en-IN" sz="1400">
                          <a:effectLst/>
                        </a:rPr>
                        <a:t>(%)</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IN" sz="1400" dirty="0">
                          <a:effectLst/>
                        </a:rPr>
                        <a:t>UACI</a:t>
                      </a:r>
                    </a:p>
                    <a:p>
                      <a:pPr>
                        <a:lnSpc>
                          <a:spcPct val="107000"/>
                        </a:lnSpc>
                        <a:spcAft>
                          <a:spcPts val="800"/>
                        </a:spcAft>
                      </a:pPr>
                      <a:r>
                        <a:rPr lang="en-IN" sz="1400" dirty="0">
                          <a:effectLst/>
                        </a:rPr>
                        <a:t>(%)</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537970"/>
                  </a:ext>
                </a:extLst>
              </a:tr>
              <a:tr h="238864">
                <a:tc vMerge="1">
                  <a:txBody>
                    <a:bodyPr/>
                    <a:lstStyle/>
                    <a:p>
                      <a:endParaRPr lang="en-IN"/>
                    </a:p>
                  </a:txBody>
                  <a:tcPr/>
                </a:tc>
                <a:tc rowSpan="2">
                  <a:txBody>
                    <a:bodyPr/>
                    <a:lstStyle/>
                    <a:p>
                      <a:pPr>
                        <a:lnSpc>
                          <a:spcPct val="107000"/>
                        </a:lnSpc>
                        <a:spcAft>
                          <a:spcPts val="800"/>
                        </a:spcAft>
                      </a:pPr>
                      <a:r>
                        <a:rPr lang="en-IN" sz="1400" dirty="0">
                          <a:effectLst/>
                        </a:rPr>
                        <a:t>Original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IN" sz="1400" dirty="0">
                          <a:effectLst/>
                        </a:rPr>
                        <a:t>Encrypted</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800"/>
                        </a:spcAft>
                      </a:pPr>
                      <a:r>
                        <a:rPr lang="en-IN" sz="1400">
                          <a:effectLst/>
                        </a:rPr>
                        <a:t>Original</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800"/>
                        </a:spcAft>
                      </a:pPr>
                      <a:r>
                        <a:rPr lang="en-IN" sz="1400">
                          <a:effectLst/>
                        </a:rPr>
                        <a:t>Encrypted</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90922150"/>
                  </a:ext>
                </a:extLst>
              </a:tr>
              <a:tr h="98863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nSpc>
                          <a:spcPct val="107000"/>
                        </a:lnSpc>
                        <a:spcAft>
                          <a:spcPts val="800"/>
                        </a:spcAft>
                      </a:pPr>
                      <a:r>
                        <a:rPr lang="en-IN" sz="1400" dirty="0">
                          <a:effectLst/>
                        </a:rPr>
                        <a:t>Horizontal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Vertical</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Diagonal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Horizontal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Vertical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dirty="0">
                          <a:effectLst/>
                        </a:rPr>
                        <a:t>Diagonal</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668576896"/>
                  </a:ext>
                </a:extLst>
              </a:tr>
              <a:tr h="537179">
                <a:tc>
                  <a:txBody>
                    <a:bodyPr/>
                    <a:lstStyle/>
                    <a:p>
                      <a:pPr>
                        <a:lnSpc>
                          <a:spcPct val="107000"/>
                        </a:lnSpc>
                        <a:spcAft>
                          <a:spcPts val="800"/>
                        </a:spcAft>
                      </a:pPr>
                      <a:r>
                        <a:rPr lang="en-IN" sz="1400">
                          <a:effectLst/>
                        </a:rPr>
                        <a:t>Lena</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7.5691</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7.9969</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0.9471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0.9197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0.9417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0.0463</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0.0261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-0.0113</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99.17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30.24</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2958676"/>
                  </a:ext>
                </a:extLst>
              </a:tr>
              <a:tr h="537179">
                <a:tc>
                  <a:txBody>
                    <a:bodyPr/>
                    <a:lstStyle/>
                    <a:p>
                      <a:pPr>
                        <a:lnSpc>
                          <a:spcPct val="107000"/>
                        </a:lnSpc>
                        <a:spcAft>
                          <a:spcPts val="800"/>
                        </a:spcAft>
                      </a:pPr>
                      <a:r>
                        <a:rPr lang="en-IN" sz="1400">
                          <a:effectLst/>
                        </a:rPr>
                        <a:t>Bridge</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7.6911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7.9971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0.9389</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0.9156</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0.9343</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-0.0348</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-0.016</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0.0024</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99.44</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29.66</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689043"/>
                  </a:ext>
                </a:extLst>
              </a:tr>
              <a:tr h="355466">
                <a:tc>
                  <a:txBody>
                    <a:bodyPr/>
                    <a:lstStyle/>
                    <a:p>
                      <a:pPr>
                        <a:lnSpc>
                          <a:spcPct val="107000"/>
                        </a:lnSpc>
                        <a:spcAft>
                          <a:spcPts val="800"/>
                        </a:spcAft>
                      </a:pPr>
                      <a:r>
                        <a:rPr lang="en-IN" sz="1400">
                          <a:effectLst/>
                        </a:rPr>
                        <a:t>Boat</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7.1782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7.9938</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0.9403</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0.9202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0.9355</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0.0501</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0.0360</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0.0315</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98.39</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26.87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9165416"/>
                  </a:ext>
                </a:extLst>
              </a:tr>
              <a:tr h="355466">
                <a:tc>
                  <a:txBody>
                    <a:bodyPr/>
                    <a:lstStyle/>
                    <a:p>
                      <a:pPr>
                        <a:lnSpc>
                          <a:spcPct val="107000"/>
                        </a:lnSpc>
                        <a:spcAft>
                          <a:spcPts val="800"/>
                        </a:spcAft>
                      </a:pPr>
                      <a:r>
                        <a:rPr lang="en-IN" sz="1400">
                          <a:effectLst/>
                        </a:rPr>
                        <a:t>Einstein</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6.8738</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7.9957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0.9362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0.9149</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0.9415</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0.0334</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0.0076</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0.0602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99.10</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28.30</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55866"/>
                  </a:ext>
                </a:extLst>
              </a:tr>
              <a:tr h="355466">
                <a:tc>
                  <a:txBody>
                    <a:bodyPr/>
                    <a:lstStyle/>
                    <a:p>
                      <a:pPr>
                        <a:lnSpc>
                          <a:spcPct val="107000"/>
                        </a:lnSpc>
                        <a:spcAft>
                          <a:spcPts val="800"/>
                        </a:spcAft>
                      </a:pPr>
                      <a:r>
                        <a:rPr lang="en-IN" sz="1400">
                          <a:effectLst/>
                        </a:rPr>
                        <a:t>Baboon</a:t>
                      </a:r>
                      <a:endParaRPr lang="en-IN"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6.6962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7.9965</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0.9499</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0.9151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0.9377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0.0207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0.0109</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0.0169</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99.27</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31.40</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8699720"/>
                  </a:ext>
                </a:extLst>
              </a:tr>
              <a:tr h="537179">
                <a:tc>
                  <a:txBody>
                    <a:bodyPr/>
                    <a:lstStyle/>
                    <a:p>
                      <a:pPr>
                        <a:lnSpc>
                          <a:spcPct val="107000"/>
                        </a:lnSpc>
                        <a:spcAft>
                          <a:spcPts val="800"/>
                        </a:spcAft>
                      </a:pPr>
                      <a:r>
                        <a:rPr lang="en-IN" sz="1400" dirty="0">
                          <a:effectLst/>
                        </a:rPr>
                        <a:t>Lighthouse</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7.5839</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7.9936</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0.9463</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0.9271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0.9378</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0.0237</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0.0111</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-0.052</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98.53</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29.20</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2653498"/>
                  </a:ext>
                </a:extLst>
              </a:tr>
            </a:tbl>
          </a:graphicData>
        </a:graphic>
      </p:graphicFrame>
      <p:sp>
        <p:nvSpPr>
          <p:cNvPr id="4" name="Slide Number Placeholder 3">
            <a:extLst>
              <a:ext uri="{FF2B5EF4-FFF2-40B4-BE49-F238E27FC236}">
                <a16:creationId xmlns:a16="http://schemas.microsoft.com/office/drawing/2014/main" id="{3004134B-C0C5-720A-737D-293B15C38630}"/>
              </a:ext>
            </a:extLst>
          </p:cNvPr>
          <p:cNvSpPr>
            <a:spLocks noGrp="1"/>
          </p:cNvSpPr>
          <p:nvPr>
            <p:ph type="sldNum" sz="quarter" idx="12"/>
          </p:nvPr>
        </p:nvSpPr>
        <p:spPr/>
        <p:txBody>
          <a:bodyPr/>
          <a:lstStyle/>
          <a:p>
            <a:fld id="{8A7A6979-0714-4377-B894-6BE4C2D6E202}" type="slidenum">
              <a:rPr lang="en-US" smtClean="0"/>
              <a:t>36</a:t>
            </a:fld>
            <a:endParaRPr lang="en-US" dirty="0"/>
          </a:p>
        </p:txBody>
      </p:sp>
    </p:spTree>
    <p:extLst>
      <p:ext uri="{BB962C8B-B14F-4D97-AF65-F5344CB8AC3E}">
        <p14:creationId xmlns:p14="http://schemas.microsoft.com/office/powerpoint/2010/main" val="164770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9FD0-1821-47F2-B1A3-D0AA33E7D76C}"/>
              </a:ext>
            </a:extLst>
          </p:cNvPr>
          <p:cNvSpPr>
            <a:spLocks noGrp="1"/>
          </p:cNvSpPr>
          <p:nvPr>
            <p:ph type="title"/>
          </p:nvPr>
        </p:nvSpPr>
        <p:spPr>
          <a:xfrm>
            <a:off x="838200" y="338492"/>
            <a:ext cx="10515600" cy="540397"/>
          </a:xfrm>
        </p:spPr>
        <p:txBody>
          <a:bodyPr>
            <a:noAutofit/>
          </a:bodyPr>
          <a:lstStyle/>
          <a:p>
            <a:r>
              <a:rPr lang="en-US" sz="3200" dirty="0">
                <a:latin typeface="Times New Roman" panose="02020603050405020304" pitchFamily="18" charset="0"/>
                <a:cs typeface="Times New Roman" panose="02020603050405020304" pitchFamily="18" charset="0"/>
              </a:rPr>
              <a:t>Results: Histogram Analysis of Test Image</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8AE841-2DEA-4A3B-B06D-400F864D59ED}"/>
              </a:ext>
            </a:extLst>
          </p:cNvPr>
          <p:cNvSpPr txBox="1"/>
          <p:nvPr/>
        </p:nvSpPr>
        <p:spPr>
          <a:xfrm>
            <a:off x="2435944" y="6534473"/>
            <a:ext cx="6539144" cy="307777"/>
          </a:xfrm>
          <a:prstGeom prst="rect">
            <a:avLst/>
          </a:prstGeom>
          <a:noFill/>
        </p:spPr>
        <p:txBody>
          <a:bodyPr wrap="square" rtlCol="0">
            <a:spAutoFit/>
          </a:bodyPr>
          <a:lstStyle/>
          <a:p>
            <a:r>
              <a:rPr lang="en-US" sz="1400" dirty="0"/>
              <a:t>Fig. 8: Histogram Analysis of lena.jpg original and encrypted images  </a:t>
            </a:r>
            <a:endParaRPr lang="en-IN" sz="1400" dirty="0"/>
          </a:p>
        </p:txBody>
      </p:sp>
      <p:sp>
        <p:nvSpPr>
          <p:cNvPr id="4" name="Slide Number Placeholder 3">
            <a:extLst>
              <a:ext uri="{FF2B5EF4-FFF2-40B4-BE49-F238E27FC236}">
                <a16:creationId xmlns:a16="http://schemas.microsoft.com/office/drawing/2014/main" id="{793537ED-86CC-E81B-B6DC-0FF3C34DEA01}"/>
              </a:ext>
            </a:extLst>
          </p:cNvPr>
          <p:cNvSpPr>
            <a:spLocks noGrp="1"/>
          </p:cNvSpPr>
          <p:nvPr>
            <p:ph type="sldNum" sz="quarter" idx="12"/>
          </p:nvPr>
        </p:nvSpPr>
        <p:spPr/>
        <p:txBody>
          <a:bodyPr/>
          <a:lstStyle/>
          <a:p>
            <a:fld id="{8A7A6979-0714-4377-B894-6BE4C2D6E202}" type="slidenum">
              <a:rPr lang="en-US" smtClean="0"/>
              <a:pPr/>
              <a:t>37</a:t>
            </a:fld>
            <a:endParaRPr lang="en-US" dirty="0"/>
          </a:p>
        </p:txBody>
      </p:sp>
      <p:pic>
        <p:nvPicPr>
          <p:cNvPr id="7" name="Picture 6">
            <a:extLst>
              <a:ext uri="{FF2B5EF4-FFF2-40B4-BE49-F238E27FC236}">
                <a16:creationId xmlns:a16="http://schemas.microsoft.com/office/drawing/2014/main" id="{DF4ACF4F-4BB6-777B-74ED-20DCEEF48794}"/>
              </a:ext>
            </a:extLst>
          </p:cNvPr>
          <p:cNvPicPr>
            <a:picLocks noChangeAspect="1"/>
          </p:cNvPicPr>
          <p:nvPr/>
        </p:nvPicPr>
        <p:blipFill>
          <a:blip r:embed="rId2"/>
          <a:stretch>
            <a:fillRect/>
          </a:stretch>
        </p:blipFill>
        <p:spPr>
          <a:xfrm>
            <a:off x="2057400" y="1031449"/>
            <a:ext cx="2514951" cy="2667372"/>
          </a:xfrm>
          <a:prstGeom prst="rect">
            <a:avLst/>
          </a:prstGeom>
        </p:spPr>
      </p:pic>
      <p:pic>
        <p:nvPicPr>
          <p:cNvPr id="9" name="Picture 8">
            <a:extLst>
              <a:ext uri="{FF2B5EF4-FFF2-40B4-BE49-F238E27FC236}">
                <a16:creationId xmlns:a16="http://schemas.microsoft.com/office/drawing/2014/main" id="{B8B8B2EF-CBBD-81FB-C088-F0AA9DF96275}"/>
              </a:ext>
            </a:extLst>
          </p:cNvPr>
          <p:cNvPicPr>
            <a:picLocks noChangeAspect="1"/>
          </p:cNvPicPr>
          <p:nvPr/>
        </p:nvPicPr>
        <p:blipFill>
          <a:blip r:embed="rId3"/>
          <a:stretch>
            <a:fillRect/>
          </a:stretch>
        </p:blipFill>
        <p:spPr>
          <a:xfrm>
            <a:off x="5519085" y="1031450"/>
            <a:ext cx="4505954" cy="2667372"/>
          </a:xfrm>
          <a:prstGeom prst="rect">
            <a:avLst/>
          </a:prstGeom>
        </p:spPr>
      </p:pic>
      <p:pic>
        <p:nvPicPr>
          <p:cNvPr id="11" name="Picture 10">
            <a:extLst>
              <a:ext uri="{FF2B5EF4-FFF2-40B4-BE49-F238E27FC236}">
                <a16:creationId xmlns:a16="http://schemas.microsoft.com/office/drawing/2014/main" id="{8426E2B5-0FEC-1BAF-210A-4B8E6A5F563E}"/>
              </a:ext>
            </a:extLst>
          </p:cNvPr>
          <p:cNvPicPr>
            <a:picLocks noChangeAspect="1"/>
          </p:cNvPicPr>
          <p:nvPr/>
        </p:nvPicPr>
        <p:blipFill>
          <a:blip r:embed="rId4"/>
          <a:stretch>
            <a:fillRect/>
          </a:stretch>
        </p:blipFill>
        <p:spPr>
          <a:xfrm>
            <a:off x="2057400" y="3832328"/>
            <a:ext cx="2495898" cy="2686425"/>
          </a:xfrm>
          <a:prstGeom prst="rect">
            <a:avLst/>
          </a:prstGeom>
        </p:spPr>
      </p:pic>
      <p:pic>
        <p:nvPicPr>
          <p:cNvPr id="13" name="Picture 12">
            <a:extLst>
              <a:ext uri="{FF2B5EF4-FFF2-40B4-BE49-F238E27FC236}">
                <a16:creationId xmlns:a16="http://schemas.microsoft.com/office/drawing/2014/main" id="{882EA0DF-0AC3-CE0A-2EE7-332F3318438D}"/>
              </a:ext>
            </a:extLst>
          </p:cNvPr>
          <p:cNvPicPr>
            <a:picLocks noChangeAspect="1"/>
          </p:cNvPicPr>
          <p:nvPr/>
        </p:nvPicPr>
        <p:blipFill>
          <a:blip r:embed="rId5"/>
          <a:stretch>
            <a:fillRect/>
          </a:stretch>
        </p:blipFill>
        <p:spPr>
          <a:xfrm>
            <a:off x="5519085" y="3832328"/>
            <a:ext cx="4505954" cy="2686425"/>
          </a:xfrm>
          <a:prstGeom prst="rect">
            <a:avLst/>
          </a:prstGeom>
        </p:spPr>
      </p:pic>
    </p:spTree>
    <p:extLst>
      <p:ext uri="{BB962C8B-B14F-4D97-AF65-F5344CB8AC3E}">
        <p14:creationId xmlns:p14="http://schemas.microsoft.com/office/powerpoint/2010/main" val="3494239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55121C-8782-B2D4-D485-08026DCC42AA}"/>
              </a:ext>
            </a:extLst>
          </p:cNvPr>
          <p:cNvSpPr>
            <a:spLocks noGrp="1"/>
          </p:cNvSpPr>
          <p:nvPr>
            <p:ph type="sldNum" sz="quarter" idx="12"/>
          </p:nvPr>
        </p:nvSpPr>
        <p:spPr/>
        <p:txBody>
          <a:bodyPr/>
          <a:lstStyle/>
          <a:p>
            <a:fld id="{8A7A6979-0714-4377-B894-6BE4C2D6E202}" type="slidenum">
              <a:rPr lang="en-US" smtClean="0"/>
              <a:pPr/>
              <a:t>38</a:t>
            </a:fld>
            <a:endParaRPr lang="en-US" dirty="0"/>
          </a:p>
        </p:txBody>
      </p:sp>
      <p:pic>
        <p:nvPicPr>
          <p:cNvPr id="6" name="Picture 5">
            <a:extLst>
              <a:ext uri="{FF2B5EF4-FFF2-40B4-BE49-F238E27FC236}">
                <a16:creationId xmlns:a16="http://schemas.microsoft.com/office/drawing/2014/main" id="{EDB4080C-3597-2840-D791-6E02B06970E8}"/>
              </a:ext>
            </a:extLst>
          </p:cNvPr>
          <p:cNvPicPr>
            <a:picLocks noChangeAspect="1"/>
          </p:cNvPicPr>
          <p:nvPr/>
        </p:nvPicPr>
        <p:blipFill>
          <a:blip r:embed="rId2"/>
          <a:stretch>
            <a:fillRect/>
          </a:stretch>
        </p:blipFill>
        <p:spPr>
          <a:xfrm>
            <a:off x="2333448" y="2076261"/>
            <a:ext cx="2534004" cy="2705478"/>
          </a:xfrm>
          <a:prstGeom prst="rect">
            <a:avLst/>
          </a:prstGeom>
        </p:spPr>
      </p:pic>
      <p:pic>
        <p:nvPicPr>
          <p:cNvPr id="8" name="Picture 7">
            <a:extLst>
              <a:ext uri="{FF2B5EF4-FFF2-40B4-BE49-F238E27FC236}">
                <a16:creationId xmlns:a16="http://schemas.microsoft.com/office/drawing/2014/main" id="{65DAF122-D757-52E2-1C4F-6993F4331535}"/>
              </a:ext>
            </a:extLst>
          </p:cNvPr>
          <p:cNvPicPr>
            <a:picLocks noChangeAspect="1"/>
          </p:cNvPicPr>
          <p:nvPr/>
        </p:nvPicPr>
        <p:blipFill>
          <a:blip r:embed="rId3"/>
          <a:stretch>
            <a:fillRect/>
          </a:stretch>
        </p:blipFill>
        <p:spPr>
          <a:xfrm>
            <a:off x="5748025" y="2076261"/>
            <a:ext cx="4467849" cy="2705478"/>
          </a:xfrm>
          <a:prstGeom prst="rect">
            <a:avLst/>
          </a:prstGeom>
        </p:spPr>
      </p:pic>
      <p:sp>
        <p:nvSpPr>
          <p:cNvPr id="3" name="TextBox 2">
            <a:extLst>
              <a:ext uri="{FF2B5EF4-FFF2-40B4-BE49-F238E27FC236}">
                <a16:creationId xmlns:a16="http://schemas.microsoft.com/office/drawing/2014/main" id="{7F2A3A83-A179-28A5-CDF3-41B7160FC92A}"/>
              </a:ext>
            </a:extLst>
          </p:cNvPr>
          <p:cNvSpPr txBox="1"/>
          <p:nvPr/>
        </p:nvSpPr>
        <p:spPr>
          <a:xfrm>
            <a:off x="3675089" y="4881881"/>
            <a:ext cx="4145872" cy="338554"/>
          </a:xfrm>
          <a:prstGeom prst="rect">
            <a:avLst/>
          </a:prstGeom>
          <a:noFill/>
        </p:spPr>
        <p:txBody>
          <a:bodyPr wrap="square" rtlCol="0">
            <a:spAutoFit/>
          </a:bodyPr>
          <a:lstStyle/>
          <a:p>
            <a:r>
              <a:rPr lang="en-US" sz="1600" dirty="0"/>
              <a:t>Fig.9: Histogram of decrypted image  </a:t>
            </a:r>
            <a:endParaRPr lang="en-IN" sz="1600" dirty="0"/>
          </a:p>
        </p:txBody>
      </p:sp>
    </p:spTree>
    <p:extLst>
      <p:ext uri="{BB962C8B-B14F-4D97-AF65-F5344CB8AC3E}">
        <p14:creationId xmlns:p14="http://schemas.microsoft.com/office/powerpoint/2010/main" val="153022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A732-2A79-40A9-93D7-453DBFC6CE0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Original image VS Embedded Image</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AC1913-5A45-4DF5-BAAD-2241550BF1D8}"/>
              </a:ext>
            </a:extLst>
          </p:cNvPr>
          <p:cNvSpPr txBox="1"/>
          <p:nvPr/>
        </p:nvSpPr>
        <p:spPr>
          <a:xfrm>
            <a:off x="5655075" y="5987018"/>
            <a:ext cx="1180730" cy="369332"/>
          </a:xfrm>
          <a:prstGeom prst="rect">
            <a:avLst/>
          </a:prstGeom>
          <a:noFill/>
        </p:spPr>
        <p:txBody>
          <a:bodyPr wrap="square" rtlCol="0">
            <a:spAutoFit/>
          </a:bodyPr>
          <a:lstStyle/>
          <a:p>
            <a:r>
              <a:rPr lang="en-US" dirty="0"/>
              <a:t>Fig. 10</a:t>
            </a:r>
            <a:endParaRPr lang="en-IN" dirty="0"/>
          </a:p>
        </p:txBody>
      </p:sp>
      <p:sp>
        <p:nvSpPr>
          <p:cNvPr id="4" name="Slide Number Placeholder 3">
            <a:extLst>
              <a:ext uri="{FF2B5EF4-FFF2-40B4-BE49-F238E27FC236}">
                <a16:creationId xmlns:a16="http://schemas.microsoft.com/office/drawing/2014/main" id="{4A7CD789-4C26-C331-F411-6E9A3A848255}"/>
              </a:ext>
            </a:extLst>
          </p:cNvPr>
          <p:cNvSpPr>
            <a:spLocks noGrp="1"/>
          </p:cNvSpPr>
          <p:nvPr>
            <p:ph type="sldNum" sz="quarter" idx="12"/>
          </p:nvPr>
        </p:nvSpPr>
        <p:spPr/>
        <p:txBody>
          <a:bodyPr/>
          <a:lstStyle/>
          <a:p>
            <a:fld id="{8A7A6979-0714-4377-B894-6BE4C2D6E202}" type="slidenum">
              <a:rPr lang="en-US" smtClean="0"/>
              <a:pPr/>
              <a:t>39</a:t>
            </a:fld>
            <a:endParaRPr lang="en-US" dirty="0"/>
          </a:p>
        </p:txBody>
      </p:sp>
      <p:pic>
        <p:nvPicPr>
          <p:cNvPr id="6" name="Picture 5">
            <a:extLst>
              <a:ext uri="{FF2B5EF4-FFF2-40B4-BE49-F238E27FC236}">
                <a16:creationId xmlns:a16="http://schemas.microsoft.com/office/drawing/2014/main" id="{E00F9AFC-085B-4F01-9215-13D2100EB76D}"/>
              </a:ext>
            </a:extLst>
          </p:cNvPr>
          <p:cNvPicPr>
            <a:picLocks noChangeAspect="1"/>
          </p:cNvPicPr>
          <p:nvPr/>
        </p:nvPicPr>
        <p:blipFill>
          <a:blip r:embed="rId2"/>
          <a:stretch>
            <a:fillRect/>
          </a:stretch>
        </p:blipFill>
        <p:spPr>
          <a:xfrm>
            <a:off x="1371600" y="1672881"/>
            <a:ext cx="4000500" cy="4242954"/>
          </a:xfrm>
          <a:prstGeom prst="rect">
            <a:avLst/>
          </a:prstGeom>
        </p:spPr>
      </p:pic>
      <p:pic>
        <p:nvPicPr>
          <p:cNvPr id="8" name="Picture 7">
            <a:extLst>
              <a:ext uri="{FF2B5EF4-FFF2-40B4-BE49-F238E27FC236}">
                <a16:creationId xmlns:a16="http://schemas.microsoft.com/office/drawing/2014/main" id="{58079992-FEEC-1221-A598-8B492C42B563}"/>
              </a:ext>
            </a:extLst>
          </p:cNvPr>
          <p:cNvPicPr>
            <a:picLocks noChangeAspect="1"/>
          </p:cNvPicPr>
          <p:nvPr/>
        </p:nvPicPr>
        <p:blipFill>
          <a:blip r:embed="rId3"/>
          <a:stretch>
            <a:fillRect/>
          </a:stretch>
        </p:blipFill>
        <p:spPr>
          <a:xfrm>
            <a:off x="6606428" y="1689766"/>
            <a:ext cx="4000500" cy="4243876"/>
          </a:xfrm>
          <a:prstGeom prst="rect">
            <a:avLst/>
          </a:prstGeom>
        </p:spPr>
      </p:pic>
    </p:spTree>
    <p:extLst>
      <p:ext uri="{BB962C8B-B14F-4D97-AF65-F5344CB8AC3E}">
        <p14:creationId xmlns:p14="http://schemas.microsoft.com/office/powerpoint/2010/main" val="13884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70C3084-60EB-42F1-B141-96FE9B4BF9BE}"/>
              </a:ext>
            </a:extLst>
          </p:cNvPr>
          <p:cNvGraphicFramePr>
            <a:graphicFrameLocks/>
          </p:cNvGraphicFramePr>
          <p:nvPr>
            <p:extLst>
              <p:ext uri="{D42A27DB-BD31-4B8C-83A1-F6EECF244321}">
                <p14:modId xmlns:p14="http://schemas.microsoft.com/office/powerpoint/2010/main" val="647899907"/>
              </p:ext>
            </p:extLst>
          </p:nvPr>
        </p:nvGraphicFramePr>
        <p:xfrm>
          <a:off x="360014" y="543905"/>
          <a:ext cx="11471971" cy="5926182"/>
        </p:xfrm>
        <a:graphic>
          <a:graphicData uri="http://schemas.openxmlformats.org/drawingml/2006/table">
            <a:tbl>
              <a:tblPr firstRow="1" bandRow="1">
                <a:tableStyleId>{5C22544A-7EE6-4342-B048-85BDC9FD1C3A}</a:tableStyleId>
              </a:tblPr>
              <a:tblGrid>
                <a:gridCol w="756632">
                  <a:extLst>
                    <a:ext uri="{9D8B030D-6E8A-4147-A177-3AD203B41FA5}">
                      <a16:colId xmlns:a16="http://schemas.microsoft.com/office/drawing/2014/main" val="1384311390"/>
                    </a:ext>
                  </a:extLst>
                </a:gridCol>
                <a:gridCol w="2426443">
                  <a:extLst>
                    <a:ext uri="{9D8B030D-6E8A-4147-A177-3AD203B41FA5}">
                      <a16:colId xmlns:a16="http://schemas.microsoft.com/office/drawing/2014/main" val="2528169439"/>
                    </a:ext>
                  </a:extLst>
                </a:gridCol>
                <a:gridCol w="2661259">
                  <a:extLst>
                    <a:ext uri="{9D8B030D-6E8A-4147-A177-3AD203B41FA5}">
                      <a16:colId xmlns:a16="http://schemas.microsoft.com/office/drawing/2014/main" val="1822369890"/>
                    </a:ext>
                  </a:extLst>
                </a:gridCol>
                <a:gridCol w="3680975">
                  <a:extLst>
                    <a:ext uri="{9D8B030D-6E8A-4147-A177-3AD203B41FA5}">
                      <a16:colId xmlns:a16="http://schemas.microsoft.com/office/drawing/2014/main" val="2716433659"/>
                    </a:ext>
                  </a:extLst>
                </a:gridCol>
                <a:gridCol w="1946662">
                  <a:extLst>
                    <a:ext uri="{9D8B030D-6E8A-4147-A177-3AD203B41FA5}">
                      <a16:colId xmlns:a16="http://schemas.microsoft.com/office/drawing/2014/main" val="650719210"/>
                    </a:ext>
                  </a:extLst>
                </a:gridCol>
              </a:tblGrid>
              <a:tr h="478971">
                <a:tc>
                  <a:txBody>
                    <a:bodyPr/>
                    <a:lstStyle/>
                    <a:p>
                      <a:r>
                        <a:rPr lang="en-US" sz="1400" dirty="0" err="1"/>
                        <a:t>Sl.No</a:t>
                      </a:r>
                      <a:endParaRPr lang="en-IN" sz="1400" dirty="0"/>
                    </a:p>
                  </a:txBody>
                  <a:tcPr/>
                </a:tc>
                <a:tc>
                  <a:txBody>
                    <a:bodyPr/>
                    <a:lstStyle/>
                    <a:p>
                      <a:r>
                        <a:rPr lang="en-US" sz="1400" dirty="0"/>
                        <a:t>Author Name</a:t>
                      </a:r>
                      <a:endParaRPr lang="en-IN" sz="1400" dirty="0"/>
                    </a:p>
                  </a:txBody>
                  <a:tcPr/>
                </a:tc>
                <a:tc>
                  <a:txBody>
                    <a:bodyPr/>
                    <a:lstStyle/>
                    <a:p>
                      <a:r>
                        <a:rPr lang="en-US" sz="1400" dirty="0"/>
                        <a:t>Title of the Paper</a:t>
                      </a:r>
                      <a:endParaRPr lang="en-IN" sz="1400" dirty="0"/>
                    </a:p>
                  </a:txBody>
                  <a:tcPr/>
                </a:tc>
                <a:tc>
                  <a:txBody>
                    <a:bodyPr/>
                    <a:lstStyle/>
                    <a:p>
                      <a:r>
                        <a:rPr lang="en-US" sz="1400" dirty="0"/>
                        <a:t>Method</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3879877029"/>
                  </a:ext>
                </a:extLst>
              </a:tr>
              <a:tr h="972457">
                <a:tc>
                  <a:txBody>
                    <a:bodyPr/>
                    <a:lstStyle/>
                    <a:p>
                      <a:r>
                        <a:rPr lang="en-US" sz="1400" dirty="0"/>
                        <a:t>6</a:t>
                      </a:r>
                      <a:endParaRPr lang="en-IN" sz="1400" dirty="0"/>
                    </a:p>
                  </a:txBody>
                  <a:tcPr/>
                </a:tc>
                <a:tc>
                  <a:txBody>
                    <a:bodyPr/>
                    <a:lstStyle/>
                    <a:p>
                      <a:r>
                        <a:rPr lang="en-US" sz="1400" dirty="0" err="1"/>
                        <a:t>Dawahdeh</a:t>
                      </a:r>
                      <a:r>
                        <a:rPr lang="en-US" sz="1400" dirty="0"/>
                        <a:t>, Z.E., </a:t>
                      </a:r>
                      <a:r>
                        <a:rPr lang="en-US" sz="1400" dirty="0" err="1"/>
                        <a:t>Yaakob,S.N</a:t>
                      </a:r>
                      <a:r>
                        <a:rPr lang="en-US" sz="1400" dirty="0"/>
                        <a:t>., &amp; </a:t>
                      </a:r>
                      <a:r>
                        <a:rPr lang="en-US" sz="1400" dirty="0" err="1"/>
                        <a:t>Razif</a:t>
                      </a:r>
                      <a:r>
                        <a:rPr lang="en-US" sz="1400" dirty="0"/>
                        <a:t> bin Othman, R</a:t>
                      </a:r>
                      <a:endParaRPr lang="en-IN" sz="1400" dirty="0"/>
                    </a:p>
                  </a:txBody>
                  <a:tcPr/>
                </a:tc>
                <a:tc>
                  <a:txBody>
                    <a:bodyPr/>
                    <a:lstStyle/>
                    <a:p>
                      <a:r>
                        <a:rPr lang="en-US" sz="1400" b="0" dirty="0"/>
                        <a:t>A new image encryption technique combining Elliptic Curve Cryptosystem with Hill Cipher (2017)</a:t>
                      </a:r>
                      <a:endParaRPr lang="en-IN" sz="1400" b="0" dirty="0"/>
                    </a:p>
                  </a:txBody>
                  <a:tcPr/>
                </a:tc>
                <a:tc>
                  <a:txBody>
                    <a:bodyPr/>
                    <a:lstStyle/>
                    <a:p>
                      <a:r>
                        <a:rPr lang="en-US" sz="1400" dirty="0"/>
                        <a:t>Combination of ECC and Hill cipher algorithms</a:t>
                      </a:r>
                      <a:endParaRPr lang="en-IN" sz="1400" dirty="0"/>
                    </a:p>
                  </a:txBody>
                  <a:tcPr/>
                </a:tc>
                <a:tc>
                  <a:txBody>
                    <a:bodyPr/>
                    <a:lstStyle/>
                    <a:p>
                      <a:r>
                        <a:rPr lang="en-US" sz="1400" dirty="0"/>
                        <a:t>To convert a symmetrical Hill cipher to asymmetric and to encrypt with ECC key</a:t>
                      </a:r>
                      <a:endParaRPr lang="en-IN" sz="1400" dirty="0"/>
                    </a:p>
                  </a:txBody>
                  <a:tcPr/>
                </a:tc>
                <a:extLst>
                  <a:ext uri="{0D108BD9-81ED-4DB2-BD59-A6C34878D82A}">
                    <a16:rowId xmlns:a16="http://schemas.microsoft.com/office/drawing/2014/main" val="3193015649"/>
                  </a:ext>
                </a:extLst>
              </a:tr>
              <a:tr h="972457">
                <a:tc>
                  <a:txBody>
                    <a:bodyPr/>
                    <a:lstStyle/>
                    <a:p>
                      <a:r>
                        <a:rPr lang="en-US" sz="1400" dirty="0"/>
                        <a:t>7</a:t>
                      </a:r>
                      <a:endParaRPr lang="en-IN" sz="1400" dirty="0"/>
                    </a:p>
                  </a:txBody>
                  <a:tcPr/>
                </a:tc>
                <a:tc>
                  <a:txBody>
                    <a:bodyPr/>
                    <a:lstStyle/>
                    <a:p>
                      <a:r>
                        <a:rPr lang="en-US" sz="1400" dirty="0" err="1"/>
                        <a:t>Som</a:t>
                      </a:r>
                      <a:r>
                        <a:rPr lang="en-US" sz="1400" dirty="0"/>
                        <a:t> ,</a:t>
                      </a:r>
                      <a:r>
                        <a:rPr lang="en-US" sz="1400" dirty="0" err="1"/>
                        <a:t>S.,Majumder</a:t>
                      </a:r>
                      <a:r>
                        <a:rPr lang="en-US" sz="1400" dirty="0"/>
                        <a:t>, R., &amp; Dutta, S.</a:t>
                      </a:r>
                      <a:endParaRPr lang="en-IN" sz="1400" dirty="0"/>
                    </a:p>
                  </a:txBody>
                  <a:tcPr/>
                </a:tc>
                <a:tc>
                  <a:txBody>
                    <a:bodyPr/>
                    <a:lstStyle/>
                    <a:p>
                      <a:r>
                        <a:rPr lang="en-US" sz="1400" dirty="0"/>
                        <a:t>Elliptic curve cryptography: A dynamic paradigm (2017)</a:t>
                      </a:r>
                      <a:endParaRPr lang="en-IN" sz="1400" dirty="0"/>
                    </a:p>
                  </a:txBody>
                  <a:tcPr/>
                </a:tc>
                <a:tc>
                  <a:txBody>
                    <a:bodyPr/>
                    <a:lstStyle/>
                    <a:p>
                      <a:r>
                        <a:rPr lang="en-US" sz="1400" dirty="0"/>
                        <a:t>Using Multiple curves</a:t>
                      </a:r>
                      <a:endParaRPr lang="en-IN" sz="1400" dirty="0"/>
                    </a:p>
                  </a:txBody>
                  <a:tcPr/>
                </a:tc>
                <a:tc>
                  <a:txBody>
                    <a:bodyPr/>
                    <a:lstStyle/>
                    <a:p>
                      <a:r>
                        <a:rPr lang="en-US" sz="1400" dirty="0"/>
                        <a:t>Dynamic selection of the elliptical curve depending upon the data values</a:t>
                      </a:r>
                      <a:endParaRPr lang="en-IN" sz="1400" dirty="0"/>
                    </a:p>
                  </a:txBody>
                  <a:tcPr/>
                </a:tc>
                <a:extLst>
                  <a:ext uri="{0D108BD9-81ED-4DB2-BD59-A6C34878D82A}">
                    <a16:rowId xmlns:a16="http://schemas.microsoft.com/office/drawing/2014/main" val="2824205855"/>
                  </a:ext>
                </a:extLst>
              </a:tr>
              <a:tr h="972457">
                <a:tc>
                  <a:txBody>
                    <a:bodyPr/>
                    <a:lstStyle/>
                    <a:p>
                      <a:r>
                        <a:rPr lang="en-US" sz="1400" dirty="0"/>
                        <a:t>8</a:t>
                      </a:r>
                      <a:endParaRPr lang="en-IN" sz="1400" dirty="0"/>
                    </a:p>
                  </a:txBody>
                  <a:tcPr/>
                </a:tc>
                <a:tc>
                  <a:txBody>
                    <a:bodyPr/>
                    <a:lstStyle/>
                    <a:p>
                      <a:r>
                        <a:rPr lang="en-US" sz="1400" dirty="0" err="1"/>
                        <a:t>Khazaei</a:t>
                      </a:r>
                      <a:r>
                        <a:rPr lang="en-US" sz="1400" dirty="0"/>
                        <a:t>, S &amp; Ahmadi, S</a:t>
                      </a:r>
                      <a:endParaRPr lang="en-IN" sz="1400" dirty="0"/>
                    </a:p>
                  </a:txBody>
                  <a:tcPr/>
                </a:tc>
                <a:tc>
                  <a:txBody>
                    <a:bodyPr/>
                    <a:lstStyle/>
                    <a:p>
                      <a:r>
                        <a:rPr lang="en-US" sz="1400" dirty="0"/>
                        <a:t>Cipher text-only attack on </a:t>
                      </a:r>
                      <a:r>
                        <a:rPr lang="en-US" sz="1400" dirty="0" err="1"/>
                        <a:t>dXd</a:t>
                      </a:r>
                      <a:r>
                        <a:rPr lang="en-US" sz="1400" dirty="0"/>
                        <a:t> Hill in O(dl3) (2017)</a:t>
                      </a:r>
                      <a:endParaRPr lang="en-IN" sz="1400" dirty="0"/>
                    </a:p>
                  </a:txBody>
                  <a:tcPr/>
                </a:tc>
                <a:tc>
                  <a:txBody>
                    <a:bodyPr/>
                    <a:lstStyle/>
                    <a:p>
                      <a:r>
                        <a:rPr lang="en-US" sz="1400" dirty="0"/>
                        <a:t>Using the symmetrical encryption Hill Cipher</a:t>
                      </a:r>
                      <a:endParaRPr lang="en-IN" sz="1400" dirty="0"/>
                    </a:p>
                  </a:txBody>
                  <a:tcPr/>
                </a:tc>
                <a:tc>
                  <a:txBody>
                    <a:bodyPr/>
                    <a:lstStyle/>
                    <a:p>
                      <a:r>
                        <a:rPr lang="en-US" sz="1400" dirty="0"/>
                        <a:t>Data is encrypted by Hill Cipher is vulnerable to brute force attack, reducing the complexity of algorithm</a:t>
                      </a:r>
                      <a:endParaRPr lang="en-IN" sz="1400" dirty="0"/>
                    </a:p>
                  </a:txBody>
                  <a:tcPr/>
                </a:tc>
                <a:extLst>
                  <a:ext uri="{0D108BD9-81ED-4DB2-BD59-A6C34878D82A}">
                    <a16:rowId xmlns:a16="http://schemas.microsoft.com/office/drawing/2014/main" val="229357366"/>
                  </a:ext>
                </a:extLst>
              </a:tr>
              <a:tr h="972457">
                <a:tc>
                  <a:txBody>
                    <a:bodyPr/>
                    <a:lstStyle/>
                    <a:p>
                      <a:r>
                        <a:rPr lang="en-US" sz="1400" dirty="0"/>
                        <a:t>9</a:t>
                      </a:r>
                      <a:endParaRPr lang="en-IN" sz="1400" dirty="0"/>
                    </a:p>
                  </a:txBody>
                  <a:tcPr/>
                </a:tc>
                <a:tc>
                  <a:txBody>
                    <a:bodyPr/>
                    <a:lstStyle/>
                    <a:p>
                      <a:r>
                        <a:rPr lang="en-US" sz="1400" dirty="0" err="1"/>
                        <a:t>Selvi,S</a:t>
                      </a:r>
                      <a:r>
                        <a:rPr lang="en-US" sz="1400" dirty="0"/>
                        <a:t>., </a:t>
                      </a:r>
                      <a:r>
                        <a:rPr lang="en-US" sz="1400" dirty="0" err="1"/>
                        <a:t>Gobi,M</a:t>
                      </a:r>
                      <a:r>
                        <a:rPr lang="en-US" sz="1400" dirty="0"/>
                        <a:t>., Kanchana, M., &amp; Mary, S. F</a:t>
                      </a:r>
                      <a:endParaRPr lang="en-IN" sz="1400" dirty="0"/>
                    </a:p>
                  </a:txBody>
                  <a:tcPr/>
                </a:tc>
                <a:tc>
                  <a:txBody>
                    <a:bodyPr/>
                    <a:lstStyle/>
                    <a:p>
                      <a:r>
                        <a:rPr lang="en-US" sz="1400" dirty="0"/>
                        <a:t>Hyperelliptic curve cryptography in multi-cloud-security using DNA(genetic</a:t>
                      </a:r>
                      <a:r>
                        <a:rPr lang="en-US" sz="1400"/>
                        <a:t>) techniques (2015)</a:t>
                      </a:r>
                      <a:endParaRPr lang="en-IN" sz="1400" dirty="0"/>
                    </a:p>
                  </a:txBody>
                  <a:tcPr/>
                </a:tc>
                <a:tc>
                  <a:txBody>
                    <a:bodyPr/>
                    <a:lstStyle/>
                    <a:p>
                      <a:r>
                        <a:rPr lang="en-US" sz="1400" dirty="0"/>
                        <a:t>Using ECC with DNA sequence</a:t>
                      </a:r>
                      <a:endParaRPr lang="en-IN" sz="1400" dirty="0"/>
                    </a:p>
                  </a:txBody>
                  <a:tcPr/>
                </a:tc>
                <a:tc>
                  <a:txBody>
                    <a:bodyPr/>
                    <a:lstStyle/>
                    <a:p>
                      <a:r>
                        <a:rPr lang="en-US" sz="1400" dirty="0"/>
                        <a:t>DNA scrambling sequence implemented data is encrypted with an ECC key</a:t>
                      </a:r>
                      <a:endParaRPr lang="en-IN" sz="1400" dirty="0"/>
                    </a:p>
                  </a:txBody>
                  <a:tcPr/>
                </a:tc>
                <a:extLst>
                  <a:ext uri="{0D108BD9-81ED-4DB2-BD59-A6C34878D82A}">
                    <a16:rowId xmlns:a16="http://schemas.microsoft.com/office/drawing/2014/main" val="2572108868"/>
                  </a:ext>
                </a:extLst>
              </a:tr>
              <a:tr h="383178">
                <a:tc>
                  <a:txBody>
                    <a:bodyPr/>
                    <a:lstStyle/>
                    <a:p>
                      <a:r>
                        <a:rPr lang="en-US" sz="1400" dirty="0"/>
                        <a:t>10</a:t>
                      </a:r>
                      <a:endParaRPr lang="en-IN" sz="1400" dirty="0"/>
                    </a:p>
                  </a:txBody>
                  <a:tcPr/>
                </a:tc>
                <a:tc>
                  <a:txBody>
                    <a:bodyPr/>
                    <a:lstStyle/>
                    <a:p>
                      <a:r>
                        <a:rPr lang="en-US" sz="1400" dirty="0"/>
                        <a:t>Acharya B., Sharma, M.D., Tiwari, S., &amp; </a:t>
                      </a:r>
                      <a:r>
                        <a:rPr lang="en-US" sz="1400" dirty="0" err="1"/>
                        <a:t>Minz</a:t>
                      </a:r>
                      <a:r>
                        <a:rPr lang="en-US" sz="1400" dirty="0"/>
                        <a:t>, V.K</a:t>
                      </a:r>
                      <a:endParaRPr lang="en-IN" sz="1400" dirty="0"/>
                    </a:p>
                  </a:txBody>
                  <a:tcPr/>
                </a:tc>
                <a:tc>
                  <a:txBody>
                    <a:bodyPr/>
                    <a:lstStyle/>
                    <a:p>
                      <a:r>
                        <a:rPr lang="en-US" sz="1400" dirty="0"/>
                        <a:t>Privacy protection of biometric traits using modified hill cipher with </a:t>
                      </a:r>
                      <a:r>
                        <a:rPr lang="en-US" sz="1400" dirty="0" err="1"/>
                        <a:t>involuntory</a:t>
                      </a:r>
                      <a:r>
                        <a:rPr lang="en-US" sz="1400" dirty="0"/>
                        <a:t> key and robust cryptosystem (2010)</a:t>
                      </a:r>
                      <a:endParaRPr lang="en-IN" sz="1400" dirty="0"/>
                    </a:p>
                  </a:txBody>
                  <a:tcPr/>
                </a:tc>
                <a:tc>
                  <a:txBody>
                    <a:bodyPr/>
                    <a:lstStyle/>
                    <a:p>
                      <a:r>
                        <a:rPr lang="en-US" sz="1400" dirty="0"/>
                        <a:t>Biometric data protection by modified Hill </a:t>
                      </a:r>
                      <a:r>
                        <a:rPr lang="en-US" sz="1400" dirty="0" err="1"/>
                        <a:t>Ciper</a:t>
                      </a:r>
                      <a:endParaRPr lang="en-IN" sz="1400" dirty="0"/>
                    </a:p>
                  </a:txBody>
                  <a:tcPr/>
                </a:tc>
                <a:tc>
                  <a:txBody>
                    <a:bodyPr/>
                    <a:lstStyle/>
                    <a:p>
                      <a:r>
                        <a:rPr lang="en-US" sz="1400" dirty="0"/>
                        <a:t>Here the Hill Cipher key is a self </a:t>
                      </a:r>
                      <a:r>
                        <a:rPr lang="en-US" sz="1400" dirty="0" err="1"/>
                        <a:t>involuntory</a:t>
                      </a:r>
                      <a:r>
                        <a:rPr lang="en-US" sz="1400" dirty="0"/>
                        <a:t> matrix </a:t>
                      </a:r>
                      <a:r>
                        <a:rPr lang="en-US" sz="1400" dirty="0" err="1"/>
                        <a:t>wich</a:t>
                      </a:r>
                      <a:r>
                        <a:rPr lang="en-US" sz="1400" dirty="0"/>
                        <a:t> is non singular. This helps in less </a:t>
                      </a:r>
                      <a:r>
                        <a:rPr lang="en-US" sz="1400" dirty="0" err="1"/>
                        <a:t>encrysption</a:t>
                      </a:r>
                      <a:r>
                        <a:rPr lang="en-US" sz="1400" dirty="0"/>
                        <a:t> and decryption time.</a:t>
                      </a:r>
                      <a:endParaRPr lang="en-IN" sz="1400" dirty="0"/>
                    </a:p>
                  </a:txBody>
                  <a:tcPr/>
                </a:tc>
                <a:extLst>
                  <a:ext uri="{0D108BD9-81ED-4DB2-BD59-A6C34878D82A}">
                    <a16:rowId xmlns:a16="http://schemas.microsoft.com/office/drawing/2014/main" val="2417743649"/>
                  </a:ext>
                </a:extLst>
              </a:tr>
            </a:tbl>
          </a:graphicData>
        </a:graphic>
      </p:graphicFrame>
      <p:sp>
        <p:nvSpPr>
          <p:cNvPr id="2" name="Slide Number Placeholder 1">
            <a:extLst>
              <a:ext uri="{FF2B5EF4-FFF2-40B4-BE49-F238E27FC236}">
                <a16:creationId xmlns:a16="http://schemas.microsoft.com/office/drawing/2014/main" id="{2FC8D6F8-7D80-8A69-AADD-1F9F277C6F05}"/>
              </a:ext>
            </a:extLst>
          </p:cNvPr>
          <p:cNvSpPr>
            <a:spLocks noGrp="1"/>
          </p:cNvSpPr>
          <p:nvPr>
            <p:ph type="sldNum" sz="quarter" idx="12"/>
          </p:nvPr>
        </p:nvSpPr>
        <p:spPr/>
        <p:txBody>
          <a:bodyPr/>
          <a:lstStyle/>
          <a:p>
            <a:fld id="{8A7A6979-0714-4377-B894-6BE4C2D6E202}" type="slidenum">
              <a:rPr lang="en-US" smtClean="0"/>
              <a:t>4</a:t>
            </a:fld>
            <a:endParaRPr lang="en-US" dirty="0"/>
          </a:p>
        </p:txBody>
      </p:sp>
    </p:spTree>
    <p:extLst>
      <p:ext uri="{BB962C8B-B14F-4D97-AF65-F5344CB8AC3E}">
        <p14:creationId xmlns:p14="http://schemas.microsoft.com/office/powerpoint/2010/main" val="3133651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7EEF-67B2-4745-94FB-D7791E23B2E9}"/>
              </a:ext>
            </a:extLst>
          </p:cNvPr>
          <p:cNvSpPr>
            <a:spLocks noGrp="1"/>
          </p:cNvSpPr>
          <p:nvPr>
            <p:ph type="title"/>
          </p:nvPr>
        </p:nvSpPr>
        <p:spPr>
          <a:xfrm>
            <a:off x="716131" y="181992"/>
            <a:ext cx="10515600" cy="771217"/>
          </a:xfrm>
        </p:spPr>
        <p:txBody>
          <a:bodyPr>
            <a:normAutofit/>
          </a:bodyPr>
          <a:lstStyle/>
          <a:p>
            <a:r>
              <a:rPr lang="en-US" sz="4000" dirty="0">
                <a:latin typeface="Times New Roman" panose="02020603050405020304" pitchFamily="18" charset="0"/>
                <a:cs typeface="Times New Roman" panose="02020603050405020304" pitchFamily="18" charset="0"/>
              </a:rPr>
              <a:t>Histogram of Original VS Embedded Image</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00C79F-AD4F-4BE9-BB71-48F84E7182AC}"/>
              </a:ext>
            </a:extLst>
          </p:cNvPr>
          <p:cNvSpPr txBox="1"/>
          <p:nvPr/>
        </p:nvSpPr>
        <p:spPr>
          <a:xfrm>
            <a:off x="5611428" y="5622536"/>
            <a:ext cx="1189608" cy="369332"/>
          </a:xfrm>
          <a:prstGeom prst="rect">
            <a:avLst/>
          </a:prstGeom>
          <a:noFill/>
        </p:spPr>
        <p:txBody>
          <a:bodyPr wrap="square" rtlCol="0">
            <a:spAutoFit/>
          </a:bodyPr>
          <a:lstStyle/>
          <a:p>
            <a:r>
              <a:rPr lang="en-US" dirty="0"/>
              <a:t>Fig. 11</a:t>
            </a:r>
            <a:endParaRPr lang="en-IN" dirty="0"/>
          </a:p>
        </p:txBody>
      </p:sp>
      <p:sp>
        <p:nvSpPr>
          <p:cNvPr id="4" name="Slide Number Placeholder 3">
            <a:extLst>
              <a:ext uri="{FF2B5EF4-FFF2-40B4-BE49-F238E27FC236}">
                <a16:creationId xmlns:a16="http://schemas.microsoft.com/office/drawing/2014/main" id="{B6E59F94-CA48-43E2-2CED-AA7769CB9BAB}"/>
              </a:ext>
            </a:extLst>
          </p:cNvPr>
          <p:cNvSpPr>
            <a:spLocks noGrp="1"/>
          </p:cNvSpPr>
          <p:nvPr>
            <p:ph type="sldNum" sz="quarter" idx="12"/>
          </p:nvPr>
        </p:nvSpPr>
        <p:spPr/>
        <p:txBody>
          <a:bodyPr/>
          <a:lstStyle/>
          <a:p>
            <a:fld id="{8A7A6979-0714-4377-B894-6BE4C2D6E202}" type="slidenum">
              <a:rPr lang="en-US" smtClean="0"/>
              <a:pPr/>
              <a:t>40</a:t>
            </a:fld>
            <a:endParaRPr lang="en-US" dirty="0"/>
          </a:p>
        </p:txBody>
      </p:sp>
      <p:pic>
        <p:nvPicPr>
          <p:cNvPr id="7" name="Picture 6">
            <a:extLst>
              <a:ext uri="{FF2B5EF4-FFF2-40B4-BE49-F238E27FC236}">
                <a16:creationId xmlns:a16="http://schemas.microsoft.com/office/drawing/2014/main" id="{854A97C9-AEE6-6CDC-7735-6420A7F7C8E2}"/>
              </a:ext>
            </a:extLst>
          </p:cNvPr>
          <p:cNvPicPr>
            <a:picLocks noChangeAspect="1"/>
          </p:cNvPicPr>
          <p:nvPr/>
        </p:nvPicPr>
        <p:blipFill>
          <a:blip r:embed="rId2"/>
          <a:stretch>
            <a:fillRect/>
          </a:stretch>
        </p:blipFill>
        <p:spPr>
          <a:xfrm>
            <a:off x="6206232" y="1599944"/>
            <a:ext cx="4477375" cy="3658111"/>
          </a:xfrm>
          <a:prstGeom prst="rect">
            <a:avLst/>
          </a:prstGeom>
        </p:spPr>
      </p:pic>
      <p:pic>
        <p:nvPicPr>
          <p:cNvPr id="8" name="Picture 7">
            <a:extLst>
              <a:ext uri="{FF2B5EF4-FFF2-40B4-BE49-F238E27FC236}">
                <a16:creationId xmlns:a16="http://schemas.microsoft.com/office/drawing/2014/main" id="{03BFC646-5732-4D76-4185-B535B95C0F2C}"/>
              </a:ext>
            </a:extLst>
          </p:cNvPr>
          <p:cNvPicPr>
            <a:picLocks noChangeAspect="1"/>
          </p:cNvPicPr>
          <p:nvPr/>
        </p:nvPicPr>
        <p:blipFill>
          <a:blip r:embed="rId3"/>
          <a:stretch>
            <a:fillRect/>
          </a:stretch>
        </p:blipFill>
        <p:spPr>
          <a:xfrm>
            <a:off x="1095856" y="1599944"/>
            <a:ext cx="4505954" cy="3658111"/>
          </a:xfrm>
          <a:prstGeom prst="rect">
            <a:avLst/>
          </a:prstGeom>
        </p:spPr>
      </p:pic>
    </p:spTree>
    <p:extLst>
      <p:ext uri="{BB962C8B-B14F-4D97-AF65-F5344CB8AC3E}">
        <p14:creationId xmlns:p14="http://schemas.microsoft.com/office/powerpoint/2010/main" val="1167948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8163-6DAD-45CB-96B5-C98AA88BD50B}"/>
              </a:ext>
            </a:extLst>
          </p:cNvPr>
          <p:cNvSpPr>
            <a:spLocks noGrp="1"/>
          </p:cNvSpPr>
          <p:nvPr>
            <p:ph type="title"/>
          </p:nvPr>
        </p:nvSpPr>
        <p:spPr>
          <a:xfrm>
            <a:off x="838200" y="365126"/>
            <a:ext cx="10515600" cy="780094"/>
          </a:xfrm>
        </p:spPr>
        <p:txBody>
          <a:bodyPr>
            <a:normAutofit/>
          </a:bodyPr>
          <a:lstStyle/>
          <a:p>
            <a:r>
              <a:rPr lang="en-US" sz="4000" dirty="0">
                <a:latin typeface="Times New Roman" panose="02020603050405020304" pitchFamily="18" charset="0"/>
                <a:cs typeface="Times New Roman" panose="02020603050405020304" pitchFamily="18" charset="0"/>
              </a:rPr>
              <a:t>Embedded Image VS Image after extraction</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3C731F-44BF-4FAF-A773-D489D6D10FE8}"/>
              </a:ext>
            </a:extLst>
          </p:cNvPr>
          <p:cNvSpPr txBox="1"/>
          <p:nvPr/>
        </p:nvSpPr>
        <p:spPr>
          <a:xfrm>
            <a:off x="5557421" y="6322666"/>
            <a:ext cx="861134" cy="369332"/>
          </a:xfrm>
          <a:prstGeom prst="rect">
            <a:avLst/>
          </a:prstGeom>
          <a:noFill/>
        </p:spPr>
        <p:txBody>
          <a:bodyPr wrap="square" rtlCol="0">
            <a:spAutoFit/>
          </a:bodyPr>
          <a:lstStyle/>
          <a:p>
            <a:r>
              <a:rPr lang="en-US" dirty="0"/>
              <a:t>Fig. 12</a:t>
            </a:r>
            <a:endParaRPr lang="en-IN" dirty="0"/>
          </a:p>
        </p:txBody>
      </p:sp>
      <p:sp>
        <p:nvSpPr>
          <p:cNvPr id="5" name="Slide Number Placeholder 4">
            <a:extLst>
              <a:ext uri="{FF2B5EF4-FFF2-40B4-BE49-F238E27FC236}">
                <a16:creationId xmlns:a16="http://schemas.microsoft.com/office/drawing/2014/main" id="{EF5B4D10-6B13-C097-AB86-1A6B40E576F2}"/>
              </a:ext>
            </a:extLst>
          </p:cNvPr>
          <p:cNvSpPr>
            <a:spLocks noGrp="1"/>
          </p:cNvSpPr>
          <p:nvPr>
            <p:ph type="sldNum" sz="quarter" idx="12"/>
          </p:nvPr>
        </p:nvSpPr>
        <p:spPr/>
        <p:txBody>
          <a:bodyPr/>
          <a:lstStyle/>
          <a:p>
            <a:fld id="{8A7A6979-0714-4377-B894-6BE4C2D6E202}" type="slidenum">
              <a:rPr lang="en-US" smtClean="0"/>
              <a:pPr/>
              <a:t>41</a:t>
            </a:fld>
            <a:endParaRPr lang="en-US" dirty="0"/>
          </a:p>
        </p:txBody>
      </p:sp>
      <p:pic>
        <p:nvPicPr>
          <p:cNvPr id="6" name="Picture 5">
            <a:extLst>
              <a:ext uri="{FF2B5EF4-FFF2-40B4-BE49-F238E27FC236}">
                <a16:creationId xmlns:a16="http://schemas.microsoft.com/office/drawing/2014/main" id="{55E683C9-BCD1-332C-9EC9-95DF62489B4B}"/>
              </a:ext>
            </a:extLst>
          </p:cNvPr>
          <p:cNvPicPr>
            <a:picLocks noChangeAspect="1"/>
          </p:cNvPicPr>
          <p:nvPr/>
        </p:nvPicPr>
        <p:blipFill>
          <a:blip r:embed="rId2"/>
          <a:stretch>
            <a:fillRect/>
          </a:stretch>
        </p:blipFill>
        <p:spPr>
          <a:xfrm>
            <a:off x="2095500" y="1612005"/>
            <a:ext cx="4000500" cy="4243876"/>
          </a:xfrm>
          <a:prstGeom prst="rect">
            <a:avLst/>
          </a:prstGeom>
        </p:spPr>
      </p:pic>
      <p:pic>
        <p:nvPicPr>
          <p:cNvPr id="8" name="Picture 7">
            <a:extLst>
              <a:ext uri="{FF2B5EF4-FFF2-40B4-BE49-F238E27FC236}">
                <a16:creationId xmlns:a16="http://schemas.microsoft.com/office/drawing/2014/main" id="{14DC0028-AD47-390E-8BB5-6A470DF82320}"/>
              </a:ext>
            </a:extLst>
          </p:cNvPr>
          <p:cNvPicPr>
            <a:picLocks noChangeAspect="1"/>
          </p:cNvPicPr>
          <p:nvPr/>
        </p:nvPicPr>
        <p:blipFill>
          <a:blip r:embed="rId3"/>
          <a:stretch>
            <a:fillRect/>
          </a:stretch>
        </p:blipFill>
        <p:spPr>
          <a:xfrm>
            <a:off x="6418555" y="1612004"/>
            <a:ext cx="4030920" cy="4243875"/>
          </a:xfrm>
          <a:prstGeom prst="rect">
            <a:avLst/>
          </a:prstGeom>
        </p:spPr>
      </p:pic>
    </p:spTree>
    <p:extLst>
      <p:ext uri="{BB962C8B-B14F-4D97-AF65-F5344CB8AC3E}">
        <p14:creationId xmlns:p14="http://schemas.microsoft.com/office/powerpoint/2010/main" val="4260853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D2C6-1A37-419E-BEAC-15FD7AF1D4D0}"/>
              </a:ext>
            </a:extLst>
          </p:cNvPr>
          <p:cNvSpPr>
            <a:spLocks noGrp="1"/>
          </p:cNvSpPr>
          <p:nvPr>
            <p:ph type="title"/>
          </p:nvPr>
        </p:nvSpPr>
        <p:spPr>
          <a:xfrm>
            <a:off x="838200" y="242360"/>
            <a:ext cx="10515600" cy="915035"/>
          </a:xfrm>
        </p:spPr>
        <p:txBody>
          <a:bodyPr>
            <a:normAutofit/>
          </a:bodyPr>
          <a:lstStyle/>
          <a:p>
            <a:r>
              <a:rPr lang="en-US" sz="4000" dirty="0">
                <a:latin typeface="Times New Roman" panose="02020603050405020304" pitchFamily="18" charset="0"/>
                <a:cs typeface="Times New Roman" panose="02020603050405020304" pitchFamily="18" charset="0"/>
              </a:rPr>
              <a:t>Histogram of Embedded VS Extracted Image</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413E9A-6F0D-4B96-B9E5-C49C581C94B7}"/>
              </a:ext>
            </a:extLst>
          </p:cNvPr>
          <p:cNvSpPr txBox="1"/>
          <p:nvPr/>
        </p:nvSpPr>
        <p:spPr>
          <a:xfrm>
            <a:off x="5542625" y="5614144"/>
            <a:ext cx="949911" cy="338554"/>
          </a:xfrm>
          <a:prstGeom prst="rect">
            <a:avLst/>
          </a:prstGeom>
          <a:noFill/>
        </p:spPr>
        <p:txBody>
          <a:bodyPr wrap="square" rtlCol="0">
            <a:spAutoFit/>
          </a:bodyPr>
          <a:lstStyle/>
          <a:p>
            <a:r>
              <a:rPr lang="en-US" sz="1600" dirty="0"/>
              <a:t>Fig. 13</a:t>
            </a:r>
            <a:endParaRPr lang="en-IN" sz="1600" dirty="0"/>
          </a:p>
        </p:txBody>
      </p:sp>
      <p:sp>
        <p:nvSpPr>
          <p:cNvPr id="5" name="Slide Number Placeholder 4">
            <a:extLst>
              <a:ext uri="{FF2B5EF4-FFF2-40B4-BE49-F238E27FC236}">
                <a16:creationId xmlns:a16="http://schemas.microsoft.com/office/drawing/2014/main" id="{997D7D50-6485-F1C6-8969-80D48A131E47}"/>
              </a:ext>
            </a:extLst>
          </p:cNvPr>
          <p:cNvSpPr>
            <a:spLocks noGrp="1"/>
          </p:cNvSpPr>
          <p:nvPr>
            <p:ph type="sldNum" sz="quarter" idx="12"/>
          </p:nvPr>
        </p:nvSpPr>
        <p:spPr/>
        <p:txBody>
          <a:bodyPr/>
          <a:lstStyle/>
          <a:p>
            <a:fld id="{8A7A6979-0714-4377-B894-6BE4C2D6E202}" type="slidenum">
              <a:rPr lang="en-US" smtClean="0"/>
              <a:pPr/>
              <a:t>42</a:t>
            </a:fld>
            <a:endParaRPr lang="en-US" dirty="0"/>
          </a:p>
        </p:txBody>
      </p:sp>
      <p:pic>
        <p:nvPicPr>
          <p:cNvPr id="6" name="Picture 5">
            <a:extLst>
              <a:ext uri="{FF2B5EF4-FFF2-40B4-BE49-F238E27FC236}">
                <a16:creationId xmlns:a16="http://schemas.microsoft.com/office/drawing/2014/main" id="{B114C2B3-6018-A074-686A-0452AC8C5443}"/>
              </a:ext>
            </a:extLst>
          </p:cNvPr>
          <p:cNvPicPr>
            <a:picLocks noChangeAspect="1"/>
          </p:cNvPicPr>
          <p:nvPr/>
        </p:nvPicPr>
        <p:blipFill>
          <a:blip r:embed="rId2"/>
          <a:stretch>
            <a:fillRect/>
          </a:stretch>
        </p:blipFill>
        <p:spPr>
          <a:xfrm>
            <a:off x="1009650" y="1599944"/>
            <a:ext cx="4477375" cy="3658111"/>
          </a:xfrm>
          <a:prstGeom prst="rect">
            <a:avLst/>
          </a:prstGeom>
        </p:spPr>
      </p:pic>
      <p:pic>
        <p:nvPicPr>
          <p:cNvPr id="8" name="Picture 7">
            <a:extLst>
              <a:ext uri="{FF2B5EF4-FFF2-40B4-BE49-F238E27FC236}">
                <a16:creationId xmlns:a16="http://schemas.microsoft.com/office/drawing/2014/main" id="{47E36441-A56C-B4D9-3A71-107B9652C14C}"/>
              </a:ext>
            </a:extLst>
          </p:cNvPr>
          <p:cNvPicPr>
            <a:picLocks noChangeAspect="1"/>
          </p:cNvPicPr>
          <p:nvPr/>
        </p:nvPicPr>
        <p:blipFill>
          <a:blip r:embed="rId3"/>
          <a:stretch>
            <a:fillRect/>
          </a:stretch>
        </p:blipFill>
        <p:spPr>
          <a:xfrm>
            <a:off x="6169980" y="1599944"/>
            <a:ext cx="4458322" cy="3620005"/>
          </a:xfrm>
          <a:prstGeom prst="rect">
            <a:avLst/>
          </a:prstGeom>
        </p:spPr>
      </p:pic>
    </p:spTree>
    <p:extLst>
      <p:ext uri="{BB962C8B-B14F-4D97-AF65-F5344CB8AC3E}">
        <p14:creationId xmlns:p14="http://schemas.microsoft.com/office/powerpoint/2010/main" val="2378789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DEAF550-8845-468A-3EBF-28EA8B69BB2D}"/>
              </a:ext>
            </a:extLst>
          </p:cNvPr>
          <p:cNvSpPr>
            <a:spLocks noGrp="1"/>
          </p:cNvSpPr>
          <p:nvPr>
            <p:ph idx="1"/>
          </p:nvPr>
        </p:nvSpPr>
        <p:spPr>
          <a:xfrm>
            <a:off x="4256842" y="5970094"/>
            <a:ext cx="3678316" cy="335456"/>
          </a:xfrm>
        </p:spPr>
        <p:txBody>
          <a:bodyPr>
            <a:normAutofit fontScale="55000" lnSpcReduction="20000"/>
          </a:bodyPr>
          <a:lstStyle/>
          <a:p>
            <a:pPr marL="0" indent="0">
              <a:buNone/>
            </a:pPr>
            <a:r>
              <a:rPr lang="en-US" dirty="0"/>
              <a:t>Fig. 14: Decomposed image with histogram</a:t>
            </a:r>
            <a:endParaRPr lang="en-IN" dirty="0"/>
          </a:p>
        </p:txBody>
      </p:sp>
      <p:sp>
        <p:nvSpPr>
          <p:cNvPr id="2" name="Slide Number Placeholder 1">
            <a:extLst>
              <a:ext uri="{FF2B5EF4-FFF2-40B4-BE49-F238E27FC236}">
                <a16:creationId xmlns:a16="http://schemas.microsoft.com/office/drawing/2014/main" id="{905BFEBF-D717-72F4-688C-8F4C8685655B}"/>
              </a:ext>
            </a:extLst>
          </p:cNvPr>
          <p:cNvSpPr>
            <a:spLocks noGrp="1"/>
          </p:cNvSpPr>
          <p:nvPr>
            <p:ph type="sldNum" sz="quarter" idx="12"/>
          </p:nvPr>
        </p:nvSpPr>
        <p:spPr/>
        <p:txBody>
          <a:bodyPr/>
          <a:lstStyle/>
          <a:p>
            <a:fld id="{8A7A6979-0714-4377-B894-6BE4C2D6E202}" type="slidenum">
              <a:rPr lang="en-US" smtClean="0"/>
              <a:pPr/>
              <a:t>43</a:t>
            </a:fld>
            <a:endParaRPr lang="en-US" dirty="0"/>
          </a:p>
        </p:txBody>
      </p:sp>
      <p:sp>
        <p:nvSpPr>
          <p:cNvPr id="4" name="TextBox 3">
            <a:extLst>
              <a:ext uri="{FF2B5EF4-FFF2-40B4-BE49-F238E27FC236}">
                <a16:creationId xmlns:a16="http://schemas.microsoft.com/office/drawing/2014/main" id="{7A1F43F2-A608-E1FA-506F-65D1885E56AF}"/>
              </a:ext>
            </a:extLst>
          </p:cNvPr>
          <p:cNvSpPr txBox="1"/>
          <p:nvPr/>
        </p:nvSpPr>
        <p:spPr>
          <a:xfrm>
            <a:off x="1657350" y="552450"/>
            <a:ext cx="4273927"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Decomposed Image</a:t>
            </a:r>
          </a:p>
        </p:txBody>
      </p:sp>
      <p:pic>
        <p:nvPicPr>
          <p:cNvPr id="6" name="Picture 5">
            <a:extLst>
              <a:ext uri="{FF2B5EF4-FFF2-40B4-BE49-F238E27FC236}">
                <a16:creationId xmlns:a16="http://schemas.microsoft.com/office/drawing/2014/main" id="{23C403FD-4036-5690-0FCD-51A5510E67CA}"/>
              </a:ext>
            </a:extLst>
          </p:cNvPr>
          <p:cNvPicPr>
            <a:picLocks noChangeAspect="1"/>
          </p:cNvPicPr>
          <p:nvPr/>
        </p:nvPicPr>
        <p:blipFill>
          <a:blip r:embed="rId2"/>
          <a:stretch>
            <a:fillRect/>
          </a:stretch>
        </p:blipFill>
        <p:spPr>
          <a:xfrm>
            <a:off x="3012580" y="1540901"/>
            <a:ext cx="5728871" cy="4286371"/>
          </a:xfrm>
          <a:prstGeom prst="rect">
            <a:avLst/>
          </a:prstGeom>
        </p:spPr>
      </p:pic>
    </p:spTree>
    <p:extLst>
      <p:ext uri="{BB962C8B-B14F-4D97-AF65-F5344CB8AC3E}">
        <p14:creationId xmlns:p14="http://schemas.microsoft.com/office/powerpoint/2010/main" val="4195246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A486-A81F-44E9-A05D-AB5E401E1A76}"/>
              </a:ext>
            </a:extLst>
          </p:cNvPr>
          <p:cNvSpPr>
            <a:spLocks noGrp="1"/>
          </p:cNvSpPr>
          <p:nvPr>
            <p:ph type="title"/>
          </p:nvPr>
        </p:nvSpPr>
        <p:spPr>
          <a:xfrm>
            <a:off x="838200" y="338492"/>
            <a:ext cx="10515600" cy="1325563"/>
          </a:xfrm>
        </p:spPr>
        <p:txBody>
          <a:bodyPr/>
          <a:lstStyle/>
          <a:p>
            <a:r>
              <a:rPr lang="en-US" dirty="0">
                <a:latin typeface="Times New Roman" panose="02020603050405020304" pitchFamily="18" charset="0"/>
                <a:cs typeface="Times New Roman" panose="02020603050405020304" pitchFamily="18" charset="0"/>
              </a:rPr>
              <a:t>Integer Wavelet Transform(IWT) 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66EEB5-E70F-0412-562E-03A8484EEE65}"/>
              </a:ext>
            </a:extLst>
          </p:cNvPr>
          <p:cNvPicPr>
            <a:picLocks noGrp="1" noChangeAspect="1"/>
          </p:cNvPicPr>
          <p:nvPr>
            <p:ph idx="1"/>
          </p:nvPr>
        </p:nvPicPr>
        <p:blipFill>
          <a:blip r:embed="rId2"/>
          <a:stretch>
            <a:fillRect/>
          </a:stretch>
        </p:blipFill>
        <p:spPr>
          <a:xfrm>
            <a:off x="3429740" y="2435926"/>
            <a:ext cx="2438400" cy="2438400"/>
          </a:xfrm>
        </p:spPr>
      </p:pic>
      <p:pic>
        <p:nvPicPr>
          <p:cNvPr id="7" name="Picture 6">
            <a:extLst>
              <a:ext uri="{FF2B5EF4-FFF2-40B4-BE49-F238E27FC236}">
                <a16:creationId xmlns:a16="http://schemas.microsoft.com/office/drawing/2014/main" id="{AC1F48C9-1317-42DA-C42D-F83B0798163C}"/>
              </a:ext>
            </a:extLst>
          </p:cNvPr>
          <p:cNvPicPr>
            <a:picLocks noChangeAspect="1"/>
          </p:cNvPicPr>
          <p:nvPr/>
        </p:nvPicPr>
        <p:blipFill>
          <a:blip r:embed="rId3"/>
          <a:stretch>
            <a:fillRect/>
          </a:stretch>
        </p:blipFill>
        <p:spPr>
          <a:xfrm>
            <a:off x="991340" y="2435926"/>
            <a:ext cx="2438400" cy="2438400"/>
          </a:xfrm>
          <a:prstGeom prst="rect">
            <a:avLst/>
          </a:prstGeom>
        </p:spPr>
      </p:pic>
      <p:sp>
        <p:nvSpPr>
          <p:cNvPr id="8" name="TextBox 7">
            <a:extLst>
              <a:ext uri="{FF2B5EF4-FFF2-40B4-BE49-F238E27FC236}">
                <a16:creationId xmlns:a16="http://schemas.microsoft.com/office/drawing/2014/main" id="{2DEEAF97-9499-268C-3784-DC48599C805F}"/>
              </a:ext>
            </a:extLst>
          </p:cNvPr>
          <p:cNvSpPr txBox="1"/>
          <p:nvPr/>
        </p:nvSpPr>
        <p:spPr>
          <a:xfrm>
            <a:off x="1913878" y="5201150"/>
            <a:ext cx="2743199" cy="369332"/>
          </a:xfrm>
          <a:prstGeom prst="rect">
            <a:avLst/>
          </a:prstGeom>
          <a:noFill/>
        </p:spPr>
        <p:txBody>
          <a:bodyPr wrap="square" rtlCol="0">
            <a:spAutoFit/>
          </a:bodyPr>
          <a:lstStyle/>
          <a:p>
            <a:r>
              <a:rPr lang="en-US" dirty="0"/>
              <a:t>Fig: 15: IWT decomposition</a:t>
            </a:r>
            <a:endParaRPr lang="en-IN" dirty="0"/>
          </a:p>
        </p:txBody>
      </p:sp>
      <p:pic>
        <p:nvPicPr>
          <p:cNvPr id="10" name="Picture 9">
            <a:extLst>
              <a:ext uri="{FF2B5EF4-FFF2-40B4-BE49-F238E27FC236}">
                <a16:creationId xmlns:a16="http://schemas.microsoft.com/office/drawing/2014/main" id="{49BEB42A-5DBA-5438-910F-9F74BF198FB5}"/>
              </a:ext>
            </a:extLst>
          </p:cNvPr>
          <p:cNvPicPr>
            <a:picLocks noChangeAspect="1"/>
          </p:cNvPicPr>
          <p:nvPr/>
        </p:nvPicPr>
        <p:blipFill>
          <a:blip r:embed="rId4"/>
          <a:stretch>
            <a:fillRect/>
          </a:stretch>
        </p:blipFill>
        <p:spPr>
          <a:xfrm>
            <a:off x="7696940" y="2358986"/>
            <a:ext cx="1219200" cy="1219200"/>
          </a:xfrm>
          <a:prstGeom prst="rect">
            <a:avLst/>
          </a:prstGeom>
        </p:spPr>
      </p:pic>
      <p:pic>
        <p:nvPicPr>
          <p:cNvPr id="12" name="Picture 11">
            <a:extLst>
              <a:ext uri="{FF2B5EF4-FFF2-40B4-BE49-F238E27FC236}">
                <a16:creationId xmlns:a16="http://schemas.microsoft.com/office/drawing/2014/main" id="{C210C72B-DBD2-8CE2-36A0-002FC54BA0A6}"/>
              </a:ext>
            </a:extLst>
          </p:cNvPr>
          <p:cNvPicPr>
            <a:picLocks noChangeAspect="1"/>
          </p:cNvPicPr>
          <p:nvPr/>
        </p:nvPicPr>
        <p:blipFill>
          <a:blip r:embed="rId5"/>
          <a:stretch>
            <a:fillRect/>
          </a:stretch>
        </p:blipFill>
        <p:spPr>
          <a:xfrm>
            <a:off x="9040429" y="3655126"/>
            <a:ext cx="1219200" cy="1219200"/>
          </a:xfrm>
          <a:prstGeom prst="rect">
            <a:avLst/>
          </a:prstGeom>
        </p:spPr>
      </p:pic>
      <p:pic>
        <p:nvPicPr>
          <p:cNvPr id="14" name="Picture 13">
            <a:extLst>
              <a:ext uri="{FF2B5EF4-FFF2-40B4-BE49-F238E27FC236}">
                <a16:creationId xmlns:a16="http://schemas.microsoft.com/office/drawing/2014/main" id="{1B1E738B-77AE-4154-9B37-F46E3D97AB37}"/>
              </a:ext>
            </a:extLst>
          </p:cNvPr>
          <p:cNvPicPr>
            <a:picLocks noChangeAspect="1"/>
          </p:cNvPicPr>
          <p:nvPr/>
        </p:nvPicPr>
        <p:blipFill>
          <a:blip r:embed="rId6"/>
          <a:stretch>
            <a:fillRect/>
          </a:stretch>
        </p:blipFill>
        <p:spPr>
          <a:xfrm>
            <a:off x="7696940" y="3655126"/>
            <a:ext cx="1219200" cy="1219200"/>
          </a:xfrm>
          <a:prstGeom prst="rect">
            <a:avLst/>
          </a:prstGeom>
        </p:spPr>
      </p:pic>
      <p:pic>
        <p:nvPicPr>
          <p:cNvPr id="16" name="Picture 15">
            <a:extLst>
              <a:ext uri="{FF2B5EF4-FFF2-40B4-BE49-F238E27FC236}">
                <a16:creationId xmlns:a16="http://schemas.microsoft.com/office/drawing/2014/main" id="{622AD349-670A-AE81-7841-DC62A21D9199}"/>
              </a:ext>
            </a:extLst>
          </p:cNvPr>
          <p:cNvPicPr>
            <a:picLocks noChangeAspect="1"/>
          </p:cNvPicPr>
          <p:nvPr/>
        </p:nvPicPr>
        <p:blipFill>
          <a:blip r:embed="rId7"/>
          <a:stretch>
            <a:fillRect/>
          </a:stretch>
        </p:blipFill>
        <p:spPr>
          <a:xfrm>
            <a:off x="9040429" y="2358986"/>
            <a:ext cx="1219200" cy="1219200"/>
          </a:xfrm>
          <a:prstGeom prst="rect">
            <a:avLst/>
          </a:prstGeom>
        </p:spPr>
      </p:pic>
      <p:sp>
        <p:nvSpPr>
          <p:cNvPr id="17" name="TextBox 16">
            <a:extLst>
              <a:ext uri="{FF2B5EF4-FFF2-40B4-BE49-F238E27FC236}">
                <a16:creationId xmlns:a16="http://schemas.microsoft.com/office/drawing/2014/main" id="{4C707342-C6B6-67EC-D3A3-44F8DCDBBC40}"/>
              </a:ext>
            </a:extLst>
          </p:cNvPr>
          <p:cNvSpPr txBox="1"/>
          <p:nvPr/>
        </p:nvSpPr>
        <p:spPr>
          <a:xfrm>
            <a:off x="7966231" y="4880900"/>
            <a:ext cx="1074198" cy="369332"/>
          </a:xfrm>
          <a:prstGeom prst="rect">
            <a:avLst/>
          </a:prstGeom>
          <a:noFill/>
        </p:spPr>
        <p:txBody>
          <a:bodyPr wrap="square" rtlCol="0">
            <a:spAutoFit/>
          </a:bodyPr>
          <a:lstStyle/>
          <a:p>
            <a:r>
              <a:rPr lang="en-US" dirty="0"/>
              <a:t>LH</a:t>
            </a:r>
            <a:endParaRPr lang="en-IN" dirty="0"/>
          </a:p>
        </p:txBody>
      </p:sp>
      <p:sp>
        <p:nvSpPr>
          <p:cNvPr id="18" name="TextBox 17">
            <a:extLst>
              <a:ext uri="{FF2B5EF4-FFF2-40B4-BE49-F238E27FC236}">
                <a16:creationId xmlns:a16="http://schemas.microsoft.com/office/drawing/2014/main" id="{19B63CBB-1F56-6840-879A-0539EA7AE372}"/>
              </a:ext>
            </a:extLst>
          </p:cNvPr>
          <p:cNvSpPr txBox="1"/>
          <p:nvPr/>
        </p:nvSpPr>
        <p:spPr>
          <a:xfrm>
            <a:off x="7787197" y="1989654"/>
            <a:ext cx="1074198" cy="369332"/>
          </a:xfrm>
          <a:prstGeom prst="rect">
            <a:avLst/>
          </a:prstGeom>
          <a:noFill/>
        </p:spPr>
        <p:txBody>
          <a:bodyPr wrap="square" rtlCol="0">
            <a:spAutoFit/>
          </a:bodyPr>
          <a:lstStyle/>
          <a:p>
            <a:r>
              <a:rPr lang="en-US" dirty="0"/>
              <a:t>LL</a:t>
            </a:r>
            <a:endParaRPr lang="en-IN" dirty="0"/>
          </a:p>
        </p:txBody>
      </p:sp>
      <p:sp>
        <p:nvSpPr>
          <p:cNvPr id="19" name="TextBox 18">
            <a:extLst>
              <a:ext uri="{FF2B5EF4-FFF2-40B4-BE49-F238E27FC236}">
                <a16:creationId xmlns:a16="http://schemas.microsoft.com/office/drawing/2014/main" id="{F561EF2A-602A-2528-7CD2-57154F0B1594}"/>
              </a:ext>
            </a:extLst>
          </p:cNvPr>
          <p:cNvSpPr txBox="1"/>
          <p:nvPr/>
        </p:nvSpPr>
        <p:spPr>
          <a:xfrm>
            <a:off x="9309720" y="1984305"/>
            <a:ext cx="1074198" cy="369332"/>
          </a:xfrm>
          <a:prstGeom prst="rect">
            <a:avLst/>
          </a:prstGeom>
          <a:noFill/>
        </p:spPr>
        <p:txBody>
          <a:bodyPr wrap="square" rtlCol="0">
            <a:spAutoFit/>
          </a:bodyPr>
          <a:lstStyle/>
          <a:p>
            <a:r>
              <a:rPr lang="en-US" dirty="0"/>
              <a:t>HL</a:t>
            </a:r>
            <a:endParaRPr lang="en-IN" dirty="0"/>
          </a:p>
        </p:txBody>
      </p:sp>
      <p:sp>
        <p:nvSpPr>
          <p:cNvPr id="20" name="TextBox 19">
            <a:extLst>
              <a:ext uri="{FF2B5EF4-FFF2-40B4-BE49-F238E27FC236}">
                <a16:creationId xmlns:a16="http://schemas.microsoft.com/office/drawing/2014/main" id="{F8DD0467-D6C3-5909-FACE-1F6EFF84327A}"/>
              </a:ext>
            </a:extLst>
          </p:cNvPr>
          <p:cNvSpPr txBox="1"/>
          <p:nvPr/>
        </p:nvSpPr>
        <p:spPr>
          <a:xfrm>
            <a:off x="9299359" y="4880900"/>
            <a:ext cx="1074198" cy="369332"/>
          </a:xfrm>
          <a:prstGeom prst="rect">
            <a:avLst/>
          </a:prstGeom>
          <a:noFill/>
        </p:spPr>
        <p:txBody>
          <a:bodyPr wrap="square" rtlCol="0">
            <a:spAutoFit/>
          </a:bodyPr>
          <a:lstStyle/>
          <a:p>
            <a:r>
              <a:rPr lang="en-US" dirty="0"/>
              <a:t>HH</a:t>
            </a:r>
            <a:endParaRPr lang="en-IN" dirty="0"/>
          </a:p>
        </p:txBody>
      </p:sp>
      <p:sp>
        <p:nvSpPr>
          <p:cNvPr id="21" name="TextBox 20">
            <a:extLst>
              <a:ext uri="{FF2B5EF4-FFF2-40B4-BE49-F238E27FC236}">
                <a16:creationId xmlns:a16="http://schemas.microsoft.com/office/drawing/2014/main" id="{2D6E99F1-66C9-D91A-D2F9-D32E31642FB1}"/>
              </a:ext>
            </a:extLst>
          </p:cNvPr>
          <p:cNvSpPr txBox="1"/>
          <p:nvPr/>
        </p:nvSpPr>
        <p:spPr>
          <a:xfrm>
            <a:off x="8641673" y="5201150"/>
            <a:ext cx="1074198" cy="369332"/>
          </a:xfrm>
          <a:prstGeom prst="rect">
            <a:avLst/>
          </a:prstGeom>
          <a:noFill/>
        </p:spPr>
        <p:txBody>
          <a:bodyPr wrap="square" rtlCol="0">
            <a:spAutoFit/>
          </a:bodyPr>
          <a:lstStyle/>
          <a:p>
            <a:r>
              <a:rPr lang="en-US" dirty="0"/>
              <a:t>Fig: 16</a:t>
            </a:r>
            <a:endParaRPr lang="en-IN" dirty="0"/>
          </a:p>
        </p:txBody>
      </p:sp>
      <p:sp>
        <p:nvSpPr>
          <p:cNvPr id="3" name="Slide Number Placeholder 2">
            <a:extLst>
              <a:ext uri="{FF2B5EF4-FFF2-40B4-BE49-F238E27FC236}">
                <a16:creationId xmlns:a16="http://schemas.microsoft.com/office/drawing/2014/main" id="{AC2A7DEC-5B98-CA87-ABBD-585DCF4F5AAE}"/>
              </a:ext>
            </a:extLst>
          </p:cNvPr>
          <p:cNvSpPr>
            <a:spLocks noGrp="1"/>
          </p:cNvSpPr>
          <p:nvPr>
            <p:ph type="sldNum" sz="quarter" idx="12"/>
          </p:nvPr>
        </p:nvSpPr>
        <p:spPr/>
        <p:txBody>
          <a:bodyPr/>
          <a:lstStyle/>
          <a:p>
            <a:fld id="{8A7A6979-0714-4377-B894-6BE4C2D6E202}" type="slidenum">
              <a:rPr lang="en-US" smtClean="0"/>
              <a:pPr/>
              <a:t>44</a:t>
            </a:fld>
            <a:endParaRPr lang="en-US" dirty="0"/>
          </a:p>
        </p:txBody>
      </p:sp>
    </p:spTree>
    <p:extLst>
      <p:ext uri="{BB962C8B-B14F-4D97-AF65-F5344CB8AC3E}">
        <p14:creationId xmlns:p14="http://schemas.microsoft.com/office/powerpoint/2010/main" val="3402564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467D-195F-A877-70AB-0ABEC4CD7E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Chosen-Plaintext Attack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91C24-7741-6E3C-CD7D-66E864577D7E}"/>
              </a:ext>
            </a:extLst>
          </p:cNvPr>
          <p:cNvSpPr>
            <a:spLocks noGrp="1"/>
          </p:cNvSpPr>
          <p:nvPr>
            <p:ph idx="1"/>
          </p:nvPr>
        </p:nvSpPr>
        <p:spPr/>
        <p:txBody>
          <a:bodyPr>
            <a:normAutofit fontScale="92500"/>
          </a:bodyPr>
          <a:lstStyle/>
          <a:p>
            <a:pPr>
              <a:lnSpc>
                <a:spcPct val="150000"/>
              </a:lnSpc>
            </a:pPr>
            <a:r>
              <a:rPr lang="en-US" sz="2000" dirty="0">
                <a:latin typeface="Times New Roman" panose="02020603050405020304" pitchFamily="18" charset="0"/>
                <a:cs typeface="Times New Roman" panose="02020603050405020304" pitchFamily="18" charset="0"/>
              </a:rPr>
              <a:t>A chosen-plaintext attack (CPA) is a testing model for cryptanalysis which assumes that the attacker can choose random plaintexts that are to be encrypted and obtain the corresponding ciphertexts.</a:t>
            </a:r>
          </a:p>
          <a:p>
            <a:pPr>
              <a:lnSpc>
                <a:spcPct val="150000"/>
              </a:lnSpc>
            </a:pPr>
            <a:r>
              <a:rPr lang="en-US" sz="2000" dirty="0">
                <a:latin typeface="Times New Roman" panose="02020603050405020304" pitchFamily="18" charset="0"/>
                <a:cs typeface="Times New Roman" panose="02020603050405020304" pitchFamily="18" charset="0"/>
              </a:rPr>
              <a:t> The goal of the attacker is to gain access to hidden information which reduces the security of the encryption scheme. </a:t>
            </a:r>
          </a:p>
          <a:p>
            <a:pPr>
              <a:lnSpc>
                <a:spcPct val="150000"/>
              </a:lnSpc>
            </a:pPr>
            <a:r>
              <a:rPr lang="en-US" sz="2000" dirty="0">
                <a:latin typeface="Times New Roman" panose="02020603050405020304" pitchFamily="18" charset="0"/>
                <a:cs typeface="Times New Roman" panose="02020603050405020304" pitchFamily="18" charset="0"/>
              </a:rPr>
              <a:t>During chosen-plaintext attack, a cryptanalyst can arbitrarily choose plaintext data to be encrypted and receive the corresponding ciphertext. </a:t>
            </a:r>
          </a:p>
          <a:p>
            <a:pPr>
              <a:lnSpc>
                <a:spcPct val="150000"/>
              </a:lnSpc>
            </a:pPr>
            <a:r>
              <a:rPr lang="en-US" sz="2000" dirty="0">
                <a:latin typeface="Times New Roman" panose="02020603050405020304" pitchFamily="18" charset="0"/>
                <a:cs typeface="Times New Roman" panose="02020603050405020304" pitchFamily="18" charset="0"/>
              </a:rPr>
              <a:t>They can try and acquire the secret encryption key, or alternatively, create an algorithm which allows them to decrypt any ciphertext messages encrypted using this key without knowing the actual secret key.</a:t>
            </a:r>
          </a:p>
          <a:p>
            <a:endParaRPr lang="en-US" dirty="0"/>
          </a:p>
          <a:p>
            <a:endParaRPr lang="en-IN" dirty="0"/>
          </a:p>
        </p:txBody>
      </p:sp>
      <p:sp>
        <p:nvSpPr>
          <p:cNvPr id="4" name="Slide Number Placeholder 3">
            <a:extLst>
              <a:ext uri="{FF2B5EF4-FFF2-40B4-BE49-F238E27FC236}">
                <a16:creationId xmlns:a16="http://schemas.microsoft.com/office/drawing/2014/main" id="{64121329-99F9-2734-CFED-664BF6EB6F12}"/>
              </a:ext>
            </a:extLst>
          </p:cNvPr>
          <p:cNvSpPr>
            <a:spLocks noGrp="1"/>
          </p:cNvSpPr>
          <p:nvPr>
            <p:ph type="sldNum" sz="quarter" idx="12"/>
          </p:nvPr>
        </p:nvSpPr>
        <p:spPr/>
        <p:txBody>
          <a:bodyPr/>
          <a:lstStyle/>
          <a:p>
            <a:fld id="{8A7A6979-0714-4377-B894-6BE4C2D6E202}" type="slidenum">
              <a:rPr lang="en-US" smtClean="0"/>
              <a:pPr/>
              <a:t>45</a:t>
            </a:fld>
            <a:endParaRPr lang="en-US" dirty="0"/>
          </a:p>
        </p:txBody>
      </p:sp>
    </p:spTree>
    <p:extLst>
      <p:ext uri="{BB962C8B-B14F-4D97-AF65-F5344CB8AC3E}">
        <p14:creationId xmlns:p14="http://schemas.microsoft.com/office/powerpoint/2010/main" val="277071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FC5E-D05D-08B9-93C6-25F9318B7729}"/>
              </a:ext>
            </a:extLst>
          </p:cNvPr>
          <p:cNvSpPr>
            <a:spLocks noGrp="1"/>
          </p:cNvSpPr>
          <p:nvPr>
            <p:ph type="title"/>
          </p:nvPr>
        </p:nvSpPr>
        <p:spPr>
          <a:xfrm>
            <a:off x="1961965" y="5248232"/>
            <a:ext cx="8114190" cy="433477"/>
          </a:xfrm>
        </p:spPr>
        <p:txBody>
          <a:bodyPr>
            <a:normAutofit fontScale="90000"/>
          </a:bodyPr>
          <a:lstStyle/>
          <a:p>
            <a:pPr>
              <a:lnSpc>
                <a:spcPct val="150000"/>
              </a:lnSpc>
            </a:pPr>
            <a:r>
              <a:rPr lang="en-IN" sz="1800" dirty="0">
                <a:effectLst/>
                <a:latin typeface="Times New Roman" panose="02020603050405020304" pitchFamily="18" charset="0"/>
                <a:ea typeface="Times New Roman" panose="02020603050405020304" pitchFamily="18" charset="0"/>
              </a:rPr>
              <a:t>Fig.17: Chosen-Plaintext Attack Analysis (a) XOR of lena.jpg and boat.jpg(b) XOR of encrypted lena.jpg and boat.jpg</a:t>
            </a:r>
            <a:br>
              <a:rPr lang="en-IN" sz="1800" dirty="0">
                <a:effectLst/>
                <a:latin typeface="Calibri" panose="020F0502020204030204" pitchFamily="34" charset="0"/>
                <a:ea typeface="Calibri" panose="020F0502020204030204" pitchFamily="34" charset="0"/>
              </a:rPr>
            </a:br>
            <a:endParaRPr lang="en-IN" dirty="0"/>
          </a:p>
        </p:txBody>
      </p:sp>
      <p:pic>
        <p:nvPicPr>
          <p:cNvPr id="6" name="Content Placeholder 5">
            <a:extLst>
              <a:ext uri="{FF2B5EF4-FFF2-40B4-BE49-F238E27FC236}">
                <a16:creationId xmlns:a16="http://schemas.microsoft.com/office/drawing/2014/main" id="{0E6A38AA-2D34-E6DA-C54F-55D28272049B}"/>
              </a:ext>
            </a:extLst>
          </p:cNvPr>
          <p:cNvPicPr>
            <a:picLocks noGrp="1" noChangeAspect="1"/>
          </p:cNvPicPr>
          <p:nvPr>
            <p:ph idx="1"/>
          </p:nvPr>
        </p:nvPicPr>
        <p:blipFill rotWithShape="1">
          <a:blip r:embed="rId2"/>
          <a:srcRect t="24351" b="19338"/>
          <a:stretch/>
        </p:blipFill>
        <p:spPr>
          <a:xfrm>
            <a:off x="1317807" y="293653"/>
            <a:ext cx="8183934" cy="4251713"/>
          </a:xfrm>
          <a:prstGeom prst="rect">
            <a:avLst/>
          </a:prstGeom>
        </p:spPr>
      </p:pic>
      <p:sp>
        <p:nvSpPr>
          <p:cNvPr id="3" name="Slide Number Placeholder 2">
            <a:extLst>
              <a:ext uri="{FF2B5EF4-FFF2-40B4-BE49-F238E27FC236}">
                <a16:creationId xmlns:a16="http://schemas.microsoft.com/office/drawing/2014/main" id="{E22598C3-2896-C68C-0D07-D726D9578FDA}"/>
              </a:ext>
            </a:extLst>
          </p:cNvPr>
          <p:cNvSpPr>
            <a:spLocks noGrp="1"/>
          </p:cNvSpPr>
          <p:nvPr>
            <p:ph type="sldNum" sz="quarter" idx="12"/>
          </p:nvPr>
        </p:nvSpPr>
        <p:spPr/>
        <p:txBody>
          <a:bodyPr/>
          <a:lstStyle/>
          <a:p>
            <a:fld id="{8A7A6979-0714-4377-B894-6BE4C2D6E202}" type="slidenum">
              <a:rPr lang="en-US" smtClean="0"/>
              <a:pPr/>
              <a:t>46</a:t>
            </a:fld>
            <a:endParaRPr lang="en-US" dirty="0"/>
          </a:p>
        </p:txBody>
      </p:sp>
    </p:spTree>
    <p:extLst>
      <p:ext uri="{BB962C8B-B14F-4D97-AF65-F5344CB8AC3E}">
        <p14:creationId xmlns:p14="http://schemas.microsoft.com/office/powerpoint/2010/main" val="292697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F891-97CC-84EC-7DC9-8D0339E958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Chi-Squared Test</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2A1CB0-E857-633C-7F1E-BD18B8D899A0}"/>
                  </a:ext>
                </a:extLst>
              </p:cNvPr>
              <p:cNvSpPr>
                <a:spLocks noGrp="1"/>
              </p:cNvSpPr>
              <p:nvPr>
                <p:ph idx="1"/>
              </p:nvPr>
            </p:nvSpPr>
            <p:spPr/>
            <p:txBody>
              <a:bodyPr>
                <a:normAutofit/>
              </a:bodyPr>
              <a:lstStyle/>
              <a:p>
                <a:pPr>
                  <a:lnSpc>
                    <a:spcPct val="150000"/>
                  </a:lnSpc>
                  <a:spcAft>
                    <a:spcPts val="800"/>
                  </a:spcAft>
                </a:pPr>
                <a:r>
                  <a:rPr lang="en-IN" sz="1900" dirty="0">
                    <a:effectLst/>
                    <a:latin typeface="Times New Roman" panose="02020603050405020304" pitchFamily="18" charset="0"/>
                    <a:ea typeface="Times New Roman" panose="02020603050405020304" pitchFamily="18" charset="0"/>
                  </a:rPr>
                  <a:t>A chi-square test is a factual test used to contrast noticed outcomes and anticipated outcomes. The motivation behind this test is to decide whether a distinction between noticed information and anticipated that information is expected should risk, or on the other hand assuming it is because of a connection between the factors you are considering.</a:t>
                </a:r>
                <a:endParaRPr lang="en-IN" sz="1900" dirty="0">
                  <a:effectLst/>
                  <a:latin typeface="Calibri" panose="020F0502020204030204" pitchFamily="34" charset="0"/>
                  <a:ea typeface="Calibri" panose="020F0502020204030204" pitchFamily="34" charset="0"/>
                </a:endParaRPr>
              </a:p>
              <a:p>
                <a:pPr>
                  <a:lnSpc>
                    <a:spcPct val="150000"/>
                  </a:lnSpc>
                  <a:spcAft>
                    <a:spcPts val="800"/>
                  </a:spcAft>
                </a:pPr>
                <a:r>
                  <a:rPr lang="en-IN" sz="1900" dirty="0">
                    <a:effectLst/>
                    <a:latin typeface="Times New Roman" panose="02020603050405020304" pitchFamily="18" charset="0"/>
                    <a:ea typeface="Times New Roman" panose="02020603050405020304" pitchFamily="18" charset="0"/>
                  </a:rPr>
                  <a:t>Formula: </a:t>
                </a:r>
                <a:endParaRPr lang="en-IN" sz="1900" dirty="0">
                  <a:effectLst/>
                  <a:latin typeface="Calibri" panose="020F0502020204030204" pitchFamily="34" charset="0"/>
                  <a:ea typeface="Calibri" panose="020F0502020204030204" pitchFamily="34" charset="0"/>
                </a:endParaRPr>
              </a:p>
              <a:p>
                <a:pPr algn="just">
                  <a:lnSpc>
                    <a:spcPct val="150000"/>
                  </a:lnSpc>
                  <a:spcAft>
                    <a:spcPts val="800"/>
                  </a:spcAft>
                </a:pP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grow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255</m:t>
                        </m:r>
                      </m:sup>
                      <m:e>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𝑜𝑏𝑠𝑒𝑟𝑣𝑒𝑑</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𝑒𝑥𝑝𝑒𝑐𝑡𝑒𝑑</m:t>
                                    </m:r>
                                  </m:e>
                                </m:d>
                              </m:e>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𝑒𝑥𝑝𝑒𝑐𝑡𝑒𝑑</m:t>
                            </m:r>
                          </m:den>
                        </m:f>
                      </m:e>
                    </m:nary>
                  </m:oMath>
                </a14:m>
                <a:r>
                  <a:rPr lang="en-IN" sz="1800" dirty="0">
                    <a:effectLst/>
                    <a:latin typeface="Calibri" panose="020F0502020204030204" pitchFamily="34" charset="0"/>
                    <a:ea typeface="Calibri" panose="020F0502020204030204" pitchFamily="34" charset="0"/>
                  </a:rPr>
                  <a:t>                                               -----------------(35)</a:t>
                </a:r>
              </a:p>
              <a:p>
                <a:pPr>
                  <a:lnSpc>
                    <a:spcPct val="150000"/>
                  </a:lnSpc>
                  <a:spcAft>
                    <a:spcPts val="800"/>
                  </a:spcAft>
                </a:pPr>
                <a:r>
                  <a:rPr lang="en-IN" sz="1800" dirty="0">
                    <a:effectLst/>
                    <a:latin typeface="Times New Roman" panose="02020603050405020304" pitchFamily="18" charset="0"/>
                    <a:ea typeface="Times New Roman" panose="02020603050405020304" pitchFamily="18" charset="0"/>
                  </a:rPr>
                  <a:t>L is here the grey level value.</a:t>
                </a:r>
                <a:endParaRPr lang="en-IN" sz="1800" dirty="0">
                  <a:effectLst/>
                  <a:latin typeface="Calibri" panose="020F0502020204030204" pitchFamily="34" charset="0"/>
                  <a:ea typeface="Calibri" panose="020F0502020204030204" pitchFamily="34" charset="0"/>
                </a:endParaRPr>
              </a:p>
              <a:p>
                <a:pPr>
                  <a:lnSpc>
                    <a:spcPct val="150000"/>
                  </a:lnSpc>
                  <a:spcAft>
                    <a:spcPts val="800"/>
                  </a:spcAft>
                </a:pPr>
                <a:endParaRPr lang="en-IN" sz="1800" dirty="0">
                  <a:effectLst/>
                  <a:latin typeface="Calibri" panose="020F0502020204030204" pitchFamily="34" charset="0"/>
                  <a:ea typeface="Calibri" panose="020F050202020403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F82A1CB0-E857-633C-7F1E-BD18B8D899A0}"/>
                  </a:ext>
                </a:extLst>
              </p:cNvPr>
              <p:cNvSpPr>
                <a:spLocks noGrp="1" noRot="1" noChangeAspect="1" noMove="1" noResize="1" noEditPoints="1" noAdjustHandles="1" noChangeArrowheads="1" noChangeShapeType="1" noTextEdit="1"/>
              </p:cNvSpPr>
              <p:nvPr>
                <p:ph idx="1"/>
              </p:nvPr>
            </p:nvSpPr>
            <p:spPr>
              <a:blipFill>
                <a:blip r:embed="rId2"/>
                <a:stretch>
                  <a:fillRect l="-46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B07FFC5-F4A7-6946-EDA1-096C0419DE8B}"/>
              </a:ext>
            </a:extLst>
          </p:cNvPr>
          <p:cNvSpPr>
            <a:spLocks noGrp="1"/>
          </p:cNvSpPr>
          <p:nvPr>
            <p:ph type="sldNum" sz="quarter" idx="12"/>
          </p:nvPr>
        </p:nvSpPr>
        <p:spPr/>
        <p:txBody>
          <a:bodyPr/>
          <a:lstStyle/>
          <a:p>
            <a:fld id="{8A7A6979-0714-4377-B894-6BE4C2D6E202}" type="slidenum">
              <a:rPr lang="en-US" smtClean="0"/>
              <a:pPr/>
              <a:t>47</a:t>
            </a:fld>
            <a:endParaRPr lang="en-US" dirty="0"/>
          </a:p>
        </p:txBody>
      </p:sp>
    </p:spTree>
    <p:extLst>
      <p:ext uri="{BB962C8B-B14F-4D97-AF65-F5344CB8AC3E}">
        <p14:creationId xmlns:p14="http://schemas.microsoft.com/office/powerpoint/2010/main" val="3255470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DEE7-3947-10BA-C642-9FC5E98C54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Chi-Squared Test(contd.)</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1FE0D156-71EF-2B1F-796D-39945C00FEB5}"/>
              </a:ext>
            </a:extLst>
          </p:cNvPr>
          <p:cNvGraphicFramePr>
            <a:graphicFrameLocks noGrp="1"/>
          </p:cNvGraphicFramePr>
          <p:nvPr>
            <p:ph idx="1"/>
            <p:extLst>
              <p:ext uri="{D42A27DB-BD31-4B8C-83A1-F6EECF244321}">
                <p14:modId xmlns:p14="http://schemas.microsoft.com/office/powerpoint/2010/main" val="3129482909"/>
              </p:ext>
            </p:extLst>
          </p:nvPr>
        </p:nvGraphicFramePr>
        <p:xfrm>
          <a:off x="1556004" y="2915967"/>
          <a:ext cx="9079991" cy="2584263"/>
        </p:xfrm>
        <a:graphic>
          <a:graphicData uri="http://schemas.openxmlformats.org/drawingml/2006/table">
            <a:tbl>
              <a:tblPr/>
              <a:tblGrid>
                <a:gridCol w="1501274">
                  <a:extLst>
                    <a:ext uri="{9D8B030D-6E8A-4147-A177-3AD203B41FA5}">
                      <a16:colId xmlns:a16="http://schemas.microsoft.com/office/drawing/2014/main" val="1211291205"/>
                    </a:ext>
                  </a:extLst>
                </a:gridCol>
                <a:gridCol w="974406">
                  <a:extLst>
                    <a:ext uri="{9D8B030D-6E8A-4147-A177-3AD203B41FA5}">
                      <a16:colId xmlns:a16="http://schemas.microsoft.com/office/drawing/2014/main" val="424035117"/>
                    </a:ext>
                  </a:extLst>
                </a:gridCol>
                <a:gridCol w="943473">
                  <a:extLst>
                    <a:ext uri="{9D8B030D-6E8A-4147-A177-3AD203B41FA5}">
                      <a16:colId xmlns:a16="http://schemas.microsoft.com/office/drawing/2014/main" val="4229276135"/>
                    </a:ext>
                  </a:extLst>
                </a:gridCol>
                <a:gridCol w="943473">
                  <a:extLst>
                    <a:ext uri="{9D8B030D-6E8A-4147-A177-3AD203B41FA5}">
                      <a16:colId xmlns:a16="http://schemas.microsoft.com/office/drawing/2014/main" val="2384759500"/>
                    </a:ext>
                  </a:extLst>
                </a:gridCol>
                <a:gridCol w="943473">
                  <a:extLst>
                    <a:ext uri="{9D8B030D-6E8A-4147-A177-3AD203B41FA5}">
                      <a16:colId xmlns:a16="http://schemas.microsoft.com/office/drawing/2014/main" val="2478458874"/>
                    </a:ext>
                  </a:extLst>
                </a:gridCol>
                <a:gridCol w="943473">
                  <a:extLst>
                    <a:ext uri="{9D8B030D-6E8A-4147-A177-3AD203B41FA5}">
                      <a16:colId xmlns:a16="http://schemas.microsoft.com/office/drawing/2014/main" val="1671963247"/>
                    </a:ext>
                  </a:extLst>
                </a:gridCol>
                <a:gridCol w="943473">
                  <a:extLst>
                    <a:ext uri="{9D8B030D-6E8A-4147-A177-3AD203B41FA5}">
                      <a16:colId xmlns:a16="http://schemas.microsoft.com/office/drawing/2014/main" val="405582894"/>
                    </a:ext>
                  </a:extLst>
                </a:gridCol>
                <a:gridCol w="943473">
                  <a:extLst>
                    <a:ext uri="{9D8B030D-6E8A-4147-A177-3AD203B41FA5}">
                      <a16:colId xmlns:a16="http://schemas.microsoft.com/office/drawing/2014/main" val="3599772682"/>
                    </a:ext>
                  </a:extLst>
                </a:gridCol>
                <a:gridCol w="943473">
                  <a:extLst>
                    <a:ext uri="{9D8B030D-6E8A-4147-A177-3AD203B41FA5}">
                      <a16:colId xmlns:a16="http://schemas.microsoft.com/office/drawing/2014/main" val="1920173664"/>
                    </a:ext>
                  </a:extLst>
                </a:gridCol>
              </a:tblGrid>
              <a:tr h="1449711">
                <a:tc>
                  <a:txBody>
                    <a:bodyPr/>
                    <a:lstStyle/>
                    <a:p>
                      <a:pPr>
                        <a:lnSpc>
                          <a:spcPct val="107000"/>
                        </a:lnSpc>
                        <a:spcAft>
                          <a:spcPts val="800"/>
                        </a:spcAft>
                      </a:pPr>
                      <a:r>
                        <a:rPr lang="en-IN" sz="1200" b="1" dirty="0">
                          <a:effectLst/>
                          <a:latin typeface="Times New Roman" panose="02020603050405020304" pitchFamily="18" charset="0"/>
                          <a:ea typeface="Times New Roman" panose="02020603050405020304" pitchFamily="18" charset="0"/>
                        </a:rPr>
                        <a:t>Test Images</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en-IN" sz="1200" b="1" dirty="0">
                          <a:effectLst/>
                          <a:latin typeface="Times New Roman" panose="02020603050405020304" pitchFamily="18" charset="0"/>
                          <a:ea typeface="Times New Roman" panose="02020603050405020304" pitchFamily="18" charset="0"/>
                        </a:rPr>
                        <a:t>Lena.jpg</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Times New Roman" panose="02020603050405020304" pitchFamily="18" charset="0"/>
                          <a:ea typeface="Times New Roman" panose="02020603050405020304" pitchFamily="18" charset="0"/>
                        </a:rPr>
                        <a:t>Boat.jpg</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Times New Roman" panose="02020603050405020304" pitchFamily="18" charset="0"/>
                          <a:ea typeface="Times New Roman" panose="02020603050405020304" pitchFamily="18" charset="0"/>
                        </a:rPr>
                        <a:t>Bridge.jpg</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Lighthouse.jpg</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Baboon.bmp</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Hill.png</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Einstein.png</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Cameraman.gif</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40717"/>
                  </a:ext>
                </a:extLst>
              </a:tr>
              <a:tr h="1134552">
                <a:tc>
                  <a:txBody>
                    <a:bodyPr/>
                    <a:lstStyle/>
                    <a:p>
                      <a:pPr>
                        <a:lnSpc>
                          <a:spcPct val="107000"/>
                        </a:lnSpc>
                        <a:spcAft>
                          <a:spcPts val="800"/>
                        </a:spcAft>
                      </a:pPr>
                      <a:r>
                        <a:rPr lang="en-IN" sz="1200" b="1">
                          <a:effectLst/>
                          <a:latin typeface="Times New Roman" panose="02020603050405020304" pitchFamily="18" charset="0"/>
                          <a:ea typeface="Times New Roman" panose="02020603050405020304" pitchFamily="18" charset="0"/>
                        </a:rPr>
                        <a:t>Chi-Squared Value</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rPr>
                        <a:t>233.4141</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rPr>
                        <a:t>279.7969</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rPr>
                        <a:t>299.2109</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Times New Roman" panose="02020603050405020304" pitchFamily="18" charset="0"/>
                          <a:ea typeface="Times New Roman" panose="02020603050405020304" pitchFamily="18" charset="0"/>
                        </a:rPr>
                        <a:t>256.8828</a:t>
                      </a:r>
                      <a:endParaRPr lang="en-IN" sz="110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rPr>
                        <a:t>256.9297</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rPr>
                        <a:t>279.5859</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rPr>
                        <a:t>245.4609</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Times New Roman" panose="02020603050405020304" pitchFamily="18" charset="0"/>
                          <a:ea typeface="Times New Roman" panose="02020603050405020304" pitchFamily="18" charset="0"/>
                        </a:rPr>
                        <a:t>247.7891</a:t>
                      </a:r>
                      <a:endParaRPr lang="en-IN" sz="1100" dirty="0">
                        <a:effectLst/>
                        <a:latin typeface="Calibri" panose="020F0502020204030204" pitchFamily="34" charset="0"/>
                        <a:ea typeface="Calibri" panose="020F050202020403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8528954"/>
                  </a:ext>
                </a:extLst>
              </a:tr>
            </a:tbl>
          </a:graphicData>
        </a:graphic>
      </p:graphicFrame>
      <p:sp>
        <p:nvSpPr>
          <p:cNvPr id="4" name="Slide Number Placeholder 3">
            <a:extLst>
              <a:ext uri="{FF2B5EF4-FFF2-40B4-BE49-F238E27FC236}">
                <a16:creationId xmlns:a16="http://schemas.microsoft.com/office/drawing/2014/main" id="{5F6CA74D-92D4-7F0C-72C4-0FE2E692106B}"/>
              </a:ext>
            </a:extLst>
          </p:cNvPr>
          <p:cNvSpPr>
            <a:spLocks noGrp="1"/>
          </p:cNvSpPr>
          <p:nvPr>
            <p:ph type="sldNum" sz="quarter" idx="12"/>
          </p:nvPr>
        </p:nvSpPr>
        <p:spPr/>
        <p:txBody>
          <a:bodyPr/>
          <a:lstStyle/>
          <a:p>
            <a:fld id="{8A7A6979-0714-4377-B894-6BE4C2D6E202}" type="slidenum">
              <a:rPr lang="en-US" smtClean="0"/>
              <a:pPr/>
              <a:t>48</a:t>
            </a:fld>
            <a:endParaRPr lang="en-US" dirty="0"/>
          </a:p>
        </p:txBody>
      </p:sp>
      <p:sp>
        <p:nvSpPr>
          <p:cNvPr id="6" name="Rectangle 1">
            <a:extLst>
              <a:ext uri="{FF2B5EF4-FFF2-40B4-BE49-F238E27FC236}">
                <a16:creationId xmlns:a16="http://schemas.microsoft.com/office/drawing/2014/main" id="{04DFDB19-7C19-E312-2F31-CB142B47F6CD}"/>
              </a:ext>
            </a:extLst>
          </p:cNvPr>
          <p:cNvSpPr>
            <a:spLocks noChangeArrowheads="1"/>
          </p:cNvSpPr>
          <p:nvPr/>
        </p:nvSpPr>
        <p:spPr bwMode="auto">
          <a:xfrm>
            <a:off x="3928829" y="2460623"/>
            <a:ext cx="2223379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(6): Chi-Squared Test Analysis for 8 test Images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0679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145C-C439-37CA-D41D-4B53E57C87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Sensitivity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75953E-5527-DD6A-700C-C6DEB49A2936}"/>
              </a:ext>
            </a:extLst>
          </p:cNvPr>
          <p:cNvSpPr>
            <a:spLocks noGrp="1"/>
          </p:cNvSpPr>
          <p:nvPr>
            <p:ph idx="1"/>
          </p:nvPr>
        </p:nvSpPr>
        <p:spPr/>
        <p:txBody>
          <a:bodyPr/>
          <a:lstStyle/>
          <a:p>
            <a:pPr>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sensitivity when there is slight change in key used, the algorithm is tested using this analysis. For testing the algorithm data hidden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lena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test image is utilized for encryption calculation with two different keys K1 and K2 with minor change as displayed in Figure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87E66C2-30BA-6B65-A9D4-F764DFFE7674}"/>
              </a:ext>
            </a:extLst>
          </p:cNvPr>
          <p:cNvSpPr>
            <a:spLocks noGrp="1"/>
          </p:cNvSpPr>
          <p:nvPr>
            <p:ph type="sldNum" sz="quarter" idx="12"/>
          </p:nvPr>
        </p:nvSpPr>
        <p:spPr/>
        <p:txBody>
          <a:bodyPr/>
          <a:lstStyle/>
          <a:p>
            <a:fld id="{8A7A6979-0714-4377-B894-6BE4C2D6E202}" type="slidenum">
              <a:rPr lang="en-US" smtClean="0"/>
              <a:pPr/>
              <a:t>49</a:t>
            </a:fld>
            <a:endParaRPr lang="en-US" dirty="0"/>
          </a:p>
        </p:txBody>
      </p:sp>
      <p:pic>
        <p:nvPicPr>
          <p:cNvPr id="5" name="Picture 4">
            <a:extLst>
              <a:ext uri="{FF2B5EF4-FFF2-40B4-BE49-F238E27FC236}">
                <a16:creationId xmlns:a16="http://schemas.microsoft.com/office/drawing/2014/main" id="{EC97E76A-D20A-2DF1-7952-51A5B21C903E}"/>
              </a:ext>
            </a:extLst>
          </p:cNvPr>
          <p:cNvPicPr>
            <a:picLocks noChangeAspect="1"/>
          </p:cNvPicPr>
          <p:nvPr/>
        </p:nvPicPr>
        <p:blipFill rotWithShape="1">
          <a:blip r:embed="rId2"/>
          <a:srcRect b="24899"/>
          <a:stretch/>
        </p:blipFill>
        <p:spPr>
          <a:xfrm>
            <a:off x="2621628" y="3388733"/>
            <a:ext cx="7023072" cy="2195321"/>
          </a:xfrm>
          <a:prstGeom prst="rect">
            <a:avLst/>
          </a:prstGeom>
        </p:spPr>
      </p:pic>
      <p:sp>
        <p:nvSpPr>
          <p:cNvPr id="8" name="TextBox 7">
            <a:extLst>
              <a:ext uri="{FF2B5EF4-FFF2-40B4-BE49-F238E27FC236}">
                <a16:creationId xmlns:a16="http://schemas.microsoft.com/office/drawing/2014/main" id="{6EF23E03-4A48-6524-335F-37ADAD372902}"/>
              </a:ext>
            </a:extLst>
          </p:cNvPr>
          <p:cNvSpPr txBox="1"/>
          <p:nvPr/>
        </p:nvSpPr>
        <p:spPr>
          <a:xfrm>
            <a:off x="4838330" y="5832629"/>
            <a:ext cx="1029810" cy="369332"/>
          </a:xfrm>
          <a:prstGeom prst="rect">
            <a:avLst/>
          </a:prstGeom>
          <a:noFill/>
        </p:spPr>
        <p:txBody>
          <a:bodyPr wrap="square" rtlCol="0">
            <a:spAutoFit/>
          </a:bodyPr>
          <a:lstStyle/>
          <a:p>
            <a:r>
              <a:rPr lang="en-US" dirty="0"/>
              <a:t>Fig.16  </a:t>
            </a:r>
            <a:endParaRPr lang="en-IN" dirty="0"/>
          </a:p>
        </p:txBody>
      </p:sp>
    </p:spTree>
    <p:extLst>
      <p:ext uri="{BB962C8B-B14F-4D97-AF65-F5344CB8AC3E}">
        <p14:creationId xmlns:p14="http://schemas.microsoft.com/office/powerpoint/2010/main" val="351841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DD3C-93E6-0E1A-FC46-F759FEE5919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Specification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BEBDBF-C8C4-2726-F880-FDAEDBCE02FB}"/>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Our project essentially only requires the avid use of MATLAB Simulation Platform and the version we are using is</a:t>
            </a:r>
            <a:r>
              <a:rPr lang="en-IN" sz="1800" dirty="0">
                <a:latin typeface="Times New Roman" panose="02020603050405020304" pitchFamily="18" charset="0"/>
                <a:cs typeface="Times New Roman" panose="02020603050405020304" pitchFamily="18" charset="0"/>
              </a:rPr>
              <a:t> MATLAB R2021a</a:t>
            </a:r>
            <a:r>
              <a:rPr lang="en-IN"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1BADCD00-2D33-3760-E6EC-AB8EAC869DDE}"/>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3348789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1652-027A-8B94-3876-3B3BD4CEC726}"/>
              </a:ext>
            </a:extLst>
          </p:cNvPr>
          <p:cNvSpPr>
            <a:spLocks noGrp="1"/>
          </p:cNvSpPr>
          <p:nvPr>
            <p:ph type="title"/>
          </p:nvPr>
        </p:nvSpPr>
        <p:spPr/>
        <p:txBody>
          <a:bodyPr/>
          <a:lstStyle/>
          <a:p>
            <a:r>
              <a:rPr lang="en-US" dirty="0"/>
              <a:t>Comparative Analysis</a:t>
            </a:r>
            <a:endParaRPr lang="en-IN" dirty="0"/>
          </a:p>
        </p:txBody>
      </p:sp>
      <p:sp>
        <p:nvSpPr>
          <p:cNvPr id="7" name="Rectangle 1">
            <a:extLst>
              <a:ext uri="{FF2B5EF4-FFF2-40B4-BE49-F238E27FC236}">
                <a16:creationId xmlns:a16="http://schemas.microsoft.com/office/drawing/2014/main" id="{A49ED09A-626D-CC87-FDB7-3A910CC7B992}"/>
              </a:ext>
            </a:extLst>
          </p:cNvPr>
          <p:cNvSpPr>
            <a:spLocks noChangeArrowheads="1"/>
          </p:cNvSpPr>
          <p:nvPr/>
        </p:nvSpPr>
        <p:spPr bwMode="auto">
          <a:xfrm>
            <a:off x="-1383185" y="1798638"/>
            <a:ext cx="2768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Content Placeholder 4">
            <a:extLst>
              <a:ext uri="{FF2B5EF4-FFF2-40B4-BE49-F238E27FC236}">
                <a16:creationId xmlns:a16="http://schemas.microsoft.com/office/drawing/2014/main" id="{62A7B8CC-23A3-206F-F0AD-E93B376F2835}"/>
              </a:ext>
            </a:extLst>
          </p:cNvPr>
          <p:cNvGraphicFramePr>
            <a:graphicFrameLocks noGrp="1"/>
          </p:cNvGraphicFramePr>
          <p:nvPr>
            <p:ph idx="1"/>
            <p:extLst>
              <p:ext uri="{D42A27DB-BD31-4B8C-83A1-F6EECF244321}">
                <p14:modId xmlns:p14="http://schemas.microsoft.com/office/powerpoint/2010/main" val="4011537663"/>
              </p:ext>
            </p:extLst>
          </p:nvPr>
        </p:nvGraphicFramePr>
        <p:xfrm>
          <a:off x="2450592" y="1536193"/>
          <a:ext cx="6720840" cy="4956685"/>
        </p:xfrm>
        <a:graphic>
          <a:graphicData uri="http://schemas.openxmlformats.org/drawingml/2006/table">
            <a:tbl>
              <a:tblPr/>
              <a:tblGrid>
                <a:gridCol w="1465815">
                  <a:extLst>
                    <a:ext uri="{9D8B030D-6E8A-4147-A177-3AD203B41FA5}">
                      <a16:colId xmlns:a16="http://schemas.microsoft.com/office/drawing/2014/main" val="3118838997"/>
                    </a:ext>
                  </a:extLst>
                </a:gridCol>
                <a:gridCol w="2079608">
                  <a:extLst>
                    <a:ext uri="{9D8B030D-6E8A-4147-A177-3AD203B41FA5}">
                      <a16:colId xmlns:a16="http://schemas.microsoft.com/office/drawing/2014/main" val="1691766165"/>
                    </a:ext>
                  </a:extLst>
                </a:gridCol>
                <a:gridCol w="1756653">
                  <a:extLst>
                    <a:ext uri="{9D8B030D-6E8A-4147-A177-3AD203B41FA5}">
                      <a16:colId xmlns:a16="http://schemas.microsoft.com/office/drawing/2014/main" val="3865626993"/>
                    </a:ext>
                  </a:extLst>
                </a:gridCol>
                <a:gridCol w="1418764">
                  <a:extLst>
                    <a:ext uri="{9D8B030D-6E8A-4147-A177-3AD203B41FA5}">
                      <a16:colId xmlns:a16="http://schemas.microsoft.com/office/drawing/2014/main" val="1007535207"/>
                    </a:ext>
                  </a:extLst>
                </a:gridCol>
              </a:tblGrid>
              <a:tr h="878461">
                <a:tc>
                  <a:txBody>
                    <a:bodyPr/>
                    <a:lstStyle/>
                    <a:p>
                      <a:pPr algn="just">
                        <a:lnSpc>
                          <a:spcPct val="115000"/>
                        </a:lnSpc>
                        <a:spcBef>
                          <a:spcPts val="1200"/>
                        </a:spcBef>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Lena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PSNR (Encrypted) (dB)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Entropy (encrypted)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BPP</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1795137"/>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7.9992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1.711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501694"/>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51.15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2.628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327001"/>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43.92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7.9994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1.249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791504"/>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44.52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1.312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588181"/>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48.34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1.98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1898493"/>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[11]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42.51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2.7669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813425"/>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43.07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7.9985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673397"/>
                  </a:ext>
                </a:extLst>
              </a:tr>
              <a:tr h="368071">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Ref [2]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40.086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7.7809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1.6975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33926"/>
                  </a:ext>
                </a:extLst>
              </a:tr>
              <a:tr h="1133656">
                <a:tc>
                  <a:txBody>
                    <a:bodyPr/>
                    <a:lstStyle/>
                    <a:p>
                      <a:pPr algn="just">
                        <a:lnSpc>
                          <a:spcPct val="115000"/>
                        </a:lnSpc>
                        <a:spcBef>
                          <a:spcPts val="1200"/>
                        </a:spcBef>
                        <a:spcAft>
                          <a:spcPts val="800"/>
                        </a:spcAft>
                      </a:pPr>
                      <a:r>
                        <a:rPr lang="en-IN" sz="1400" b="1">
                          <a:effectLst/>
                          <a:latin typeface="Times New Roman" panose="02020603050405020304" pitchFamily="18" charset="0"/>
                          <a:ea typeface="Times New Roman" panose="02020603050405020304" pitchFamily="18" charset="0"/>
                          <a:cs typeface="Times New Roman" panose="02020603050405020304" pitchFamily="18" charset="0"/>
                        </a:rPr>
                        <a:t>Proposed Cryptosystem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42.4927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7.9973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200"/>
                        </a:spcBef>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2.5568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626" marR="57626" marT="57626" marB="5762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1866724"/>
                  </a:ext>
                </a:extLst>
              </a:tr>
            </a:tbl>
          </a:graphicData>
        </a:graphic>
      </p:graphicFrame>
      <p:sp>
        <p:nvSpPr>
          <p:cNvPr id="3" name="Slide Number Placeholder 2">
            <a:extLst>
              <a:ext uri="{FF2B5EF4-FFF2-40B4-BE49-F238E27FC236}">
                <a16:creationId xmlns:a16="http://schemas.microsoft.com/office/drawing/2014/main" id="{56AA403C-DEF0-BFC8-C136-D0889CA58447}"/>
              </a:ext>
            </a:extLst>
          </p:cNvPr>
          <p:cNvSpPr>
            <a:spLocks noGrp="1"/>
          </p:cNvSpPr>
          <p:nvPr>
            <p:ph type="sldNum" sz="quarter" idx="12"/>
          </p:nvPr>
        </p:nvSpPr>
        <p:spPr/>
        <p:txBody>
          <a:bodyPr/>
          <a:lstStyle/>
          <a:p>
            <a:fld id="{8A7A6979-0714-4377-B894-6BE4C2D6E202}" type="slidenum">
              <a:rPr lang="en-US" smtClean="0"/>
              <a:pPr/>
              <a:t>50</a:t>
            </a:fld>
            <a:endParaRPr lang="en-US" dirty="0"/>
          </a:p>
        </p:txBody>
      </p:sp>
    </p:spTree>
    <p:extLst>
      <p:ext uri="{BB962C8B-B14F-4D97-AF65-F5344CB8AC3E}">
        <p14:creationId xmlns:p14="http://schemas.microsoft.com/office/powerpoint/2010/main" val="1897182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537A-EC6B-43DA-A32A-57248F974AD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ADFA-2C48-4E84-A8F1-D905F0E9BB27}"/>
              </a:ext>
            </a:extLst>
          </p:cNvPr>
          <p:cNvSpPr>
            <a:spLocks noGrp="1"/>
          </p:cNvSpPr>
          <p:nvPr>
            <p:ph idx="1"/>
          </p:nvPr>
        </p:nvSpPr>
        <p:spPr>
          <a:xfrm>
            <a:off x="838200" y="1825625"/>
            <a:ext cx="10515600" cy="4264457"/>
          </a:xfrm>
        </p:spPr>
        <p:txBody>
          <a:bodyPr>
            <a:normAutofit fontScale="92500" lnSpcReduction="10000"/>
          </a:bodyPr>
          <a:lstStyle/>
          <a:p>
            <a:pPr>
              <a:lnSpc>
                <a:spcPct val="150000"/>
              </a:lnSpc>
            </a:pPr>
            <a:r>
              <a:rPr lang="en-US" sz="1800" dirty="0">
                <a:latin typeface="Times New Roman" panose="02020603050405020304" pitchFamily="18" charset="0"/>
                <a:cs typeface="Times New Roman" panose="02020603050405020304" pitchFamily="18" charset="0"/>
              </a:rPr>
              <a:t>The above results show that the proposed algorithm is working with positive results as indicated by the algorithm outputs.</a:t>
            </a: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proposed algorithm has been carried out and its performance has been measured and verified against performance measures such as entropy, NPCR, UACI and Correlation coefficient of the pixels in different directions for various cases. </a:t>
            </a: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was performed on 8 such images and the results were recorded and compared with each other and the various parameters as mentioned.</a:t>
            </a: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We concluded a satisfactory and reliable RDH algorithm that can be put to use on medical images to ensure security during transmission.</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We achieved NPCR values of more than 99% and UACI values close to 30%.</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C2A1428-8166-F9A8-1B63-B49227D1C97C}"/>
              </a:ext>
            </a:extLst>
          </p:cNvPr>
          <p:cNvSpPr>
            <a:spLocks noGrp="1"/>
          </p:cNvSpPr>
          <p:nvPr>
            <p:ph type="sldNum" sz="quarter" idx="12"/>
          </p:nvPr>
        </p:nvSpPr>
        <p:spPr/>
        <p:txBody>
          <a:bodyPr/>
          <a:lstStyle/>
          <a:p>
            <a:fld id="{8A7A6979-0714-4377-B894-6BE4C2D6E202}" type="slidenum">
              <a:rPr lang="en-US" smtClean="0"/>
              <a:pPr/>
              <a:t>51</a:t>
            </a:fld>
            <a:endParaRPr lang="en-US" dirty="0"/>
          </a:p>
        </p:txBody>
      </p:sp>
    </p:spTree>
    <p:extLst>
      <p:ext uri="{BB962C8B-B14F-4D97-AF65-F5344CB8AC3E}">
        <p14:creationId xmlns:p14="http://schemas.microsoft.com/office/powerpoint/2010/main" val="429476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8EC6-BFFA-4483-991D-D5D6A50A3E8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Further Improvements: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FE74E8-EC65-4D6E-95FF-7948D719548D}"/>
              </a:ext>
            </a:extLst>
          </p:cNvPr>
          <p:cNvSpPr>
            <a:spLocks noGrp="1"/>
          </p:cNvSpPr>
          <p:nvPr>
            <p:ph idx="1"/>
          </p:nvPr>
        </p:nvSpPr>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The algorithm can extend to include colored images, very frequently used in medical reports relating to gastroenterology and Ear Nose Throat (ENT).</a:t>
            </a:r>
          </a:p>
          <a:p>
            <a:pPr>
              <a:lnSpc>
                <a:spcPct val="150000"/>
              </a:lnSpc>
            </a:pPr>
            <a:r>
              <a:rPr lang="en-US" sz="2000" dirty="0">
                <a:latin typeface="Times New Roman" panose="02020603050405020304" pitchFamily="18" charset="0"/>
                <a:cs typeface="Times New Roman" panose="02020603050405020304" pitchFamily="18" charset="0"/>
              </a:rPr>
              <a:t>Colored image encryption can extend to include security for the transmission of such images over unsecured networks.</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08EFED-11A6-832C-7AC5-A61A423C1272}"/>
              </a:ext>
            </a:extLst>
          </p:cNvPr>
          <p:cNvSpPr>
            <a:spLocks noGrp="1"/>
          </p:cNvSpPr>
          <p:nvPr>
            <p:ph type="sldNum" sz="quarter" idx="12"/>
          </p:nvPr>
        </p:nvSpPr>
        <p:spPr/>
        <p:txBody>
          <a:bodyPr/>
          <a:lstStyle/>
          <a:p>
            <a:fld id="{8A7A6979-0714-4377-B894-6BE4C2D6E202}" type="slidenum">
              <a:rPr lang="en-US" smtClean="0"/>
              <a:pPr/>
              <a:t>52</a:t>
            </a:fld>
            <a:endParaRPr lang="en-US" dirty="0"/>
          </a:p>
        </p:txBody>
      </p:sp>
    </p:spTree>
    <p:extLst>
      <p:ext uri="{BB962C8B-B14F-4D97-AF65-F5344CB8AC3E}">
        <p14:creationId xmlns:p14="http://schemas.microsoft.com/office/powerpoint/2010/main" val="3887132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6FA5-F786-D30A-6753-17BCE2550F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Timeline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F565D9-A843-28FD-2F25-5827167A53C6}"/>
              </a:ext>
            </a:extLst>
          </p:cNvPr>
          <p:cNvSpPr>
            <a:spLocks noGrp="1"/>
          </p:cNvSpPr>
          <p:nvPr>
            <p:ph type="sldNum" sz="quarter" idx="12"/>
          </p:nvPr>
        </p:nvSpPr>
        <p:spPr/>
        <p:txBody>
          <a:bodyPr/>
          <a:lstStyle/>
          <a:p>
            <a:fld id="{8A7A6979-0714-4377-B894-6BE4C2D6E202}" type="slidenum">
              <a:rPr lang="en-US" smtClean="0"/>
              <a:pPr/>
              <a:t>53</a:t>
            </a:fld>
            <a:endParaRPr lang="en-US" dirty="0"/>
          </a:p>
        </p:txBody>
      </p:sp>
      <p:graphicFrame>
        <p:nvGraphicFramePr>
          <p:cNvPr id="11" name="Content Placeholder 5">
            <a:extLst>
              <a:ext uri="{FF2B5EF4-FFF2-40B4-BE49-F238E27FC236}">
                <a16:creationId xmlns:a16="http://schemas.microsoft.com/office/drawing/2014/main" id="{5B1379AD-0D50-C7FA-649B-D9BEF1405A1E}"/>
              </a:ext>
            </a:extLst>
          </p:cNvPr>
          <p:cNvGraphicFramePr>
            <a:graphicFrameLocks noGrp="1"/>
          </p:cNvGraphicFramePr>
          <p:nvPr>
            <p:ph idx="1"/>
            <p:extLst>
              <p:ext uri="{D42A27DB-BD31-4B8C-83A1-F6EECF244321}">
                <p14:modId xmlns:p14="http://schemas.microsoft.com/office/powerpoint/2010/main" val="1889233161"/>
              </p:ext>
            </p:extLst>
          </p:nvPr>
        </p:nvGraphicFramePr>
        <p:xfrm>
          <a:off x="2835011" y="1479396"/>
          <a:ext cx="7147189" cy="4571858"/>
        </p:xfrm>
        <a:graphic>
          <a:graphicData uri="http://schemas.openxmlformats.org/drawingml/2006/table">
            <a:tbl>
              <a:tblPr>
                <a:tableStyleId>{BDBED569-4797-4DF1-A0F4-6AAB3CD982D8}</a:tableStyleId>
              </a:tblPr>
              <a:tblGrid>
                <a:gridCol w="1501848">
                  <a:extLst>
                    <a:ext uri="{9D8B030D-6E8A-4147-A177-3AD203B41FA5}">
                      <a16:colId xmlns:a16="http://schemas.microsoft.com/office/drawing/2014/main" val="1216028820"/>
                    </a:ext>
                  </a:extLst>
                </a:gridCol>
                <a:gridCol w="1884015">
                  <a:extLst>
                    <a:ext uri="{9D8B030D-6E8A-4147-A177-3AD203B41FA5}">
                      <a16:colId xmlns:a16="http://schemas.microsoft.com/office/drawing/2014/main" val="2269840394"/>
                    </a:ext>
                  </a:extLst>
                </a:gridCol>
                <a:gridCol w="3761326">
                  <a:extLst>
                    <a:ext uri="{9D8B030D-6E8A-4147-A177-3AD203B41FA5}">
                      <a16:colId xmlns:a16="http://schemas.microsoft.com/office/drawing/2014/main" val="711074645"/>
                    </a:ext>
                  </a:extLst>
                </a:gridCol>
              </a:tblGrid>
              <a:tr h="462623">
                <a:tc>
                  <a:txBody>
                    <a:bodyPr/>
                    <a:lstStyle/>
                    <a:p>
                      <a:pPr algn="ctr" rtl="0" fontAlgn="t">
                        <a:spcBef>
                          <a:spcPts val="0"/>
                        </a:spcBef>
                        <a:spcAft>
                          <a:spcPts val="0"/>
                        </a:spcAft>
                      </a:pPr>
                      <a:r>
                        <a:rPr lang="en-IN" sz="1800" b="0" u="none" strike="noStrike" dirty="0">
                          <a:solidFill>
                            <a:srgbClr val="202122"/>
                          </a:solidFill>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January (2022)</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dirty="0">
                          <a:solidFill>
                            <a:srgbClr val="000000"/>
                          </a:solidFill>
                          <a:effectLst/>
                          <a:latin typeface="Times New Roman" panose="02020603050405020304" pitchFamily="18" charset="0"/>
                          <a:cs typeface="Times New Roman" panose="02020603050405020304" pitchFamily="18" charset="0"/>
                        </a:rPr>
                        <a:t>Topic selection, base paper and reference paper study</a:t>
                      </a:r>
                      <a:endParaRPr lang="en-IN"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2916600927"/>
                  </a:ext>
                </a:extLst>
              </a:tr>
              <a:tr h="603421">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February (2022)</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Implementation of ECC and Histogram </a:t>
                      </a:r>
                    </a:p>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Shift based Data Hiding</a:t>
                      </a:r>
                      <a:endParaRPr lang="en-US"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3436112257"/>
                  </a:ext>
                </a:extLst>
              </a:tr>
              <a:tr h="670468">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dirty="0">
                          <a:solidFill>
                            <a:srgbClr val="000000"/>
                          </a:solidFill>
                          <a:effectLst/>
                          <a:latin typeface="Times New Roman" panose="02020603050405020304" pitchFamily="18" charset="0"/>
                          <a:cs typeface="Times New Roman" panose="02020603050405020304" pitchFamily="18" charset="0"/>
                        </a:rPr>
                        <a:t>February (2022)</a:t>
                      </a:r>
                      <a:endParaRPr lang="en-IN" sz="1800" dirty="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Finding Novelty for our proposed cryptosystem</a:t>
                      </a:r>
                      <a:endParaRPr lang="en-US"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2579435888"/>
                  </a:ext>
                </a:extLst>
              </a:tr>
              <a:tr h="1139796">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March (2022)</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Implementation of Novelty and moving forward</a:t>
                      </a:r>
                      <a:endParaRPr lang="en-US" sz="1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with Encryption algorithm till implementation of IWT.</a:t>
                      </a:r>
                      <a:endParaRPr lang="en-US"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733495713"/>
                  </a:ext>
                </a:extLst>
              </a:tr>
              <a:tr h="871608">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dirty="0">
                          <a:solidFill>
                            <a:srgbClr val="000000"/>
                          </a:solidFill>
                          <a:effectLst/>
                          <a:latin typeface="Times New Roman" panose="02020603050405020304" pitchFamily="18" charset="0"/>
                          <a:cs typeface="Times New Roman" panose="02020603050405020304" pitchFamily="18" charset="0"/>
                        </a:rPr>
                        <a:t>April (2022)</a:t>
                      </a:r>
                      <a:endParaRPr lang="en-IN" sz="1800" dirty="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Completion of Encryption Algorithm and performing various analysis using performance measures.</a:t>
                      </a:r>
                      <a:endParaRPr lang="en-US"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2541388348"/>
                  </a:ext>
                </a:extLst>
              </a:tr>
              <a:tr h="603421">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IN" sz="1800" b="0" u="none" strike="noStrike">
                          <a:solidFill>
                            <a:srgbClr val="000000"/>
                          </a:solidFill>
                          <a:effectLst/>
                          <a:latin typeface="Times New Roman" panose="02020603050405020304" pitchFamily="18" charset="0"/>
                          <a:cs typeface="Times New Roman" panose="02020603050405020304" pitchFamily="18" charset="0"/>
                        </a:rPr>
                        <a:t>May(2022)</a:t>
                      </a:r>
                      <a:endParaRPr lang="en-IN" sz="1800">
                        <a:effectLst/>
                        <a:latin typeface="Times New Roman" panose="02020603050405020304" pitchFamily="18" charset="0"/>
                        <a:cs typeface="Times New Roman" panose="02020603050405020304" pitchFamily="18" charset="0"/>
                      </a:endParaRPr>
                    </a:p>
                  </a:txBody>
                  <a:tcPr marL="60342" marR="60342" marT="33523" marB="33523"/>
                </a:tc>
                <a:tc>
                  <a:txBody>
                    <a:bodyPr/>
                    <a:lstStyle/>
                    <a:p>
                      <a:pPr algn="ctr" rtl="0" fontAlgn="t">
                        <a:spcBef>
                          <a:spcPts val="0"/>
                        </a:spcBef>
                        <a:spcAft>
                          <a:spcPts val="0"/>
                        </a:spcAft>
                      </a:pPr>
                      <a:r>
                        <a:rPr lang="en-US" sz="1800" b="0" u="none" strike="noStrike" dirty="0">
                          <a:solidFill>
                            <a:srgbClr val="000000"/>
                          </a:solidFill>
                          <a:effectLst/>
                          <a:latin typeface="Times New Roman" panose="02020603050405020304" pitchFamily="18" charset="0"/>
                          <a:cs typeface="Times New Roman" panose="02020603050405020304" pitchFamily="18" charset="0"/>
                        </a:rPr>
                        <a:t>Final review, Thesis and Paper Publishing</a:t>
                      </a:r>
                      <a:endParaRPr lang="en-US" sz="1800" dirty="0">
                        <a:effectLst/>
                        <a:latin typeface="Times New Roman" panose="02020603050405020304" pitchFamily="18" charset="0"/>
                        <a:cs typeface="Times New Roman" panose="02020603050405020304" pitchFamily="18" charset="0"/>
                      </a:endParaRPr>
                    </a:p>
                  </a:txBody>
                  <a:tcPr marL="60342" marR="60342" marT="33523" marB="33523"/>
                </a:tc>
                <a:extLst>
                  <a:ext uri="{0D108BD9-81ED-4DB2-BD59-A6C34878D82A}">
                    <a16:rowId xmlns:a16="http://schemas.microsoft.com/office/drawing/2014/main" val="1742420783"/>
                  </a:ext>
                </a:extLst>
              </a:tr>
            </a:tbl>
          </a:graphicData>
        </a:graphic>
      </p:graphicFrame>
    </p:spTree>
    <p:extLst>
      <p:ext uri="{BB962C8B-B14F-4D97-AF65-F5344CB8AC3E}">
        <p14:creationId xmlns:p14="http://schemas.microsoft.com/office/powerpoint/2010/main" val="2006083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9DD6-B09A-3E9A-D2A6-3DA4B6AE1B67}"/>
              </a:ext>
            </a:extLst>
          </p:cNvPr>
          <p:cNvSpPr>
            <a:spLocks noGrp="1"/>
          </p:cNvSpPr>
          <p:nvPr>
            <p:ph type="title"/>
          </p:nvPr>
        </p:nvSpPr>
        <p:spPr>
          <a:xfrm>
            <a:off x="341050" y="267472"/>
            <a:ext cx="2961443" cy="904382"/>
          </a:xfrm>
        </p:spPr>
        <p:txBody>
          <a:bodyPr>
            <a:normAutofit fontScale="90000"/>
          </a:bodyPr>
          <a:lstStyle/>
          <a:p>
            <a:r>
              <a:rPr lang="en-US" sz="4000" b="1" dirty="0">
                <a:latin typeface="Times New Roman" panose="02020603050405020304" pitchFamily="18" charset="0"/>
                <a:cs typeface="Times New Roman" panose="02020603050405020304" pitchFamily="18" charset="0"/>
              </a:rPr>
              <a:t>Publication:</a:t>
            </a: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8D2B6C-6FEE-D2E9-477D-9DD1CF0F61A2}"/>
              </a:ext>
            </a:extLst>
          </p:cNvPr>
          <p:cNvPicPr>
            <a:picLocks noGrp="1" noChangeAspect="1"/>
          </p:cNvPicPr>
          <p:nvPr>
            <p:ph idx="1"/>
          </p:nvPr>
        </p:nvPicPr>
        <p:blipFill rotWithShape="1">
          <a:blip r:embed="rId2"/>
          <a:srcRect l="26168" t="18639" r="27698" b="7385"/>
          <a:stretch/>
        </p:blipFill>
        <p:spPr>
          <a:xfrm>
            <a:off x="0" y="719664"/>
            <a:ext cx="6667911" cy="6014182"/>
          </a:xfrm>
        </p:spPr>
      </p:pic>
      <p:sp>
        <p:nvSpPr>
          <p:cNvPr id="3" name="Slide Number Placeholder 2">
            <a:extLst>
              <a:ext uri="{FF2B5EF4-FFF2-40B4-BE49-F238E27FC236}">
                <a16:creationId xmlns:a16="http://schemas.microsoft.com/office/drawing/2014/main" id="{6FF90241-6F42-CCAA-F2B7-849F8A74AF4A}"/>
              </a:ext>
            </a:extLst>
          </p:cNvPr>
          <p:cNvSpPr>
            <a:spLocks noGrp="1"/>
          </p:cNvSpPr>
          <p:nvPr>
            <p:ph type="sldNum" sz="quarter" idx="12"/>
          </p:nvPr>
        </p:nvSpPr>
        <p:spPr/>
        <p:txBody>
          <a:bodyPr/>
          <a:lstStyle/>
          <a:p>
            <a:fld id="{8A7A6979-0714-4377-B894-6BE4C2D6E202}" type="slidenum">
              <a:rPr lang="en-US" smtClean="0"/>
              <a:pPr/>
              <a:t>54</a:t>
            </a:fld>
            <a:endParaRPr lang="en-US" dirty="0"/>
          </a:p>
        </p:txBody>
      </p:sp>
      <p:pic>
        <p:nvPicPr>
          <p:cNvPr id="10" name="Picture 9">
            <a:extLst>
              <a:ext uri="{FF2B5EF4-FFF2-40B4-BE49-F238E27FC236}">
                <a16:creationId xmlns:a16="http://schemas.microsoft.com/office/drawing/2014/main" id="{1A8EB4B9-7EA7-F1FA-45BE-E625984A195A}"/>
              </a:ext>
            </a:extLst>
          </p:cNvPr>
          <p:cNvPicPr>
            <a:picLocks noChangeAspect="1"/>
          </p:cNvPicPr>
          <p:nvPr/>
        </p:nvPicPr>
        <p:blipFill rotWithShape="1">
          <a:blip r:embed="rId3"/>
          <a:srcRect l="27514" t="19915" r="29626" b="5148"/>
          <a:stretch/>
        </p:blipFill>
        <p:spPr>
          <a:xfrm>
            <a:off x="0" y="678534"/>
            <a:ext cx="6198646" cy="6096442"/>
          </a:xfrm>
          <a:prstGeom prst="rect">
            <a:avLst/>
          </a:prstGeom>
        </p:spPr>
      </p:pic>
      <p:pic>
        <p:nvPicPr>
          <p:cNvPr id="14" name="Picture 13">
            <a:extLst>
              <a:ext uri="{FF2B5EF4-FFF2-40B4-BE49-F238E27FC236}">
                <a16:creationId xmlns:a16="http://schemas.microsoft.com/office/drawing/2014/main" id="{BCB0F81A-FA0F-6A43-CF19-55D568F250ED}"/>
              </a:ext>
            </a:extLst>
          </p:cNvPr>
          <p:cNvPicPr>
            <a:picLocks noChangeAspect="1"/>
          </p:cNvPicPr>
          <p:nvPr/>
        </p:nvPicPr>
        <p:blipFill rotWithShape="1">
          <a:blip r:embed="rId4"/>
          <a:srcRect l="25029" t="15556" r="26358" b="30773"/>
          <a:stretch/>
        </p:blipFill>
        <p:spPr>
          <a:xfrm>
            <a:off x="6096000" y="1171854"/>
            <a:ext cx="5941671" cy="3553427"/>
          </a:xfrm>
          <a:prstGeom prst="rect">
            <a:avLst/>
          </a:prstGeom>
        </p:spPr>
      </p:pic>
    </p:spTree>
    <p:extLst>
      <p:ext uri="{BB962C8B-B14F-4D97-AF65-F5344CB8AC3E}">
        <p14:creationId xmlns:p14="http://schemas.microsoft.com/office/powerpoint/2010/main" val="4191510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CE17-6183-475F-9696-9F853B10A78B}"/>
              </a:ext>
            </a:extLst>
          </p:cNvPr>
          <p:cNvSpPr>
            <a:spLocks noGrp="1"/>
          </p:cNvSpPr>
          <p:nvPr>
            <p:ph type="title"/>
          </p:nvPr>
        </p:nvSpPr>
        <p:spPr>
          <a:xfrm>
            <a:off x="545236" y="60118"/>
            <a:ext cx="4577179" cy="845404"/>
          </a:xfrm>
        </p:spPr>
        <p:txBody>
          <a:bodyPr>
            <a:normAutofit/>
          </a:bodyPr>
          <a:lstStyle/>
          <a:p>
            <a:r>
              <a:rPr lang="en-US" sz="3600" dirty="0">
                <a:latin typeface="Times New Roman" panose="02020603050405020304" pitchFamily="18" charset="0"/>
                <a:cs typeface="Times New Roman" panose="02020603050405020304" pitchFamily="18" charset="0"/>
              </a:rPr>
              <a:t>Reference Papers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F50B68-5425-41D1-9BE5-611411B034DE}"/>
              </a:ext>
            </a:extLst>
          </p:cNvPr>
          <p:cNvSpPr>
            <a:spLocks noGrp="1"/>
          </p:cNvSpPr>
          <p:nvPr>
            <p:ph idx="1"/>
          </p:nvPr>
        </p:nvSpPr>
        <p:spPr>
          <a:xfrm>
            <a:off x="545236" y="905522"/>
            <a:ext cx="10515600" cy="5655143"/>
          </a:xfrm>
        </p:spPr>
        <p:txBody>
          <a:bodyPr>
            <a:noAutofit/>
          </a:bodyPr>
          <a:lstStyle/>
          <a:p>
            <a:pPr marL="0" indent="0">
              <a:lnSpc>
                <a:spcPct val="100000"/>
              </a:lnSpc>
              <a:buNone/>
            </a:pPr>
            <a:r>
              <a:rPr lang="en-US" sz="12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Fuhu</a:t>
            </a:r>
            <a:r>
              <a:rPr lang="en-US" sz="1400" dirty="0">
                <a:latin typeface="Times New Roman" panose="02020603050405020304" pitchFamily="18" charset="0"/>
                <a:cs typeface="Times New Roman" panose="02020603050405020304" pitchFamily="18" charset="0"/>
              </a:rPr>
              <a:t> Wu, Xu Zhou, </a:t>
            </a:r>
            <a:r>
              <a:rPr lang="en-US" sz="1400" dirty="0" err="1">
                <a:latin typeface="Times New Roman" panose="02020603050405020304" pitchFamily="18" charset="0"/>
                <a:cs typeface="Times New Roman" panose="02020603050405020304" pitchFamily="18" charset="0"/>
              </a:rPr>
              <a:t>Zhili</a:t>
            </a:r>
            <a:r>
              <a:rPr lang="en-US" sz="1400" dirty="0">
                <a:latin typeface="Times New Roman" panose="02020603050405020304" pitchFamily="18" charset="0"/>
                <a:cs typeface="Times New Roman" panose="02020603050405020304" pitchFamily="18" charset="0"/>
              </a:rPr>
              <a:t> Chen, </a:t>
            </a:r>
            <a:r>
              <a:rPr lang="en-US" sz="1400" dirty="0" err="1">
                <a:latin typeface="Times New Roman" panose="02020603050405020304" pitchFamily="18" charset="0"/>
                <a:cs typeface="Times New Roman" panose="02020603050405020304" pitchFamily="18" charset="0"/>
              </a:rPr>
              <a:t>Baohua</a:t>
            </a:r>
            <a:r>
              <a:rPr lang="en-US" sz="1400" dirty="0">
                <a:latin typeface="Times New Roman" panose="02020603050405020304" pitchFamily="18" charset="0"/>
                <a:cs typeface="Times New Roman" panose="02020603050405020304" pitchFamily="18" charset="0"/>
              </a:rPr>
              <a:t> Yang</a:t>
            </a:r>
            <a:r>
              <a:rPr lang="en-IN" sz="1400" b="0" i="0" dirty="0">
                <a:effectLst/>
                <a:latin typeface="Arial" panose="020B0604020202020204" pitchFamily="34" charset="0"/>
              </a:rPr>
              <a:t>.</a:t>
            </a:r>
            <a:r>
              <a:rPr lang="en-US" sz="1400" dirty="0">
                <a:latin typeface="Times New Roman" panose="02020603050405020304" pitchFamily="18" charset="0"/>
                <a:cs typeface="Times New Roman" panose="02020603050405020304" pitchFamily="18" charset="0"/>
              </a:rPr>
              <a:t>A reversible data hiding scheme for encrypted images with pixel difference encoding. Knowledge-Based Systems 234 (2021) 10758</a:t>
            </a:r>
          </a:p>
          <a:p>
            <a:pPr marL="0" indent="0">
              <a:lnSpc>
                <a:spcPct val="100000"/>
              </a:lnSpc>
              <a:buNone/>
            </a:pPr>
            <a:r>
              <a:rPr lang="en-IN" sz="1400" dirty="0">
                <a:latin typeface="Times New Roman" panose="02020603050405020304" pitchFamily="18" charset="0"/>
                <a:cs typeface="Times New Roman" panose="02020603050405020304" pitchFamily="18" charset="0"/>
              </a:rPr>
              <a:t>[2] Rupali Bhardwaj, Ashutosh Aggarwal. An enhanced separable reversible and secure patient data hiding algorithm for telemedicine applications. Expert Systems With Applications 186 (2021) 115721</a:t>
            </a:r>
          </a:p>
          <a:p>
            <a:pPr marL="0" indent="0">
              <a:lnSpc>
                <a:spcPct val="100000"/>
              </a:lnSpc>
              <a:buNone/>
            </a:pPr>
            <a:r>
              <a:rPr lang="en-IN" sz="1400" dirty="0">
                <a:latin typeface="Times New Roman" panose="02020603050405020304" pitchFamily="18" charset="0"/>
                <a:cs typeface="Times New Roman" panose="02020603050405020304" pitchFamily="18" charset="0"/>
              </a:rPr>
              <a:t>[3] </a:t>
            </a:r>
            <a:r>
              <a:rPr lang="en-US" sz="1400" dirty="0"/>
              <a:t>Rupali Bhardwaj</a:t>
            </a:r>
            <a:r>
              <a:rPr lang="en-IN" sz="1400" dirty="0"/>
              <a:t> </a:t>
            </a:r>
            <a:r>
              <a:rPr lang="en-IN" sz="1400" dirty="0">
                <a:latin typeface="Times New Roman" panose="02020603050405020304" pitchFamily="18" charset="0"/>
                <a:cs typeface="Times New Roman" panose="02020603050405020304" pitchFamily="18" charset="0"/>
              </a:rPr>
              <a:t>. (2021). Efficient separable reversible data hiding algorithm for compressed 3D mesh models. </a:t>
            </a:r>
            <a:r>
              <a:rPr lang="en-US" sz="1400" dirty="0">
                <a:latin typeface="Times New Roman" panose="02020603050405020304" pitchFamily="18" charset="0"/>
                <a:cs typeface="Times New Roman" panose="02020603050405020304" pitchFamily="18" charset="0"/>
              </a:rPr>
              <a:t>Multimedia Tools and Applications (2022) 81:1125–1152</a:t>
            </a:r>
            <a:endParaRPr lang="en-IN" sz="1400" dirty="0">
              <a:latin typeface="Times New Roman" panose="02020603050405020304" pitchFamily="18" charset="0"/>
              <a:cs typeface="Times New Roman" panose="02020603050405020304" pitchFamily="18" charset="0"/>
            </a:endParaRPr>
          </a:p>
          <a:p>
            <a:pPr marL="0" indent="0">
              <a:lnSpc>
                <a:spcPct val="100000"/>
              </a:lnSpc>
              <a:buNone/>
            </a:pPr>
            <a:r>
              <a:rPr lang="en-IN" sz="1400" dirty="0">
                <a:latin typeface="Times New Roman" panose="02020603050405020304" pitchFamily="18" charset="0"/>
                <a:cs typeface="Times New Roman" panose="02020603050405020304" pitchFamily="18" charset="0"/>
              </a:rPr>
              <a:t>[4] </a:t>
            </a:r>
            <a:r>
              <a:rPr lang="en-IN" sz="1400" dirty="0" err="1">
                <a:latin typeface="Times New Roman" panose="02020603050405020304" pitchFamily="18" charset="0"/>
                <a:cs typeface="Times New Roman" panose="02020603050405020304" pitchFamily="18" charset="0"/>
              </a:rPr>
              <a:t>Chunqiang</a:t>
            </a:r>
            <a:r>
              <a:rPr lang="en-IN" sz="1400" dirty="0">
                <a:latin typeface="Times New Roman" panose="02020603050405020304" pitchFamily="18" charset="0"/>
                <a:cs typeface="Times New Roman" panose="02020603050405020304" pitchFamily="18" charset="0"/>
              </a:rPr>
              <a:t> Yu, </a:t>
            </a:r>
            <a:r>
              <a:rPr lang="en-IN" sz="1400" dirty="0" err="1">
                <a:latin typeface="Times New Roman" panose="02020603050405020304" pitchFamily="18" charset="0"/>
                <a:cs typeface="Times New Roman" panose="02020603050405020304" pitchFamily="18" charset="0"/>
              </a:rPr>
              <a:t>Xianquan</a:t>
            </a:r>
            <a:r>
              <a:rPr lang="en-IN" sz="1400" dirty="0">
                <a:latin typeface="Times New Roman" panose="02020603050405020304" pitchFamily="18" charset="0"/>
                <a:cs typeface="Times New Roman" panose="02020603050405020304" pitchFamily="18" charset="0"/>
              </a:rPr>
              <a:t> Zhang, </a:t>
            </a:r>
            <a:r>
              <a:rPr lang="en-IN" sz="1400" dirty="0" err="1">
                <a:latin typeface="Times New Roman" panose="02020603050405020304" pitchFamily="18" charset="0"/>
                <a:cs typeface="Times New Roman" panose="02020603050405020304" pitchFamily="18" charset="0"/>
              </a:rPr>
              <a:t>Guoxiang</a:t>
            </a:r>
            <a:r>
              <a:rPr lang="en-IN" sz="1400" dirty="0">
                <a:latin typeface="Times New Roman" panose="02020603050405020304" pitchFamily="18" charset="0"/>
                <a:cs typeface="Times New Roman" panose="02020603050405020304" pitchFamily="18" charset="0"/>
              </a:rPr>
              <a:t> Li, </a:t>
            </a:r>
            <a:r>
              <a:rPr lang="en-IN" sz="1400" dirty="0" err="1">
                <a:latin typeface="Times New Roman" panose="02020603050405020304" pitchFamily="18" charset="0"/>
                <a:cs typeface="Times New Roman" panose="02020603050405020304" pitchFamily="18" charset="0"/>
              </a:rPr>
              <a:t>Shanhua</a:t>
            </a:r>
            <a:r>
              <a:rPr lang="en-IN" sz="1400" dirty="0">
                <a:latin typeface="Times New Roman" panose="02020603050405020304" pitchFamily="18" charset="0"/>
                <a:cs typeface="Times New Roman" panose="02020603050405020304" pitchFamily="18" charset="0"/>
              </a:rPr>
              <a:t> Zhan, </a:t>
            </a:r>
            <a:r>
              <a:rPr lang="en-IN" sz="1400" dirty="0" err="1">
                <a:latin typeface="Times New Roman" panose="02020603050405020304" pitchFamily="18" charset="0"/>
                <a:cs typeface="Times New Roman" panose="02020603050405020304" pitchFamily="18" charset="0"/>
              </a:rPr>
              <a:t>Zhenjun</a:t>
            </a:r>
            <a:r>
              <a:rPr lang="en-IN" sz="1400" dirty="0">
                <a:latin typeface="Times New Roman" panose="02020603050405020304" pitchFamily="18" charset="0"/>
                <a:cs typeface="Times New Roman" panose="02020603050405020304" pitchFamily="18" charset="0"/>
              </a:rPr>
              <a:t> Tang . (2021). Reversible data hiding with adaptive difference recovery for encrypted images. </a:t>
            </a:r>
            <a:r>
              <a:rPr lang="fr-FR" sz="1400" dirty="0">
                <a:latin typeface="Times New Roman" panose="02020603050405020304" pitchFamily="18" charset="0"/>
                <a:cs typeface="Times New Roman" panose="02020603050405020304" pitchFamily="18" charset="0"/>
              </a:rPr>
              <a:t>Information Sciences 584 (2022) 89–110</a:t>
            </a:r>
            <a:endParaRPr lang="en-IN" sz="1400" dirty="0">
              <a:latin typeface="Times New Roman" panose="02020603050405020304" pitchFamily="18" charset="0"/>
              <a:cs typeface="Times New Roman" panose="02020603050405020304" pitchFamily="18" charset="0"/>
            </a:endParaRPr>
          </a:p>
          <a:p>
            <a:pPr marL="0" indent="0">
              <a:lnSpc>
                <a:spcPct val="100000"/>
              </a:lnSpc>
              <a:buNone/>
            </a:pPr>
            <a:r>
              <a:rPr lang="en-IN" sz="1400" dirty="0">
                <a:latin typeface="Times New Roman" panose="02020603050405020304" pitchFamily="18" charset="0"/>
                <a:cs typeface="Times New Roman" panose="02020603050405020304" pitchFamily="18" charset="0"/>
              </a:rPr>
              <a:t>[5] </a:t>
            </a:r>
            <a:r>
              <a:rPr lang="en-IN" sz="1400" dirty="0" err="1">
                <a:latin typeface="Times New Roman" panose="02020603050405020304" pitchFamily="18" charset="0"/>
                <a:cs typeface="Times New Roman" panose="02020603050405020304" pitchFamily="18" charset="0"/>
              </a:rPr>
              <a:t>Shuying</a:t>
            </a:r>
            <a:r>
              <a:rPr lang="en-IN" sz="1400" dirty="0">
                <a:latin typeface="Times New Roman" panose="02020603050405020304" pitchFamily="18" charset="0"/>
                <a:cs typeface="Times New Roman" panose="02020603050405020304" pitchFamily="18" charset="0"/>
              </a:rPr>
              <a:t> Xu, Ji-</a:t>
            </a:r>
            <a:r>
              <a:rPr lang="en-IN" sz="1400" dirty="0" err="1">
                <a:latin typeface="Times New Roman" panose="02020603050405020304" pitchFamily="18" charset="0"/>
                <a:cs typeface="Times New Roman" panose="02020603050405020304" pitchFamily="18" charset="0"/>
              </a:rPr>
              <a:t>Hwei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Horng</a:t>
            </a:r>
            <a:r>
              <a:rPr lang="en-IN" sz="1400" dirty="0">
                <a:latin typeface="Times New Roman" panose="02020603050405020304" pitchFamily="18" charset="0"/>
                <a:cs typeface="Times New Roman" panose="02020603050405020304" pitchFamily="18" charset="0"/>
              </a:rPr>
              <a:t>, Chin-Chen Chang. (2021). Reversible Data Hiding Scheme Based </a:t>
            </a:r>
            <a:r>
              <a:rPr lang="en-IN" sz="1400" dirty="0" err="1">
                <a:latin typeface="Times New Roman" panose="02020603050405020304" pitchFamily="18" charset="0"/>
                <a:cs typeface="Times New Roman" panose="02020603050405020304" pitchFamily="18" charset="0"/>
              </a:rPr>
              <a:t>onVQ</a:t>
            </a:r>
            <a:r>
              <a:rPr lang="en-IN" sz="1400" dirty="0">
                <a:latin typeface="Times New Roman" panose="02020603050405020304" pitchFamily="18" charset="0"/>
                <a:cs typeface="Times New Roman" panose="02020603050405020304" pitchFamily="18" charset="0"/>
              </a:rPr>
              <a:t> Prediction and Adaptive Parametric Binary Tree </a:t>
            </a:r>
            <a:r>
              <a:rPr lang="en-IN" sz="1400" dirty="0" err="1">
                <a:latin typeface="Times New Roman" panose="02020603050405020304" pitchFamily="18" charset="0"/>
                <a:cs typeface="Times New Roman" panose="02020603050405020304" pitchFamily="18" charset="0"/>
              </a:rPr>
              <a:t>Labeling</a:t>
            </a:r>
            <a:r>
              <a:rPr lang="en-IN" sz="1400" dirty="0">
                <a:latin typeface="Times New Roman" panose="02020603050405020304" pitchFamily="18" charset="0"/>
                <a:cs typeface="Times New Roman" panose="02020603050405020304" pitchFamily="18" charset="0"/>
              </a:rPr>
              <a:t> for Encrypted Images. IEEE Access. Digital Object Identifier 10.1109/ACCESS.2021.3071819</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t>[6</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Dawahdeh</a:t>
            </a:r>
            <a:r>
              <a:rPr lang="en-US" sz="1400" dirty="0">
                <a:latin typeface="Times New Roman" panose="02020603050405020304" pitchFamily="18" charset="0"/>
                <a:cs typeface="Times New Roman" panose="02020603050405020304" pitchFamily="18" charset="0"/>
              </a:rPr>
              <a:t>, Z. E., </a:t>
            </a:r>
            <a:r>
              <a:rPr lang="en-US" sz="1400" dirty="0" err="1">
                <a:latin typeface="Times New Roman" panose="02020603050405020304" pitchFamily="18" charset="0"/>
                <a:cs typeface="Times New Roman" panose="02020603050405020304" pitchFamily="18" charset="0"/>
              </a:rPr>
              <a:t>Yaakob</a:t>
            </a:r>
            <a:r>
              <a:rPr lang="en-US" sz="1400" dirty="0">
                <a:latin typeface="Times New Roman" panose="02020603050405020304" pitchFamily="18" charset="0"/>
                <a:cs typeface="Times New Roman" panose="02020603050405020304" pitchFamily="18" charset="0"/>
              </a:rPr>
              <a:t>, S. N., &amp; </a:t>
            </a:r>
            <a:r>
              <a:rPr lang="en-US" sz="1400" dirty="0" err="1">
                <a:latin typeface="Times New Roman" panose="02020603050405020304" pitchFamily="18" charset="0"/>
                <a:cs typeface="Times New Roman" panose="02020603050405020304" pitchFamily="18" charset="0"/>
              </a:rPr>
              <a:t>Razif</a:t>
            </a:r>
            <a:r>
              <a:rPr lang="en-US" sz="1400" dirty="0">
                <a:latin typeface="Times New Roman" panose="02020603050405020304" pitchFamily="18" charset="0"/>
                <a:cs typeface="Times New Roman" panose="02020603050405020304" pitchFamily="18" charset="0"/>
              </a:rPr>
              <a:t> bin Othman, R. (2017). A new image encryption technique combining Elliptic Curve Cryptosystem with Hill Cipher. Journal of King Saud University - Computer and Information Sciences. doi:10.1016/j.jksuci.2017.06.004</a:t>
            </a:r>
          </a:p>
          <a:p>
            <a:pPr marL="0" indent="0">
              <a:lnSpc>
                <a:spcPct val="100000"/>
              </a:lnSpc>
              <a:buNone/>
            </a:pPr>
            <a:r>
              <a:rPr lang="en-IN" sz="1400" dirty="0">
                <a:latin typeface="Times New Roman" panose="02020603050405020304" pitchFamily="18" charset="0"/>
                <a:cs typeface="Times New Roman" panose="02020603050405020304" pitchFamily="18" charset="0"/>
              </a:rPr>
              <a:t>[7]       </a:t>
            </a:r>
            <a:r>
              <a:rPr lang="en-IN" sz="1400" dirty="0" err="1">
                <a:latin typeface="Times New Roman" panose="02020603050405020304" pitchFamily="18" charset="0"/>
                <a:cs typeface="Times New Roman" panose="02020603050405020304" pitchFamily="18" charset="0"/>
              </a:rPr>
              <a:t>Som</a:t>
            </a:r>
            <a:r>
              <a:rPr lang="en-IN" sz="1400" dirty="0">
                <a:latin typeface="Times New Roman" panose="02020603050405020304" pitchFamily="18" charset="0"/>
                <a:cs typeface="Times New Roman" panose="02020603050405020304" pitchFamily="18" charset="0"/>
              </a:rPr>
              <a:t>, S., Majumder, R., &amp; Dutta, S. (2017). Elliptic curve cryptography: A dynamic paradigm. 2017 International Conference on Infocom Technologies and Unmanned Systems (Trends and Future Directions) (ICTUS). doi:10.1109/ictus.2017.8286045</a:t>
            </a:r>
          </a:p>
          <a:p>
            <a:pPr marL="0" indent="0">
              <a:lnSpc>
                <a:spcPct val="100000"/>
              </a:lnSpc>
              <a:buNone/>
            </a:pPr>
            <a:r>
              <a:rPr lang="en-IN" sz="1400" dirty="0">
                <a:latin typeface="Times New Roman" panose="02020603050405020304" pitchFamily="18" charset="0"/>
                <a:cs typeface="Times New Roman" panose="02020603050405020304" pitchFamily="18" charset="0"/>
              </a:rPr>
              <a:t>[8]      </a:t>
            </a:r>
            <a:r>
              <a:rPr lang="en-IN" sz="1400" dirty="0" err="1">
                <a:latin typeface="Times New Roman" panose="02020603050405020304" pitchFamily="18" charset="0"/>
                <a:cs typeface="Times New Roman" panose="02020603050405020304" pitchFamily="18" charset="0"/>
              </a:rPr>
              <a:t>Khazaei</a:t>
            </a:r>
            <a:r>
              <a:rPr lang="en-IN" sz="1400" dirty="0">
                <a:latin typeface="Times New Roman" panose="02020603050405020304" pitchFamily="18" charset="0"/>
                <a:cs typeface="Times New Roman" panose="02020603050405020304" pitchFamily="18" charset="0"/>
              </a:rPr>
              <a:t>, S., &amp; Ahmadi, S. (2017). Cipher text-only attack on d × d Hill in O (d13d). Information Processing Letters, 118, 25-29. doi:10.1016/j.ipl.2016</a:t>
            </a:r>
          </a:p>
          <a:p>
            <a:pPr marL="0" indent="0">
              <a:lnSpc>
                <a:spcPct val="100000"/>
              </a:lnSpc>
              <a:buNone/>
            </a:pPr>
            <a:r>
              <a:rPr lang="en-IN" sz="1400" dirty="0">
                <a:latin typeface="Times New Roman" panose="02020603050405020304" pitchFamily="18" charset="0"/>
                <a:cs typeface="Times New Roman" panose="02020603050405020304" pitchFamily="18" charset="0"/>
              </a:rPr>
              <a:t>[9]      Acharya, B., Sharma, M. D., Tiwari, S., &amp; </a:t>
            </a:r>
            <a:r>
              <a:rPr lang="en-IN" sz="1400" dirty="0" err="1">
                <a:latin typeface="Times New Roman" panose="02020603050405020304" pitchFamily="18" charset="0"/>
                <a:cs typeface="Times New Roman" panose="02020603050405020304" pitchFamily="18" charset="0"/>
              </a:rPr>
              <a:t>Minz</a:t>
            </a:r>
            <a:r>
              <a:rPr lang="en-IN" sz="1400" dirty="0">
                <a:latin typeface="Times New Roman" panose="02020603050405020304" pitchFamily="18" charset="0"/>
                <a:cs typeface="Times New Roman" panose="02020603050405020304" pitchFamily="18" charset="0"/>
              </a:rPr>
              <a:t>, V. K. (2010). Privacy protection of biometric traits using modified hill cipher with involutory key and robust cryptosystem. Procedia Computer Science, 2, 242-247. doi:10.1016/j.procs.2010.11.031</a:t>
            </a:r>
          </a:p>
          <a:p>
            <a:pPr marL="0" indent="0">
              <a:lnSpc>
                <a:spcPct val="100000"/>
              </a:lnSpc>
              <a:buNone/>
            </a:pPr>
            <a:r>
              <a:rPr lang="en-IN" sz="1400" dirty="0">
                <a:latin typeface="Times New Roman" panose="02020603050405020304" pitchFamily="18" charset="0"/>
                <a:cs typeface="Times New Roman" panose="02020603050405020304" pitchFamily="18" charset="0"/>
              </a:rPr>
              <a:t>[10]      Shaikh, A. A., &amp; Vani, N. S. (2015). An extended approach for securing the Short Messaging Services of GSM using multi-threading elliptical curve cryptography. 2015 International Conference on Communication, Information &amp; Computing Technology (ICCICT). doi:10.1109/iccict.2015.7045733</a:t>
            </a:r>
          </a:p>
        </p:txBody>
      </p:sp>
      <p:sp>
        <p:nvSpPr>
          <p:cNvPr id="4" name="Slide Number Placeholder 3">
            <a:extLst>
              <a:ext uri="{FF2B5EF4-FFF2-40B4-BE49-F238E27FC236}">
                <a16:creationId xmlns:a16="http://schemas.microsoft.com/office/drawing/2014/main" id="{4A3EBF76-A0A9-7417-587E-BB201BEC0E41}"/>
              </a:ext>
            </a:extLst>
          </p:cNvPr>
          <p:cNvSpPr>
            <a:spLocks noGrp="1"/>
          </p:cNvSpPr>
          <p:nvPr>
            <p:ph type="sldNum" sz="quarter" idx="12"/>
          </p:nvPr>
        </p:nvSpPr>
        <p:spPr/>
        <p:txBody>
          <a:bodyPr/>
          <a:lstStyle/>
          <a:p>
            <a:fld id="{8A7A6979-0714-4377-B894-6BE4C2D6E202}" type="slidenum">
              <a:rPr lang="en-US" smtClean="0"/>
              <a:pPr/>
              <a:t>55</a:t>
            </a:fld>
            <a:endParaRPr lang="en-US" dirty="0"/>
          </a:p>
        </p:txBody>
      </p:sp>
    </p:spTree>
    <p:extLst>
      <p:ext uri="{BB962C8B-B14F-4D97-AF65-F5344CB8AC3E}">
        <p14:creationId xmlns:p14="http://schemas.microsoft.com/office/powerpoint/2010/main" val="3462357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699C-80B7-BEB8-C19B-10F7E7A4D354}"/>
              </a:ext>
            </a:extLst>
          </p:cNvPr>
          <p:cNvSpPr>
            <a:spLocks noGrp="1"/>
          </p:cNvSpPr>
          <p:nvPr>
            <p:ph idx="1"/>
          </p:nvPr>
        </p:nvSpPr>
        <p:spPr>
          <a:xfrm>
            <a:off x="278907" y="136525"/>
            <a:ext cx="10515600" cy="4351338"/>
          </a:xfrm>
        </p:spPr>
        <p:txBody>
          <a:bodyPr>
            <a:noAutofit/>
          </a:bodyPr>
          <a:lstStyle/>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[11] Nour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Kittawi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Ali Al-Haj, Reversible data hiding using bit flipping and histogram shifting, Multimedia Tools and Applications (2022) 81:12441–12458, February 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Wuyue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Zhan and Heng Yao, Reversible data hiding for JPEG images with a cascaded structure, IET Image Processing, Wiley, DOI: 10.1049/ipr2.12426, January 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[13] Rupali Bhardwaj, Hiding patient information in medical images: an encrypted dual image reversible and secure patient data hiding algorithm for E-healthcare, Multimedia Tools and Applications (2022) 81:1125–1152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[14] Ammar Mohammadi, A general framework for reversible data hiding in encrypted images by reserving room before encryption, J. Vis.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Commun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Image R. 85 (2022) 103478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[15]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Chunqiang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Yu,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Xianquan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Guoxiang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Li,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Shanhua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Zhan and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Zhenjun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Tang, Reversible data hiding with adaptive difference recovery for encrypted images, Information Sciences 584 (2022) 89–110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[16] V.M. Manikandan and Yu-Dong Zhang, An adaptive pixel mapping based approach for reversible data hiding in encrypted images, Signal Processing: Image Communication 105 (2022) 116690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[17] Shaowei Weng, Ye Zhou and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Tiancong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Zhang, Adaptive reversible data hiding for JPEG images with multiple two-dimensional histograms, J. Vis.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Commun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Image R. 85 (2022) 103487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[18]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Xiangguang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Xiong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Lihui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Wang,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Zhi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Li, Chen Yea, Yi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Chenc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Mengting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Fanc</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Yuemin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Zhub</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 adaptive high capacity reversible data hiding algorithm in interpolation domain, Signal Processing 194 (2022) 108458</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[19] Kai Gao, Ji-</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Hwei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Horng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Chin-Chen Chang, High-capacity reversible data hiding in encrypted images based on adaptive block encoding, J. Vis.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Commun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Image R. 84 (2022) 103481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[20]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Abolfazl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Kouhi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Mohammad Hossein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Sedaaghi</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Reversible data hiding based on high fidelity prediction scheme for reducing the number of invalid modifications, Information Sciences 589 (2022) 46–61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1EFE7F86-12CB-9D73-BBD0-E9A47C657AB7}"/>
              </a:ext>
            </a:extLst>
          </p:cNvPr>
          <p:cNvSpPr>
            <a:spLocks noGrp="1"/>
          </p:cNvSpPr>
          <p:nvPr>
            <p:ph type="sldNum" sz="quarter" idx="12"/>
          </p:nvPr>
        </p:nvSpPr>
        <p:spPr/>
        <p:txBody>
          <a:bodyPr/>
          <a:lstStyle/>
          <a:p>
            <a:fld id="{8A7A6979-0714-4377-B894-6BE4C2D6E202}" type="slidenum">
              <a:rPr lang="en-US" smtClean="0"/>
              <a:pPr/>
              <a:t>56</a:t>
            </a:fld>
            <a:endParaRPr lang="en-US" dirty="0"/>
          </a:p>
        </p:txBody>
      </p:sp>
    </p:spTree>
    <p:extLst>
      <p:ext uri="{BB962C8B-B14F-4D97-AF65-F5344CB8AC3E}">
        <p14:creationId xmlns:p14="http://schemas.microsoft.com/office/powerpoint/2010/main" val="1676490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AA3CC-1F11-4F1A-8607-34D506B00B4A}"/>
              </a:ext>
            </a:extLst>
          </p:cNvPr>
          <p:cNvSpPr>
            <a:spLocks noGrp="1"/>
          </p:cNvSpPr>
          <p:nvPr>
            <p:ph idx="1"/>
          </p:nvPr>
        </p:nvSpPr>
        <p:spPr>
          <a:xfrm>
            <a:off x="400593" y="327017"/>
            <a:ext cx="11538857" cy="6221829"/>
          </a:xfrm>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b="1" dirty="0">
                <a:solidFill>
                  <a:schemeClr val="accent4"/>
                </a:solidFill>
                <a:latin typeface="Times New Roman" panose="02020603050405020304" pitchFamily="18" charset="0"/>
                <a:cs typeface="Times New Roman" panose="02020603050405020304" pitchFamily="18" charset="0"/>
              </a:rPr>
              <a:t>THANK YOU</a:t>
            </a:r>
            <a:endParaRPr lang="en-IN" sz="6000" b="1" dirty="0">
              <a:solidFill>
                <a:schemeClr val="accent4"/>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CCDA55C-7B22-3AB9-9039-1A037743FECE}"/>
              </a:ext>
            </a:extLst>
          </p:cNvPr>
          <p:cNvSpPr>
            <a:spLocks noGrp="1"/>
          </p:cNvSpPr>
          <p:nvPr>
            <p:ph type="sldNum" sz="quarter" idx="12"/>
          </p:nvPr>
        </p:nvSpPr>
        <p:spPr/>
        <p:txBody>
          <a:bodyPr/>
          <a:lstStyle/>
          <a:p>
            <a:fld id="{8A7A6979-0714-4377-B894-6BE4C2D6E202}" type="slidenum">
              <a:rPr lang="en-US" smtClean="0"/>
              <a:pPr/>
              <a:t>57</a:t>
            </a:fld>
            <a:endParaRPr lang="en-US" dirty="0"/>
          </a:p>
        </p:txBody>
      </p:sp>
    </p:spTree>
    <p:extLst>
      <p:ext uri="{BB962C8B-B14F-4D97-AF65-F5344CB8AC3E}">
        <p14:creationId xmlns:p14="http://schemas.microsoft.com/office/powerpoint/2010/main" val="136415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6020-D631-4315-B21B-69F496EA06D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32F761-29F0-4B7E-94AE-9071CA337C86}"/>
              </a:ext>
            </a:extLst>
          </p:cNvPr>
          <p:cNvSpPr>
            <a:spLocks noGrp="1"/>
          </p:cNvSpPr>
          <p:nvPr>
            <p:ph idx="1"/>
          </p:nvPr>
        </p:nvSpPr>
        <p:spPr/>
        <p:txBody>
          <a:bodyPr>
            <a:noAutofit/>
          </a:bodyPr>
          <a:lstStyle/>
          <a:p>
            <a:pPr rtl="0">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The project objective is to create a strong image encryption and data hiding algorithm against the backdrop of an e-healthcare framework which is one of the most vital parts of our digitalized economy.</a:t>
            </a:r>
          </a:p>
          <a:p>
            <a:pPr rtl="0">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The current telemedicine operations frequently require transmission of such patient information to its various remote centers for verification of reports, medical investigations and/or further diagnosis of a patient, etc.</a:t>
            </a:r>
          </a:p>
          <a:p>
            <a:pPr rtl="0">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rPr>
              <a:t> A secure reversible data hiding algorithm ensures the safety of such systems that traverse unsecure networks and platforms like the internet. </a:t>
            </a:r>
          </a:p>
          <a:p>
            <a:pPr rtl="0">
              <a:lnSpc>
                <a:spcPct val="100000"/>
              </a:lnSpc>
              <a:spcBef>
                <a:spcPts val="0"/>
              </a:spcBef>
              <a:spcAft>
                <a:spcPts val="1200"/>
              </a:spcAft>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8BBEE2-BAF7-9592-C071-EDD8C4CCF711}"/>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265300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FE47-E4FF-4399-ACAB-61B5387CC0D4}"/>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9ABA89A3-957B-4D35-8D64-C785C6F0FB6A}"/>
              </a:ext>
            </a:extLst>
          </p:cNvPr>
          <p:cNvGraphicFramePr>
            <a:graphicFrameLocks noGrp="1"/>
          </p:cNvGraphicFramePr>
          <p:nvPr>
            <p:ph idx="1"/>
            <p:extLst>
              <p:ext uri="{D42A27DB-BD31-4B8C-83A1-F6EECF244321}">
                <p14:modId xmlns:p14="http://schemas.microsoft.com/office/powerpoint/2010/main" val="35279065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491A011-A627-46BA-F1C7-354365959A41}"/>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71709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4AE4-F260-52BF-537D-17041EDF24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Flowchart </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BB28DE1-BC1C-C3AD-1E91-7DD94E9850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0350" y="1500327"/>
            <a:ext cx="5584053" cy="460123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3A94ED1-1F32-2100-EF00-F8BD72ACDDE9}"/>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177668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DDB5-6B8C-4296-941C-13585895F3B9}"/>
              </a:ext>
            </a:extLst>
          </p:cNvPr>
          <p:cNvSpPr>
            <a:spLocks noGrp="1"/>
          </p:cNvSpPr>
          <p:nvPr>
            <p:ph type="title"/>
          </p:nvPr>
        </p:nvSpPr>
        <p:spPr>
          <a:xfrm>
            <a:off x="375702" y="251790"/>
            <a:ext cx="8297781" cy="724770"/>
          </a:xfrm>
        </p:spPr>
        <p:txBody>
          <a:bodyPr>
            <a:normAutofit/>
          </a:bodyPr>
          <a:lstStyle/>
          <a:p>
            <a:r>
              <a:rPr lang="en-US" sz="4000" dirty="0">
                <a:latin typeface="Times New Roman" panose="02020603050405020304" pitchFamily="18" charset="0"/>
                <a:cs typeface="Times New Roman" panose="02020603050405020304" pitchFamily="18" charset="0"/>
              </a:rPr>
              <a:t>Elliptic Curve Cryptography Flowchart</a:t>
            </a:r>
            <a:endParaRPr lang="en-IN" sz="4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BA67E80-0AD4-4520-8E41-92DC251D37D9}"/>
              </a:ext>
            </a:extLst>
          </p:cNvPr>
          <p:cNvSpPr txBox="1"/>
          <p:nvPr/>
        </p:nvSpPr>
        <p:spPr>
          <a:xfrm>
            <a:off x="1887452" y="1519254"/>
            <a:ext cx="6094520" cy="369332"/>
          </a:xfrm>
          <a:prstGeom prst="rect">
            <a:avLst/>
          </a:prstGeom>
          <a:noFill/>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ENCRYPTION FLOW CHART</a:t>
            </a:r>
          </a:p>
        </p:txBody>
      </p:sp>
      <p:sp>
        <p:nvSpPr>
          <p:cNvPr id="25" name="TextBox 24">
            <a:extLst>
              <a:ext uri="{FF2B5EF4-FFF2-40B4-BE49-F238E27FC236}">
                <a16:creationId xmlns:a16="http://schemas.microsoft.com/office/drawing/2014/main" id="{0B3E404E-05AA-43E3-B3FD-359BC4D0DFCE}"/>
              </a:ext>
            </a:extLst>
          </p:cNvPr>
          <p:cNvSpPr txBox="1"/>
          <p:nvPr/>
        </p:nvSpPr>
        <p:spPr>
          <a:xfrm>
            <a:off x="6610085" y="1519254"/>
            <a:ext cx="6094520" cy="369332"/>
          </a:xfrm>
          <a:prstGeom prst="rect">
            <a:avLst/>
          </a:prstGeom>
          <a:noFill/>
        </p:spPr>
        <p:txBody>
          <a:bodyPr wrap="square">
            <a:spAutoFit/>
          </a:bodyPr>
          <a:lstStyle/>
          <a:p>
            <a:r>
              <a:rPr lang="en-IN" dirty="0">
                <a:solidFill>
                  <a:schemeClr val="accent1"/>
                </a:solidFill>
                <a:latin typeface="Times New Roman" panose="02020603050405020304" pitchFamily="18" charset="0"/>
                <a:cs typeface="Times New Roman" panose="02020603050405020304" pitchFamily="18" charset="0"/>
              </a:rPr>
              <a:t>DECRYPTION FLOWCHART</a:t>
            </a:r>
          </a:p>
        </p:txBody>
      </p:sp>
      <p:sp>
        <p:nvSpPr>
          <p:cNvPr id="40" name="Flowchart: Alternate Process 39">
            <a:extLst>
              <a:ext uri="{FF2B5EF4-FFF2-40B4-BE49-F238E27FC236}">
                <a16:creationId xmlns:a16="http://schemas.microsoft.com/office/drawing/2014/main" id="{A46A4237-EB54-4206-84BD-8E3578160261}"/>
              </a:ext>
            </a:extLst>
          </p:cNvPr>
          <p:cNvSpPr/>
          <p:nvPr/>
        </p:nvSpPr>
        <p:spPr>
          <a:xfrm>
            <a:off x="2195596" y="2291011"/>
            <a:ext cx="2921863" cy="94972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Depending upon ECC generator point, keys for user nodes are decided which are used to generate ECC key matrix (4x4) </a:t>
            </a:r>
            <a:endParaRPr lang="en-IN" sz="1400" dirty="0"/>
          </a:p>
        </p:txBody>
      </p:sp>
      <p:sp>
        <p:nvSpPr>
          <p:cNvPr id="41" name="Flowchart: Alternate Process 40">
            <a:extLst>
              <a:ext uri="{FF2B5EF4-FFF2-40B4-BE49-F238E27FC236}">
                <a16:creationId xmlns:a16="http://schemas.microsoft.com/office/drawing/2014/main" id="{266D245E-E3B0-4228-8ED5-FFAAB40FEA50}"/>
              </a:ext>
            </a:extLst>
          </p:cNvPr>
          <p:cNvSpPr/>
          <p:nvPr/>
        </p:nvSpPr>
        <p:spPr>
          <a:xfrm>
            <a:off x="2195596" y="3641010"/>
            <a:ext cx="2921868" cy="71712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Generate a individual key matrix (4x4) for every block of plain text (4x1</a:t>
            </a:r>
            <a:r>
              <a:rPr lang="en-IN" sz="1100" dirty="0"/>
              <a:t>)</a:t>
            </a:r>
          </a:p>
        </p:txBody>
      </p:sp>
      <p:sp>
        <p:nvSpPr>
          <p:cNvPr id="42" name="Flowchart: Alternate Process 41">
            <a:extLst>
              <a:ext uri="{FF2B5EF4-FFF2-40B4-BE49-F238E27FC236}">
                <a16:creationId xmlns:a16="http://schemas.microsoft.com/office/drawing/2014/main" id="{7C8C1D43-F6FC-445D-972D-646D485D8290}"/>
              </a:ext>
            </a:extLst>
          </p:cNvPr>
          <p:cNvSpPr/>
          <p:nvPr/>
        </p:nvSpPr>
        <p:spPr>
          <a:xfrm>
            <a:off x="2195595" y="4607511"/>
            <a:ext cx="2921864" cy="965043"/>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By Hill cipher symmetric algorithm, taking plain text of (4x1) matrix and key matrix (4x4) are multiplied to form (4x1) cipher text.</a:t>
            </a:r>
            <a:endParaRPr lang="en-IN" sz="1400" dirty="0"/>
          </a:p>
          <a:p>
            <a:pPr algn="ctr"/>
            <a:r>
              <a:rPr lang="en-US" sz="1000" dirty="0"/>
              <a:t> </a:t>
            </a:r>
            <a:endParaRPr lang="en-IN" sz="1000" dirty="0"/>
          </a:p>
        </p:txBody>
      </p:sp>
      <p:cxnSp>
        <p:nvCxnSpPr>
          <p:cNvPr id="44" name="Straight Arrow Connector 43">
            <a:extLst>
              <a:ext uri="{FF2B5EF4-FFF2-40B4-BE49-F238E27FC236}">
                <a16:creationId xmlns:a16="http://schemas.microsoft.com/office/drawing/2014/main" id="{EA7FFA30-131F-4CA2-BA4E-BC611597A813}"/>
              </a:ext>
            </a:extLst>
          </p:cNvPr>
          <p:cNvCxnSpPr>
            <a:cxnSpLocks/>
            <a:stCxn id="40" idx="2"/>
            <a:endCxn id="41" idx="0"/>
          </p:cNvCxnSpPr>
          <p:nvPr/>
        </p:nvCxnSpPr>
        <p:spPr>
          <a:xfrm>
            <a:off x="3656528" y="3240733"/>
            <a:ext cx="2" cy="4002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5" name="Straight Arrow Connector 44">
            <a:extLst>
              <a:ext uri="{FF2B5EF4-FFF2-40B4-BE49-F238E27FC236}">
                <a16:creationId xmlns:a16="http://schemas.microsoft.com/office/drawing/2014/main" id="{1938F014-ED54-4C2C-AFED-3200B8AE76B0}"/>
              </a:ext>
            </a:extLst>
          </p:cNvPr>
          <p:cNvCxnSpPr>
            <a:cxnSpLocks/>
            <a:stCxn id="41" idx="2"/>
            <a:endCxn id="42" idx="0"/>
          </p:cNvCxnSpPr>
          <p:nvPr/>
        </p:nvCxnSpPr>
        <p:spPr>
          <a:xfrm flipH="1">
            <a:off x="3656527" y="4358136"/>
            <a:ext cx="3" cy="24937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9" name="Flowchart: Alternate Process 48">
            <a:extLst>
              <a:ext uri="{FF2B5EF4-FFF2-40B4-BE49-F238E27FC236}">
                <a16:creationId xmlns:a16="http://schemas.microsoft.com/office/drawing/2014/main" id="{AE796F93-90FA-40E5-B092-307E7D7394F9}"/>
              </a:ext>
            </a:extLst>
          </p:cNvPr>
          <p:cNvSpPr/>
          <p:nvPr/>
        </p:nvSpPr>
        <p:spPr>
          <a:xfrm>
            <a:off x="6610085" y="2314182"/>
            <a:ext cx="2985235" cy="94972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Depending upon ECC generator point, keys for user nodes are decided which are used to generate ECC key matrix (4x4) </a:t>
            </a:r>
            <a:endParaRPr lang="en-IN" sz="1400" dirty="0"/>
          </a:p>
        </p:txBody>
      </p:sp>
      <p:sp>
        <p:nvSpPr>
          <p:cNvPr id="50" name="Flowchart: Alternate Process 49">
            <a:extLst>
              <a:ext uri="{FF2B5EF4-FFF2-40B4-BE49-F238E27FC236}">
                <a16:creationId xmlns:a16="http://schemas.microsoft.com/office/drawing/2014/main" id="{160228EE-3872-4A66-B52B-65B72250B9C1}"/>
              </a:ext>
            </a:extLst>
          </p:cNvPr>
          <p:cNvSpPr/>
          <p:nvPr/>
        </p:nvSpPr>
        <p:spPr>
          <a:xfrm>
            <a:off x="6610085" y="3617553"/>
            <a:ext cx="2985235" cy="76403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Generate a individual key matrix (4x4) for every block of plain text (4x1)</a:t>
            </a:r>
          </a:p>
        </p:txBody>
      </p:sp>
      <p:sp>
        <p:nvSpPr>
          <p:cNvPr id="51" name="Flowchart: Alternate Process 50">
            <a:extLst>
              <a:ext uri="{FF2B5EF4-FFF2-40B4-BE49-F238E27FC236}">
                <a16:creationId xmlns:a16="http://schemas.microsoft.com/office/drawing/2014/main" id="{2B89F7EE-2F1B-4C91-BA4C-B0B048CD5027}"/>
              </a:ext>
            </a:extLst>
          </p:cNvPr>
          <p:cNvSpPr/>
          <p:nvPr/>
        </p:nvSpPr>
        <p:spPr>
          <a:xfrm>
            <a:off x="6610085" y="4614080"/>
            <a:ext cx="2985227" cy="1029603"/>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By Hill cipher symmetric algorithm, taking cipher text of (4x1) matrix and key matrix (4x4) are multiplied to form (4*1) plain text.</a:t>
            </a:r>
            <a:endParaRPr lang="en-IN" sz="1400" dirty="0"/>
          </a:p>
          <a:p>
            <a:pPr algn="ctr"/>
            <a:r>
              <a:rPr lang="en-US" sz="1400" dirty="0"/>
              <a:t> </a:t>
            </a:r>
            <a:endParaRPr lang="en-IN" sz="1400" dirty="0"/>
          </a:p>
        </p:txBody>
      </p:sp>
      <p:cxnSp>
        <p:nvCxnSpPr>
          <p:cNvPr id="52" name="Straight Arrow Connector 51">
            <a:extLst>
              <a:ext uri="{FF2B5EF4-FFF2-40B4-BE49-F238E27FC236}">
                <a16:creationId xmlns:a16="http://schemas.microsoft.com/office/drawing/2014/main" id="{43BDFD3A-F5C1-4E0D-AA81-FBDD9FE9631E}"/>
              </a:ext>
            </a:extLst>
          </p:cNvPr>
          <p:cNvCxnSpPr>
            <a:cxnSpLocks/>
            <a:stCxn id="49" idx="2"/>
            <a:endCxn id="50" idx="0"/>
          </p:cNvCxnSpPr>
          <p:nvPr/>
        </p:nvCxnSpPr>
        <p:spPr>
          <a:xfrm>
            <a:off x="8102703" y="3263904"/>
            <a:ext cx="0" cy="35364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Straight Arrow Connector 52">
            <a:extLst>
              <a:ext uri="{FF2B5EF4-FFF2-40B4-BE49-F238E27FC236}">
                <a16:creationId xmlns:a16="http://schemas.microsoft.com/office/drawing/2014/main" id="{F7439273-EAA6-4793-9643-F6E8F54D08D0}"/>
              </a:ext>
            </a:extLst>
          </p:cNvPr>
          <p:cNvCxnSpPr>
            <a:cxnSpLocks/>
            <a:stCxn id="50" idx="2"/>
            <a:endCxn id="51" idx="0"/>
          </p:cNvCxnSpPr>
          <p:nvPr/>
        </p:nvCxnSpPr>
        <p:spPr>
          <a:xfrm flipH="1">
            <a:off x="8102699" y="4381592"/>
            <a:ext cx="4" cy="2324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 name="Slide Number Placeholder 2">
            <a:extLst>
              <a:ext uri="{FF2B5EF4-FFF2-40B4-BE49-F238E27FC236}">
                <a16:creationId xmlns:a16="http://schemas.microsoft.com/office/drawing/2014/main" id="{0455E161-35D5-0EFD-5307-893262BB6437}"/>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3435992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2169</TotalTime>
  <Words>5885</Words>
  <Application>Microsoft Office PowerPoint</Application>
  <PresentationFormat>Widescreen</PresentationFormat>
  <Paragraphs>710</Paragraphs>
  <Slides>57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Arial</vt:lpstr>
      <vt:lpstr>Calibri</vt:lpstr>
      <vt:lpstr>Calibri Light</vt:lpstr>
      <vt:lpstr>Cambria Math</vt:lpstr>
      <vt:lpstr>CMEX10</vt:lpstr>
      <vt:lpstr>CMMI10</vt:lpstr>
      <vt:lpstr>CMR10</vt:lpstr>
      <vt:lpstr>CMR7</vt:lpstr>
      <vt:lpstr>CMSY10</vt:lpstr>
      <vt:lpstr>Courier New</vt:lpstr>
      <vt:lpstr>Times New Roman</vt:lpstr>
      <vt:lpstr>Wingdings</vt:lpstr>
      <vt:lpstr>Office Theme</vt:lpstr>
      <vt:lpstr>A Reversible Data Hiding Algorithm for secured E-Healthcare Applications </vt:lpstr>
      <vt:lpstr>Current Scenario and Motivation</vt:lpstr>
      <vt:lpstr>Literature Survey</vt:lpstr>
      <vt:lpstr>PowerPoint Presentation</vt:lpstr>
      <vt:lpstr>Software Specification</vt:lpstr>
      <vt:lpstr>Objective</vt:lpstr>
      <vt:lpstr>Block Diagram</vt:lpstr>
      <vt:lpstr>Flowchart </vt:lpstr>
      <vt:lpstr>Elliptic Curve Cryptography Flowchart</vt:lpstr>
      <vt:lpstr>Elliptical Curve Cryptography</vt:lpstr>
      <vt:lpstr>ECC Behind The Scenes</vt:lpstr>
      <vt:lpstr>ECC Behind The Scenes</vt:lpstr>
      <vt:lpstr>Hill cipher</vt:lpstr>
      <vt:lpstr>Hill cipher working</vt:lpstr>
      <vt:lpstr>Hill cipher working</vt:lpstr>
      <vt:lpstr>Hill cipher working</vt:lpstr>
      <vt:lpstr>Histogram-Shift Based Reversible Data Hiding</vt:lpstr>
      <vt:lpstr>PowerPoint Presentation</vt:lpstr>
      <vt:lpstr>Integer Wavelet Transform</vt:lpstr>
      <vt:lpstr>PowerPoint Presentation</vt:lpstr>
      <vt:lpstr>PowerPoint Presentation</vt:lpstr>
      <vt:lpstr>Chaotic Maps:</vt:lpstr>
      <vt:lpstr>PowerPoint Presentation</vt:lpstr>
      <vt:lpstr>Performance Measures:</vt:lpstr>
      <vt:lpstr>Test Images:</vt:lpstr>
      <vt:lpstr>Entropy</vt:lpstr>
      <vt:lpstr>Entropy(contd.)</vt:lpstr>
      <vt:lpstr>PSNR(Peak Signal to Noise Ratio)</vt:lpstr>
      <vt:lpstr>PSNR(contd.)</vt:lpstr>
      <vt:lpstr>UACI &amp; NPCR</vt:lpstr>
      <vt:lpstr>UACI and NPCR(contd.)</vt:lpstr>
      <vt:lpstr>Structural Similarity Index Measure:</vt:lpstr>
      <vt:lpstr>SSIM(contd.)</vt:lpstr>
      <vt:lpstr>Adjacent pixels correlation coefficient (APCC)</vt:lpstr>
      <vt:lpstr>Adjacent pixels correlation coefficient (APCC)</vt:lpstr>
      <vt:lpstr>MATLAB 2021a Results for various test images with proposed algorithm</vt:lpstr>
      <vt:lpstr>Results: Histogram Analysis of Test Image</vt:lpstr>
      <vt:lpstr>PowerPoint Presentation</vt:lpstr>
      <vt:lpstr>Results: Original image VS Embedded Image</vt:lpstr>
      <vt:lpstr>Histogram of Original VS Embedded Image</vt:lpstr>
      <vt:lpstr>Embedded Image VS Image after extraction</vt:lpstr>
      <vt:lpstr>Histogram of Embedded VS Extracted Image</vt:lpstr>
      <vt:lpstr>PowerPoint Presentation</vt:lpstr>
      <vt:lpstr>Integer Wavelet Transform(IWT) Results:</vt:lpstr>
      <vt:lpstr>Chosen-Plaintext Attack</vt:lpstr>
      <vt:lpstr>Fig.17: Chosen-Plaintext Attack Analysis (a) XOR of lena.jpg and boat.jpg(b) XOR of encrypted lena.jpg and boat.jpg </vt:lpstr>
      <vt:lpstr>Chi-Squared Test</vt:lpstr>
      <vt:lpstr>Chi-Squared Test(contd.)</vt:lpstr>
      <vt:lpstr>Key Sensitivity</vt:lpstr>
      <vt:lpstr>Comparative Analysis</vt:lpstr>
      <vt:lpstr>Conclusion</vt:lpstr>
      <vt:lpstr>Further Improvements:</vt:lpstr>
      <vt:lpstr>Timeline</vt:lpstr>
      <vt:lpstr>Publication: </vt:lpstr>
      <vt:lpstr>Reference Papers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hiding image encryption using ECC key hill cipher</dc:title>
  <dc:creator>arkajyoti saha</dc:creator>
  <cp:lastModifiedBy>Anasua Choudhury</cp:lastModifiedBy>
  <cp:revision>73</cp:revision>
  <dcterms:created xsi:type="dcterms:W3CDTF">2022-03-21T22:26:37Z</dcterms:created>
  <dcterms:modified xsi:type="dcterms:W3CDTF">2022-05-03T19:23:54Z</dcterms:modified>
</cp:coreProperties>
</file>