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09FF-900E-42E2-9852-E207D61CD63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1581-375B-44F1-AE21-031446A29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C61CEC-1B4E-44DD-A2D6-24185EAED291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F0FD-6DF6-4536-8A18-327807770CAA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682-F5C8-499C-AD6C-619A1736874F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E08-C75B-4B6C-91D8-056DF159186F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D7A-FD4B-4DB4-BA01-1C0ECF6B1013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4651-FABE-4AFC-81D6-548D524D7AD6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D32A-E0A7-4B49-8C8A-66C471ABA7D1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3070-E04D-4E50-8A59-268DA462D73B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FF2CBA-C284-4642-A521-0B0EBD5D873B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B44AFB-5672-4B5A-B296-86E63DA5F908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241C6E-81B9-4ABB-9AD7-B0AC73DED74C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Numerical Method</a:t>
            </a:r>
            <a:br>
              <a:rPr lang="en-US" dirty="0"/>
            </a:br>
            <a:r>
              <a:rPr lang="en-US" dirty="0"/>
              <a:t>ICE2142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2971800"/>
            <a:ext cx="39624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Mursheda</a:t>
            </a:r>
            <a:r>
              <a:rPr lang="en-US" dirty="0" smtClean="0">
                <a:solidFill>
                  <a:schemeClr val="tx1"/>
                </a:solidFill>
              </a:rPr>
              <a:t> Nusrat Della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Dept. of ICE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BAUET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157B-5E10-46B4-ACA6-AD7F9E300030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75" y="838200"/>
            <a:ext cx="604910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262597"/>
            <a:ext cx="7696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239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0FE2584-5612-457F-8DC1-112FCD08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AC0708-3FCC-47AB-AAB4-FC7733C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4D3F44-DFE6-4215-BA36-07F6E96A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CF10DB-1000-4536-AF82-2F6400FC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F082838-A38D-4B40-9A73-E8F0E5F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6B3899-9C53-4129-B48D-90ED1BB2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4297"/>
            <a:ext cx="8458200" cy="66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methods, “E </a:t>
            </a:r>
            <a:r>
              <a:rPr lang="en-US" dirty="0" err="1"/>
              <a:t>Balagurusamy</a:t>
            </a:r>
            <a:r>
              <a:rPr lang="en-US" dirty="0"/>
              <a:t>”</a:t>
            </a:r>
          </a:p>
          <a:p>
            <a:r>
              <a:rPr lang="en-US" dirty="0"/>
              <a:t>Download from internet .This book pdf is available in internet.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BB4-E7D0-49AD-8EB8-B6E497BA10F1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Matheamtical</a:t>
            </a:r>
            <a:r>
              <a:rPr lang="en-US" dirty="0"/>
              <a:t> model of science and engineering is of the form f(x)=0</a:t>
            </a:r>
          </a:p>
          <a:p>
            <a:pPr>
              <a:buNone/>
            </a:pPr>
            <a:r>
              <a:rPr lang="en-US" dirty="0"/>
              <a:t>These equation belong to one of the following types of equations</a:t>
            </a:r>
          </a:p>
          <a:p>
            <a:pPr>
              <a:buNone/>
            </a:pPr>
            <a:r>
              <a:rPr lang="en-US" dirty="0" err="1"/>
              <a:t>i.Algebric</a:t>
            </a:r>
            <a:r>
              <a:rPr lang="en-US" dirty="0"/>
              <a:t> equations</a:t>
            </a:r>
          </a:p>
          <a:p>
            <a:pPr>
              <a:buNone/>
            </a:pPr>
            <a:r>
              <a:rPr lang="en-US" dirty="0" err="1"/>
              <a:t>ii.Polynomial</a:t>
            </a:r>
            <a:r>
              <a:rPr lang="en-US" dirty="0"/>
              <a:t> equations</a:t>
            </a:r>
          </a:p>
          <a:p>
            <a:pPr>
              <a:buNone/>
            </a:pPr>
            <a:r>
              <a:rPr lang="en-US" dirty="0" err="1"/>
              <a:t>iii.Transdental</a:t>
            </a:r>
            <a:r>
              <a:rPr lang="en-US" dirty="0"/>
              <a:t> equations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E5C-9ED6-4E1B-9F12-5F46FE9DF708}" type="datetime1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Roots of nonlinear equation(p121)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Algebric</a:t>
            </a:r>
            <a:r>
              <a:rPr lang="en-US" dirty="0"/>
              <a:t> equations: 3x+5y-2=0(linear)</a:t>
            </a:r>
          </a:p>
          <a:p>
            <a:pPr>
              <a:buNone/>
            </a:pPr>
            <a:r>
              <a:rPr lang="en-US" dirty="0"/>
              <a:t>                                  3x+5xy-2=0(non linear)</a:t>
            </a:r>
          </a:p>
          <a:p>
            <a:pPr>
              <a:buNone/>
            </a:pPr>
            <a:r>
              <a:rPr lang="en-US" dirty="0"/>
              <a:t>                                                       (non linear)</a:t>
            </a:r>
          </a:p>
          <a:p>
            <a:pPr>
              <a:buNone/>
            </a:pPr>
            <a:r>
              <a:rPr lang="en-US" dirty="0"/>
              <a:t>Polynomial equation: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Transdental</a:t>
            </a:r>
            <a:r>
              <a:rPr lang="en-US" dirty="0"/>
              <a:t> equation  2sinx-x=0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9146-4485-49D1-8717-9FD242C20A5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37480"/>
              </p:ext>
            </p:extLst>
          </p:nvPr>
        </p:nvGraphicFramePr>
        <p:xfrm>
          <a:off x="4114800" y="2438400"/>
          <a:ext cx="23333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233336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81200" y="3581400"/>
          <a:ext cx="6553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65532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number of ways to find the roots of nonlinear equations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i.Direct</a:t>
            </a:r>
            <a:r>
              <a:rPr lang="en-US" dirty="0"/>
              <a:t> analytical methods</a:t>
            </a:r>
          </a:p>
          <a:p>
            <a:pPr>
              <a:buNone/>
            </a:pPr>
            <a:r>
              <a:rPr lang="en-US" dirty="0" err="1"/>
              <a:t>ii.Graphical</a:t>
            </a:r>
            <a:r>
              <a:rPr lang="en-US" dirty="0"/>
              <a:t> methods</a:t>
            </a:r>
          </a:p>
          <a:p>
            <a:pPr>
              <a:buNone/>
            </a:pPr>
            <a:r>
              <a:rPr lang="en-US" dirty="0" err="1"/>
              <a:t>iii.Trial</a:t>
            </a:r>
            <a:r>
              <a:rPr lang="en-US" dirty="0"/>
              <a:t> and error methods</a:t>
            </a:r>
          </a:p>
          <a:p>
            <a:pPr>
              <a:buNone/>
            </a:pPr>
            <a:r>
              <a:rPr lang="en-US" dirty="0" err="1"/>
              <a:t>iv.Iterative</a:t>
            </a:r>
            <a:r>
              <a:rPr lang="en-US" dirty="0"/>
              <a:t>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549-539B-4513-BBCF-739AF9B8CBAA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Iterative methods grouped into two categories</a:t>
            </a:r>
          </a:p>
          <a:p>
            <a:pPr marL="681228" indent="-571500">
              <a:buAutoNum type="romanLcPeriod"/>
            </a:pPr>
            <a:r>
              <a:rPr lang="en-US" dirty="0"/>
              <a:t>Bracketing method</a:t>
            </a:r>
          </a:p>
          <a:p>
            <a:pPr marL="681228" indent="-571500">
              <a:buAutoNum type="romanLcPeriod"/>
            </a:pPr>
            <a:r>
              <a:rPr lang="en-US" dirty="0"/>
              <a:t>Open end method</a:t>
            </a:r>
          </a:p>
          <a:p>
            <a:pPr marL="681228" indent="-571500">
              <a:buNone/>
            </a:pPr>
            <a:r>
              <a:rPr lang="en-US" dirty="0"/>
              <a:t>Bracketing method known as the interpolation method. Reduce the width of the </a:t>
            </a:r>
            <a:r>
              <a:rPr lang="en-US" dirty="0" err="1"/>
              <a:t>bracket.Has</a:t>
            </a:r>
            <a:r>
              <a:rPr lang="en-US" dirty="0"/>
              <a:t> two categories </a:t>
            </a:r>
          </a:p>
          <a:p>
            <a:pPr marL="681228" indent="-571500">
              <a:buNone/>
            </a:pPr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. Bisection  method</a:t>
            </a:r>
          </a:p>
          <a:p>
            <a:pPr marL="681228" indent="-571500">
              <a:buNone/>
            </a:pPr>
            <a:r>
              <a:rPr lang="en-US" dirty="0"/>
              <a:t>            ii. False position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8CED-79C2-453C-83C1-9BED0A1F9B10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681228" indent="-571500">
              <a:buNone/>
            </a:pPr>
            <a:r>
              <a:rPr lang="en-US" dirty="0"/>
              <a:t>Open end method known as the extrapolation method use a single starting value or two values that do not necessarily bracket the root.</a:t>
            </a:r>
          </a:p>
          <a:p>
            <a:pPr marL="681228" indent="-571500">
              <a:buNone/>
            </a:pPr>
            <a:r>
              <a:rPr lang="en-US" dirty="0" err="1"/>
              <a:t>i.Newton</a:t>
            </a:r>
            <a:r>
              <a:rPr lang="en-US" dirty="0"/>
              <a:t> </a:t>
            </a:r>
            <a:r>
              <a:rPr lang="en-US" dirty="0" err="1"/>
              <a:t>raphsan</a:t>
            </a:r>
            <a:r>
              <a:rPr lang="en-US" dirty="0"/>
              <a:t> method</a:t>
            </a:r>
          </a:p>
          <a:p>
            <a:pPr marL="681228" indent="-571500">
              <a:buNone/>
            </a:pPr>
            <a:r>
              <a:rPr lang="en-US" dirty="0" err="1"/>
              <a:t>ii.Secant</a:t>
            </a:r>
            <a:r>
              <a:rPr lang="en-US" dirty="0"/>
              <a:t> method</a:t>
            </a:r>
          </a:p>
          <a:p>
            <a:pPr marL="681228" indent="-571500">
              <a:buNone/>
            </a:pPr>
            <a:r>
              <a:rPr lang="en-US" dirty="0" err="1"/>
              <a:t>iii.Muller’s</a:t>
            </a:r>
            <a:r>
              <a:rPr lang="en-US" dirty="0"/>
              <a:t> method</a:t>
            </a:r>
          </a:p>
          <a:p>
            <a:pPr marL="681228" indent="-571500">
              <a:buNone/>
            </a:pPr>
            <a:r>
              <a:rPr lang="en-US" dirty="0" err="1"/>
              <a:t>iv.Bairstow</a:t>
            </a:r>
            <a:r>
              <a:rPr lang="en-US" dirty="0"/>
              <a:t> method</a:t>
            </a:r>
          </a:p>
          <a:p>
            <a:pPr marL="681228" indent="-571500">
              <a:buNone/>
            </a:pPr>
            <a:r>
              <a:rPr lang="en-US" dirty="0" err="1"/>
              <a:t>v.Fixed</a:t>
            </a:r>
            <a:r>
              <a:rPr lang="en-US" dirty="0"/>
              <a:t> point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182B-33CE-4A39-8947-99ECDED0B89C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</a:t>
            </a:r>
            <a:r>
              <a:rPr lang="en-US" dirty="0" err="1"/>
              <a:t>Infomation</a:t>
            </a:r>
            <a:r>
              <a:rPr lang="en-US" dirty="0"/>
              <a:t> and </a:t>
            </a:r>
            <a:r>
              <a:rPr lang="en-US" dirty="0" err="1"/>
              <a:t>Communiction</a:t>
            </a:r>
            <a:r>
              <a:rPr lang="en-US" dirty="0"/>
              <a:t>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binary chopping or half interval method.</a:t>
            </a:r>
          </a:p>
          <a:p>
            <a:r>
              <a:rPr lang="en-US" dirty="0"/>
              <a:t>If f(x) is real and continuous in the interval a&lt;x&lt;b and f(a) and f(b) are of opposite sign </a:t>
            </a:r>
          </a:p>
          <a:p>
            <a:pPr>
              <a:buNone/>
            </a:pPr>
            <a:r>
              <a:rPr lang="en-US" dirty="0"/>
              <a:t>That is f(a)f(b)&lt;0 then there is at least one real root in the interval between a and b.</a:t>
            </a:r>
          </a:p>
          <a:p>
            <a:pPr>
              <a:buNone/>
            </a:pPr>
            <a:r>
              <a:rPr lang="en-US" dirty="0"/>
              <a:t>Let              and             Let us define another point         to be the midpoint between a and b 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40386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06080" imgH="215640" progId="Equation.3">
                  <p:embed/>
                </p:oleObj>
              </mc:Choice>
              <mc:Fallback>
                <p:oleObj name="Equation" r:id="rId3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352800" y="4114800"/>
          <a:ext cx="1203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406080" imgH="215640" progId="Equation.3">
                  <p:embed/>
                </p:oleObj>
              </mc:Choice>
              <mc:Fallback>
                <p:oleObj name="Equation" r:id="rId5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12039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05000" y="4495799"/>
          <a:ext cx="685800" cy="58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799"/>
                        <a:ext cx="685800" cy="587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55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there exist possible three conditions</a:t>
            </a:r>
          </a:p>
          <a:p>
            <a:r>
              <a:rPr lang="en-US" dirty="0" err="1"/>
              <a:t>i.if</a:t>
            </a:r>
            <a:r>
              <a:rPr lang="en-US" dirty="0"/>
              <a:t> f(    ) =0 we have a root at </a:t>
            </a:r>
          </a:p>
          <a:p>
            <a:r>
              <a:rPr lang="en-US" dirty="0"/>
              <a:t>ii. If                               there is a root </a:t>
            </a:r>
          </a:p>
          <a:p>
            <a:pPr>
              <a:buNone/>
            </a:pPr>
            <a:r>
              <a:rPr lang="en-US" dirty="0"/>
              <a:t>between      and 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iii. If                            there is a root between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and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 continue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76400" y="19812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64880" imgH="228600" progId="Equation.3">
                  <p:embed/>
                </p:oleObj>
              </mc:Choice>
              <mc:Fallback>
                <p:oleObj name="Equation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943600" y="19050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05000"/>
                        <a:ext cx="838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6400" y="2438400"/>
          <a:ext cx="289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952200" imgH="228600" progId="Equation.3">
                  <p:embed/>
                </p:oleObj>
              </mc:Choice>
              <mc:Fallback>
                <p:oleObj name="Equation" r:id="rId7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289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33600" y="2819400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3873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52800" y="2895600"/>
          <a:ext cx="685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1" imgW="152280" imgH="215640" progId="Equation.3">
                  <p:embed/>
                </p:oleObj>
              </mc:Choice>
              <mc:Fallback>
                <p:oleObj name="Equation" r:id="rId1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6858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00200" y="3657600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3" imgW="977760" imgH="228600" progId="Equation.3">
                  <p:embed/>
                </p:oleObj>
              </mc:Choice>
              <mc:Fallback>
                <p:oleObj name="Equation" r:id="rId13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274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90600" y="4724400"/>
          <a:ext cx="539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5" imgW="164880" imgH="228600" progId="Equation.3">
                  <p:embed/>
                </p:oleObj>
              </mc:Choice>
              <mc:Fallback>
                <p:oleObj name="Equation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397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514600" y="4648200"/>
          <a:ext cx="539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5397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1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413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Lucida Sans Unicode</vt:lpstr>
      <vt:lpstr>Verdana</vt:lpstr>
      <vt:lpstr>Wingdings 2</vt:lpstr>
      <vt:lpstr>Wingdings 3</vt:lpstr>
      <vt:lpstr>Concourse</vt:lpstr>
      <vt:lpstr>Equation</vt:lpstr>
      <vt:lpstr>Numerical Method ICE2142</vt:lpstr>
      <vt:lpstr>Reference</vt:lpstr>
      <vt:lpstr>Roots of nonlinear equation(p121)</vt:lpstr>
      <vt:lpstr>PowerPoint Presentation</vt:lpstr>
      <vt:lpstr>PowerPoint Presentation</vt:lpstr>
      <vt:lpstr>PowerPoint Presentation</vt:lpstr>
      <vt:lpstr>PowerPoint Presentation</vt:lpstr>
      <vt:lpstr>Bisection method</vt:lpstr>
      <vt:lpstr>Bisection method continue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Numerical Analysis MATH 2221</dc:title>
  <dc:creator>setu</dc:creator>
  <cp:lastModifiedBy>Nusrat</cp:lastModifiedBy>
  <cp:revision>50</cp:revision>
  <dcterms:created xsi:type="dcterms:W3CDTF">2006-08-16T00:00:00Z</dcterms:created>
  <dcterms:modified xsi:type="dcterms:W3CDTF">2023-01-04T13:11:46Z</dcterms:modified>
</cp:coreProperties>
</file>