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5684D-1569-456E-86D2-D69F8FF89F1A}" type="datetimeFigureOut">
              <a:rPr lang="en-US" smtClean="0"/>
              <a:t>4/11/2022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42590B-5679-47EF-A3C3-8435B8FA27F5}" type="slidenum">
              <a:rPr lang="en-US" smtClean="0"/>
              <a:t>‹#›</a:t>
            </a:fld>
            <a:endParaRPr lang="en-US"/>
          </a:p>
        </p:txBody>
      </p:sp>
    </p:spTree>
    <p:extLst>
      <p:ext uri="{BB962C8B-B14F-4D97-AF65-F5344CB8AC3E}">
        <p14:creationId xmlns:p14="http://schemas.microsoft.com/office/powerpoint/2010/main" val="251272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2590B-5679-47EF-A3C3-8435B8FA27F5}" type="slidenum">
              <a:rPr lang="en-US" smtClean="0"/>
              <a:t>5</a:t>
            </a:fld>
            <a:endParaRPr lang="en-US"/>
          </a:p>
        </p:txBody>
      </p:sp>
    </p:spTree>
    <p:extLst>
      <p:ext uri="{BB962C8B-B14F-4D97-AF65-F5344CB8AC3E}">
        <p14:creationId xmlns:p14="http://schemas.microsoft.com/office/powerpoint/2010/main" val="4075020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80B839-9441-464D-8F70-B9755931C5BC}" type="datetimeFigureOut">
              <a:rPr lang="en-US" smtClean="0"/>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D90B6C-A47E-40FE-8F89-03ECD3C128CF}" type="slidenum">
              <a:rPr lang="en-US" smtClean="0"/>
              <a:t>‹#›</a:t>
            </a:fld>
            <a:endParaRPr lang="en-US"/>
          </a:p>
        </p:txBody>
      </p:sp>
    </p:spTree>
    <p:extLst>
      <p:ext uri="{BB962C8B-B14F-4D97-AF65-F5344CB8AC3E}">
        <p14:creationId xmlns:p14="http://schemas.microsoft.com/office/powerpoint/2010/main" val="736339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80B839-9441-464D-8F70-B9755931C5BC}"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90B6C-A47E-40FE-8F89-03ECD3C128CF}" type="slidenum">
              <a:rPr lang="en-US" smtClean="0"/>
              <a:t>‹#›</a:t>
            </a:fld>
            <a:endParaRPr lang="en-US"/>
          </a:p>
        </p:txBody>
      </p:sp>
    </p:spTree>
    <p:extLst>
      <p:ext uri="{BB962C8B-B14F-4D97-AF65-F5344CB8AC3E}">
        <p14:creationId xmlns:p14="http://schemas.microsoft.com/office/powerpoint/2010/main" val="1712052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80B839-9441-464D-8F70-B9755931C5BC}"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90B6C-A47E-40FE-8F89-03ECD3C128CF}" type="slidenum">
              <a:rPr lang="en-US" smtClean="0"/>
              <a:t>‹#›</a:t>
            </a:fld>
            <a:endParaRPr lang="en-US"/>
          </a:p>
        </p:txBody>
      </p:sp>
    </p:spTree>
    <p:extLst>
      <p:ext uri="{BB962C8B-B14F-4D97-AF65-F5344CB8AC3E}">
        <p14:creationId xmlns:p14="http://schemas.microsoft.com/office/powerpoint/2010/main" val="415063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80B839-9441-464D-8F70-B9755931C5BC}"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90B6C-A47E-40FE-8F89-03ECD3C128CF}"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264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80B839-9441-464D-8F70-B9755931C5BC}"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90B6C-A47E-40FE-8F89-03ECD3C128CF}" type="slidenum">
              <a:rPr lang="en-US" smtClean="0"/>
              <a:t>‹#›</a:t>
            </a:fld>
            <a:endParaRPr lang="en-US"/>
          </a:p>
        </p:txBody>
      </p:sp>
    </p:spTree>
    <p:extLst>
      <p:ext uri="{BB962C8B-B14F-4D97-AF65-F5344CB8AC3E}">
        <p14:creationId xmlns:p14="http://schemas.microsoft.com/office/powerpoint/2010/main" val="731893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580B839-9441-464D-8F70-B9755931C5BC}"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D90B6C-A47E-40FE-8F89-03ECD3C128CF}" type="slidenum">
              <a:rPr lang="en-US" smtClean="0"/>
              <a:t>‹#›</a:t>
            </a:fld>
            <a:endParaRPr lang="en-US"/>
          </a:p>
        </p:txBody>
      </p:sp>
    </p:spTree>
    <p:extLst>
      <p:ext uri="{BB962C8B-B14F-4D97-AF65-F5344CB8AC3E}">
        <p14:creationId xmlns:p14="http://schemas.microsoft.com/office/powerpoint/2010/main" val="1443670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580B839-9441-464D-8F70-B9755931C5BC}"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D90B6C-A47E-40FE-8F89-03ECD3C128CF}" type="slidenum">
              <a:rPr lang="en-US" smtClean="0"/>
              <a:t>‹#›</a:t>
            </a:fld>
            <a:endParaRPr lang="en-US"/>
          </a:p>
        </p:txBody>
      </p:sp>
    </p:spTree>
    <p:extLst>
      <p:ext uri="{BB962C8B-B14F-4D97-AF65-F5344CB8AC3E}">
        <p14:creationId xmlns:p14="http://schemas.microsoft.com/office/powerpoint/2010/main" val="3517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0B839-9441-464D-8F70-B9755931C5BC}"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90B6C-A47E-40FE-8F89-03ECD3C128CF}" type="slidenum">
              <a:rPr lang="en-US" smtClean="0"/>
              <a:t>‹#›</a:t>
            </a:fld>
            <a:endParaRPr lang="en-US"/>
          </a:p>
        </p:txBody>
      </p:sp>
    </p:spTree>
    <p:extLst>
      <p:ext uri="{BB962C8B-B14F-4D97-AF65-F5344CB8AC3E}">
        <p14:creationId xmlns:p14="http://schemas.microsoft.com/office/powerpoint/2010/main" val="4291302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0B839-9441-464D-8F70-B9755931C5BC}"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90B6C-A47E-40FE-8F89-03ECD3C128CF}" type="slidenum">
              <a:rPr lang="en-US" smtClean="0"/>
              <a:t>‹#›</a:t>
            </a:fld>
            <a:endParaRPr lang="en-US"/>
          </a:p>
        </p:txBody>
      </p:sp>
    </p:spTree>
    <p:extLst>
      <p:ext uri="{BB962C8B-B14F-4D97-AF65-F5344CB8AC3E}">
        <p14:creationId xmlns:p14="http://schemas.microsoft.com/office/powerpoint/2010/main" val="3475788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0B839-9441-464D-8F70-B9755931C5BC}"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90B6C-A47E-40FE-8F89-03ECD3C128CF}" type="slidenum">
              <a:rPr lang="en-US" smtClean="0"/>
              <a:t>‹#›</a:t>
            </a:fld>
            <a:endParaRPr lang="en-US"/>
          </a:p>
        </p:txBody>
      </p:sp>
    </p:spTree>
    <p:extLst>
      <p:ext uri="{BB962C8B-B14F-4D97-AF65-F5344CB8AC3E}">
        <p14:creationId xmlns:p14="http://schemas.microsoft.com/office/powerpoint/2010/main" val="2180382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0B839-9441-464D-8F70-B9755931C5BC}"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90B6C-A47E-40FE-8F89-03ECD3C128CF}" type="slidenum">
              <a:rPr lang="en-US" smtClean="0"/>
              <a:t>‹#›</a:t>
            </a:fld>
            <a:endParaRPr lang="en-US"/>
          </a:p>
        </p:txBody>
      </p:sp>
    </p:spTree>
    <p:extLst>
      <p:ext uri="{BB962C8B-B14F-4D97-AF65-F5344CB8AC3E}">
        <p14:creationId xmlns:p14="http://schemas.microsoft.com/office/powerpoint/2010/main" val="428580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0B839-9441-464D-8F70-B9755931C5BC}"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90B6C-A47E-40FE-8F89-03ECD3C128CF}" type="slidenum">
              <a:rPr lang="en-US" smtClean="0"/>
              <a:t>‹#›</a:t>
            </a:fld>
            <a:endParaRPr lang="en-US"/>
          </a:p>
        </p:txBody>
      </p:sp>
    </p:spTree>
    <p:extLst>
      <p:ext uri="{BB962C8B-B14F-4D97-AF65-F5344CB8AC3E}">
        <p14:creationId xmlns:p14="http://schemas.microsoft.com/office/powerpoint/2010/main" val="3577362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0B839-9441-464D-8F70-B9755931C5BC}" type="datetimeFigureOut">
              <a:rPr lang="en-US" smtClean="0"/>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D90B6C-A47E-40FE-8F89-03ECD3C128CF}" type="slidenum">
              <a:rPr lang="en-US" smtClean="0"/>
              <a:t>‹#›</a:t>
            </a:fld>
            <a:endParaRPr lang="en-US"/>
          </a:p>
        </p:txBody>
      </p:sp>
    </p:spTree>
    <p:extLst>
      <p:ext uri="{BB962C8B-B14F-4D97-AF65-F5344CB8AC3E}">
        <p14:creationId xmlns:p14="http://schemas.microsoft.com/office/powerpoint/2010/main" val="1714502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0B839-9441-464D-8F70-B9755931C5BC}"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D90B6C-A47E-40FE-8F89-03ECD3C128CF}" type="slidenum">
              <a:rPr lang="en-US" smtClean="0"/>
              <a:t>‹#›</a:t>
            </a:fld>
            <a:endParaRPr lang="en-US"/>
          </a:p>
        </p:txBody>
      </p:sp>
    </p:spTree>
    <p:extLst>
      <p:ext uri="{BB962C8B-B14F-4D97-AF65-F5344CB8AC3E}">
        <p14:creationId xmlns:p14="http://schemas.microsoft.com/office/powerpoint/2010/main" val="219072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0B839-9441-464D-8F70-B9755931C5BC}" type="datetimeFigureOut">
              <a:rPr lang="en-US" smtClean="0"/>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D90B6C-A47E-40FE-8F89-03ECD3C128CF}" type="slidenum">
              <a:rPr lang="en-US" smtClean="0"/>
              <a:t>‹#›</a:t>
            </a:fld>
            <a:endParaRPr lang="en-US"/>
          </a:p>
        </p:txBody>
      </p:sp>
    </p:spTree>
    <p:extLst>
      <p:ext uri="{BB962C8B-B14F-4D97-AF65-F5344CB8AC3E}">
        <p14:creationId xmlns:p14="http://schemas.microsoft.com/office/powerpoint/2010/main" val="30054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80B839-9441-464D-8F70-B9755931C5BC}"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90B6C-A47E-40FE-8F89-03ECD3C128CF}" type="slidenum">
              <a:rPr lang="en-US" smtClean="0"/>
              <a:t>‹#›</a:t>
            </a:fld>
            <a:endParaRPr lang="en-US"/>
          </a:p>
        </p:txBody>
      </p:sp>
    </p:spTree>
    <p:extLst>
      <p:ext uri="{BB962C8B-B14F-4D97-AF65-F5344CB8AC3E}">
        <p14:creationId xmlns:p14="http://schemas.microsoft.com/office/powerpoint/2010/main" val="402653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80B839-9441-464D-8F70-B9755931C5BC}"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90B6C-A47E-40FE-8F89-03ECD3C128CF}" type="slidenum">
              <a:rPr lang="en-US" smtClean="0"/>
              <a:t>‹#›</a:t>
            </a:fld>
            <a:endParaRPr lang="en-US"/>
          </a:p>
        </p:txBody>
      </p:sp>
    </p:spTree>
    <p:extLst>
      <p:ext uri="{BB962C8B-B14F-4D97-AF65-F5344CB8AC3E}">
        <p14:creationId xmlns:p14="http://schemas.microsoft.com/office/powerpoint/2010/main" val="374460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580B839-9441-464D-8F70-B9755931C5BC}" type="datetimeFigureOut">
              <a:rPr lang="en-US" smtClean="0"/>
              <a:t>4/11/2022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DD90B6C-A47E-40FE-8F89-03ECD3C128CF}" type="slidenum">
              <a:rPr lang="en-US" smtClean="0"/>
              <a:t>‹#›</a:t>
            </a:fld>
            <a:endParaRPr lang="en-US"/>
          </a:p>
        </p:txBody>
      </p:sp>
    </p:spTree>
    <p:extLst>
      <p:ext uri="{BB962C8B-B14F-4D97-AF65-F5344CB8AC3E}">
        <p14:creationId xmlns:p14="http://schemas.microsoft.com/office/powerpoint/2010/main" val="115840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435FDB-7CC9-4134-8636-ADBDA97B59B8}"/>
              </a:ext>
            </a:extLst>
          </p:cNvPr>
          <p:cNvSpPr txBox="1"/>
          <p:nvPr/>
        </p:nvSpPr>
        <p:spPr>
          <a:xfrm>
            <a:off x="0" y="1392702"/>
            <a:ext cx="12192000" cy="584775"/>
          </a:xfrm>
          <a:prstGeom prst="rect">
            <a:avLst/>
          </a:prstGeom>
          <a:noFill/>
        </p:spPr>
        <p:txBody>
          <a:bodyPr wrap="square" rtlCol="0">
            <a:spAutoFit/>
          </a:bodyPr>
          <a:lstStyle/>
          <a:p>
            <a:pPr algn="ctr"/>
            <a:r>
              <a:rPr lang="en-US" sz="3200" dirty="0">
                <a:solidFill>
                  <a:srgbClr val="FFFF00"/>
                </a:solidFill>
                <a:latin typeface="Cambria" panose="02040503050406030204" pitchFamily="18" charset="0"/>
                <a:ea typeface="Cambria" panose="02040503050406030204" pitchFamily="18" charset="0"/>
              </a:rPr>
              <a:t>Database and Programming Concept</a:t>
            </a:r>
          </a:p>
        </p:txBody>
      </p:sp>
      <p:sp>
        <p:nvSpPr>
          <p:cNvPr id="6" name="TextBox 5">
            <a:extLst>
              <a:ext uri="{FF2B5EF4-FFF2-40B4-BE49-F238E27FC236}">
                <a16:creationId xmlns:a16="http://schemas.microsoft.com/office/drawing/2014/main" id="{5A6C1770-838D-48BF-911D-3AA4DCB7CBC8}"/>
              </a:ext>
            </a:extLst>
          </p:cNvPr>
          <p:cNvSpPr txBox="1"/>
          <p:nvPr/>
        </p:nvSpPr>
        <p:spPr>
          <a:xfrm>
            <a:off x="4808878" y="4557931"/>
            <a:ext cx="2915734" cy="1569660"/>
          </a:xfrm>
          <a:prstGeom prst="rect">
            <a:avLst/>
          </a:prstGeom>
          <a:noFill/>
        </p:spPr>
        <p:txBody>
          <a:bodyPr wrap="none" rtlCol="0">
            <a:spAutoFit/>
          </a:bodyPr>
          <a:lstStyle/>
          <a:p>
            <a:pPr algn="ctr"/>
            <a:r>
              <a:rPr lang="en-US" sz="2400" dirty="0">
                <a:solidFill>
                  <a:schemeClr val="accent6">
                    <a:lumMod val="60000"/>
                    <a:lumOff val="40000"/>
                  </a:schemeClr>
                </a:solidFill>
                <a:latin typeface="Cambria" panose="02040503050406030204" pitchFamily="18" charset="0"/>
                <a:ea typeface="Cambria" panose="02040503050406030204" pitchFamily="18" charset="0"/>
              </a:rPr>
              <a:t>Prepared By</a:t>
            </a:r>
          </a:p>
          <a:p>
            <a:pPr algn="ctr"/>
            <a:r>
              <a:rPr lang="en-US" sz="2400" dirty="0">
                <a:solidFill>
                  <a:schemeClr val="accent6">
                    <a:lumMod val="60000"/>
                    <a:lumOff val="40000"/>
                  </a:schemeClr>
                </a:solidFill>
                <a:latin typeface="Cambria" panose="02040503050406030204" pitchFamily="18" charset="0"/>
                <a:ea typeface="Cambria" panose="02040503050406030204" pitchFamily="18" charset="0"/>
              </a:rPr>
              <a:t>Mehedi Hasan Imran</a:t>
            </a:r>
          </a:p>
          <a:p>
            <a:pPr algn="ctr"/>
            <a:r>
              <a:rPr lang="en-US" sz="2400" dirty="0">
                <a:solidFill>
                  <a:schemeClr val="accent6">
                    <a:lumMod val="60000"/>
                    <a:lumOff val="40000"/>
                  </a:schemeClr>
                </a:solidFill>
                <a:latin typeface="Cambria" panose="02040503050406030204" pitchFamily="18" charset="0"/>
                <a:ea typeface="Cambria" panose="02040503050406030204" pitchFamily="18" charset="0"/>
              </a:rPr>
              <a:t>Lecturer, BAUET</a:t>
            </a:r>
          </a:p>
          <a:p>
            <a:pPr algn="ctr"/>
            <a:r>
              <a:rPr lang="en-US" sz="2400" dirty="0">
                <a:solidFill>
                  <a:schemeClr val="accent6">
                    <a:lumMod val="60000"/>
                    <a:lumOff val="40000"/>
                  </a:schemeClr>
                </a:solidFill>
                <a:latin typeface="Cambria" panose="02040503050406030204" pitchFamily="18" charset="0"/>
                <a:ea typeface="Cambria" panose="02040503050406030204" pitchFamily="18" charset="0"/>
              </a:rPr>
              <a:t>Dept. of ICE</a:t>
            </a:r>
          </a:p>
        </p:txBody>
      </p:sp>
    </p:spTree>
    <p:extLst>
      <p:ext uri="{BB962C8B-B14F-4D97-AF65-F5344CB8AC3E}">
        <p14:creationId xmlns:p14="http://schemas.microsoft.com/office/powerpoint/2010/main" val="2102916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181F87-1466-4259-868D-8A19F15A4B72}"/>
              </a:ext>
            </a:extLst>
          </p:cNvPr>
          <p:cNvSpPr/>
          <p:nvPr/>
        </p:nvSpPr>
        <p:spPr>
          <a:xfrm>
            <a:off x="0" y="258803"/>
            <a:ext cx="12192000" cy="1631216"/>
          </a:xfrm>
          <a:prstGeom prst="rect">
            <a:avLst/>
          </a:prstGeom>
        </p:spPr>
        <p:txBody>
          <a:bodyPr wrap="square">
            <a:spAutoFit/>
          </a:bodyPr>
          <a:lstStyle/>
          <a:p>
            <a:pPr algn="just" fontAlgn="base"/>
            <a:r>
              <a:rPr lang="en-US" sz="2000" b="1" dirty="0">
                <a:solidFill>
                  <a:srgbClr val="FFFF00"/>
                </a:solidFill>
                <a:latin typeface="Cambria" panose="02040503050406030204" pitchFamily="18" charset="0"/>
                <a:ea typeface="Cambria" panose="02040503050406030204" pitchFamily="18" charset="0"/>
              </a:rPr>
              <a:t>What is Algorithm? </a:t>
            </a:r>
          </a:p>
          <a:p>
            <a:pPr algn="just" fontAlgn="base"/>
            <a:endParaRPr lang="en-US" sz="2000" b="1" dirty="0">
              <a:latin typeface="Cambria" panose="02040503050406030204" pitchFamily="18" charset="0"/>
              <a:ea typeface="Cambria" panose="02040503050406030204" pitchFamily="18" charset="0"/>
            </a:endParaRPr>
          </a:p>
          <a:p>
            <a:pPr algn="just" fontAlgn="base"/>
            <a:r>
              <a:rPr lang="en-US" sz="2000" dirty="0">
                <a:latin typeface="Cambria" panose="02040503050406030204" pitchFamily="18" charset="0"/>
                <a:ea typeface="Cambria" panose="02040503050406030204" pitchFamily="18" charset="0"/>
              </a:rPr>
              <a:t>The word Algorithm means “a process or set of rules to be followed in calculations or other problem-solving operations”. Therefore Algorithm refers to a set of rules/instructions that step-by-step define how a work is to be executed upon in order to get the expected results. </a:t>
            </a:r>
            <a:endParaRPr lang="en-US" sz="2000" b="0" i="0" dirty="0">
              <a:effectLst/>
              <a:latin typeface="Cambria" panose="02040503050406030204" pitchFamily="18" charset="0"/>
              <a:ea typeface="Cambria" panose="02040503050406030204" pitchFamily="18" charset="0"/>
            </a:endParaRPr>
          </a:p>
        </p:txBody>
      </p:sp>
      <p:pic>
        <p:nvPicPr>
          <p:cNvPr id="1026" name="Picture 2" descr="What is Algorithm?">
            <a:extLst>
              <a:ext uri="{FF2B5EF4-FFF2-40B4-BE49-F238E27FC236}">
                <a16:creationId xmlns:a16="http://schemas.microsoft.com/office/drawing/2014/main" id="{591D5841-0873-4E85-95D7-88B00B1FD1A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250831" y="2074153"/>
            <a:ext cx="7343336" cy="45250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D1B5274-FE8E-4DDF-8BB3-6F95DB019EBC}"/>
              </a:ext>
            </a:extLst>
          </p:cNvPr>
          <p:cNvSpPr/>
          <p:nvPr/>
        </p:nvSpPr>
        <p:spPr>
          <a:xfrm>
            <a:off x="8848579" y="5542670"/>
            <a:ext cx="914400" cy="914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1656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5CF362-93FC-4CE1-8539-1A5458245E40}"/>
              </a:ext>
            </a:extLst>
          </p:cNvPr>
          <p:cNvSpPr/>
          <p:nvPr/>
        </p:nvSpPr>
        <p:spPr>
          <a:xfrm>
            <a:off x="0" y="145257"/>
            <a:ext cx="12192000" cy="2000548"/>
          </a:xfrm>
          <a:prstGeom prst="rect">
            <a:avLst/>
          </a:prstGeom>
        </p:spPr>
        <p:txBody>
          <a:bodyPr wrap="square">
            <a:spAutoFit/>
          </a:bodyPr>
          <a:lstStyle/>
          <a:p>
            <a:pPr algn="just"/>
            <a:r>
              <a:rPr lang="en-US" sz="2400" dirty="0">
                <a:solidFill>
                  <a:srgbClr val="FFFF00"/>
                </a:solidFill>
                <a:latin typeface="Cambria" panose="02040503050406030204" pitchFamily="18" charset="0"/>
                <a:ea typeface="Cambria" panose="02040503050406030204" pitchFamily="18" charset="0"/>
              </a:rPr>
              <a:t>Flowchart</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A flowchart is a graphical representation of an algorithm. Programmers often use it as a program-planning tool to solve a problem. It makes use of symbols which are connected among them to indicate the flow of information and processing. The process of drawing a flowchart for an algorithm is known as “flowcharting”.</a:t>
            </a:r>
          </a:p>
          <a:p>
            <a:pPr algn="just"/>
            <a:r>
              <a:rPr lang="en-US" sz="2000" dirty="0">
                <a:latin typeface="Cambria" panose="02040503050406030204" pitchFamily="18" charset="0"/>
                <a:ea typeface="Cambria" panose="02040503050406030204" pitchFamily="18" charset="0"/>
              </a:rPr>
              <a:t>Example: Draw a flowchart to input two numbers from the user and display the largest of two numbers</a:t>
            </a:r>
          </a:p>
        </p:txBody>
      </p:sp>
      <p:pic>
        <p:nvPicPr>
          <p:cNvPr id="2052" name="Picture 4" descr="Flowchart | ARIS BPM Community">
            <a:extLst>
              <a:ext uri="{FF2B5EF4-FFF2-40B4-BE49-F238E27FC236}">
                <a16:creationId xmlns:a16="http://schemas.microsoft.com/office/drawing/2014/main" id="{F233B9DA-A53E-4438-8EE6-2BCC63A82F2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961595" y="2352675"/>
            <a:ext cx="3762375"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90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A0B9B35-1BFD-4559-96C8-656079253BFF}"/>
              </a:ext>
            </a:extLst>
          </p:cNvPr>
          <p:cNvGraphicFramePr>
            <a:graphicFrameLocks noGrp="1"/>
          </p:cNvGraphicFramePr>
          <p:nvPr>
            <p:extLst>
              <p:ext uri="{D42A27DB-BD31-4B8C-83A1-F6EECF244321}">
                <p14:modId xmlns:p14="http://schemas.microsoft.com/office/powerpoint/2010/main" val="2410537540"/>
              </p:ext>
            </p:extLst>
          </p:nvPr>
        </p:nvGraphicFramePr>
        <p:xfrm>
          <a:off x="0" y="-3176"/>
          <a:ext cx="12192000" cy="6861172"/>
        </p:xfrm>
        <a:graphic>
          <a:graphicData uri="http://schemas.openxmlformats.org/drawingml/2006/table">
            <a:tbl>
              <a:tblPr>
                <a:tableStyleId>{BC89EF96-8CEA-46FF-86C4-4CE0E7609802}</a:tableStyleId>
              </a:tblPr>
              <a:tblGrid>
                <a:gridCol w="6096000">
                  <a:extLst>
                    <a:ext uri="{9D8B030D-6E8A-4147-A177-3AD203B41FA5}">
                      <a16:colId xmlns:a16="http://schemas.microsoft.com/office/drawing/2014/main" val="1215462221"/>
                    </a:ext>
                  </a:extLst>
                </a:gridCol>
                <a:gridCol w="6096000">
                  <a:extLst>
                    <a:ext uri="{9D8B030D-6E8A-4147-A177-3AD203B41FA5}">
                      <a16:colId xmlns:a16="http://schemas.microsoft.com/office/drawing/2014/main" val="3376170811"/>
                    </a:ext>
                  </a:extLst>
                </a:gridCol>
              </a:tblGrid>
              <a:tr h="578251">
                <a:tc>
                  <a:txBody>
                    <a:bodyPr/>
                    <a:lstStyle/>
                    <a:p>
                      <a:pPr algn="ctr" fontAlgn="base"/>
                      <a:r>
                        <a:rPr lang="en-US" sz="2000" dirty="0">
                          <a:solidFill>
                            <a:srgbClr val="FFFF00"/>
                          </a:solidFill>
                          <a:effectLst/>
                          <a:latin typeface="Cambria" panose="02040503050406030204" pitchFamily="18" charset="0"/>
                          <a:ea typeface="Cambria" panose="02040503050406030204" pitchFamily="18" charset="0"/>
                        </a:rPr>
                        <a:t>Algorithm</a:t>
                      </a:r>
                      <a:endParaRPr lang="en-US" sz="2000" b="0" dirty="0">
                        <a:solidFill>
                          <a:srgbClr val="FFFF00"/>
                        </a:solidFill>
                        <a:effectLst/>
                        <a:latin typeface="Cambria" panose="02040503050406030204" pitchFamily="18" charset="0"/>
                        <a:ea typeface="Cambria" panose="02040503050406030204" pitchFamily="18" charset="0"/>
                      </a:endParaRPr>
                    </a:p>
                  </a:txBody>
                  <a:tcPr anchor="ctr"/>
                </a:tc>
                <a:tc>
                  <a:txBody>
                    <a:bodyPr/>
                    <a:lstStyle/>
                    <a:p>
                      <a:pPr algn="ctr" fontAlgn="base"/>
                      <a:r>
                        <a:rPr lang="en-US" sz="2000" dirty="0">
                          <a:solidFill>
                            <a:srgbClr val="FFFF00"/>
                          </a:solidFill>
                          <a:effectLst/>
                          <a:latin typeface="Cambria" panose="02040503050406030204" pitchFamily="18" charset="0"/>
                          <a:ea typeface="Cambria" panose="02040503050406030204" pitchFamily="18" charset="0"/>
                        </a:rPr>
                        <a:t>Flowchart</a:t>
                      </a:r>
                      <a:endParaRPr lang="en-US" sz="2000" b="0" dirty="0">
                        <a:solidFill>
                          <a:srgbClr val="FFFF00"/>
                        </a:solidFill>
                        <a:effectLst/>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466679036"/>
                  </a:ext>
                </a:extLst>
              </a:tr>
              <a:tr h="1278825">
                <a:tc>
                  <a:txBody>
                    <a:bodyPr/>
                    <a:lstStyle/>
                    <a:p>
                      <a:pPr algn="ctr" fontAlgn="base"/>
                      <a:r>
                        <a:rPr lang="en-US" sz="2000" dirty="0">
                          <a:effectLst/>
                          <a:latin typeface="Cambria" panose="02040503050406030204" pitchFamily="18" charset="0"/>
                          <a:ea typeface="Cambria" panose="02040503050406030204" pitchFamily="18" charset="0"/>
                        </a:rPr>
                        <a:t>Algorithm is step by step procedure to solve the problem.</a:t>
                      </a:r>
                      <a:endParaRPr lang="en-US" sz="2000" b="0" dirty="0">
                        <a:solidFill>
                          <a:srgbClr val="00B050"/>
                        </a:solidFill>
                        <a:effectLst/>
                        <a:latin typeface="Cambria" panose="02040503050406030204" pitchFamily="18" charset="0"/>
                        <a:ea typeface="Cambria" panose="02040503050406030204" pitchFamily="18" charset="0"/>
                      </a:endParaRPr>
                    </a:p>
                  </a:txBody>
                  <a:tcPr marL="95250" marR="95250" marT="133350" marB="133350" anchor="ctr"/>
                </a:tc>
                <a:tc>
                  <a:txBody>
                    <a:bodyPr/>
                    <a:lstStyle/>
                    <a:p>
                      <a:pPr algn="ctr" fontAlgn="base"/>
                      <a:r>
                        <a:rPr lang="en-US" sz="2000">
                          <a:effectLst/>
                          <a:latin typeface="Cambria" panose="02040503050406030204" pitchFamily="18" charset="0"/>
                          <a:ea typeface="Cambria" panose="02040503050406030204" pitchFamily="18" charset="0"/>
                        </a:rPr>
                        <a:t>Flowchart is a diagram created by different shapes to show the flow of data.</a:t>
                      </a:r>
                      <a:endParaRPr lang="en-US" sz="2000" b="0">
                        <a:solidFill>
                          <a:srgbClr val="00B050"/>
                        </a:solidFill>
                        <a:effectLst/>
                        <a:latin typeface="Cambria" panose="02040503050406030204" pitchFamily="18" charset="0"/>
                        <a:ea typeface="Cambria" panose="02040503050406030204" pitchFamily="18" charset="0"/>
                      </a:endParaRPr>
                    </a:p>
                  </a:txBody>
                  <a:tcPr marL="95250" marR="95250" marT="133350" marB="133350" anchor="ctr"/>
                </a:tc>
                <a:extLst>
                  <a:ext uri="{0D108BD9-81ED-4DB2-BD59-A6C34878D82A}">
                    <a16:rowId xmlns:a16="http://schemas.microsoft.com/office/drawing/2014/main" val="1444250489"/>
                  </a:ext>
                </a:extLst>
              </a:tr>
              <a:tr h="834016">
                <a:tc>
                  <a:txBody>
                    <a:bodyPr/>
                    <a:lstStyle/>
                    <a:p>
                      <a:pPr algn="ctr" fontAlgn="base"/>
                      <a:r>
                        <a:rPr lang="en-US" sz="2000" dirty="0">
                          <a:effectLst/>
                          <a:latin typeface="Cambria" panose="02040503050406030204" pitchFamily="18" charset="0"/>
                          <a:ea typeface="Cambria" panose="02040503050406030204" pitchFamily="18" charset="0"/>
                        </a:rPr>
                        <a:t>Algorithm is complex to understand.</a:t>
                      </a:r>
                      <a:endParaRPr lang="en-US" sz="2000" b="0" dirty="0">
                        <a:solidFill>
                          <a:srgbClr val="00B050"/>
                        </a:solidFill>
                        <a:effectLst/>
                        <a:latin typeface="Cambria" panose="02040503050406030204" pitchFamily="18" charset="0"/>
                        <a:ea typeface="Cambria" panose="02040503050406030204" pitchFamily="18" charset="0"/>
                      </a:endParaRPr>
                    </a:p>
                  </a:txBody>
                  <a:tcPr marL="95250" marR="95250" marT="133350" marB="133350" anchor="ctr"/>
                </a:tc>
                <a:tc>
                  <a:txBody>
                    <a:bodyPr/>
                    <a:lstStyle/>
                    <a:p>
                      <a:pPr algn="ctr" fontAlgn="base"/>
                      <a:r>
                        <a:rPr lang="en-US" sz="2000">
                          <a:effectLst/>
                          <a:latin typeface="Cambria" panose="02040503050406030204" pitchFamily="18" charset="0"/>
                          <a:ea typeface="Cambria" panose="02040503050406030204" pitchFamily="18" charset="0"/>
                        </a:rPr>
                        <a:t>Flowchart is easy to understand.</a:t>
                      </a:r>
                      <a:endParaRPr lang="en-US" sz="2000" b="0">
                        <a:solidFill>
                          <a:srgbClr val="00B050"/>
                        </a:solidFill>
                        <a:effectLst/>
                        <a:latin typeface="Cambria" panose="02040503050406030204" pitchFamily="18" charset="0"/>
                        <a:ea typeface="Cambria" panose="02040503050406030204" pitchFamily="18" charset="0"/>
                      </a:endParaRPr>
                    </a:p>
                  </a:txBody>
                  <a:tcPr marL="95250" marR="95250" marT="133350" marB="133350" anchor="ctr"/>
                </a:tc>
                <a:extLst>
                  <a:ext uri="{0D108BD9-81ED-4DB2-BD59-A6C34878D82A}">
                    <a16:rowId xmlns:a16="http://schemas.microsoft.com/office/drawing/2014/main" val="1855964502"/>
                  </a:ext>
                </a:extLst>
              </a:tr>
              <a:tr h="834016">
                <a:tc>
                  <a:txBody>
                    <a:bodyPr/>
                    <a:lstStyle/>
                    <a:p>
                      <a:pPr algn="ctr" fontAlgn="base"/>
                      <a:r>
                        <a:rPr lang="en-US" sz="2000" dirty="0">
                          <a:effectLst/>
                          <a:latin typeface="Cambria" panose="02040503050406030204" pitchFamily="18" charset="0"/>
                          <a:ea typeface="Cambria" panose="02040503050406030204" pitchFamily="18" charset="0"/>
                        </a:rPr>
                        <a:t>In algorithm plain text are used.</a:t>
                      </a:r>
                      <a:endParaRPr lang="en-US" sz="2000" b="0" dirty="0">
                        <a:solidFill>
                          <a:srgbClr val="00B050"/>
                        </a:solidFill>
                        <a:effectLst/>
                        <a:latin typeface="Cambria" panose="02040503050406030204" pitchFamily="18" charset="0"/>
                        <a:ea typeface="Cambria" panose="02040503050406030204" pitchFamily="18" charset="0"/>
                      </a:endParaRPr>
                    </a:p>
                  </a:txBody>
                  <a:tcPr marL="95250" marR="95250" marT="133350" marB="133350" anchor="ctr"/>
                </a:tc>
                <a:tc>
                  <a:txBody>
                    <a:bodyPr/>
                    <a:lstStyle/>
                    <a:p>
                      <a:pPr algn="ctr" fontAlgn="base"/>
                      <a:r>
                        <a:rPr lang="en-US" sz="2000">
                          <a:effectLst/>
                          <a:latin typeface="Cambria" panose="02040503050406030204" pitchFamily="18" charset="0"/>
                          <a:ea typeface="Cambria" panose="02040503050406030204" pitchFamily="18" charset="0"/>
                        </a:rPr>
                        <a:t>In flowchart, symbols/shapes are used.</a:t>
                      </a:r>
                      <a:endParaRPr lang="en-US" sz="2000" b="0">
                        <a:solidFill>
                          <a:srgbClr val="00B050"/>
                        </a:solidFill>
                        <a:effectLst/>
                        <a:latin typeface="Cambria" panose="02040503050406030204" pitchFamily="18" charset="0"/>
                        <a:ea typeface="Cambria" panose="02040503050406030204" pitchFamily="18" charset="0"/>
                      </a:endParaRPr>
                    </a:p>
                  </a:txBody>
                  <a:tcPr marL="95250" marR="95250" marT="133350" marB="133350" anchor="ctr"/>
                </a:tc>
                <a:extLst>
                  <a:ext uri="{0D108BD9-81ED-4DB2-BD59-A6C34878D82A}">
                    <a16:rowId xmlns:a16="http://schemas.microsoft.com/office/drawing/2014/main" val="1999465560"/>
                  </a:ext>
                </a:extLst>
              </a:tr>
              <a:tr h="834016">
                <a:tc>
                  <a:txBody>
                    <a:bodyPr/>
                    <a:lstStyle/>
                    <a:p>
                      <a:pPr algn="ctr" fontAlgn="base"/>
                      <a:r>
                        <a:rPr lang="en-US" sz="2000" dirty="0">
                          <a:effectLst/>
                          <a:latin typeface="Cambria" panose="02040503050406030204" pitchFamily="18" charset="0"/>
                          <a:ea typeface="Cambria" panose="02040503050406030204" pitchFamily="18" charset="0"/>
                        </a:rPr>
                        <a:t>Algorithm is easy to debug.</a:t>
                      </a:r>
                      <a:endParaRPr lang="en-US" sz="2000" b="0" dirty="0">
                        <a:solidFill>
                          <a:srgbClr val="00B050"/>
                        </a:solidFill>
                        <a:effectLst/>
                        <a:latin typeface="Cambria" panose="02040503050406030204" pitchFamily="18" charset="0"/>
                        <a:ea typeface="Cambria" panose="02040503050406030204" pitchFamily="18" charset="0"/>
                      </a:endParaRPr>
                    </a:p>
                  </a:txBody>
                  <a:tcPr marL="95250" marR="95250" marT="133350" marB="133350" anchor="ctr"/>
                </a:tc>
                <a:tc>
                  <a:txBody>
                    <a:bodyPr/>
                    <a:lstStyle/>
                    <a:p>
                      <a:pPr algn="ctr" fontAlgn="base"/>
                      <a:r>
                        <a:rPr lang="en-US" sz="2000">
                          <a:effectLst/>
                          <a:latin typeface="Cambria" panose="02040503050406030204" pitchFamily="18" charset="0"/>
                          <a:ea typeface="Cambria" panose="02040503050406030204" pitchFamily="18" charset="0"/>
                        </a:rPr>
                        <a:t>Flowchart it is hard to debug.</a:t>
                      </a:r>
                      <a:endParaRPr lang="en-US" sz="2000" b="0">
                        <a:solidFill>
                          <a:srgbClr val="00B050"/>
                        </a:solidFill>
                        <a:effectLst/>
                        <a:latin typeface="Cambria" panose="02040503050406030204" pitchFamily="18" charset="0"/>
                        <a:ea typeface="Cambria" panose="02040503050406030204" pitchFamily="18" charset="0"/>
                      </a:endParaRPr>
                    </a:p>
                  </a:txBody>
                  <a:tcPr marL="95250" marR="95250" marT="133350" marB="133350" anchor="ctr"/>
                </a:tc>
                <a:extLst>
                  <a:ext uri="{0D108BD9-81ED-4DB2-BD59-A6C34878D82A}">
                    <a16:rowId xmlns:a16="http://schemas.microsoft.com/office/drawing/2014/main" val="3759034963"/>
                  </a:ext>
                </a:extLst>
              </a:tr>
              <a:tr h="834016">
                <a:tc>
                  <a:txBody>
                    <a:bodyPr/>
                    <a:lstStyle/>
                    <a:p>
                      <a:pPr algn="ctr" fontAlgn="base"/>
                      <a:r>
                        <a:rPr lang="en-US" sz="2000" dirty="0">
                          <a:effectLst/>
                          <a:latin typeface="Cambria" panose="02040503050406030204" pitchFamily="18" charset="0"/>
                          <a:ea typeface="Cambria" panose="02040503050406030204" pitchFamily="18" charset="0"/>
                        </a:rPr>
                        <a:t>Algorithm is difficult to construct.</a:t>
                      </a:r>
                      <a:endParaRPr lang="en-US" sz="2000" b="0" dirty="0">
                        <a:solidFill>
                          <a:srgbClr val="00B050"/>
                        </a:solidFill>
                        <a:effectLst/>
                        <a:latin typeface="Cambria" panose="02040503050406030204" pitchFamily="18" charset="0"/>
                        <a:ea typeface="Cambria" panose="02040503050406030204" pitchFamily="18" charset="0"/>
                      </a:endParaRPr>
                    </a:p>
                  </a:txBody>
                  <a:tcPr marL="95250" marR="95250" marT="133350" marB="133350" anchor="ctr"/>
                </a:tc>
                <a:tc>
                  <a:txBody>
                    <a:bodyPr/>
                    <a:lstStyle/>
                    <a:p>
                      <a:pPr algn="ctr" fontAlgn="base"/>
                      <a:r>
                        <a:rPr lang="en-US" sz="2000" dirty="0">
                          <a:effectLst/>
                          <a:latin typeface="Cambria" panose="02040503050406030204" pitchFamily="18" charset="0"/>
                          <a:ea typeface="Cambria" panose="02040503050406030204" pitchFamily="18" charset="0"/>
                        </a:rPr>
                        <a:t>Flowchart is simple to construct.</a:t>
                      </a:r>
                      <a:endParaRPr lang="en-US" sz="2000" b="0" dirty="0">
                        <a:solidFill>
                          <a:srgbClr val="00B050"/>
                        </a:solidFill>
                        <a:effectLst/>
                        <a:latin typeface="Cambria" panose="02040503050406030204" pitchFamily="18" charset="0"/>
                        <a:ea typeface="Cambria" panose="02040503050406030204" pitchFamily="18" charset="0"/>
                      </a:endParaRPr>
                    </a:p>
                  </a:txBody>
                  <a:tcPr marL="95250" marR="95250" marT="133350" marB="133350" anchor="ctr"/>
                </a:tc>
                <a:extLst>
                  <a:ext uri="{0D108BD9-81ED-4DB2-BD59-A6C34878D82A}">
                    <a16:rowId xmlns:a16="http://schemas.microsoft.com/office/drawing/2014/main" val="569113999"/>
                  </a:ext>
                </a:extLst>
              </a:tr>
              <a:tr h="834016">
                <a:tc>
                  <a:txBody>
                    <a:bodyPr/>
                    <a:lstStyle/>
                    <a:p>
                      <a:pPr algn="ctr" fontAlgn="base"/>
                      <a:r>
                        <a:rPr lang="en-US" sz="2000">
                          <a:effectLst/>
                          <a:latin typeface="Cambria" panose="02040503050406030204" pitchFamily="18" charset="0"/>
                          <a:ea typeface="Cambria" panose="02040503050406030204" pitchFamily="18" charset="0"/>
                        </a:rPr>
                        <a:t>Algorithm does not follow any rules.</a:t>
                      </a:r>
                      <a:endParaRPr lang="en-US" sz="2000" b="0">
                        <a:solidFill>
                          <a:srgbClr val="00B050"/>
                        </a:solidFill>
                        <a:effectLst/>
                        <a:latin typeface="Cambria" panose="02040503050406030204" pitchFamily="18" charset="0"/>
                        <a:ea typeface="Cambria" panose="02040503050406030204" pitchFamily="18" charset="0"/>
                      </a:endParaRPr>
                    </a:p>
                  </a:txBody>
                  <a:tcPr marL="95250" marR="95250" marT="133350" marB="133350" anchor="ctr"/>
                </a:tc>
                <a:tc>
                  <a:txBody>
                    <a:bodyPr/>
                    <a:lstStyle/>
                    <a:p>
                      <a:pPr algn="ctr" fontAlgn="base"/>
                      <a:r>
                        <a:rPr lang="en-US" sz="2000" dirty="0">
                          <a:effectLst/>
                          <a:latin typeface="Cambria" panose="02040503050406030204" pitchFamily="18" charset="0"/>
                          <a:ea typeface="Cambria" panose="02040503050406030204" pitchFamily="18" charset="0"/>
                        </a:rPr>
                        <a:t>Flowchart follows rules to be constructed.</a:t>
                      </a:r>
                      <a:endParaRPr lang="en-US" sz="2000" b="0" dirty="0">
                        <a:solidFill>
                          <a:srgbClr val="00B050"/>
                        </a:solidFill>
                        <a:effectLst/>
                        <a:latin typeface="Cambria" panose="02040503050406030204" pitchFamily="18" charset="0"/>
                        <a:ea typeface="Cambria" panose="02040503050406030204" pitchFamily="18" charset="0"/>
                      </a:endParaRPr>
                    </a:p>
                  </a:txBody>
                  <a:tcPr marL="95250" marR="95250" marT="133350" marB="133350" anchor="ctr"/>
                </a:tc>
                <a:extLst>
                  <a:ext uri="{0D108BD9-81ED-4DB2-BD59-A6C34878D82A}">
                    <a16:rowId xmlns:a16="http://schemas.microsoft.com/office/drawing/2014/main" val="25730674"/>
                  </a:ext>
                </a:extLst>
              </a:tr>
              <a:tr h="834016">
                <a:tc>
                  <a:txBody>
                    <a:bodyPr/>
                    <a:lstStyle/>
                    <a:p>
                      <a:pPr algn="ctr" fontAlgn="base"/>
                      <a:r>
                        <a:rPr lang="en-US" sz="2000">
                          <a:effectLst/>
                          <a:latin typeface="Cambria" panose="02040503050406030204" pitchFamily="18" charset="0"/>
                          <a:ea typeface="Cambria" panose="02040503050406030204" pitchFamily="18" charset="0"/>
                        </a:rPr>
                        <a:t>Algorithm is the pseudo code for the program.</a:t>
                      </a:r>
                      <a:endParaRPr lang="en-US" sz="2000" b="0">
                        <a:solidFill>
                          <a:srgbClr val="00B050"/>
                        </a:solidFill>
                        <a:effectLst/>
                        <a:latin typeface="Cambria" panose="02040503050406030204" pitchFamily="18" charset="0"/>
                        <a:ea typeface="Cambria" panose="02040503050406030204" pitchFamily="18" charset="0"/>
                      </a:endParaRPr>
                    </a:p>
                  </a:txBody>
                  <a:tcPr marL="95250" marR="95250" marT="133350" marB="133350" anchor="ctr"/>
                </a:tc>
                <a:tc>
                  <a:txBody>
                    <a:bodyPr/>
                    <a:lstStyle/>
                    <a:p>
                      <a:pPr algn="ctr" fontAlgn="base"/>
                      <a:r>
                        <a:rPr lang="en-US" sz="2000" dirty="0">
                          <a:effectLst/>
                          <a:latin typeface="Cambria" panose="02040503050406030204" pitchFamily="18" charset="0"/>
                          <a:ea typeface="Cambria" panose="02040503050406030204" pitchFamily="18" charset="0"/>
                        </a:rPr>
                        <a:t>Flowchart is just graphical representation of that logic.</a:t>
                      </a:r>
                      <a:endParaRPr lang="en-US" sz="2000" b="0" dirty="0">
                        <a:solidFill>
                          <a:srgbClr val="00B050"/>
                        </a:solidFill>
                        <a:effectLst/>
                        <a:latin typeface="Cambria" panose="02040503050406030204" pitchFamily="18" charset="0"/>
                        <a:ea typeface="Cambria" panose="02040503050406030204" pitchFamily="18" charset="0"/>
                      </a:endParaRPr>
                    </a:p>
                  </a:txBody>
                  <a:tcPr marL="95250" marR="95250" marT="133350" marB="133350" anchor="ctr"/>
                </a:tc>
                <a:extLst>
                  <a:ext uri="{0D108BD9-81ED-4DB2-BD59-A6C34878D82A}">
                    <a16:rowId xmlns:a16="http://schemas.microsoft.com/office/drawing/2014/main" val="2865964648"/>
                  </a:ext>
                </a:extLst>
              </a:tr>
            </a:tbl>
          </a:graphicData>
        </a:graphic>
      </p:graphicFrame>
    </p:spTree>
    <p:extLst>
      <p:ext uri="{BB962C8B-B14F-4D97-AF65-F5344CB8AC3E}">
        <p14:creationId xmlns:p14="http://schemas.microsoft.com/office/powerpoint/2010/main" val="408053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027281A-6062-48F5-A062-28C0D8DDFF5A}"/>
              </a:ext>
            </a:extLst>
          </p:cNvPr>
          <p:cNvSpPr/>
          <p:nvPr/>
        </p:nvSpPr>
        <p:spPr>
          <a:xfrm>
            <a:off x="0" y="28361"/>
            <a:ext cx="12192000" cy="2308324"/>
          </a:xfrm>
          <a:prstGeom prst="rect">
            <a:avLst/>
          </a:prstGeom>
        </p:spPr>
        <p:txBody>
          <a:bodyPr wrap="square">
            <a:spAutoFit/>
          </a:bodyPr>
          <a:lstStyle/>
          <a:p>
            <a:pPr algn="just"/>
            <a:r>
              <a:rPr lang="en-US" sz="2400" dirty="0">
                <a:solidFill>
                  <a:srgbClr val="FFFF00"/>
                </a:solidFill>
                <a:latin typeface="Cambria" panose="02040503050406030204" pitchFamily="18" charset="0"/>
                <a:ea typeface="Cambria" panose="02040503050406030204" pitchFamily="18" charset="0"/>
              </a:rPr>
              <a:t>Pseudocode</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Pseudocode is an informal way of programming description that does not require any strict programming language syntax or underlying technology considerations. It is used for creating an outline or a rough draft of a program. Pseudocode summarizes a program’s flow, but excludes underlying details. System designers write pseudocode to ensure that programmers understand a software project's requirements and align code accordingly.</a:t>
            </a:r>
          </a:p>
        </p:txBody>
      </p:sp>
    </p:spTree>
    <p:extLst>
      <p:ext uri="{BB962C8B-B14F-4D97-AF65-F5344CB8AC3E}">
        <p14:creationId xmlns:p14="http://schemas.microsoft.com/office/powerpoint/2010/main" val="18037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AF9210-EACF-443E-B41A-2866CC18A41B}"/>
              </a:ext>
            </a:extLst>
          </p:cNvPr>
          <p:cNvSpPr/>
          <p:nvPr/>
        </p:nvSpPr>
        <p:spPr>
          <a:xfrm>
            <a:off x="3090157" y="8762"/>
            <a:ext cx="6391301" cy="523220"/>
          </a:xfrm>
          <a:prstGeom prst="rect">
            <a:avLst/>
          </a:prstGeom>
        </p:spPr>
        <p:txBody>
          <a:bodyPr wrap="none">
            <a:spAutoFit/>
          </a:bodyPr>
          <a:lstStyle/>
          <a:p>
            <a:r>
              <a:rPr lang="en-US" sz="2800" dirty="0">
                <a:solidFill>
                  <a:srgbClr val="FFFF00"/>
                </a:solidFill>
                <a:latin typeface="Cambria" panose="02040503050406030204" pitchFamily="18" charset="0"/>
                <a:ea typeface="Cambria" panose="02040503050406030204" pitchFamily="18" charset="0"/>
              </a:rPr>
              <a:t>Classification of programming languages</a:t>
            </a:r>
          </a:p>
        </p:txBody>
      </p:sp>
      <p:sp>
        <p:nvSpPr>
          <p:cNvPr id="4" name="Rectangle 3">
            <a:extLst>
              <a:ext uri="{FF2B5EF4-FFF2-40B4-BE49-F238E27FC236}">
                <a16:creationId xmlns:a16="http://schemas.microsoft.com/office/drawing/2014/main" id="{79079320-2C23-4AEB-B65D-3958A1F94490}"/>
              </a:ext>
            </a:extLst>
          </p:cNvPr>
          <p:cNvSpPr/>
          <p:nvPr/>
        </p:nvSpPr>
        <p:spPr>
          <a:xfrm>
            <a:off x="0" y="748993"/>
            <a:ext cx="12192000" cy="1015663"/>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Programming languages are basically classified into two main categories – Low level language and High level language. However, there also exists another category known as Middle level language. Every programming language belongs to one of these category and sub-category.</a:t>
            </a:r>
          </a:p>
        </p:txBody>
      </p:sp>
      <p:pic>
        <p:nvPicPr>
          <p:cNvPr id="4098" name="Picture 2" descr="Classification of programming languages">
            <a:extLst>
              <a:ext uri="{FF2B5EF4-FFF2-40B4-BE49-F238E27FC236}">
                <a16:creationId xmlns:a16="http://schemas.microsoft.com/office/drawing/2014/main" id="{ED6651E8-F598-4EF0-8FCD-07E4E8FD070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626629" y="2030090"/>
            <a:ext cx="7417750" cy="2797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449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3181492-C6D2-48B2-A3A7-016D4B0E0D0E}"/>
              </a:ext>
            </a:extLst>
          </p:cNvPr>
          <p:cNvSpPr/>
          <p:nvPr/>
        </p:nvSpPr>
        <p:spPr>
          <a:xfrm>
            <a:off x="0" y="19651"/>
            <a:ext cx="12192000" cy="1323439"/>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Below image describes the abstraction level of programming languages from hardware.  As you can see machine language provides no abstraction. Assembly language provide less abstraction from the hardware. Whereas high level language provides a higher level of abstraction.</a:t>
            </a:r>
          </a:p>
          <a:p>
            <a:pPr algn="just"/>
            <a:endParaRPr lang="en-US" sz="2000" dirty="0">
              <a:latin typeface="Cambria" panose="02040503050406030204" pitchFamily="18" charset="0"/>
              <a:ea typeface="Cambria" panose="02040503050406030204" pitchFamily="18" charset="0"/>
            </a:endParaRPr>
          </a:p>
        </p:txBody>
      </p:sp>
      <p:pic>
        <p:nvPicPr>
          <p:cNvPr id="5122" name="Picture 2" descr="Abstraction level programming language provide">
            <a:extLst>
              <a:ext uri="{FF2B5EF4-FFF2-40B4-BE49-F238E27FC236}">
                <a16:creationId xmlns:a16="http://schemas.microsoft.com/office/drawing/2014/main" id="{2D25D4C0-6BEA-4290-85CA-D832AFEF32B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862848" y="1188345"/>
            <a:ext cx="6466303" cy="468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437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CE511-D8EF-464C-A6BD-892D3BC78869}"/>
              </a:ext>
            </a:extLst>
          </p:cNvPr>
          <p:cNvSpPr/>
          <p:nvPr/>
        </p:nvSpPr>
        <p:spPr>
          <a:xfrm>
            <a:off x="7805" y="8762"/>
            <a:ext cx="3246979" cy="523220"/>
          </a:xfrm>
          <a:prstGeom prst="rect">
            <a:avLst/>
          </a:prstGeom>
        </p:spPr>
        <p:txBody>
          <a:bodyPr wrap="none">
            <a:spAutoFit/>
          </a:bodyPr>
          <a:lstStyle/>
          <a:p>
            <a:r>
              <a:rPr lang="en-US" sz="2800" dirty="0">
                <a:solidFill>
                  <a:srgbClr val="FFFF00"/>
                </a:solidFill>
                <a:latin typeface="Cambria" panose="02040503050406030204" pitchFamily="18" charset="0"/>
                <a:ea typeface="Cambria" panose="02040503050406030204" pitchFamily="18" charset="0"/>
              </a:rPr>
              <a:t>Low level languages</a:t>
            </a:r>
          </a:p>
        </p:txBody>
      </p:sp>
      <p:sp>
        <p:nvSpPr>
          <p:cNvPr id="5" name="Rectangle 4">
            <a:extLst>
              <a:ext uri="{FF2B5EF4-FFF2-40B4-BE49-F238E27FC236}">
                <a16:creationId xmlns:a16="http://schemas.microsoft.com/office/drawing/2014/main" id="{49971CEE-AC08-495D-AD26-762D10DFF2FE}"/>
              </a:ext>
            </a:extLst>
          </p:cNvPr>
          <p:cNvSpPr/>
          <p:nvPr/>
        </p:nvSpPr>
        <p:spPr>
          <a:xfrm>
            <a:off x="7805" y="542331"/>
            <a:ext cx="12184195" cy="2246769"/>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Low level language abbreviated as LLL, are languages close to the machine level instruction set. They provide less or no abstraction from the hardware. A low-level programming language interacts directly with the registers and memory. Since, instructions written in low level languages are machine dependent. Programs developed using low level languages are machine dependent and are not portable. Low level language does not require any compiler or interpreter to translate the source to machine code. An assembler may translate the source code written in low level language to machine code. Low level languages are further classified in two more categories</a:t>
            </a:r>
          </a:p>
        </p:txBody>
      </p:sp>
      <p:pic>
        <p:nvPicPr>
          <p:cNvPr id="6146" name="Picture 2" descr="Classification of low level programming language">
            <a:extLst>
              <a:ext uri="{FF2B5EF4-FFF2-40B4-BE49-F238E27FC236}">
                <a16:creationId xmlns:a16="http://schemas.microsoft.com/office/drawing/2014/main" id="{86694320-CA79-436B-AC2D-3ADF4A6B69E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515541" y="2799449"/>
            <a:ext cx="5160918" cy="3080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336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F922BE-BBCC-41FA-8938-864FC6404B60}"/>
              </a:ext>
            </a:extLst>
          </p:cNvPr>
          <p:cNvSpPr/>
          <p:nvPr/>
        </p:nvSpPr>
        <p:spPr>
          <a:xfrm>
            <a:off x="10189" y="107239"/>
            <a:ext cx="2549096" cy="461665"/>
          </a:xfrm>
          <a:prstGeom prst="rect">
            <a:avLst/>
          </a:prstGeom>
        </p:spPr>
        <p:txBody>
          <a:bodyPr wrap="none">
            <a:spAutoFit/>
          </a:bodyPr>
          <a:lstStyle/>
          <a:p>
            <a:r>
              <a:rPr lang="en-US" sz="2400" dirty="0">
                <a:solidFill>
                  <a:srgbClr val="FFFF00"/>
                </a:solidFill>
                <a:latin typeface="Cambria" panose="02040503050406030204" pitchFamily="18" charset="0"/>
                <a:ea typeface="Cambria" panose="02040503050406030204" pitchFamily="18" charset="0"/>
              </a:rPr>
              <a:t>Machine language</a:t>
            </a:r>
          </a:p>
        </p:txBody>
      </p:sp>
      <p:sp>
        <p:nvSpPr>
          <p:cNvPr id="5" name="Rectangle 4">
            <a:extLst>
              <a:ext uri="{FF2B5EF4-FFF2-40B4-BE49-F238E27FC236}">
                <a16:creationId xmlns:a16="http://schemas.microsoft.com/office/drawing/2014/main" id="{C01CBEFB-6366-4064-96E9-5FB427191FC4}"/>
              </a:ext>
            </a:extLst>
          </p:cNvPr>
          <p:cNvSpPr/>
          <p:nvPr/>
        </p:nvSpPr>
        <p:spPr>
          <a:xfrm>
            <a:off x="10189" y="574825"/>
            <a:ext cx="12181811" cy="2246769"/>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Machine language is closest language to the hardware. It consists set of instructions that are executed directly by the computer. These instructions are a sequence of binary bits. Each instruction performs a very specific and small task. Instructions written in machine language are machine dependent and varies from computer to computer.</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Example: SUB AX, BX = 00001011 00000001 00100010 is an instruction set to subtract values of two registers AX and BX.</a:t>
            </a:r>
          </a:p>
        </p:txBody>
      </p:sp>
      <p:sp>
        <p:nvSpPr>
          <p:cNvPr id="7" name="Rectangle 6">
            <a:extLst>
              <a:ext uri="{FF2B5EF4-FFF2-40B4-BE49-F238E27FC236}">
                <a16:creationId xmlns:a16="http://schemas.microsoft.com/office/drawing/2014/main" id="{A76DD519-5ADA-4E6A-878B-C5A27694AFAD}"/>
              </a:ext>
            </a:extLst>
          </p:cNvPr>
          <p:cNvSpPr/>
          <p:nvPr/>
        </p:nvSpPr>
        <p:spPr>
          <a:xfrm>
            <a:off x="12759" y="2737894"/>
            <a:ext cx="2700035" cy="461665"/>
          </a:xfrm>
          <a:prstGeom prst="rect">
            <a:avLst/>
          </a:prstGeom>
        </p:spPr>
        <p:txBody>
          <a:bodyPr wrap="none">
            <a:spAutoFit/>
          </a:bodyPr>
          <a:lstStyle/>
          <a:p>
            <a:r>
              <a:rPr lang="en-US" sz="2400" dirty="0">
                <a:latin typeface="Cambria" panose="02040503050406030204" pitchFamily="18" charset="0"/>
                <a:ea typeface="Cambria" panose="02040503050406030204" pitchFamily="18" charset="0"/>
              </a:rPr>
              <a:t>Assembly language</a:t>
            </a:r>
          </a:p>
        </p:txBody>
      </p:sp>
      <p:sp>
        <p:nvSpPr>
          <p:cNvPr id="9" name="Rectangle 8">
            <a:extLst>
              <a:ext uri="{FF2B5EF4-FFF2-40B4-BE49-F238E27FC236}">
                <a16:creationId xmlns:a16="http://schemas.microsoft.com/office/drawing/2014/main" id="{7B099B71-7BAA-4578-A001-40FBA43971B5}"/>
              </a:ext>
            </a:extLst>
          </p:cNvPr>
          <p:cNvSpPr/>
          <p:nvPr/>
        </p:nvSpPr>
        <p:spPr>
          <a:xfrm>
            <a:off x="10189" y="3126436"/>
            <a:ext cx="12181811" cy="1015663"/>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Assembly language is an improvement over machine language. Similar to machine language, assembly language also interacts directly with the hardware. Instead of using raw binary sequence to represent an instruction set, assembly language uses mnemonics.</a:t>
            </a:r>
          </a:p>
        </p:txBody>
      </p:sp>
    </p:spTree>
    <p:extLst>
      <p:ext uri="{BB962C8B-B14F-4D97-AF65-F5344CB8AC3E}">
        <p14:creationId xmlns:p14="http://schemas.microsoft.com/office/powerpoint/2010/main" val="1599734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ABBA73-6254-4A76-9529-9232D44654CF}"/>
              </a:ext>
            </a:extLst>
          </p:cNvPr>
          <p:cNvSpPr/>
          <p:nvPr/>
        </p:nvSpPr>
        <p:spPr>
          <a:xfrm>
            <a:off x="0" y="10109"/>
            <a:ext cx="12192000" cy="5878532"/>
          </a:xfrm>
          <a:prstGeom prst="rect">
            <a:avLst/>
          </a:prstGeom>
        </p:spPr>
        <p:txBody>
          <a:bodyPr wrap="square">
            <a:spAutoFit/>
          </a:bodyPr>
          <a:lstStyle/>
          <a:p>
            <a:pPr algn="ctr"/>
            <a:r>
              <a:rPr lang="en-US" sz="2400" b="1" dirty="0">
                <a:solidFill>
                  <a:srgbClr val="FFFF00"/>
                </a:solidFill>
                <a:latin typeface="Cambria" panose="02040503050406030204" pitchFamily="18" charset="0"/>
                <a:ea typeface="Cambria" panose="02040503050406030204" pitchFamily="18" charset="0"/>
              </a:rPr>
              <a:t>Advantages of low level languages</a:t>
            </a:r>
          </a:p>
          <a:p>
            <a:pPr algn="ctr"/>
            <a:endParaRPr lang="en-US" sz="2400" b="1" dirty="0">
              <a:latin typeface="Cambria" panose="02040503050406030204" pitchFamily="18" charset="0"/>
              <a:ea typeface="Cambria" panose="02040503050406030204" pitchFamily="18" charset="0"/>
            </a:endParaRPr>
          </a:p>
          <a:p>
            <a:pPr algn="just">
              <a:buFont typeface="+mj-lt"/>
              <a:buAutoNum type="arabicPeriod"/>
            </a:pPr>
            <a:r>
              <a:rPr lang="en-US" sz="2000" dirty="0">
                <a:latin typeface="Cambria" panose="02040503050406030204" pitchFamily="18" charset="0"/>
                <a:ea typeface="Cambria" panose="02040503050406030204" pitchFamily="18" charset="0"/>
              </a:rPr>
              <a:t>Programs developed using low level languages are fast and memory efficient.</a:t>
            </a:r>
          </a:p>
          <a:p>
            <a:pPr algn="just">
              <a:buFont typeface="+mj-lt"/>
              <a:buAutoNum type="arabicPeriod"/>
            </a:pPr>
            <a:r>
              <a:rPr lang="en-US" sz="2000" dirty="0">
                <a:latin typeface="Cambria" panose="02040503050406030204" pitchFamily="18" charset="0"/>
                <a:ea typeface="Cambria" panose="02040503050406030204" pitchFamily="18" charset="0"/>
              </a:rPr>
              <a:t>Programmers can utilize processor and memory in better way using a low level language.</a:t>
            </a:r>
          </a:p>
          <a:p>
            <a:pPr algn="just">
              <a:buFont typeface="+mj-lt"/>
              <a:buAutoNum type="arabicPeriod"/>
            </a:pPr>
            <a:r>
              <a:rPr lang="en-US" sz="2000" dirty="0">
                <a:latin typeface="Cambria" panose="02040503050406030204" pitchFamily="18" charset="0"/>
                <a:ea typeface="Cambria" panose="02040503050406030204" pitchFamily="18" charset="0"/>
              </a:rPr>
              <a:t>There is no need of any compiler or interpreters to translate the source to machine code. Thus, cuts the compilation and interpretation time.</a:t>
            </a:r>
          </a:p>
          <a:p>
            <a:pPr algn="just">
              <a:buFont typeface="+mj-lt"/>
              <a:buAutoNum type="arabicPeriod"/>
            </a:pPr>
            <a:r>
              <a:rPr lang="en-US" sz="2000" dirty="0">
                <a:latin typeface="Cambria" panose="02040503050406030204" pitchFamily="18" charset="0"/>
                <a:ea typeface="Cambria" panose="02040503050406030204" pitchFamily="18" charset="0"/>
              </a:rPr>
              <a:t>Low level languages provide direct manipulation of computer registers and storage.</a:t>
            </a:r>
          </a:p>
          <a:p>
            <a:pPr algn="just">
              <a:buFont typeface="+mj-lt"/>
              <a:buAutoNum type="arabicPeriod"/>
            </a:pPr>
            <a:r>
              <a:rPr lang="en-US" sz="2000" dirty="0">
                <a:latin typeface="Cambria" panose="02040503050406030204" pitchFamily="18" charset="0"/>
                <a:ea typeface="Cambria" panose="02040503050406030204" pitchFamily="18" charset="0"/>
              </a:rPr>
              <a:t>It can directly communicate with hardware devices.</a:t>
            </a:r>
          </a:p>
          <a:p>
            <a:pPr algn="just"/>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ctr"/>
            <a:r>
              <a:rPr lang="en-US" sz="2400" b="1" dirty="0">
                <a:solidFill>
                  <a:srgbClr val="FFFF00"/>
                </a:solidFill>
                <a:latin typeface="Cambria" panose="02040503050406030204" pitchFamily="18" charset="0"/>
                <a:ea typeface="Cambria" panose="02040503050406030204" pitchFamily="18" charset="0"/>
              </a:rPr>
              <a:t>Disadvantages of low level languages</a:t>
            </a:r>
          </a:p>
          <a:p>
            <a:pPr algn="ctr"/>
            <a:endParaRPr lang="en-US" sz="2400" b="1" dirty="0">
              <a:latin typeface="Cambria" panose="02040503050406030204" pitchFamily="18" charset="0"/>
              <a:ea typeface="Cambria" panose="02040503050406030204" pitchFamily="18" charset="0"/>
            </a:endParaRPr>
          </a:p>
          <a:p>
            <a:pPr algn="just">
              <a:buFont typeface="+mj-lt"/>
              <a:buAutoNum type="arabicPeriod"/>
            </a:pPr>
            <a:r>
              <a:rPr lang="en-US" sz="2000" dirty="0">
                <a:latin typeface="Cambria" panose="02040503050406030204" pitchFamily="18" charset="0"/>
                <a:ea typeface="Cambria" panose="02040503050406030204" pitchFamily="18" charset="0"/>
              </a:rPr>
              <a:t>Programs developed using low level languages are machine dependent and are not portable.</a:t>
            </a:r>
          </a:p>
          <a:p>
            <a:pPr algn="just">
              <a:buFont typeface="+mj-lt"/>
              <a:buAutoNum type="arabicPeriod"/>
            </a:pPr>
            <a:r>
              <a:rPr lang="en-US" sz="2000" dirty="0">
                <a:latin typeface="Cambria" panose="02040503050406030204" pitchFamily="18" charset="0"/>
                <a:ea typeface="Cambria" panose="02040503050406030204" pitchFamily="18" charset="0"/>
              </a:rPr>
              <a:t>It is difficult to develop, debug and maintain.</a:t>
            </a:r>
          </a:p>
          <a:p>
            <a:pPr algn="just">
              <a:buFont typeface="+mj-lt"/>
              <a:buAutoNum type="arabicPeriod"/>
            </a:pPr>
            <a:r>
              <a:rPr lang="en-US" sz="2000" dirty="0">
                <a:latin typeface="Cambria" panose="02040503050406030204" pitchFamily="18" charset="0"/>
                <a:ea typeface="Cambria" panose="02040503050406030204" pitchFamily="18" charset="0"/>
              </a:rPr>
              <a:t>Low level programs are more error prone.</a:t>
            </a:r>
          </a:p>
          <a:p>
            <a:pPr algn="just">
              <a:buFont typeface="+mj-lt"/>
              <a:buAutoNum type="arabicPeriod"/>
            </a:pPr>
            <a:r>
              <a:rPr lang="en-US" sz="2000" dirty="0">
                <a:latin typeface="Cambria" panose="02040503050406030204" pitchFamily="18" charset="0"/>
                <a:ea typeface="Cambria" panose="02040503050406030204" pitchFamily="18" charset="0"/>
              </a:rPr>
              <a:t>Low level programming usually results in poor programming productivity.</a:t>
            </a:r>
          </a:p>
          <a:p>
            <a:pPr algn="just">
              <a:buFont typeface="+mj-lt"/>
              <a:buAutoNum type="arabicPeriod"/>
            </a:pPr>
            <a:r>
              <a:rPr lang="en-US" sz="2000" dirty="0">
                <a:latin typeface="Cambria" panose="02040503050406030204" pitchFamily="18" charset="0"/>
                <a:ea typeface="Cambria" panose="02040503050406030204" pitchFamily="18" charset="0"/>
              </a:rPr>
              <a:t>Programmer must have additional knowledge of the computer architecture of particular machine, for programming in low level language.</a:t>
            </a:r>
            <a:endParaRPr lang="en-US" sz="2000" b="0"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66179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8025BD-0FC4-4B64-A972-BD7BB94DA9C8}"/>
              </a:ext>
            </a:extLst>
          </p:cNvPr>
          <p:cNvSpPr/>
          <p:nvPr/>
        </p:nvSpPr>
        <p:spPr>
          <a:xfrm>
            <a:off x="14301" y="8763"/>
            <a:ext cx="2864951" cy="461665"/>
          </a:xfrm>
          <a:prstGeom prst="rect">
            <a:avLst/>
          </a:prstGeom>
        </p:spPr>
        <p:txBody>
          <a:bodyPr wrap="none">
            <a:spAutoFit/>
          </a:bodyPr>
          <a:lstStyle/>
          <a:p>
            <a:r>
              <a:rPr lang="en-US" sz="2400" dirty="0">
                <a:solidFill>
                  <a:srgbClr val="FFFF00"/>
                </a:solidFill>
                <a:latin typeface="Cambria" panose="02040503050406030204" pitchFamily="18" charset="0"/>
                <a:ea typeface="Cambria" panose="02040503050406030204" pitchFamily="18" charset="0"/>
              </a:rPr>
              <a:t>High level languages</a:t>
            </a:r>
          </a:p>
        </p:txBody>
      </p:sp>
      <p:sp>
        <p:nvSpPr>
          <p:cNvPr id="5" name="Rectangle 4">
            <a:extLst>
              <a:ext uri="{FF2B5EF4-FFF2-40B4-BE49-F238E27FC236}">
                <a16:creationId xmlns:a16="http://schemas.microsoft.com/office/drawing/2014/main" id="{24A40744-C05A-41E7-BEF8-90D24CDB6D4C}"/>
              </a:ext>
            </a:extLst>
          </p:cNvPr>
          <p:cNvSpPr/>
          <p:nvPr/>
        </p:nvSpPr>
        <p:spPr>
          <a:xfrm>
            <a:off x="0" y="518555"/>
            <a:ext cx="12192000" cy="1938992"/>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High level language is abbreviated as HLL. High level languages are similar to the human language. Unlike low level languages, high level languages are programmers friendly, easy to code, debug and maintain.</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High level language provides higher level of abstraction from machine language. They do not interact directly with the hardware. Rather, they focus more on the complex arithmetic operations, optimal program efficiency and easiness in coding.</a:t>
            </a:r>
          </a:p>
        </p:txBody>
      </p:sp>
      <p:pic>
        <p:nvPicPr>
          <p:cNvPr id="8" name="Picture 7">
            <a:extLst>
              <a:ext uri="{FF2B5EF4-FFF2-40B4-BE49-F238E27FC236}">
                <a16:creationId xmlns:a16="http://schemas.microsoft.com/office/drawing/2014/main" id="{F69943E1-E1EE-43B6-B715-5CF73A8613C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840620" y="2749408"/>
            <a:ext cx="8510759" cy="3102751"/>
          </a:xfrm>
          <a:prstGeom prst="rect">
            <a:avLst/>
          </a:prstGeom>
        </p:spPr>
      </p:pic>
    </p:spTree>
    <p:extLst>
      <p:ext uri="{BB962C8B-B14F-4D97-AF65-F5344CB8AC3E}">
        <p14:creationId xmlns:p14="http://schemas.microsoft.com/office/powerpoint/2010/main" val="271434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A47CF8-D726-4097-960D-C55C2D4102EB}"/>
              </a:ext>
            </a:extLst>
          </p:cNvPr>
          <p:cNvSpPr/>
          <p:nvPr/>
        </p:nvSpPr>
        <p:spPr>
          <a:xfrm>
            <a:off x="0" y="701435"/>
            <a:ext cx="12192000" cy="2308324"/>
          </a:xfrm>
          <a:prstGeom prst="rect">
            <a:avLst/>
          </a:prstGeom>
        </p:spPr>
        <p:txBody>
          <a:bodyPr wrap="square">
            <a:spAutoFit/>
          </a:bodyPr>
          <a:lstStyle/>
          <a:p>
            <a:pPr algn="just"/>
            <a:r>
              <a:rPr lang="en-US" sz="2400" dirty="0">
                <a:solidFill>
                  <a:srgbClr val="FFFF00"/>
                </a:solidFill>
                <a:latin typeface="Cambria" panose="02040503050406030204" pitchFamily="18" charset="0"/>
                <a:ea typeface="Cambria" panose="02040503050406030204" pitchFamily="18" charset="0"/>
              </a:rPr>
              <a:t>What is Database?</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The database is a collection of inter-related data which is used to retrieve, insert and delete the data efficiently. It is also used to organize the data in the form of a table, schema, views, and reports, etc.</a:t>
            </a:r>
          </a:p>
          <a:p>
            <a:pPr algn="just"/>
            <a:endParaRPr lang="en-US" sz="2000" b="1"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For example:</a:t>
            </a:r>
            <a:r>
              <a:rPr lang="en-US" sz="2000" dirty="0">
                <a:latin typeface="Cambria" panose="02040503050406030204" pitchFamily="18" charset="0"/>
                <a:ea typeface="Cambria" panose="02040503050406030204" pitchFamily="18" charset="0"/>
              </a:rPr>
              <a:t> The college Database organizes the data about the admin, staff, students and faculty etc.</a:t>
            </a:r>
          </a:p>
          <a:p>
            <a:pPr algn="just"/>
            <a:r>
              <a:rPr lang="en-US" sz="2000" dirty="0">
                <a:latin typeface="Cambria" panose="02040503050406030204" pitchFamily="18" charset="0"/>
                <a:ea typeface="Cambria" panose="02040503050406030204" pitchFamily="18" charset="0"/>
              </a:rPr>
              <a:t>Using the database, you can easily retrieve, insert, and delete the information.</a:t>
            </a:r>
            <a:endParaRPr lang="en-US" sz="2000" b="0" i="0" dirty="0">
              <a:effectLst/>
              <a:latin typeface="Cambria" panose="02040503050406030204" pitchFamily="18" charset="0"/>
              <a:ea typeface="Cambria" panose="02040503050406030204" pitchFamily="18" charset="0"/>
            </a:endParaRPr>
          </a:p>
        </p:txBody>
      </p:sp>
      <p:sp>
        <p:nvSpPr>
          <p:cNvPr id="3" name="Rectangle 2">
            <a:extLst>
              <a:ext uri="{FF2B5EF4-FFF2-40B4-BE49-F238E27FC236}">
                <a16:creationId xmlns:a16="http://schemas.microsoft.com/office/drawing/2014/main" id="{16EB01D3-DE48-403F-870A-E8861007D61B}"/>
              </a:ext>
            </a:extLst>
          </p:cNvPr>
          <p:cNvSpPr/>
          <p:nvPr/>
        </p:nvSpPr>
        <p:spPr>
          <a:xfrm>
            <a:off x="3678288" y="-5306"/>
            <a:ext cx="4835426" cy="523220"/>
          </a:xfrm>
          <a:prstGeom prst="rect">
            <a:avLst/>
          </a:prstGeom>
        </p:spPr>
        <p:txBody>
          <a:bodyPr wrap="none">
            <a:spAutoFit/>
          </a:bodyPr>
          <a:lstStyle/>
          <a:p>
            <a:pPr algn="just"/>
            <a:r>
              <a:rPr lang="en-US" sz="2800" dirty="0">
                <a:solidFill>
                  <a:srgbClr val="FFFF00"/>
                </a:solidFill>
                <a:latin typeface="Cambria" panose="02040503050406030204" pitchFamily="18" charset="0"/>
                <a:ea typeface="Cambria" panose="02040503050406030204" pitchFamily="18" charset="0"/>
              </a:rPr>
              <a:t>Database Management System</a:t>
            </a:r>
            <a:endParaRPr lang="en-US" sz="2800" b="0" i="0" dirty="0">
              <a:solidFill>
                <a:srgbClr val="FFFF00"/>
              </a:solidFill>
              <a:effectLst/>
              <a:latin typeface="Cambria" panose="02040503050406030204" pitchFamily="18" charset="0"/>
              <a:ea typeface="Cambria" panose="02040503050406030204" pitchFamily="18" charset="0"/>
            </a:endParaRPr>
          </a:p>
        </p:txBody>
      </p:sp>
      <p:sp>
        <p:nvSpPr>
          <p:cNvPr id="5" name="Rectangle 4">
            <a:extLst>
              <a:ext uri="{FF2B5EF4-FFF2-40B4-BE49-F238E27FC236}">
                <a16:creationId xmlns:a16="http://schemas.microsoft.com/office/drawing/2014/main" id="{A420BA00-8DB9-4423-A479-FE1818A10DB3}"/>
              </a:ext>
            </a:extLst>
          </p:cNvPr>
          <p:cNvSpPr/>
          <p:nvPr/>
        </p:nvSpPr>
        <p:spPr>
          <a:xfrm>
            <a:off x="10218" y="3244334"/>
            <a:ext cx="3328219" cy="461665"/>
          </a:xfrm>
          <a:prstGeom prst="rect">
            <a:avLst/>
          </a:prstGeom>
        </p:spPr>
        <p:txBody>
          <a:bodyPr wrap="none">
            <a:spAutoFit/>
          </a:bodyPr>
          <a:lstStyle/>
          <a:p>
            <a:r>
              <a:rPr lang="en-US" sz="2400" dirty="0">
                <a:solidFill>
                  <a:srgbClr val="FFFF00"/>
                </a:solidFill>
                <a:latin typeface="Cambria" panose="02040503050406030204" pitchFamily="18" charset="0"/>
                <a:ea typeface="Cambria" panose="02040503050406030204" pitchFamily="18" charset="0"/>
              </a:rPr>
              <a:t>Characteristics of DBMS</a:t>
            </a:r>
          </a:p>
        </p:txBody>
      </p:sp>
      <p:sp>
        <p:nvSpPr>
          <p:cNvPr id="6" name="Rectangle 5">
            <a:extLst>
              <a:ext uri="{FF2B5EF4-FFF2-40B4-BE49-F238E27FC236}">
                <a16:creationId xmlns:a16="http://schemas.microsoft.com/office/drawing/2014/main" id="{8F5EEA8C-ED5E-4684-AD5C-4613F50D6402}"/>
              </a:ext>
            </a:extLst>
          </p:cNvPr>
          <p:cNvSpPr/>
          <p:nvPr/>
        </p:nvSpPr>
        <p:spPr>
          <a:xfrm>
            <a:off x="10218" y="3857954"/>
            <a:ext cx="12171564" cy="1015663"/>
          </a:xfrm>
          <a:prstGeom prst="rect">
            <a:avLst/>
          </a:prstGeom>
        </p:spPr>
        <p:txBody>
          <a:bodyPr wrap="square">
            <a:spAutoFit/>
          </a:bodyPr>
          <a:lstStyle/>
          <a:p>
            <a:pPr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It uses a digital repository established on a server to store and manage the information.</a:t>
            </a:r>
          </a:p>
          <a:p>
            <a:pPr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It can provide a clear and logical view of the process that manipulates data.</a:t>
            </a:r>
          </a:p>
          <a:p>
            <a:pPr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DBMS contains automatic backup and recovery procedures.</a:t>
            </a:r>
            <a:endParaRPr lang="en-US" sz="2000" b="0" i="0" dirty="0">
              <a:effectLst/>
              <a:latin typeface="Cambria" panose="02040503050406030204" pitchFamily="18" charset="0"/>
              <a:ea typeface="Cambria" panose="02040503050406030204" pitchFamily="18" charset="0"/>
            </a:endParaRPr>
          </a:p>
        </p:txBody>
      </p:sp>
      <p:sp>
        <p:nvSpPr>
          <p:cNvPr id="7" name="Rectangle 6">
            <a:extLst>
              <a:ext uri="{FF2B5EF4-FFF2-40B4-BE49-F238E27FC236}">
                <a16:creationId xmlns:a16="http://schemas.microsoft.com/office/drawing/2014/main" id="{0BF1732D-B504-411D-BBF1-439AC186918B}"/>
              </a:ext>
            </a:extLst>
          </p:cNvPr>
          <p:cNvSpPr/>
          <p:nvPr/>
        </p:nvSpPr>
        <p:spPr>
          <a:xfrm>
            <a:off x="10218" y="4832985"/>
            <a:ext cx="12171564" cy="1631216"/>
          </a:xfrm>
          <a:prstGeom prst="rect">
            <a:avLst/>
          </a:prstGeom>
        </p:spPr>
        <p:txBody>
          <a:bodyPr wrap="square">
            <a:spAutoFit/>
          </a:bodyPr>
          <a:lstStyle/>
          <a:p>
            <a:pPr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It contains ACID properties which maintain data in a healthy state in case of failure.</a:t>
            </a:r>
          </a:p>
          <a:p>
            <a:pPr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It can reduce the complex relationship between data.</a:t>
            </a:r>
          </a:p>
          <a:p>
            <a:pPr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It is used to support manipulation and processing of data.</a:t>
            </a:r>
          </a:p>
          <a:p>
            <a:pPr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It is used to provide security of data.</a:t>
            </a:r>
          </a:p>
          <a:p>
            <a:pPr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It can view the database from different viewpoints according to the requirements of the user.</a:t>
            </a:r>
            <a:endParaRPr lang="en-US" sz="2000" b="0"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09559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733D8C-8629-4357-9306-4CC9E59091DB}"/>
              </a:ext>
            </a:extLst>
          </p:cNvPr>
          <p:cNvSpPr/>
          <p:nvPr/>
        </p:nvSpPr>
        <p:spPr>
          <a:xfrm>
            <a:off x="0" y="17645"/>
            <a:ext cx="12192000" cy="5262979"/>
          </a:xfrm>
          <a:prstGeom prst="rect">
            <a:avLst/>
          </a:prstGeom>
        </p:spPr>
        <p:txBody>
          <a:bodyPr wrap="square">
            <a:spAutoFit/>
          </a:bodyPr>
          <a:lstStyle/>
          <a:p>
            <a:pPr algn="ctr"/>
            <a:r>
              <a:rPr lang="en-US" sz="2400" b="1" dirty="0">
                <a:solidFill>
                  <a:srgbClr val="FFFF00"/>
                </a:solidFill>
                <a:latin typeface="Cambria" panose="02040503050406030204" pitchFamily="18" charset="0"/>
                <a:ea typeface="Cambria" panose="02040503050406030204" pitchFamily="18" charset="0"/>
              </a:rPr>
              <a:t>Advantages of High level language</a:t>
            </a:r>
          </a:p>
          <a:p>
            <a:pPr algn="ctr"/>
            <a:endParaRPr lang="en-US" sz="2400" b="1" dirty="0">
              <a:latin typeface="Cambria" panose="02040503050406030204" pitchFamily="18" charset="0"/>
              <a:ea typeface="Cambria" panose="02040503050406030204" pitchFamily="18" charset="0"/>
            </a:endParaRPr>
          </a:p>
          <a:p>
            <a:pPr algn="just">
              <a:buFont typeface="+mj-lt"/>
              <a:buAutoNum type="arabicPeriod"/>
            </a:pPr>
            <a:r>
              <a:rPr lang="en-US" sz="2000" dirty="0">
                <a:latin typeface="Cambria" panose="02040503050406030204" pitchFamily="18" charset="0"/>
                <a:ea typeface="Cambria" panose="02040503050406030204" pitchFamily="18" charset="0"/>
              </a:rPr>
              <a:t>High level languages are programmer friendly. They are easy to write, debug and maintain.</a:t>
            </a:r>
          </a:p>
          <a:p>
            <a:pPr algn="just">
              <a:buFont typeface="+mj-lt"/>
              <a:buAutoNum type="arabicPeriod"/>
            </a:pPr>
            <a:r>
              <a:rPr lang="en-US" sz="2000" dirty="0">
                <a:latin typeface="Cambria" panose="02040503050406030204" pitchFamily="18" charset="0"/>
                <a:ea typeface="Cambria" panose="02040503050406030204" pitchFamily="18" charset="0"/>
              </a:rPr>
              <a:t>It provide higher level of abstraction from machine languages.</a:t>
            </a:r>
          </a:p>
          <a:p>
            <a:pPr algn="just">
              <a:buFont typeface="+mj-lt"/>
              <a:buAutoNum type="arabicPeriod"/>
            </a:pPr>
            <a:r>
              <a:rPr lang="en-US" sz="2000" dirty="0">
                <a:latin typeface="Cambria" panose="02040503050406030204" pitchFamily="18" charset="0"/>
                <a:ea typeface="Cambria" panose="02040503050406030204" pitchFamily="18" charset="0"/>
              </a:rPr>
              <a:t>It is machine independent language.</a:t>
            </a:r>
          </a:p>
          <a:p>
            <a:pPr algn="just">
              <a:buFont typeface="+mj-lt"/>
              <a:buAutoNum type="arabicPeriod"/>
            </a:pPr>
            <a:r>
              <a:rPr lang="en-US" sz="2000" dirty="0">
                <a:latin typeface="Cambria" panose="02040503050406030204" pitchFamily="18" charset="0"/>
                <a:ea typeface="Cambria" panose="02040503050406030204" pitchFamily="18" charset="0"/>
              </a:rPr>
              <a:t>Easy to learn.</a:t>
            </a:r>
          </a:p>
          <a:p>
            <a:pPr algn="just">
              <a:buFont typeface="+mj-lt"/>
              <a:buAutoNum type="arabicPeriod"/>
            </a:pPr>
            <a:r>
              <a:rPr lang="en-US" sz="2000" dirty="0">
                <a:latin typeface="Cambria" panose="02040503050406030204" pitchFamily="18" charset="0"/>
                <a:ea typeface="Cambria" panose="02040503050406030204" pitchFamily="18" charset="0"/>
              </a:rPr>
              <a:t>Less error prone, easy to find and debug errors.</a:t>
            </a:r>
          </a:p>
          <a:p>
            <a:pPr algn="just">
              <a:buFont typeface="+mj-lt"/>
              <a:buAutoNum type="arabicPeriod"/>
            </a:pPr>
            <a:r>
              <a:rPr lang="en-US" sz="2000" dirty="0">
                <a:latin typeface="Cambria" panose="02040503050406030204" pitchFamily="18" charset="0"/>
                <a:ea typeface="Cambria" panose="02040503050406030204" pitchFamily="18" charset="0"/>
              </a:rPr>
              <a:t>High level programming results in better programming productivity.</a:t>
            </a:r>
          </a:p>
          <a:p>
            <a:pPr algn="just">
              <a:buFont typeface="+mj-lt"/>
              <a:buAutoNum type="arabicPeriod"/>
            </a:pPr>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ctr"/>
            <a:r>
              <a:rPr lang="en-US" sz="2400" b="1" dirty="0">
                <a:solidFill>
                  <a:srgbClr val="FFFF00"/>
                </a:solidFill>
                <a:latin typeface="Cambria" panose="02040503050406030204" pitchFamily="18" charset="0"/>
                <a:ea typeface="Cambria" panose="02040503050406030204" pitchFamily="18" charset="0"/>
              </a:rPr>
              <a:t>Disadvantages of High level language</a:t>
            </a:r>
          </a:p>
          <a:p>
            <a:pPr algn="ctr"/>
            <a:endParaRPr lang="en-US" sz="2400" b="1" dirty="0">
              <a:latin typeface="Cambria" panose="02040503050406030204" pitchFamily="18" charset="0"/>
              <a:ea typeface="Cambria" panose="02040503050406030204" pitchFamily="18" charset="0"/>
            </a:endParaRPr>
          </a:p>
          <a:p>
            <a:pPr algn="just">
              <a:buFont typeface="+mj-lt"/>
              <a:buAutoNum type="arabicPeriod"/>
            </a:pPr>
            <a:r>
              <a:rPr lang="en-US" sz="2000" dirty="0">
                <a:latin typeface="Cambria" panose="02040503050406030204" pitchFamily="18" charset="0"/>
                <a:ea typeface="Cambria" panose="02040503050406030204" pitchFamily="18" charset="0"/>
              </a:rPr>
              <a:t>It takes additional translation times to translate the source to machine code.</a:t>
            </a:r>
          </a:p>
          <a:p>
            <a:pPr algn="just">
              <a:buFont typeface="+mj-lt"/>
              <a:buAutoNum type="arabicPeriod"/>
            </a:pPr>
            <a:r>
              <a:rPr lang="en-US" sz="2000" dirty="0">
                <a:latin typeface="Cambria" panose="02040503050406030204" pitchFamily="18" charset="0"/>
                <a:ea typeface="Cambria" panose="02040503050406030204" pitchFamily="18" charset="0"/>
              </a:rPr>
              <a:t>High level programs are comparatively slower than low level programs.</a:t>
            </a:r>
          </a:p>
          <a:p>
            <a:pPr algn="just">
              <a:buFont typeface="+mj-lt"/>
              <a:buAutoNum type="arabicPeriod"/>
            </a:pPr>
            <a:r>
              <a:rPr lang="en-US" sz="2000" dirty="0">
                <a:latin typeface="Cambria" panose="02040503050406030204" pitchFamily="18" charset="0"/>
                <a:ea typeface="Cambria" panose="02040503050406030204" pitchFamily="18" charset="0"/>
              </a:rPr>
              <a:t>Compared to low level programs, they are generally less memory efficient.</a:t>
            </a:r>
          </a:p>
          <a:p>
            <a:pPr algn="just">
              <a:buFont typeface="+mj-lt"/>
              <a:buAutoNum type="arabicPeriod"/>
            </a:pPr>
            <a:r>
              <a:rPr lang="en-US" sz="2000" dirty="0">
                <a:latin typeface="Cambria" panose="02040503050406030204" pitchFamily="18" charset="0"/>
                <a:ea typeface="Cambria" panose="02040503050406030204" pitchFamily="18" charset="0"/>
              </a:rPr>
              <a:t>Cannot communicate directly with the hardware.</a:t>
            </a:r>
            <a:endParaRPr lang="en-US" sz="2000" b="0"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13143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9F1B18F-EC8F-4945-947B-179ABE673E16}"/>
              </a:ext>
            </a:extLst>
          </p:cNvPr>
          <p:cNvGraphicFramePr>
            <a:graphicFrameLocks noGrp="1"/>
          </p:cNvGraphicFramePr>
          <p:nvPr>
            <p:extLst>
              <p:ext uri="{D42A27DB-BD31-4B8C-83A1-F6EECF244321}">
                <p14:modId xmlns:p14="http://schemas.microsoft.com/office/powerpoint/2010/main" val="1596054926"/>
              </p:ext>
            </p:extLst>
          </p:nvPr>
        </p:nvGraphicFramePr>
        <p:xfrm>
          <a:off x="9428" y="6946"/>
          <a:ext cx="12182572" cy="6851051"/>
        </p:xfrm>
        <a:graphic>
          <a:graphicData uri="http://schemas.openxmlformats.org/drawingml/2006/table">
            <a:tbl>
              <a:tblPr>
                <a:tableStyleId>{BC89EF96-8CEA-46FF-86C4-4CE0E7609802}</a:tableStyleId>
              </a:tblPr>
              <a:tblGrid>
                <a:gridCol w="6091286">
                  <a:extLst>
                    <a:ext uri="{9D8B030D-6E8A-4147-A177-3AD203B41FA5}">
                      <a16:colId xmlns:a16="http://schemas.microsoft.com/office/drawing/2014/main" val="120683980"/>
                    </a:ext>
                  </a:extLst>
                </a:gridCol>
                <a:gridCol w="6091286">
                  <a:extLst>
                    <a:ext uri="{9D8B030D-6E8A-4147-A177-3AD203B41FA5}">
                      <a16:colId xmlns:a16="http://schemas.microsoft.com/office/drawing/2014/main" val="3873152352"/>
                    </a:ext>
                  </a:extLst>
                </a:gridCol>
              </a:tblGrid>
              <a:tr h="584983">
                <a:tc>
                  <a:txBody>
                    <a:bodyPr/>
                    <a:lstStyle/>
                    <a:p>
                      <a:pPr algn="ctr"/>
                      <a:r>
                        <a:rPr lang="en-US" sz="2000" dirty="0">
                          <a:solidFill>
                            <a:srgbClr val="FFFF00"/>
                          </a:solidFill>
                          <a:effectLst/>
                          <a:latin typeface="Cambria" panose="02040503050406030204" pitchFamily="18" charset="0"/>
                          <a:ea typeface="Cambria" panose="02040503050406030204" pitchFamily="18" charset="0"/>
                        </a:rPr>
                        <a:t>Low level language</a:t>
                      </a:r>
                      <a:endParaRPr lang="en-US" sz="2000" b="1" dirty="0">
                        <a:solidFill>
                          <a:srgbClr val="FFFF00"/>
                        </a:solidFill>
                        <a:effectLst/>
                        <a:latin typeface="Cambria" panose="02040503050406030204" pitchFamily="18" charset="0"/>
                        <a:ea typeface="Cambria" panose="02040503050406030204" pitchFamily="18" charset="0"/>
                      </a:endParaRPr>
                    </a:p>
                  </a:txBody>
                  <a:tcPr marL="142875" marR="142875" anchor="ctr"/>
                </a:tc>
                <a:tc>
                  <a:txBody>
                    <a:bodyPr/>
                    <a:lstStyle/>
                    <a:p>
                      <a:pPr algn="ctr"/>
                      <a:r>
                        <a:rPr lang="en-US" sz="2000" dirty="0">
                          <a:solidFill>
                            <a:srgbClr val="FFFF00"/>
                          </a:solidFill>
                          <a:effectLst/>
                          <a:latin typeface="Cambria" panose="02040503050406030204" pitchFamily="18" charset="0"/>
                          <a:ea typeface="Cambria" panose="02040503050406030204" pitchFamily="18" charset="0"/>
                        </a:rPr>
                        <a:t>High level language</a:t>
                      </a:r>
                      <a:endParaRPr lang="en-US" sz="2000" b="1" dirty="0">
                        <a:solidFill>
                          <a:srgbClr val="FFFF00"/>
                        </a:solidFill>
                        <a:effectLst/>
                        <a:latin typeface="Cambria" panose="02040503050406030204" pitchFamily="18" charset="0"/>
                        <a:ea typeface="Cambria" panose="02040503050406030204" pitchFamily="18" charset="0"/>
                      </a:endParaRPr>
                    </a:p>
                  </a:txBody>
                  <a:tcPr marL="142875" marR="142875" anchor="ctr"/>
                </a:tc>
                <a:extLst>
                  <a:ext uri="{0D108BD9-81ED-4DB2-BD59-A6C34878D82A}">
                    <a16:rowId xmlns:a16="http://schemas.microsoft.com/office/drawing/2014/main" val="3174750350"/>
                  </a:ext>
                </a:extLst>
              </a:tr>
              <a:tr h="506235">
                <a:tc>
                  <a:txBody>
                    <a:bodyPr/>
                    <a:lstStyle/>
                    <a:p>
                      <a:pPr algn="ctr"/>
                      <a:r>
                        <a:rPr lang="en-US" sz="2000">
                          <a:effectLst/>
                          <a:latin typeface="Cambria" panose="02040503050406030204" pitchFamily="18" charset="0"/>
                          <a:ea typeface="Cambria" panose="02040503050406030204" pitchFamily="18" charset="0"/>
                        </a:rPr>
                        <a:t>They are faster than high level language.</a:t>
                      </a:r>
                      <a:endParaRPr lang="en-US" sz="2000" b="0">
                        <a:solidFill>
                          <a:srgbClr val="00B050"/>
                        </a:solidFill>
                        <a:effectLst/>
                        <a:latin typeface="Cambria" panose="02040503050406030204" pitchFamily="18" charset="0"/>
                        <a:ea typeface="Cambria" panose="02040503050406030204" pitchFamily="18" charset="0"/>
                      </a:endParaRPr>
                    </a:p>
                  </a:txBody>
                  <a:tcPr marL="47625" marR="95250" marT="19050" marB="19050" anchor="ctr"/>
                </a:tc>
                <a:tc>
                  <a:txBody>
                    <a:bodyPr/>
                    <a:lstStyle/>
                    <a:p>
                      <a:pPr algn="ctr"/>
                      <a:r>
                        <a:rPr lang="en-US" sz="2000">
                          <a:effectLst/>
                          <a:latin typeface="Cambria" panose="02040503050406030204" pitchFamily="18" charset="0"/>
                          <a:ea typeface="Cambria" panose="02040503050406030204" pitchFamily="18" charset="0"/>
                        </a:rPr>
                        <a:t>They are comparatively slower.</a:t>
                      </a:r>
                      <a:endParaRPr lang="en-US" sz="2000" b="0">
                        <a:solidFill>
                          <a:srgbClr val="00B050"/>
                        </a:solidFill>
                        <a:effectLst/>
                        <a:latin typeface="Cambria" panose="02040503050406030204" pitchFamily="18" charset="0"/>
                        <a:ea typeface="Cambria" panose="02040503050406030204" pitchFamily="18" charset="0"/>
                      </a:endParaRPr>
                    </a:p>
                  </a:txBody>
                  <a:tcPr marL="47625" marR="95250" marT="19050" marB="19050" anchor="ctr"/>
                </a:tc>
                <a:extLst>
                  <a:ext uri="{0D108BD9-81ED-4DB2-BD59-A6C34878D82A}">
                    <a16:rowId xmlns:a16="http://schemas.microsoft.com/office/drawing/2014/main" val="1221326170"/>
                  </a:ext>
                </a:extLst>
              </a:tr>
              <a:tr h="506235">
                <a:tc>
                  <a:txBody>
                    <a:bodyPr/>
                    <a:lstStyle/>
                    <a:p>
                      <a:pPr algn="ctr"/>
                      <a:r>
                        <a:rPr lang="en-US" sz="2000">
                          <a:effectLst/>
                          <a:latin typeface="Cambria" panose="02040503050406030204" pitchFamily="18" charset="0"/>
                          <a:ea typeface="Cambria" panose="02040503050406030204" pitchFamily="18" charset="0"/>
                        </a:rPr>
                        <a:t>Low level languages are memory efficient.</a:t>
                      </a:r>
                      <a:endParaRPr lang="en-US" sz="2000" b="0">
                        <a:solidFill>
                          <a:srgbClr val="00B050"/>
                        </a:solidFill>
                        <a:effectLst/>
                        <a:latin typeface="Cambria" panose="02040503050406030204" pitchFamily="18" charset="0"/>
                        <a:ea typeface="Cambria" panose="02040503050406030204" pitchFamily="18" charset="0"/>
                      </a:endParaRPr>
                    </a:p>
                  </a:txBody>
                  <a:tcPr marL="47625" marR="95250" marT="19050" marB="19050" anchor="ctr"/>
                </a:tc>
                <a:tc>
                  <a:txBody>
                    <a:bodyPr/>
                    <a:lstStyle/>
                    <a:p>
                      <a:pPr algn="ctr"/>
                      <a:r>
                        <a:rPr lang="en-US" sz="2000">
                          <a:effectLst/>
                          <a:latin typeface="Cambria" panose="02040503050406030204" pitchFamily="18" charset="0"/>
                          <a:ea typeface="Cambria" panose="02040503050406030204" pitchFamily="18" charset="0"/>
                        </a:rPr>
                        <a:t>High level languages are not memory efficient.</a:t>
                      </a:r>
                      <a:endParaRPr lang="en-US" sz="2000" b="0">
                        <a:solidFill>
                          <a:srgbClr val="00B050"/>
                        </a:solidFill>
                        <a:effectLst/>
                        <a:latin typeface="Cambria" panose="02040503050406030204" pitchFamily="18" charset="0"/>
                        <a:ea typeface="Cambria" panose="02040503050406030204" pitchFamily="18" charset="0"/>
                      </a:endParaRPr>
                    </a:p>
                  </a:txBody>
                  <a:tcPr marL="47625" marR="95250" marT="19050" marB="19050" anchor="ctr"/>
                </a:tc>
                <a:extLst>
                  <a:ext uri="{0D108BD9-81ED-4DB2-BD59-A6C34878D82A}">
                    <a16:rowId xmlns:a16="http://schemas.microsoft.com/office/drawing/2014/main" val="4277586061"/>
                  </a:ext>
                </a:extLst>
              </a:tr>
              <a:tr h="506235">
                <a:tc>
                  <a:txBody>
                    <a:bodyPr/>
                    <a:lstStyle/>
                    <a:p>
                      <a:pPr algn="ctr"/>
                      <a:r>
                        <a:rPr lang="en-US" sz="2000" dirty="0">
                          <a:effectLst/>
                          <a:latin typeface="Cambria" panose="02040503050406030204" pitchFamily="18" charset="0"/>
                          <a:ea typeface="Cambria" panose="02040503050406030204" pitchFamily="18" charset="0"/>
                        </a:rPr>
                        <a:t>Low level languages are difficult to learn.</a:t>
                      </a:r>
                      <a:endParaRPr lang="en-US" sz="2000" b="0" dirty="0">
                        <a:solidFill>
                          <a:srgbClr val="00B050"/>
                        </a:solidFill>
                        <a:effectLst/>
                        <a:latin typeface="Cambria" panose="02040503050406030204" pitchFamily="18" charset="0"/>
                        <a:ea typeface="Cambria" panose="02040503050406030204" pitchFamily="18" charset="0"/>
                      </a:endParaRPr>
                    </a:p>
                  </a:txBody>
                  <a:tcPr marL="47625" marR="95250" marT="19050" marB="19050" anchor="ctr"/>
                </a:tc>
                <a:tc>
                  <a:txBody>
                    <a:bodyPr/>
                    <a:lstStyle/>
                    <a:p>
                      <a:pPr algn="ctr"/>
                      <a:r>
                        <a:rPr lang="en-US" sz="2000">
                          <a:effectLst/>
                          <a:latin typeface="Cambria" panose="02040503050406030204" pitchFamily="18" charset="0"/>
                          <a:ea typeface="Cambria" panose="02040503050406030204" pitchFamily="18" charset="0"/>
                        </a:rPr>
                        <a:t>High level languages are easy to learn.</a:t>
                      </a:r>
                      <a:endParaRPr lang="en-US" sz="2000" b="0">
                        <a:solidFill>
                          <a:srgbClr val="00B050"/>
                        </a:solidFill>
                        <a:effectLst/>
                        <a:latin typeface="Cambria" panose="02040503050406030204" pitchFamily="18" charset="0"/>
                        <a:ea typeface="Cambria" panose="02040503050406030204" pitchFamily="18" charset="0"/>
                      </a:endParaRPr>
                    </a:p>
                  </a:txBody>
                  <a:tcPr marL="47625" marR="95250" marT="19050" marB="19050" anchor="ctr"/>
                </a:tc>
                <a:extLst>
                  <a:ext uri="{0D108BD9-81ED-4DB2-BD59-A6C34878D82A}">
                    <a16:rowId xmlns:a16="http://schemas.microsoft.com/office/drawing/2014/main" val="3989145002"/>
                  </a:ext>
                </a:extLst>
              </a:tr>
              <a:tr h="956223">
                <a:tc>
                  <a:txBody>
                    <a:bodyPr/>
                    <a:lstStyle/>
                    <a:p>
                      <a:pPr algn="ctr"/>
                      <a:r>
                        <a:rPr lang="en-US" sz="2000" dirty="0">
                          <a:effectLst/>
                          <a:latin typeface="Cambria" panose="02040503050406030204" pitchFamily="18" charset="0"/>
                          <a:ea typeface="Cambria" panose="02040503050406030204" pitchFamily="18" charset="0"/>
                        </a:rPr>
                        <a:t>Programming in low level requires additional knowledge of the computer architecture.</a:t>
                      </a:r>
                      <a:endParaRPr lang="en-US" sz="2000" b="0" dirty="0">
                        <a:solidFill>
                          <a:srgbClr val="00B050"/>
                        </a:solidFill>
                        <a:effectLst/>
                        <a:latin typeface="Cambria" panose="02040503050406030204" pitchFamily="18" charset="0"/>
                        <a:ea typeface="Cambria" panose="02040503050406030204" pitchFamily="18" charset="0"/>
                      </a:endParaRPr>
                    </a:p>
                  </a:txBody>
                  <a:tcPr marL="47625" marR="95250" marT="19050" marB="19050" anchor="ctr"/>
                </a:tc>
                <a:tc>
                  <a:txBody>
                    <a:bodyPr/>
                    <a:lstStyle/>
                    <a:p>
                      <a:pPr algn="ctr"/>
                      <a:r>
                        <a:rPr lang="en-US" sz="2000">
                          <a:effectLst/>
                          <a:latin typeface="Cambria" panose="02040503050406030204" pitchFamily="18" charset="0"/>
                          <a:ea typeface="Cambria" panose="02040503050406030204" pitchFamily="18" charset="0"/>
                        </a:rPr>
                        <a:t>Programming in high level do not require any additional knowledge of the computer architecture.</a:t>
                      </a:r>
                      <a:endParaRPr lang="en-US" sz="2000" b="0">
                        <a:solidFill>
                          <a:srgbClr val="00B050"/>
                        </a:solidFill>
                        <a:effectLst/>
                        <a:latin typeface="Cambria" panose="02040503050406030204" pitchFamily="18" charset="0"/>
                        <a:ea typeface="Cambria" panose="02040503050406030204" pitchFamily="18" charset="0"/>
                      </a:endParaRPr>
                    </a:p>
                  </a:txBody>
                  <a:tcPr marL="47625" marR="95250" marT="19050" marB="19050" anchor="ctr"/>
                </a:tc>
                <a:extLst>
                  <a:ext uri="{0D108BD9-81ED-4DB2-BD59-A6C34878D82A}">
                    <a16:rowId xmlns:a16="http://schemas.microsoft.com/office/drawing/2014/main" val="1011321615"/>
                  </a:ext>
                </a:extLst>
              </a:tr>
              <a:tr h="506235">
                <a:tc>
                  <a:txBody>
                    <a:bodyPr/>
                    <a:lstStyle/>
                    <a:p>
                      <a:pPr algn="ctr"/>
                      <a:r>
                        <a:rPr lang="en-US" sz="2000">
                          <a:effectLst/>
                          <a:latin typeface="Cambria" panose="02040503050406030204" pitchFamily="18" charset="0"/>
                          <a:ea typeface="Cambria" panose="02040503050406030204" pitchFamily="18" charset="0"/>
                        </a:rPr>
                        <a:t>They are machine dependent and are not portable.</a:t>
                      </a:r>
                      <a:endParaRPr lang="en-US" sz="2000" b="0">
                        <a:solidFill>
                          <a:srgbClr val="00B050"/>
                        </a:solidFill>
                        <a:effectLst/>
                        <a:latin typeface="Cambria" panose="02040503050406030204" pitchFamily="18" charset="0"/>
                        <a:ea typeface="Cambria" panose="02040503050406030204" pitchFamily="18" charset="0"/>
                      </a:endParaRPr>
                    </a:p>
                  </a:txBody>
                  <a:tcPr marL="47625" marR="95250" marT="19050" marB="19050" anchor="ctr"/>
                </a:tc>
                <a:tc>
                  <a:txBody>
                    <a:bodyPr/>
                    <a:lstStyle/>
                    <a:p>
                      <a:pPr algn="ctr"/>
                      <a:r>
                        <a:rPr lang="en-US" sz="2000">
                          <a:effectLst/>
                          <a:latin typeface="Cambria" panose="02040503050406030204" pitchFamily="18" charset="0"/>
                          <a:ea typeface="Cambria" panose="02040503050406030204" pitchFamily="18" charset="0"/>
                        </a:rPr>
                        <a:t>They are machine independent and portable.</a:t>
                      </a:r>
                      <a:endParaRPr lang="en-US" sz="2000" b="0">
                        <a:solidFill>
                          <a:srgbClr val="00B050"/>
                        </a:solidFill>
                        <a:effectLst/>
                        <a:latin typeface="Cambria" panose="02040503050406030204" pitchFamily="18" charset="0"/>
                        <a:ea typeface="Cambria" panose="02040503050406030204" pitchFamily="18" charset="0"/>
                      </a:endParaRPr>
                    </a:p>
                  </a:txBody>
                  <a:tcPr marL="47625" marR="95250" marT="19050" marB="19050" anchor="ctr"/>
                </a:tc>
                <a:extLst>
                  <a:ext uri="{0D108BD9-81ED-4DB2-BD59-A6C34878D82A}">
                    <a16:rowId xmlns:a16="http://schemas.microsoft.com/office/drawing/2014/main" val="794124190"/>
                  </a:ext>
                </a:extLst>
              </a:tr>
              <a:tr h="866225">
                <a:tc>
                  <a:txBody>
                    <a:bodyPr/>
                    <a:lstStyle/>
                    <a:p>
                      <a:pPr algn="ctr"/>
                      <a:r>
                        <a:rPr lang="en-US" sz="2000">
                          <a:effectLst/>
                          <a:latin typeface="Cambria" panose="02040503050406030204" pitchFamily="18" charset="0"/>
                          <a:ea typeface="Cambria" panose="02040503050406030204" pitchFamily="18" charset="0"/>
                        </a:rPr>
                        <a:t>They provide less or no abstraction from the hardware.</a:t>
                      </a:r>
                      <a:endParaRPr lang="en-US" sz="2000" b="0">
                        <a:solidFill>
                          <a:srgbClr val="00B050"/>
                        </a:solidFill>
                        <a:effectLst/>
                        <a:latin typeface="Cambria" panose="02040503050406030204" pitchFamily="18" charset="0"/>
                        <a:ea typeface="Cambria" panose="02040503050406030204" pitchFamily="18" charset="0"/>
                      </a:endParaRPr>
                    </a:p>
                  </a:txBody>
                  <a:tcPr marL="47625" marR="95250" marT="19050" marB="19050" anchor="ctr"/>
                </a:tc>
                <a:tc>
                  <a:txBody>
                    <a:bodyPr/>
                    <a:lstStyle/>
                    <a:p>
                      <a:pPr algn="ctr"/>
                      <a:r>
                        <a:rPr lang="en-US" sz="2000">
                          <a:effectLst/>
                          <a:latin typeface="Cambria" panose="02040503050406030204" pitchFamily="18" charset="0"/>
                          <a:ea typeface="Cambria" panose="02040503050406030204" pitchFamily="18" charset="0"/>
                        </a:rPr>
                        <a:t>They provide high abstraction from the hardware.</a:t>
                      </a:r>
                      <a:endParaRPr lang="en-US" sz="2000" b="0">
                        <a:solidFill>
                          <a:srgbClr val="00B050"/>
                        </a:solidFill>
                        <a:effectLst/>
                        <a:latin typeface="Cambria" panose="02040503050406030204" pitchFamily="18" charset="0"/>
                        <a:ea typeface="Cambria" panose="02040503050406030204" pitchFamily="18" charset="0"/>
                      </a:endParaRPr>
                    </a:p>
                  </a:txBody>
                  <a:tcPr marL="47625" marR="95250" marT="19050" marB="19050" anchor="ctr"/>
                </a:tc>
                <a:extLst>
                  <a:ext uri="{0D108BD9-81ED-4DB2-BD59-A6C34878D82A}">
                    <a16:rowId xmlns:a16="http://schemas.microsoft.com/office/drawing/2014/main" val="3155738807"/>
                  </a:ext>
                </a:extLst>
              </a:tr>
              <a:tr h="506235">
                <a:tc>
                  <a:txBody>
                    <a:bodyPr/>
                    <a:lstStyle/>
                    <a:p>
                      <a:pPr algn="ctr"/>
                      <a:r>
                        <a:rPr lang="en-US" sz="2000" dirty="0">
                          <a:effectLst/>
                          <a:latin typeface="Cambria" panose="02040503050406030204" pitchFamily="18" charset="0"/>
                          <a:ea typeface="Cambria" panose="02040503050406030204" pitchFamily="18" charset="0"/>
                        </a:rPr>
                        <a:t>They are more error prone.</a:t>
                      </a:r>
                      <a:endParaRPr lang="en-US" sz="2000" b="0" dirty="0">
                        <a:solidFill>
                          <a:srgbClr val="00B050"/>
                        </a:solidFill>
                        <a:effectLst/>
                        <a:latin typeface="Cambria" panose="02040503050406030204" pitchFamily="18" charset="0"/>
                        <a:ea typeface="Cambria" panose="02040503050406030204" pitchFamily="18" charset="0"/>
                      </a:endParaRPr>
                    </a:p>
                  </a:txBody>
                  <a:tcPr marL="47625" marR="95250" marT="19050" marB="19050" anchor="ctr"/>
                </a:tc>
                <a:tc>
                  <a:txBody>
                    <a:bodyPr/>
                    <a:lstStyle/>
                    <a:p>
                      <a:pPr algn="ctr"/>
                      <a:r>
                        <a:rPr lang="en-US" sz="2000">
                          <a:effectLst/>
                          <a:latin typeface="Cambria" panose="02040503050406030204" pitchFamily="18" charset="0"/>
                          <a:ea typeface="Cambria" panose="02040503050406030204" pitchFamily="18" charset="0"/>
                        </a:rPr>
                        <a:t>They are less error prone.</a:t>
                      </a:r>
                      <a:endParaRPr lang="en-US" sz="2000" b="0">
                        <a:solidFill>
                          <a:srgbClr val="00B050"/>
                        </a:solidFill>
                        <a:effectLst/>
                        <a:latin typeface="Cambria" panose="02040503050406030204" pitchFamily="18" charset="0"/>
                        <a:ea typeface="Cambria" panose="02040503050406030204" pitchFamily="18" charset="0"/>
                      </a:endParaRPr>
                    </a:p>
                  </a:txBody>
                  <a:tcPr marL="47625" marR="95250" marT="19050" marB="19050" anchor="ctr"/>
                </a:tc>
                <a:extLst>
                  <a:ext uri="{0D108BD9-81ED-4DB2-BD59-A6C34878D82A}">
                    <a16:rowId xmlns:a16="http://schemas.microsoft.com/office/drawing/2014/main" val="1756780257"/>
                  </a:ext>
                </a:extLst>
              </a:tr>
              <a:tr h="506235">
                <a:tc>
                  <a:txBody>
                    <a:bodyPr/>
                    <a:lstStyle/>
                    <a:p>
                      <a:pPr algn="ctr"/>
                      <a:r>
                        <a:rPr lang="en-US" sz="2000">
                          <a:effectLst/>
                          <a:latin typeface="Cambria" panose="02040503050406030204" pitchFamily="18" charset="0"/>
                          <a:ea typeface="Cambria" panose="02040503050406030204" pitchFamily="18" charset="0"/>
                        </a:rPr>
                        <a:t>Debugging and maintenance is difficult.</a:t>
                      </a:r>
                      <a:endParaRPr lang="en-US" sz="2000" b="0">
                        <a:solidFill>
                          <a:srgbClr val="00B050"/>
                        </a:solidFill>
                        <a:effectLst/>
                        <a:latin typeface="Cambria" panose="02040503050406030204" pitchFamily="18" charset="0"/>
                        <a:ea typeface="Cambria" panose="02040503050406030204" pitchFamily="18" charset="0"/>
                      </a:endParaRPr>
                    </a:p>
                  </a:txBody>
                  <a:tcPr marL="47625" marR="95250" marT="19050" marB="19050" anchor="ctr"/>
                </a:tc>
                <a:tc>
                  <a:txBody>
                    <a:bodyPr/>
                    <a:lstStyle/>
                    <a:p>
                      <a:pPr algn="ctr"/>
                      <a:r>
                        <a:rPr lang="en-US" sz="2000">
                          <a:effectLst/>
                          <a:latin typeface="Cambria" panose="02040503050406030204" pitchFamily="18" charset="0"/>
                          <a:ea typeface="Cambria" panose="02040503050406030204" pitchFamily="18" charset="0"/>
                        </a:rPr>
                        <a:t>Debugging and maintenance is comparatively easier.</a:t>
                      </a:r>
                      <a:endParaRPr lang="en-US" sz="2000" b="0">
                        <a:solidFill>
                          <a:srgbClr val="00B050"/>
                        </a:solidFill>
                        <a:effectLst/>
                        <a:latin typeface="Cambria" panose="02040503050406030204" pitchFamily="18" charset="0"/>
                        <a:ea typeface="Cambria" panose="02040503050406030204" pitchFamily="18" charset="0"/>
                      </a:endParaRPr>
                    </a:p>
                  </a:txBody>
                  <a:tcPr marL="47625" marR="95250" marT="19050" marB="19050" anchor="ctr"/>
                </a:tc>
                <a:extLst>
                  <a:ext uri="{0D108BD9-81ED-4DB2-BD59-A6C34878D82A}">
                    <a16:rowId xmlns:a16="http://schemas.microsoft.com/office/drawing/2014/main" val="3943602050"/>
                  </a:ext>
                </a:extLst>
              </a:tr>
              <a:tr h="1406210">
                <a:tc>
                  <a:txBody>
                    <a:bodyPr/>
                    <a:lstStyle/>
                    <a:p>
                      <a:pPr algn="ctr"/>
                      <a:r>
                        <a:rPr lang="en-US" sz="2000">
                          <a:effectLst/>
                          <a:latin typeface="Cambria" panose="02040503050406030204" pitchFamily="18" charset="0"/>
                          <a:ea typeface="Cambria" panose="02040503050406030204" pitchFamily="18" charset="0"/>
                        </a:rPr>
                        <a:t>They are generally used for developing system software’s (Operating systems) and embedded applications.</a:t>
                      </a:r>
                      <a:endParaRPr lang="en-US" sz="2000" b="0">
                        <a:solidFill>
                          <a:srgbClr val="00B050"/>
                        </a:solidFill>
                        <a:effectLst/>
                        <a:latin typeface="Cambria" panose="02040503050406030204" pitchFamily="18" charset="0"/>
                        <a:ea typeface="Cambria" panose="02040503050406030204" pitchFamily="18" charset="0"/>
                      </a:endParaRPr>
                    </a:p>
                  </a:txBody>
                  <a:tcPr marL="47625" marR="95250" marT="19050" marB="19050" anchor="ctr"/>
                </a:tc>
                <a:tc>
                  <a:txBody>
                    <a:bodyPr/>
                    <a:lstStyle/>
                    <a:p>
                      <a:pPr algn="ctr"/>
                      <a:r>
                        <a:rPr lang="en-US" sz="2000" dirty="0">
                          <a:effectLst/>
                          <a:latin typeface="Cambria" panose="02040503050406030204" pitchFamily="18" charset="0"/>
                          <a:ea typeface="Cambria" panose="02040503050406030204" pitchFamily="18" charset="0"/>
                        </a:rPr>
                        <a:t>They are used to develop a variety of applications such as – desktop applications, websites, mobile software’s etc.</a:t>
                      </a:r>
                      <a:endParaRPr lang="en-US" sz="2000" b="0" dirty="0">
                        <a:solidFill>
                          <a:srgbClr val="00B050"/>
                        </a:solidFill>
                        <a:effectLst/>
                        <a:latin typeface="Cambria" panose="02040503050406030204" pitchFamily="18" charset="0"/>
                        <a:ea typeface="Cambria" panose="02040503050406030204" pitchFamily="18" charset="0"/>
                      </a:endParaRPr>
                    </a:p>
                  </a:txBody>
                  <a:tcPr marL="47625" marR="95250" marT="19050" marB="19050" anchor="ctr"/>
                </a:tc>
                <a:extLst>
                  <a:ext uri="{0D108BD9-81ED-4DB2-BD59-A6C34878D82A}">
                    <a16:rowId xmlns:a16="http://schemas.microsoft.com/office/drawing/2014/main" val="2344416153"/>
                  </a:ext>
                </a:extLst>
              </a:tr>
            </a:tbl>
          </a:graphicData>
        </a:graphic>
      </p:graphicFrame>
    </p:spTree>
    <p:extLst>
      <p:ext uri="{BB962C8B-B14F-4D97-AF65-F5344CB8AC3E}">
        <p14:creationId xmlns:p14="http://schemas.microsoft.com/office/powerpoint/2010/main" val="293824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BFD131-A27D-4C23-9BE1-01272D157029}"/>
              </a:ext>
            </a:extLst>
          </p:cNvPr>
          <p:cNvSpPr/>
          <p:nvPr/>
        </p:nvSpPr>
        <p:spPr>
          <a:xfrm>
            <a:off x="0" y="17987"/>
            <a:ext cx="12192000" cy="5878532"/>
          </a:xfrm>
          <a:prstGeom prst="rect">
            <a:avLst/>
          </a:prstGeom>
        </p:spPr>
        <p:txBody>
          <a:bodyPr wrap="square">
            <a:spAutoFit/>
          </a:bodyPr>
          <a:lstStyle/>
          <a:p>
            <a:pPr algn="ctr"/>
            <a:r>
              <a:rPr lang="en-US" sz="2800" dirty="0">
                <a:solidFill>
                  <a:srgbClr val="FFFF00"/>
                </a:solidFill>
                <a:latin typeface="Cambria" panose="02040503050406030204" pitchFamily="18" charset="0"/>
                <a:ea typeface="Cambria" panose="02040503050406030204" pitchFamily="18" charset="0"/>
              </a:rPr>
              <a:t>Applications of DBMS</a:t>
            </a:r>
          </a:p>
          <a:p>
            <a:pPr algn="ctr"/>
            <a:endParaRPr lang="en-US" sz="2800" dirty="0">
              <a:solidFill>
                <a:srgbClr val="FFFF00"/>
              </a:solidFill>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Database</a:t>
            </a:r>
            <a:r>
              <a:rPr lang="en-US" sz="2000" dirty="0">
                <a:latin typeface="Cambria" panose="02040503050406030204" pitchFamily="18" charset="0"/>
                <a:ea typeface="Cambria" panose="02040503050406030204" pitchFamily="18" charset="0"/>
              </a:rPr>
              <a:t> is a collection of related data and data is a collection of facts and figures that can be processed to produce information.</a:t>
            </a:r>
          </a:p>
          <a:p>
            <a:pPr algn="just"/>
            <a:r>
              <a:rPr lang="en-US" sz="2000" dirty="0">
                <a:latin typeface="Cambria" panose="02040503050406030204" pitchFamily="18" charset="0"/>
                <a:ea typeface="Cambria" panose="02040503050406030204" pitchFamily="18" charset="0"/>
              </a:rPr>
              <a:t>Mostly data represents recordable facts. Data aids in producing information, which is based on facts. For example, if we have data about marks obtained by all students, we can then conclude about toppers and average marks.</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A </a:t>
            </a:r>
            <a:r>
              <a:rPr lang="en-US" sz="2000" b="1" dirty="0">
                <a:latin typeface="Cambria" panose="02040503050406030204" pitchFamily="18" charset="0"/>
                <a:ea typeface="Cambria" panose="02040503050406030204" pitchFamily="18" charset="0"/>
              </a:rPr>
              <a:t>database management system</a:t>
            </a:r>
            <a:r>
              <a:rPr lang="en-US" sz="2000" dirty="0">
                <a:latin typeface="Cambria" panose="02040503050406030204" pitchFamily="18" charset="0"/>
                <a:ea typeface="Cambria" panose="02040503050406030204" pitchFamily="18" charset="0"/>
              </a:rPr>
              <a:t> stores data in such a way that it becomes easier to retrieve, manipulate, and produce information. Following are the important characteristics and applications of DBMS.</a:t>
            </a:r>
          </a:p>
          <a:p>
            <a:pPr algn="just"/>
            <a:endParaRPr lang="en-US" sz="2000" dirty="0">
              <a:latin typeface="Cambria" panose="02040503050406030204" pitchFamily="18" charset="0"/>
              <a:ea typeface="Cambria" panose="02040503050406030204" pitchFamily="18" charset="0"/>
            </a:endParaRPr>
          </a:p>
          <a:p>
            <a:pPr algn="just">
              <a:buFont typeface="Arial" panose="020B0604020202020204" pitchFamily="34" charset="0"/>
              <a:buChar char="•"/>
            </a:pPr>
            <a:r>
              <a:rPr lang="en-US" sz="2000" b="1" dirty="0">
                <a:solidFill>
                  <a:srgbClr val="FFFF00"/>
                </a:solidFill>
                <a:latin typeface="Cambria" panose="02040503050406030204" pitchFamily="18" charset="0"/>
                <a:ea typeface="Cambria" panose="02040503050406030204" pitchFamily="18" charset="0"/>
              </a:rPr>
              <a:t>ACID Properties</a:t>
            </a:r>
            <a:r>
              <a:rPr lang="en-US" sz="2000" dirty="0">
                <a:solidFill>
                  <a:srgbClr val="FFFF00"/>
                </a:solidFill>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 DBMS follows the concepts of </a:t>
            </a:r>
            <a:r>
              <a:rPr lang="en-US" sz="2000" b="1" dirty="0">
                <a:latin typeface="Cambria" panose="02040503050406030204" pitchFamily="18" charset="0"/>
                <a:ea typeface="Cambria" panose="02040503050406030204" pitchFamily="18" charset="0"/>
              </a:rPr>
              <a:t>A</a:t>
            </a:r>
            <a:r>
              <a:rPr lang="en-US" sz="2000" dirty="0">
                <a:latin typeface="Cambria" panose="02040503050406030204" pitchFamily="18" charset="0"/>
                <a:ea typeface="Cambria" panose="02040503050406030204" pitchFamily="18" charset="0"/>
              </a:rPr>
              <a:t>tomicity, </a:t>
            </a:r>
            <a:r>
              <a:rPr lang="en-US" sz="2000" b="1" dirty="0">
                <a:latin typeface="Cambria" panose="02040503050406030204" pitchFamily="18" charset="0"/>
                <a:ea typeface="Cambria" panose="02040503050406030204" pitchFamily="18" charset="0"/>
              </a:rPr>
              <a:t>C</a:t>
            </a:r>
            <a:r>
              <a:rPr lang="en-US" sz="2000" dirty="0">
                <a:latin typeface="Cambria" panose="02040503050406030204" pitchFamily="18" charset="0"/>
                <a:ea typeface="Cambria" panose="02040503050406030204" pitchFamily="18" charset="0"/>
              </a:rPr>
              <a:t>onsistency, </a:t>
            </a:r>
            <a:r>
              <a:rPr lang="en-US" sz="2000" b="1" dirty="0">
                <a:latin typeface="Cambria" panose="02040503050406030204" pitchFamily="18" charset="0"/>
                <a:ea typeface="Cambria" panose="02040503050406030204" pitchFamily="18" charset="0"/>
              </a:rPr>
              <a:t>I</a:t>
            </a:r>
            <a:r>
              <a:rPr lang="en-US" sz="2000" dirty="0">
                <a:latin typeface="Cambria" panose="02040503050406030204" pitchFamily="18" charset="0"/>
                <a:ea typeface="Cambria" panose="02040503050406030204" pitchFamily="18" charset="0"/>
              </a:rPr>
              <a:t>solation, and </a:t>
            </a:r>
            <a:r>
              <a:rPr lang="en-US" sz="2000" b="1" dirty="0">
                <a:latin typeface="Cambria" panose="02040503050406030204" pitchFamily="18" charset="0"/>
                <a:ea typeface="Cambria" panose="02040503050406030204" pitchFamily="18" charset="0"/>
              </a:rPr>
              <a:t>D</a:t>
            </a:r>
            <a:r>
              <a:rPr lang="en-US" sz="2000" dirty="0">
                <a:latin typeface="Cambria" panose="02040503050406030204" pitchFamily="18" charset="0"/>
                <a:ea typeface="Cambria" panose="02040503050406030204" pitchFamily="18" charset="0"/>
              </a:rPr>
              <a:t>urability (normally shortened as ACID). These concepts are applied on transactions, which manipulate data in a database. ACID properties help the database stay healthy in multi-transactional environments and in case of </a:t>
            </a:r>
            <a:r>
              <a:rPr lang="en-US" sz="2000">
                <a:latin typeface="Cambria" panose="02040503050406030204" pitchFamily="18" charset="0"/>
                <a:ea typeface="Cambria" panose="02040503050406030204" pitchFamily="18" charset="0"/>
              </a:rPr>
              <a:t>failure.</a:t>
            </a:r>
          </a:p>
          <a:p>
            <a:pPr algn="just">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algn="just">
              <a:buFont typeface="Arial" panose="020B0604020202020204" pitchFamily="34" charset="0"/>
              <a:buChar char="•"/>
            </a:pPr>
            <a:r>
              <a:rPr lang="en-US" sz="2000" b="1" dirty="0">
                <a:solidFill>
                  <a:srgbClr val="FFFF00"/>
                </a:solidFill>
                <a:latin typeface="Cambria" panose="02040503050406030204" pitchFamily="18" charset="0"/>
                <a:ea typeface="Cambria" panose="02040503050406030204" pitchFamily="18" charset="0"/>
              </a:rPr>
              <a:t>Multiuser and Concurrent Access</a:t>
            </a:r>
            <a:r>
              <a:rPr lang="en-US" sz="2000" dirty="0">
                <a:solidFill>
                  <a:srgbClr val="FFFF00"/>
                </a:solidFill>
                <a:latin typeface="Cambria" panose="02040503050406030204" pitchFamily="18" charset="0"/>
                <a:ea typeface="Cambria" panose="02040503050406030204" pitchFamily="18" charset="0"/>
              </a:rPr>
              <a:t> − </a:t>
            </a:r>
            <a:r>
              <a:rPr lang="en-US" sz="2000" dirty="0">
                <a:latin typeface="Cambria" panose="02040503050406030204" pitchFamily="18" charset="0"/>
                <a:ea typeface="Cambria" panose="02040503050406030204" pitchFamily="18" charset="0"/>
              </a:rPr>
              <a:t>DBMS supports multi-user environment and allows them to access and manipulate data in parallel. Though there are restrictions on transactions when users attempt to handle the same data item, but users are always unaware of them.</a:t>
            </a:r>
          </a:p>
        </p:txBody>
      </p:sp>
    </p:spTree>
    <p:extLst>
      <p:ext uri="{BB962C8B-B14F-4D97-AF65-F5344CB8AC3E}">
        <p14:creationId xmlns:p14="http://schemas.microsoft.com/office/powerpoint/2010/main" val="2016877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1F7251-5625-4AB6-8BCD-6AACCAACFC04}"/>
              </a:ext>
            </a:extLst>
          </p:cNvPr>
          <p:cNvSpPr/>
          <p:nvPr/>
        </p:nvSpPr>
        <p:spPr>
          <a:xfrm>
            <a:off x="0" y="19821"/>
            <a:ext cx="12192000" cy="3477875"/>
          </a:xfrm>
          <a:prstGeom prst="rect">
            <a:avLst/>
          </a:prstGeom>
        </p:spPr>
        <p:txBody>
          <a:bodyPr wrap="square">
            <a:spAutoFit/>
          </a:bodyPr>
          <a:lstStyle/>
          <a:p>
            <a:pPr algn="just">
              <a:buFont typeface="Arial" panose="020B0604020202020204" pitchFamily="34" charset="0"/>
              <a:buChar char="•"/>
            </a:pPr>
            <a:r>
              <a:rPr lang="en-US" sz="2000" b="1" dirty="0">
                <a:solidFill>
                  <a:srgbClr val="FFFF00"/>
                </a:solidFill>
                <a:latin typeface="Cambria" panose="02040503050406030204" pitchFamily="18" charset="0"/>
                <a:ea typeface="Cambria" panose="02040503050406030204" pitchFamily="18" charset="0"/>
              </a:rPr>
              <a:t>Multiple views</a:t>
            </a:r>
            <a:r>
              <a:rPr lang="en-US" sz="2000" dirty="0">
                <a:solidFill>
                  <a:srgbClr val="FFFF00"/>
                </a:solidFill>
                <a:latin typeface="Cambria" panose="02040503050406030204" pitchFamily="18" charset="0"/>
                <a:ea typeface="Cambria" panose="02040503050406030204" pitchFamily="18" charset="0"/>
              </a:rPr>
              <a:t> − </a:t>
            </a:r>
            <a:r>
              <a:rPr lang="en-US" sz="2000" dirty="0">
                <a:latin typeface="Cambria" panose="02040503050406030204" pitchFamily="18" charset="0"/>
                <a:ea typeface="Cambria" panose="02040503050406030204" pitchFamily="18" charset="0"/>
              </a:rPr>
              <a:t>DBMS offers multiple views for different users. A user who is in the Sales department will have a different view of database than a person working in the Production department. This feature enables the users to have a concentrate view of the database according to their requirements.</a:t>
            </a:r>
          </a:p>
          <a:p>
            <a:pPr algn="just">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algn="just">
              <a:buFont typeface="Arial" panose="020B0604020202020204" pitchFamily="34" charset="0"/>
              <a:buChar char="•"/>
            </a:pPr>
            <a:r>
              <a:rPr lang="en-US" sz="2000" b="1" dirty="0">
                <a:solidFill>
                  <a:srgbClr val="FFFF00"/>
                </a:solidFill>
                <a:latin typeface="Cambria" panose="02040503050406030204" pitchFamily="18" charset="0"/>
                <a:ea typeface="Cambria" panose="02040503050406030204" pitchFamily="18" charset="0"/>
              </a:rPr>
              <a:t>Security</a:t>
            </a:r>
            <a:r>
              <a:rPr lang="en-US" sz="2000" dirty="0">
                <a:solidFill>
                  <a:srgbClr val="FFFF00"/>
                </a:solidFill>
                <a:latin typeface="Cambria" panose="02040503050406030204" pitchFamily="18" charset="0"/>
                <a:ea typeface="Cambria" panose="02040503050406030204" pitchFamily="18" charset="0"/>
              </a:rPr>
              <a:t> − </a:t>
            </a:r>
            <a:r>
              <a:rPr lang="en-US" sz="2000" dirty="0">
                <a:latin typeface="Cambria" panose="02040503050406030204" pitchFamily="18" charset="0"/>
                <a:ea typeface="Cambria" panose="02040503050406030204" pitchFamily="18" charset="0"/>
              </a:rPr>
              <a:t>Features like multiple views offer security to some extent where users are unable to access data of other users and departments. DBMS offers methods to impose constraints while entering data into the database and retrieving the same at a later stage. DBMS offers many different levels of security features, which enables multiple users to have different views with different features. For example, a user in the Sales department cannot see the data that belongs to the Purchase department. Additionally, it can also be managed how much data of the Sales department should be displayed to the user. Since a DBMS is not saved on the disk as traditional file systems, it is very hard for miscreants to break the code.</a:t>
            </a:r>
          </a:p>
        </p:txBody>
      </p:sp>
    </p:spTree>
    <p:extLst>
      <p:ext uri="{BB962C8B-B14F-4D97-AF65-F5344CB8AC3E}">
        <p14:creationId xmlns:p14="http://schemas.microsoft.com/office/powerpoint/2010/main" val="939585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C2A05B1-8BF6-4F9F-8424-84D695A567EB}"/>
              </a:ext>
            </a:extLst>
          </p:cNvPr>
          <p:cNvGraphicFramePr>
            <a:graphicFrameLocks noGrp="1"/>
          </p:cNvGraphicFramePr>
          <p:nvPr>
            <p:extLst>
              <p:ext uri="{D42A27DB-BD31-4B8C-83A1-F6EECF244321}">
                <p14:modId xmlns:p14="http://schemas.microsoft.com/office/powerpoint/2010/main" val="3405745608"/>
              </p:ext>
            </p:extLst>
          </p:nvPr>
        </p:nvGraphicFramePr>
        <p:xfrm>
          <a:off x="0" y="0"/>
          <a:ext cx="12192000" cy="6857999"/>
        </p:xfrm>
        <a:graphic>
          <a:graphicData uri="http://schemas.openxmlformats.org/drawingml/2006/table">
            <a:tbl>
              <a:tblPr>
                <a:tableStyleId>{35758FB7-9AC5-4552-8A53-C91805E547FA}</a:tableStyleId>
              </a:tblPr>
              <a:tblGrid>
                <a:gridCol w="2630658">
                  <a:extLst>
                    <a:ext uri="{9D8B030D-6E8A-4147-A177-3AD203B41FA5}">
                      <a16:colId xmlns:a16="http://schemas.microsoft.com/office/drawing/2014/main" val="2115144908"/>
                    </a:ext>
                  </a:extLst>
                </a:gridCol>
                <a:gridCol w="4867422">
                  <a:extLst>
                    <a:ext uri="{9D8B030D-6E8A-4147-A177-3AD203B41FA5}">
                      <a16:colId xmlns:a16="http://schemas.microsoft.com/office/drawing/2014/main" val="2402837560"/>
                    </a:ext>
                  </a:extLst>
                </a:gridCol>
                <a:gridCol w="4693920">
                  <a:extLst>
                    <a:ext uri="{9D8B030D-6E8A-4147-A177-3AD203B41FA5}">
                      <a16:colId xmlns:a16="http://schemas.microsoft.com/office/drawing/2014/main" val="617863773"/>
                    </a:ext>
                  </a:extLst>
                </a:gridCol>
              </a:tblGrid>
              <a:tr h="392956">
                <a:tc>
                  <a:txBody>
                    <a:bodyPr/>
                    <a:lstStyle/>
                    <a:p>
                      <a:pPr algn="l" fontAlgn="t"/>
                      <a:r>
                        <a:rPr lang="en-US" sz="2000">
                          <a:effectLst/>
                        </a:rPr>
                        <a:t>Basis</a:t>
                      </a:r>
                      <a:endParaRPr lang="en-US" sz="2000">
                        <a:solidFill>
                          <a:schemeClr val="bg1"/>
                        </a:solidFill>
                        <a:effectLst/>
                        <a:latin typeface="Times New Roman" panose="02020603050405020304" pitchFamily="18" charset="0"/>
                        <a:cs typeface="Times New Roman" panose="02020603050405020304" pitchFamily="18" charset="0"/>
                      </a:endParaRPr>
                    </a:p>
                  </a:txBody>
                  <a:tcPr marL="18941" marR="18941" marT="18941" marB="18941"/>
                </a:tc>
                <a:tc>
                  <a:txBody>
                    <a:bodyPr/>
                    <a:lstStyle/>
                    <a:p>
                      <a:pPr algn="l" fontAlgn="t"/>
                      <a:r>
                        <a:rPr lang="en-US" sz="2000">
                          <a:effectLst/>
                        </a:rPr>
                        <a:t>DBMS Approach</a:t>
                      </a:r>
                      <a:endParaRPr lang="en-US" sz="2000">
                        <a:solidFill>
                          <a:schemeClr val="bg1"/>
                        </a:solidFill>
                        <a:effectLst/>
                        <a:latin typeface="Times New Roman" panose="02020603050405020304" pitchFamily="18" charset="0"/>
                        <a:cs typeface="Times New Roman" panose="02020603050405020304" pitchFamily="18" charset="0"/>
                      </a:endParaRPr>
                    </a:p>
                  </a:txBody>
                  <a:tcPr marL="18941" marR="18941" marT="18941" marB="18941"/>
                </a:tc>
                <a:tc>
                  <a:txBody>
                    <a:bodyPr/>
                    <a:lstStyle/>
                    <a:p>
                      <a:pPr algn="l" fontAlgn="t"/>
                      <a:r>
                        <a:rPr lang="en-US" sz="2000">
                          <a:effectLst/>
                        </a:rPr>
                        <a:t>File System Approach</a:t>
                      </a:r>
                      <a:endParaRPr lang="en-US" sz="2000">
                        <a:solidFill>
                          <a:schemeClr val="bg1"/>
                        </a:solidFill>
                        <a:effectLst/>
                        <a:latin typeface="Times New Roman" panose="02020603050405020304" pitchFamily="18" charset="0"/>
                        <a:cs typeface="Times New Roman" panose="02020603050405020304" pitchFamily="18" charset="0"/>
                      </a:endParaRPr>
                    </a:p>
                  </a:txBody>
                  <a:tcPr marL="18941" marR="18941" marT="18941" marB="18941"/>
                </a:tc>
                <a:extLst>
                  <a:ext uri="{0D108BD9-81ED-4DB2-BD59-A6C34878D82A}">
                    <a16:rowId xmlns:a16="http://schemas.microsoft.com/office/drawing/2014/main" val="1151813825"/>
                  </a:ext>
                </a:extLst>
              </a:tr>
              <a:tr h="1077507">
                <a:tc>
                  <a:txBody>
                    <a:bodyPr/>
                    <a:lstStyle/>
                    <a:p>
                      <a:pPr algn="just" fontAlgn="t"/>
                      <a:r>
                        <a:rPr lang="en-US" sz="2000" dirty="0">
                          <a:effectLst/>
                        </a:rPr>
                        <a:t>Meaning</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dirty="0">
                          <a:effectLst/>
                        </a:rPr>
                        <a:t>DBMS is a collection of data. In DBMS, the user is not required to write the procedures.</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a:effectLst/>
                        </a:rPr>
                        <a:t>The file system is a collection of data. In this system, the user has to write the procedures for managing the database.</a:t>
                      </a:r>
                      <a:endParaRPr lang="en-US" sz="200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extLst>
                  <a:ext uri="{0D108BD9-81ED-4DB2-BD59-A6C34878D82A}">
                    <a16:rowId xmlns:a16="http://schemas.microsoft.com/office/drawing/2014/main" val="3679040909"/>
                  </a:ext>
                </a:extLst>
              </a:tr>
              <a:tr h="1077507">
                <a:tc>
                  <a:txBody>
                    <a:bodyPr/>
                    <a:lstStyle/>
                    <a:p>
                      <a:pPr algn="just" fontAlgn="t"/>
                      <a:r>
                        <a:rPr lang="en-US" sz="2000" dirty="0">
                          <a:effectLst/>
                        </a:rPr>
                        <a:t>Sharing of data</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a:effectLst/>
                        </a:rPr>
                        <a:t>Due to the centralized approach, data sharing is easy.</a:t>
                      </a:r>
                      <a:endParaRPr lang="en-US" sz="200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a:effectLst/>
                        </a:rPr>
                        <a:t>Data is distributed in many files, and it may be of different formats, so it isn't easy to share data.</a:t>
                      </a:r>
                      <a:endParaRPr lang="en-US" sz="200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extLst>
                  <a:ext uri="{0D108BD9-81ED-4DB2-BD59-A6C34878D82A}">
                    <a16:rowId xmlns:a16="http://schemas.microsoft.com/office/drawing/2014/main" val="2361679210"/>
                  </a:ext>
                </a:extLst>
              </a:tr>
              <a:tr h="1077507">
                <a:tc>
                  <a:txBody>
                    <a:bodyPr/>
                    <a:lstStyle/>
                    <a:p>
                      <a:pPr algn="just" fontAlgn="t"/>
                      <a:r>
                        <a:rPr lang="en-US" sz="2000">
                          <a:effectLst/>
                        </a:rPr>
                        <a:t>Data Abstraction</a:t>
                      </a:r>
                      <a:endParaRPr lang="en-US" sz="200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a:effectLst/>
                        </a:rPr>
                        <a:t>DBMS gives an abstract view of data that hides the details.</a:t>
                      </a:r>
                      <a:endParaRPr lang="en-US" sz="200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a:effectLst/>
                        </a:rPr>
                        <a:t>The file system provides the detail of the data representation and storage of data.</a:t>
                      </a:r>
                      <a:endParaRPr lang="en-US" sz="200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extLst>
                  <a:ext uri="{0D108BD9-81ED-4DB2-BD59-A6C34878D82A}">
                    <a16:rowId xmlns:a16="http://schemas.microsoft.com/office/drawing/2014/main" val="1992254141"/>
                  </a:ext>
                </a:extLst>
              </a:tr>
              <a:tr h="727991">
                <a:tc>
                  <a:txBody>
                    <a:bodyPr/>
                    <a:lstStyle/>
                    <a:p>
                      <a:pPr algn="just" fontAlgn="t"/>
                      <a:r>
                        <a:rPr lang="en-US" sz="2000" dirty="0">
                          <a:effectLst/>
                        </a:rPr>
                        <a:t>Security and Protection</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a:effectLst/>
                        </a:rPr>
                        <a:t>DBMS provides a good protection mechanism.</a:t>
                      </a:r>
                      <a:endParaRPr lang="en-US" sz="200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a:effectLst/>
                        </a:rPr>
                        <a:t>It isn't easy to protect a file under the file system.</a:t>
                      </a:r>
                      <a:endParaRPr lang="en-US" sz="200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extLst>
                  <a:ext uri="{0D108BD9-81ED-4DB2-BD59-A6C34878D82A}">
                    <a16:rowId xmlns:a16="http://schemas.microsoft.com/office/drawing/2014/main" val="4136773369"/>
                  </a:ext>
                </a:extLst>
              </a:tr>
              <a:tr h="727991">
                <a:tc>
                  <a:txBody>
                    <a:bodyPr/>
                    <a:lstStyle/>
                    <a:p>
                      <a:pPr algn="just" fontAlgn="t"/>
                      <a:r>
                        <a:rPr lang="en-US" sz="2000" dirty="0">
                          <a:effectLst/>
                        </a:rPr>
                        <a:t>Integrity Constraints</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a:effectLst/>
                        </a:rPr>
                        <a:t>Integrity Constraints are easy to apply.</a:t>
                      </a:r>
                      <a:endParaRPr lang="en-US" sz="200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a:effectLst/>
                        </a:rPr>
                        <a:t>Integrity Constraints are difficult to implement in file system.</a:t>
                      </a:r>
                      <a:endParaRPr lang="en-US" sz="200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extLst>
                  <a:ext uri="{0D108BD9-81ED-4DB2-BD59-A6C34878D82A}">
                    <a16:rowId xmlns:a16="http://schemas.microsoft.com/office/drawing/2014/main" val="3432501166"/>
                  </a:ext>
                </a:extLst>
              </a:tr>
              <a:tr h="1776540">
                <a:tc>
                  <a:txBody>
                    <a:bodyPr/>
                    <a:lstStyle/>
                    <a:p>
                      <a:pPr algn="just" fontAlgn="t"/>
                      <a:r>
                        <a:rPr lang="en-US" sz="2000">
                          <a:effectLst/>
                        </a:rPr>
                        <a:t>Data Models</a:t>
                      </a:r>
                      <a:endParaRPr lang="en-US" sz="200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buFont typeface="Arial" panose="020B0604020202020204" pitchFamily="34" charset="0"/>
                        <a:buChar char="•"/>
                      </a:pPr>
                      <a:r>
                        <a:rPr lang="en-US" sz="2000" dirty="0">
                          <a:effectLst/>
                        </a:rPr>
                        <a:t>In the database approach, 3 types of data models exist:</a:t>
                      </a:r>
                    </a:p>
                    <a:p>
                      <a:pPr algn="just" fontAlgn="t">
                        <a:buFont typeface="Arial" panose="020B0604020202020204" pitchFamily="34" charset="0"/>
                        <a:buChar char="•"/>
                      </a:pPr>
                      <a:r>
                        <a:rPr lang="en-US" sz="2000" dirty="0">
                          <a:effectLst/>
                        </a:rPr>
                        <a:t>Hierarchal data models</a:t>
                      </a:r>
                    </a:p>
                    <a:p>
                      <a:pPr algn="just" fontAlgn="t">
                        <a:buFont typeface="Arial" panose="020B0604020202020204" pitchFamily="34" charset="0"/>
                        <a:buChar char="•"/>
                      </a:pPr>
                      <a:r>
                        <a:rPr lang="en-US" sz="2000" dirty="0">
                          <a:effectLst/>
                        </a:rPr>
                        <a:t>Network data models</a:t>
                      </a:r>
                    </a:p>
                    <a:p>
                      <a:pPr algn="just" fontAlgn="t">
                        <a:buFont typeface="Arial" panose="020B0604020202020204" pitchFamily="34" charset="0"/>
                        <a:buChar char="•"/>
                      </a:pPr>
                      <a:r>
                        <a:rPr lang="en-US" sz="2000" dirty="0">
                          <a:effectLst/>
                        </a:rPr>
                        <a:t>Relational data models</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dirty="0">
                          <a:effectLst/>
                        </a:rPr>
                        <a:t>In the file system approach, there is no concept of data models exists.</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extLst>
                  <a:ext uri="{0D108BD9-81ED-4DB2-BD59-A6C34878D82A}">
                    <a16:rowId xmlns:a16="http://schemas.microsoft.com/office/drawing/2014/main" val="2069649031"/>
                  </a:ext>
                </a:extLst>
              </a:tr>
            </a:tbl>
          </a:graphicData>
        </a:graphic>
      </p:graphicFrame>
    </p:spTree>
    <p:extLst>
      <p:ext uri="{BB962C8B-B14F-4D97-AF65-F5344CB8AC3E}">
        <p14:creationId xmlns:p14="http://schemas.microsoft.com/office/powerpoint/2010/main" val="1071468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37A0429-ECCF-4AC4-BF7D-2F170FB97444}"/>
              </a:ext>
            </a:extLst>
          </p:cNvPr>
          <p:cNvGraphicFramePr>
            <a:graphicFrameLocks noGrp="1"/>
          </p:cNvGraphicFramePr>
          <p:nvPr>
            <p:extLst>
              <p:ext uri="{D42A27DB-BD31-4B8C-83A1-F6EECF244321}">
                <p14:modId xmlns:p14="http://schemas.microsoft.com/office/powerpoint/2010/main" val="1307924480"/>
              </p:ext>
            </p:extLst>
          </p:nvPr>
        </p:nvGraphicFramePr>
        <p:xfrm>
          <a:off x="-4638" y="10895"/>
          <a:ext cx="12192000" cy="4368216"/>
        </p:xfrm>
        <a:graphic>
          <a:graphicData uri="http://schemas.openxmlformats.org/drawingml/2006/table">
            <a:tbl>
              <a:tblPr>
                <a:tableStyleId>{35758FB7-9AC5-4552-8A53-C91805E547FA}</a:tableStyleId>
              </a:tblPr>
              <a:tblGrid>
                <a:gridCol w="4056133">
                  <a:extLst>
                    <a:ext uri="{9D8B030D-6E8A-4147-A177-3AD203B41FA5}">
                      <a16:colId xmlns:a16="http://schemas.microsoft.com/office/drawing/2014/main" val="3123175655"/>
                    </a:ext>
                  </a:extLst>
                </a:gridCol>
                <a:gridCol w="4071867">
                  <a:extLst>
                    <a:ext uri="{9D8B030D-6E8A-4147-A177-3AD203B41FA5}">
                      <a16:colId xmlns:a16="http://schemas.microsoft.com/office/drawing/2014/main" val="3665334354"/>
                    </a:ext>
                  </a:extLst>
                </a:gridCol>
                <a:gridCol w="4064000">
                  <a:extLst>
                    <a:ext uri="{9D8B030D-6E8A-4147-A177-3AD203B41FA5}">
                      <a16:colId xmlns:a16="http://schemas.microsoft.com/office/drawing/2014/main" val="1696201285"/>
                    </a:ext>
                  </a:extLst>
                </a:gridCol>
              </a:tblGrid>
              <a:tr h="613532">
                <a:tc>
                  <a:txBody>
                    <a:bodyPr/>
                    <a:lstStyle/>
                    <a:p>
                      <a:pPr algn="just" fontAlgn="t"/>
                      <a:r>
                        <a:rPr lang="en-US" sz="2000" dirty="0">
                          <a:effectLst/>
                        </a:rPr>
                        <a:t>Concurrency Problems</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dirty="0">
                          <a:effectLst/>
                        </a:rPr>
                        <a:t>DBMS takes care of Concurrent access of data using some form of locking.</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a:effectLst/>
                        </a:rPr>
                        <a:t>In the File system, concurrent access has many problems like redirecting the file while deleting some information or updating some information.</a:t>
                      </a:r>
                      <a:endParaRPr lang="en-US" sz="200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extLst>
                  <a:ext uri="{0D108BD9-81ED-4DB2-BD59-A6C34878D82A}">
                    <a16:rowId xmlns:a16="http://schemas.microsoft.com/office/drawing/2014/main" val="3646243423"/>
                  </a:ext>
                </a:extLst>
              </a:tr>
              <a:tr h="326578">
                <a:tc>
                  <a:txBody>
                    <a:bodyPr/>
                    <a:lstStyle/>
                    <a:p>
                      <a:pPr algn="just" fontAlgn="t"/>
                      <a:r>
                        <a:rPr lang="en-US" sz="2000" dirty="0">
                          <a:effectLst/>
                        </a:rPr>
                        <a:t>Where to use</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dirty="0">
                          <a:effectLst/>
                        </a:rPr>
                        <a:t>Database approach used in large systems which interrelate many files.</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a:effectLst/>
                        </a:rPr>
                        <a:t>File system approach used in large systems which interrelate many files.</a:t>
                      </a:r>
                      <a:endParaRPr lang="en-US" sz="200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extLst>
                  <a:ext uri="{0D108BD9-81ED-4DB2-BD59-A6C34878D82A}">
                    <a16:rowId xmlns:a16="http://schemas.microsoft.com/office/drawing/2014/main" val="2244159742"/>
                  </a:ext>
                </a:extLst>
              </a:tr>
              <a:tr h="254840">
                <a:tc>
                  <a:txBody>
                    <a:bodyPr/>
                    <a:lstStyle/>
                    <a:p>
                      <a:pPr algn="just" fontAlgn="t"/>
                      <a:r>
                        <a:rPr lang="en-US" sz="2000" dirty="0">
                          <a:effectLst/>
                        </a:rPr>
                        <a:t>Cost</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a:effectLst/>
                        </a:rPr>
                        <a:t>The database system is expensive to design.</a:t>
                      </a:r>
                      <a:endParaRPr lang="en-US" sz="200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dirty="0">
                          <a:effectLst/>
                        </a:rPr>
                        <a:t>The file system approach is cheaper to design.</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extLst>
                  <a:ext uri="{0D108BD9-81ED-4DB2-BD59-A6C34878D82A}">
                    <a16:rowId xmlns:a16="http://schemas.microsoft.com/office/drawing/2014/main" val="2956446511"/>
                  </a:ext>
                </a:extLst>
              </a:tr>
              <a:tr h="613532">
                <a:tc>
                  <a:txBody>
                    <a:bodyPr/>
                    <a:lstStyle/>
                    <a:p>
                      <a:pPr algn="just" fontAlgn="t"/>
                      <a:r>
                        <a:rPr lang="en-US" sz="2000" dirty="0">
                          <a:effectLst/>
                        </a:rPr>
                        <a:t>Data Redundancy and Inconsistency</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dirty="0">
                          <a:effectLst/>
                        </a:rPr>
                        <a:t>Due to the centralization of the database, the problems of data redundancy and inconsistency are controlled.</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dirty="0">
                          <a:effectLst/>
                        </a:rPr>
                        <a:t>In this, the files and application programs are created by different programmers so that there exists a lot of duplication of data which may lead to inconsistency.</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extLst>
                  <a:ext uri="{0D108BD9-81ED-4DB2-BD59-A6C34878D82A}">
                    <a16:rowId xmlns:a16="http://schemas.microsoft.com/office/drawing/2014/main" val="1423478248"/>
                  </a:ext>
                </a:extLst>
              </a:tr>
            </a:tbl>
          </a:graphicData>
        </a:graphic>
      </p:graphicFrame>
      <p:graphicFrame>
        <p:nvGraphicFramePr>
          <p:cNvPr id="3" name="Table 2">
            <a:extLst>
              <a:ext uri="{FF2B5EF4-FFF2-40B4-BE49-F238E27FC236}">
                <a16:creationId xmlns:a16="http://schemas.microsoft.com/office/drawing/2014/main" id="{4D302FFB-7215-4FC4-99BE-09EA35960D95}"/>
              </a:ext>
            </a:extLst>
          </p:cNvPr>
          <p:cNvGraphicFramePr>
            <a:graphicFrameLocks noGrp="1"/>
          </p:cNvGraphicFramePr>
          <p:nvPr>
            <p:extLst>
              <p:ext uri="{D42A27DB-BD31-4B8C-83A1-F6EECF244321}">
                <p14:modId xmlns:p14="http://schemas.microsoft.com/office/powerpoint/2010/main" val="29734185"/>
              </p:ext>
            </p:extLst>
          </p:nvPr>
        </p:nvGraphicFramePr>
        <p:xfrm>
          <a:off x="-4640" y="4076453"/>
          <a:ext cx="12192000" cy="2770652"/>
        </p:xfrm>
        <a:graphic>
          <a:graphicData uri="http://schemas.openxmlformats.org/drawingml/2006/table">
            <a:tbl>
              <a:tblPr>
                <a:tableStyleId>{35758FB7-9AC5-4552-8A53-C91805E547FA}</a:tableStyleId>
              </a:tblPr>
              <a:tblGrid>
                <a:gridCol w="4064000">
                  <a:extLst>
                    <a:ext uri="{9D8B030D-6E8A-4147-A177-3AD203B41FA5}">
                      <a16:colId xmlns:a16="http://schemas.microsoft.com/office/drawing/2014/main" val="3122461970"/>
                    </a:ext>
                  </a:extLst>
                </a:gridCol>
                <a:gridCol w="4064000">
                  <a:extLst>
                    <a:ext uri="{9D8B030D-6E8A-4147-A177-3AD203B41FA5}">
                      <a16:colId xmlns:a16="http://schemas.microsoft.com/office/drawing/2014/main" val="3968407411"/>
                    </a:ext>
                  </a:extLst>
                </a:gridCol>
                <a:gridCol w="4064000">
                  <a:extLst>
                    <a:ext uri="{9D8B030D-6E8A-4147-A177-3AD203B41FA5}">
                      <a16:colId xmlns:a16="http://schemas.microsoft.com/office/drawing/2014/main" val="1653204795"/>
                    </a:ext>
                  </a:extLst>
                </a:gridCol>
              </a:tblGrid>
              <a:tr h="1578653">
                <a:tc>
                  <a:txBody>
                    <a:bodyPr/>
                    <a:lstStyle/>
                    <a:p>
                      <a:pPr algn="just" fontAlgn="t"/>
                      <a:r>
                        <a:rPr lang="en-US" sz="2000" dirty="0">
                          <a:effectLst/>
                        </a:rPr>
                        <a:t>Recovery Mechanism</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a:effectLst/>
                        </a:rPr>
                        <a:t>DBMS provides a crash recovery mechanism, i.e., DBMS protects the user from system failure.</a:t>
                      </a:r>
                      <a:endParaRPr lang="en-US" sz="200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a:effectLst/>
                        </a:rPr>
                        <a:t>The file system doesn't have a crash mechanism, i.e., if the system crashes while entering some data, then the content of the file will be lost.</a:t>
                      </a:r>
                      <a:endParaRPr lang="en-US" sz="200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extLst>
                  <a:ext uri="{0D108BD9-81ED-4DB2-BD59-A6C34878D82A}">
                    <a16:rowId xmlns:a16="http://schemas.microsoft.com/office/drawing/2014/main" val="4293128297"/>
                  </a:ext>
                </a:extLst>
              </a:tr>
              <a:tr h="1191999">
                <a:tc>
                  <a:txBody>
                    <a:bodyPr/>
                    <a:lstStyle/>
                    <a:p>
                      <a:pPr algn="just" fontAlgn="t"/>
                      <a:r>
                        <a:rPr lang="en-US" sz="2000" dirty="0">
                          <a:effectLst/>
                        </a:rPr>
                        <a:t>Manipulation Techniques</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dirty="0">
                          <a:effectLst/>
                        </a:rPr>
                        <a:t>DBMS contains a wide variety of sophisticated techniques to store and retrieve the data.</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dirty="0">
                          <a:effectLst/>
                        </a:rPr>
                        <a:t>The file system can't efficiently store and retrieve the data.</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extLst>
                  <a:ext uri="{0D108BD9-81ED-4DB2-BD59-A6C34878D82A}">
                    <a16:rowId xmlns:a16="http://schemas.microsoft.com/office/drawing/2014/main" val="4031639697"/>
                  </a:ext>
                </a:extLst>
              </a:tr>
            </a:tbl>
          </a:graphicData>
        </a:graphic>
      </p:graphicFrame>
    </p:spTree>
    <p:extLst>
      <p:ext uri="{BB962C8B-B14F-4D97-AF65-F5344CB8AC3E}">
        <p14:creationId xmlns:p14="http://schemas.microsoft.com/office/powerpoint/2010/main" val="2788540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80589E3-000E-4523-B160-72C30EAC2570}"/>
              </a:ext>
            </a:extLst>
          </p:cNvPr>
          <p:cNvGraphicFramePr>
            <a:graphicFrameLocks noGrp="1"/>
          </p:cNvGraphicFramePr>
          <p:nvPr>
            <p:extLst>
              <p:ext uri="{D42A27DB-BD31-4B8C-83A1-F6EECF244321}">
                <p14:modId xmlns:p14="http://schemas.microsoft.com/office/powerpoint/2010/main" val="703051982"/>
              </p:ext>
            </p:extLst>
          </p:nvPr>
        </p:nvGraphicFramePr>
        <p:xfrm>
          <a:off x="9428" y="10892"/>
          <a:ext cx="12192000" cy="1879308"/>
        </p:xfrm>
        <a:graphic>
          <a:graphicData uri="http://schemas.openxmlformats.org/drawingml/2006/table">
            <a:tbl>
              <a:tblPr>
                <a:tableStyleId>{35758FB7-9AC5-4552-8A53-C91805E547FA}</a:tableStyleId>
              </a:tblPr>
              <a:tblGrid>
                <a:gridCol w="4064000">
                  <a:extLst>
                    <a:ext uri="{9D8B030D-6E8A-4147-A177-3AD203B41FA5}">
                      <a16:colId xmlns:a16="http://schemas.microsoft.com/office/drawing/2014/main" val="3266375957"/>
                    </a:ext>
                  </a:extLst>
                </a:gridCol>
                <a:gridCol w="4064000">
                  <a:extLst>
                    <a:ext uri="{9D8B030D-6E8A-4147-A177-3AD203B41FA5}">
                      <a16:colId xmlns:a16="http://schemas.microsoft.com/office/drawing/2014/main" val="2475525573"/>
                    </a:ext>
                  </a:extLst>
                </a:gridCol>
                <a:gridCol w="4064000">
                  <a:extLst>
                    <a:ext uri="{9D8B030D-6E8A-4147-A177-3AD203B41FA5}">
                      <a16:colId xmlns:a16="http://schemas.microsoft.com/office/drawing/2014/main" val="3068405799"/>
                    </a:ext>
                  </a:extLst>
                </a:gridCol>
              </a:tblGrid>
              <a:tr h="254840">
                <a:tc>
                  <a:txBody>
                    <a:bodyPr/>
                    <a:lstStyle/>
                    <a:p>
                      <a:pPr algn="just" fontAlgn="t"/>
                      <a:r>
                        <a:rPr lang="en-US" sz="2000" dirty="0">
                          <a:effectLst/>
                        </a:rPr>
                        <a:t>Structure</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dirty="0">
                          <a:effectLst/>
                        </a:rPr>
                        <a:t>The database structure is complex to design.</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dirty="0">
                          <a:effectLst/>
                        </a:rPr>
                        <a:t>The file system approach has a simple structure.</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extLst>
                  <a:ext uri="{0D108BD9-81ED-4DB2-BD59-A6C34878D82A}">
                    <a16:rowId xmlns:a16="http://schemas.microsoft.com/office/drawing/2014/main" val="2078248854"/>
                  </a:ext>
                </a:extLst>
              </a:tr>
              <a:tr h="541794">
                <a:tc>
                  <a:txBody>
                    <a:bodyPr/>
                    <a:lstStyle/>
                    <a:p>
                      <a:pPr algn="just" fontAlgn="t"/>
                      <a:r>
                        <a:rPr lang="en-US" sz="2000">
                          <a:effectLst/>
                        </a:rPr>
                        <a:t>Data Independence</a:t>
                      </a:r>
                      <a:endParaRPr lang="en-US" sz="200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buFont typeface="Arial" panose="020B0604020202020204" pitchFamily="34" charset="0"/>
                        <a:buChar char="•"/>
                      </a:pPr>
                      <a:r>
                        <a:rPr lang="en-US" sz="2000">
                          <a:effectLst/>
                        </a:rPr>
                        <a:t>In this system, Data Independence exists, and it can be of two types.Logical Data Independence</a:t>
                      </a:r>
                    </a:p>
                    <a:p>
                      <a:pPr algn="just" fontAlgn="t">
                        <a:buFont typeface="Arial" panose="020B0604020202020204" pitchFamily="34" charset="0"/>
                        <a:buChar char="•"/>
                      </a:pPr>
                      <a:r>
                        <a:rPr lang="en-US" sz="2000">
                          <a:effectLst/>
                        </a:rPr>
                        <a:t>Physical Data Independence</a:t>
                      </a:r>
                      <a:endParaRPr lang="en-US" sz="200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dirty="0">
                          <a:effectLst/>
                        </a:rPr>
                        <a:t>In the File system approach, there exists no Data Independence.</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extLst>
                  <a:ext uri="{0D108BD9-81ED-4DB2-BD59-A6C34878D82A}">
                    <a16:rowId xmlns:a16="http://schemas.microsoft.com/office/drawing/2014/main" val="917477763"/>
                  </a:ext>
                </a:extLst>
              </a:tr>
            </a:tbl>
          </a:graphicData>
        </a:graphic>
      </p:graphicFrame>
      <p:graphicFrame>
        <p:nvGraphicFramePr>
          <p:cNvPr id="3" name="Table 2">
            <a:extLst>
              <a:ext uri="{FF2B5EF4-FFF2-40B4-BE49-F238E27FC236}">
                <a16:creationId xmlns:a16="http://schemas.microsoft.com/office/drawing/2014/main" id="{D551FAE7-DAC9-4E7E-8F67-639C04CDE9B0}"/>
              </a:ext>
            </a:extLst>
          </p:cNvPr>
          <p:cNvGraphicFramePr>
            <a:graphicFrameLocks noGrp="1"/>
          </p:cNvGraphicFramePr>
          <p:nvPr>
            <p:extLst>
              <p:ext uri="{D42A27DB-BD31-4B8C-83A1-F6EECF244321}">
                <p14:modId xmlns:p14="http://schemas.microsoft.com/office/powerpoint/2010/main" val="3568013399"/>
              </p:ext>
            </p:extLst>
          </p:nvPr>
        </p:nvGraphicFramePr>
        <p:xfrm>
          <a:off x="9426" y="1867828"/>
          <a:ext cx="12192000" cy="1574508"/>
        </p:xfrm>
        <a:graphic>
          <a:graphicData uri="http://schemas.openxmlformats.org/drawingml/2006/table">
            <a:tbl>
              <a:tblPr>
                <a:tableStyleId>{35758FB7-9AC5-4552-8A53-C91805E547FA}</a:tableStyleId>
              </a:tblPr>
              <a:tblGrid>
                <a:gridCol w="4064000">
                  <a:extLst>
                    <a:ext uri="{9D8B030D-6E8A-4147-A177-3AD203B41FA5}">
                      <a16:colId xmlns:a16="http://schemas.microsoft.com/office/drawing/2014/main" val="3030492755"/>
                    </a:ext>
                  </a:extLst>
                </a:gridCol>
                <a:gridCol w="4064000">
                  <a:extLst>
                    <a:ext uri="{9D8B030D-6E8A-4147-A177-3AD203B41FA5}">
                      <a16:colId xmlns:a16="http://schemas.microsoft.com/office/drawing/2014/main" val="1035643989"/>
                    </a:ext>
                  </a:extLst>
                </a:gridCol>
                <a:gridCol w="4064000">
                  <a:extLst>
                    <a:ext uri="{9D8B030D-6E8A-4147-A177-3AD203B41FA5}">
                      <a16:colId xmlns:a16="http://schemas.microsoft.com/office/drawing/2014/main" val="3102269516"/>
                    </a:ext>
                  </a:extLst>
                </a:gridCol>
              </a:tblGrid>
              <a:tr h="541794">
                <a:tc>
                  <a:txBody>
                    <a:bodyPr/>
                    <a:lstStyle/>
                    <a:p>
                      <a:pPr algn="just" fontAlgn="t"/>
                      <a:r>
                        <a:rPr lang="en-US" sz="2000" dirty="0">
                          <a:effectLst/>
                        </a:rPr>
                        <a:t>Flexibility</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a:effectLst/>
                        </a:rPr>
                        <a:t>Changes are often a necessity to the content of the data stored in any system, and these changes are more easily with a database approach.</a:t>
                      </a:r>
                      <a:endParaRPr lang="en-US" sz="200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a:effectLst/>
                        </a:rPr>
                        <a:t>The flexibility of the system is less as compared to the DBMS approach.</a:t>
                      </a:r>
                      <a:endParaRPr lang="en-US" sz="200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extLst>
                  <a:ext uri="{0D108BD9-81ED-4DB2-BD59-A6C34878D82A}">
                    <a16:rowId xmlns:a16="http://schemas.microsoft.com/office/drawing/2014/main" val="4186819505"/>
                  </a:ext>
                </a:extLst>
              </a:tr>
              <a:tr h="183102">
                <a:tc>
                  <a:txBody>
                    <a:bodyPr/>
                    <a:lstStyle/>
                    <a:p>
                      <a:pPr algn="just" fontAlgn="t"/>
                      <a:r>
                        <a:rPr lang="en-US" sz="2000">
                          <a:effectLst/>
                        </a:rPr>
                        <a:t>Examples</a:t>
                      </a:r>
                      <a:endParaRPr lang="en-US" sz="200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fr-FR" sz="2000">
                          <a:effectLst/>
                        </a:rPr>
                        <a:t>Oracle, SQL Server, Sybase etc.</a:t>
                      </a:r>
                      <a:endParaRPr lang="fr-FR" sz="200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tc>
                  <a:txBody>
                    <a:bodyPr/>
                    <a:lstStyle/>
                    <a:p>
                      <a:pPr algn="just" fontAlgn="t"/>
                      <a:r>
                        <a:rPr lang="en-US" sz="2000" dirty="0">
                          <a:effectLst/>
                        </a:rPr>
                        <a:t>Cobol, C++ etc.</a:t>
                      </a:r>
                      <a:endParaRPr lang="en-US" sz="2000" dirty="0">
                        <a:solidFill>
                          <a:schemeClr val="bg1"/>
                        </a:solidFill>
                        <a:effectLst/>
                        <a:latin typeface="Times New Roman" panose="02020603050405020304" pitchFamily="18" charset="0"/>
                        <a:cs typeface="Times New Roman" panose="02020603050405020304" pitchFamily="18" charset="0"/>
                      </a:endParaRPr>
                    </a:p>
                  </a:txBody>
                  <a:tcPr marL="12627" marR="12627" marT="12627" marB="12627"/>
                </a:tc>
                <a:extLst>
                  <a:ext uri="{0D108BD9-81ED-4DB2-BD59-A6C34878D82A}">
                    <a16:rowId xmlns:a16="http://schemas.microsoft.com/office/drawing/2014/main" val="725013781"/>
                  </a:ext>
                </a:extLst>
              </a:tr>
            </a:tbl>
          </a:graphicData>
        </a:graphic>
      </p:graphicFrame>
    </p:spTree>
    <p:extLst>
      <p:ext uri="{BB962C8B-B14F-4D97-AF65-F5344CB8AC3E}">
        <p14:creationId xmlns:p14="http://schemas.microsoft.com/office/powerpoint/2010/main" val="2256505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5239C4-D143-49BF-A8A1-2D344CF21C37}"/>
              </a:ext>
            </a:extLst>
          </p:cNvPr>
          <p:cNvSpPr/>
          <p:nvPr/>
        </p:nvSpPr>
        <p:spPr>
          <a:xfrm>
            <a:off x="0" y="43601"/>
            <a:ext cx="12192000" cy="3600986"/>
          </a:xfrm>
          <a:prstGeom prst="rect">
            <a:avLst/>
          </a:prstGeom>
        </p:spPr>
        <p:txBody>
          <a:bodyPr wrap="square">
            <a:spAutoFit/>
          </a:bodyPr>
          <a:lstStyle/>
          <a:p>
            <a:pPr algn="ctr"/>
            <a:r>
              <a:rPr lang="en-US" sz="2400" dirty="0">
                <a:solidFill>
                  <a:srgbClr val="FFFF00"/>
                </a:solidFill>
                <a:latin typeface="Cambria" panose="02040503050406030204" pitchFamily="18" charset="0"/>
                <a:ea typeface="Cambria" panose="02040503050406030204" pitchFamily="18" charset="0"/>
              </a:rPr>
              <a:t>Advantages of DBMS</a:t>
            </a:r>
          </a:p>
          <a:p>
            <a:pPr algn="just"/>
            <a:endParaRPr lang="en-US" sz="2400" dirty="0">
              <a:latin typeface="Cambria" panose="02040503050406030204" pitchFamily="18" charset="0"/>
              <a:ea typeface="Cambria" panose="02040503050406030204" pitchFamily="18" charset="0"/>
            </a:endParaRPr>
          </a:p>
          <a:p>
            <a:pPr algn="just">
              <a:buFont typeface="Arial" panose="020B0604020202020204" pitchFamily="34" charset="0"/>
              <a:buChar char="•"/>
            </a:pPr>
            <a:r>
              <a:rPr lang="en-US" sz="2000" b="1" dirty="0">
                <a:solidFill>
                  <a:srgbClr val="FFC000"/>
                </a:solidFill>
                <a:latin typeface="Cambria" panose="02040503050406030204" pitchFamily="18" charset="0"/>
                <a:ea typeface="Cambria" panose="02040503050406030204" pitchFamily="18" charset="0"/>
              </a:rPr>
              <a:t>Controls database redundancy:</a:t>
            </a:r>
            <a:r>
              <a:rPr lang="en-US" sz="2000" dirty="0">
                <a:latin typeface="Cambria" panose="02040503050406030204" pitchFamily="18" charset="0"/>
                <a:ea typeface="Cambria" panose="02040503050406030204" pitchFamily="18" charset="0"/>
              </a:rPr>
              <a:t> It can control data redundancy because it stores all the data in one single database file and that recorded data is placed in the database.</a:t>
            </a:r>
          </a:p>
          <a:p>
            <a:pPr algn="just">
              <a:buFont typeface="Arial" panose="020B0604020202020204" pitchFamily="34" charset="0"/>
              <a:buChar char="•"/>
            </a:pPr>
            <a:r>
              <a:rPr lang="en-US" sz="2000" b="1" dirty="0">
                <a:solidFill>
                  <a:srgbClr val="FFC000"/>
                </a:solidFill>
                <a:latin typeface="Cambria" panose="02040503050406030204" pitchFamily="18" charset="0"/>
                <a:ea typeface="Cambria" panose="02040503050406030204" pitchFamily="18" charset="0"/>
              </a:rPr>
              <a:t>Data sharing:</a:t>
            </a:r>
            <a:r>
              <a:rPr lang="en-US" sz="2000" dirty="0">
                <a:latin typeface="Cambria" panose="02040503050406030204" pitchFamily="18" charset="0"/>
                <a:ea typeface="Cambria" panose="02040503050406030204" pitchFamily="18" charset="0"/>
              </a:rPr>
              <a:t> In DBMS, the authorized users of an organization can share the data among multiple users.</a:t>
            </a:r>
          </a:p>
          <a:p>
            <a:pPr algn="just">
              <a:buFont typeface="Arial" panose="020B0604020202020204" pitchFamily="34" charset="0"/>
              <a:buChar char="•"/>
            </a:pPr>
            <a:r>
              <a:rPr lang="en-US" sz="2000" b="1" dirty="0">
                <a:solidFill>
                  <a:srgbClr val="FFC000"/>
                </a:solidFill>
                <a:latin typeface="Cambria" panose="02040503050406030204" pitchFamily="18" charset="0"/>
                <a:ea typeface="Cambria" panose="02040503050406030204" pitchFamily="18" charset="0"/>
              </a:rPr>
              <a:t>Easily Maintenance:</a:t>
            </a:r>
            <a:r>
              <a:rPr lang="en-US" sz="2000" dirty="0">
                <a:latin typeface="Cambria" panose="02040503050406030204" pitchFamily="18" charset="0"/>
                <a:ea typeface="Cambria" panose="02040503050406030204" pitchFamily="18" charset="0"/>
              </a:rPr>
              <a:t> It can be easily maintainable due to the centralized nature of the database system.</a:t>
            </a:r>
          </a:p>
          <a:p>
            <a:pPr algn="just">
              <a:buFont typeface="Arial" panose="020B0604020202020204" pitchFamily="34" charset="0"/>
              <a:buChar char="•"/>
            </a:pPr>
            <a:r>
              <a:rPr lang="en-US" sz="2000" b="1" dirty="0">
                <a:solidFill>
                  <a:srgbClr val="FFC000"/>
                </a:solidFill>
                <a:latin typeface="Cambria" panose="02040503050406030204" pitchFamily="18" charset="0"/>
                <a:ea typeface="Cambria" panose="02040503050406030204" pitchFamily="18" charset="0"/>
              </a:rPr>
              <a:t>Reduce time:</a:t>
            </a:r>
            <a:r>
              <a:rPr lang="en-US" sz="2000" dirty="0">
                <a:latin typeface="Cambria" panose="02040503050406030204" pitchFamily="18" charset="0"/>
                <a:ea typeface="Cambria" panose="02040503050406030204" pitchFamily="18" charset="0"/>
              </a:rPr>
              <a:t> It reduces development time and maintenance need.</a:t>
            </a:r>
          </a:p>
          <a:p>
            <a:pPr algn="just">
              <a:buFont typeface="Arial" panose="020B0604020202020204" pitchFamily="34" charset="0"/>
              <a:buChar char="•"/>
            </a:pPr>
            <a:r>
              <a:rPr lang="en-US" sz="2000" b="1" dirty="0">
                <a:solidFill>
                  <a:srgbClr val="FFC000"/>
                </a:solidFill>
                <a:latin typeface="Cambria" panose="02040503050406030204" pitchFamily="18" charset="0"/>
                <a:ea typeface="Cambria" panose="02040503050406030204" pitchFamily="18" charset="0"/>
              </a:rPr>
              <a:t>Backup:</a:t>
            </a:r>
            <a:r>
              <a:rPr lang="en-US" sz="2000" dirty="0">
                <a:latin typeface="Cambria" panose="02040503050406030204" pitchFamily="18" charset="0"/>
                <a:ea typeface="Cambria" panose="02040503050406030204" pitchFamily="18" charset="0"/>
              </a:rPr>
              <a:t> It provides backup and recovery subsystems which create automatic backup of data from hardware and software failures and restores the data if required.</a:t>
            </a:r>
          </a:p>
          <a:p>
            <a:pPr algn="just">
              <a:buFont typeface="Arial" panose="020B0604020202020204" pitchFamily="34" charset="0"/>
              <a:buChar char="•"/>
            </a:pPr>
            <a:r>
              <a:rPr lang="en-US" sz="2000" b="1" dirty="0">
                <a:solidFill>
                  <a:srgbClr val="FFC000"/>
                </a:solidFill>
                <a:latin typeface="Cambria" panose="02040503050406030204" pitchFamily="18" charset="0"/>
                <a:ea typeface="Cambria" panose="02040503050406030204" pitchFamily="18" charset="0"/>
              </a:rPr>
              <a:t>multiple user interface:</a:t>
            </a:r>
            <a:r>
              <a:rPr lang="en-US" sz="2000" dirty="0">
                <a:latin typeface="Cambria" panose="02040503050406030204" pitchFamily="18" charset="0"/>
                <a:ea typeface="Cambria" panose="02040503050406030204" pitchFamily="18" charset="0"/>
              </a:rPr>
              <a:t> It provides different types of user interfaces like graphical user interfaces, application program interfaces</a:t>
            </a:r>
            <a:endParaRPr lang="en-US" sz="2000" b="0" i="0" dirty="0">
              <a:effectLst/>
              <a:latin typeface="Cambria" panose="02040503050406030204" pitchFamily="18" charset="0"/>
              <a:ea typeface="Cambria" panose="02040503050406030204" pitchFamily="18" charset="0"/>
            </a:endParaRPr>
          </a:p>
        </p:txBody>
      </p:sp>
      <p:sp>
        <p:nvSpPr>
          <p:cNvPr id="3" name="Rectangle 2">
            <a:extLst>
              <a:ext uri="{FF2B5EF4-FFF2-40B4-BE49-F238E27FC236}">
                <a16:creationId xmlns:a16="http://schemas.microsoft.com/office/drawing/2014/main" id="{47099D9B-D04B-43FD-BC91-09EC80952B95}"/>
              </a:ext>
            </a:extLst>
          </p:cNvPr>
          <p:cNvSpPr/>
          <p:nvPr/>
        </p:nvSpPr>
        <p:spPr>
          <a:xfrm>
            <a:off x="0" y="3507435"/>
            <a:ext cx="12192000" cy="2985433"/>
          </a:xfrm>
          <a:prstGeom prst="rect">
            <a:avLst/>
          </a:prstGeom>
        </p:spPr>
        <p:txBody>
          <a:bodyPr wrap="square">
            <a:spAutoFit/>
          </a:bodyPr>
          <a:lstStyle/>
          <a:p>
            <a:pPr algn="ctr"/>
            <a:r>
              <a:rPr lang="en-US" sz="2400" dirty="0">
                <a:solidFill>
                  <a:srgbClr val="FFFF00"/>
                </a:solidFill>
                <a:latin typeface="Cambria" panose="02040503050406030204" pitchFamily="18" charset="0"/>
                <a:ea typeface="Cambria" panose="02040503050406030204" pitchFamily="18" charset="0"/>
              </a:rPr>
              <a:t>Disadvantages of DBMS</a:t>
            </a:r>
          </a:p>
          <a:p>
            <a:pPr algn="just"/>
            <a:endParaRPr lang="en-US" sz="2400" dirty="0">
              <a:latin typeface="Cambria" panose="02040503050406030204" pitchFamily="18" charset="0"/>
              <a:ea typeface="Cambria" panose="02040503050406030204" pitchFamily="18" charset="0"/>
            </a:endParaRPr>
          </a:p>
          <a:p>
            <a:pPr algn="just">
              <a:buFont typeface="Arial" panose="020B0604020202020204" pitchFamily="34" charset="0"/>
              <a:buChar char="•"/>
            </a:pPr>
            <a:r>
              <a:rPr lang="en-US" sz="2000" b="1" dirty="0">
                <a:solidFill>
                  <a:srgbClr val="FFC000"/>
                </a:solidFill>
                <a:latin typeface="Cambria" panose="02040503050406030204" pitchFamily="18" charset="0"/>
                <a:ea typeface="Cambria" panose="02040503050406030204" pitchFamily="18" charset="0"/>
              </a:rPr>
              <a:t>Cost of Hardware and Software:</a:t>
            </a:r>
            <a:r>
              <a:rPr lang="en-US" sz="2000" dirty="0">
                <a:latin typeface="Cambria" panose="02040503050406030204" pitchFamily="18" charset="0"/>
                <a:ea typeface="Cambria" panose="02040503050406030204" pitchFamily="18" charset="0"/>
              </a:rPr>
              <a:t> It requires a high speed of data processor and large memory size to run DBMS software.</a:t>
            </a:r>
          </a:p>
          <a:p>
            <a:pPr algn="just">
              <a:buFont typeface="Arial" panose="020B0604020202020204" pitchFamily="34" charset="0"/>
              <a:buChar char="•"/>
            </a:pPr>
            <a:r>
              <a:rPr lang="en-US" sz="2000" b="1" dirty="0">
                <a:solidFill>
                  <a:srgbClr val="FFC000"/>
                </a:solidFill>
                <a:latin typeface="Cambria" panose="02040503050406030204" pitchFamily="18" charset="0"/>
                <a:ea typeface="Cambria" panose="02040503050406030204" pitchFamily="18" charset="0"/>
              </a:rPr>
              <a:t>Size:</a:t>
            </a:r>
            <a:r>
              <a:rPr lang="en-US" sz="2000" dirty="0">
                <a:latin typeface="Cambria" panose="02040503050406030204" pitchFamily="18" charset="0"/>
                <a:ea typeface="Cambria" panose="02040503050406030204" pitchFamily="18" charset="0"/>
              </a:rPr>
              <a:t> It occupies a large space of disks and large memory to run them efficiently.</a:t>
            </a:r>
          </a:p>
          <a:p>
            <a:pPr algn="just">
              <a:buFont typeface="Arial" panose="020B0604020202020204" pitchFamily="34" charset="0"/>
              <a:buChar char="•"/>
            </a:pPr>
            <a:r>
              <a:rPr lang="en-US" sz="2000" b="1" dirty="0">
                <a:solidFill>
                  <a:srgbClr val="FFC000"/>
                </a:solidFill>
                <a:latin typeface="Cambria" panose="02040503050406030204" pitchFamily="18" charset="0"/>
                <a:ea typeface="Cambria" panose="02040503050406030204" pitchFamily="18" charset="0"/>
              </a:rPr>
              <a:t>Complexity:</a:t>
            </a:r>
            <a:r>
              <a:rPr lang="en-US" sz="2000" dirty="0">
                <a:latin typeface="Cambria" panose="02040503050406030204" pitchFamily="18" charset="0"/>
                <a:ea typeface="Cambria" panose="02040503050406030204" pitchFamily="18" charset="0"/>
              </a:rPr>
              <a:t> Database system creates additional complexity and requirements.</a:t>
            </a:r>
          </a:p>
          <a:p>
            <a:pPr algn="just">
              <a:buFont typeface="Arial" panose="020B0604020202020204" pitchFamily="34" charset="0"/>
              <a:buChar char="•"/>
            </a:pPr>
            <a:r>
              <a:rPr lang="en-US" sz="2000" b="1" dirty="0">
                <a:solidFill>
                  <a:srgbClr val="FFC000"/>
                </a:solidFill>
                <a:latin typeface="Cambria" panose="02040503050406030204" pitchFamily="18" charset="0"/>
                <a:ea typeface="Cambria" panose="02040503050406030204" pitchFamily="18" charset="0"/>
              </a:rPr>
              <a:t>Higher impact of failure:</a:t>
            </a:r>
            <a:r>
              <a:rPr lang="en-US" sz="2000" dirty="0">
                <a:latin typeface="Cambria" panose="02040503050406030204" pitchFamily="18" charset="0"/>
                <a:ea typeface="Cambria" panose="02040503050406030204" pitchFamily="18" charset="0"/>
              </a:rPr>
              <a:t> Failure is highly impacted the database because in most of the organization, all the data stored in a single database and if the database is damaged due to electric failure or database corruption then the data may be lost forever.</a:t>
            </a:r>
            <a:endParaRPr lang="en-US" sz="2000" b="0"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73007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0F23497-6757-4166-85C4-FDC3D6F65B6C}"/>
              </a:ext>
            </a:extLst>
          </p:cNvPr>
          <p:cNvSpPr/>
          <p:nvPr/>
        </p:nvSpPr>
        <p:spPr>
          <a:xfrm>
            <a:off x="2169489" y="-5306"/>
            <a:ext cx="8042971" cy="523220"/>
          </a:xfrm>
          <a:prstGeom prst="rect">
            <a:avLst/>
          </a:prstGeom>
        </p:spPr>
        <p:txBody>
          <a:bodyPr wrap="none">
            <a:spAutoFit/>
          </a:bodyPr>
          <a:lstStyle/>
          <a:p>
            <a:r>
              <a:rPr lang="en-US" sz="2800" dirty="0">
                <a:solidFill>
                  <a:srgbClr val="FFFF00"/>
                </a:solidFill>
                <a:latin typeface="Cambria" panose="02040503050406030204" pitchFamily="18" charset="0"/>
                <a:ea typeface="Cambria" panose="02040503050406030204" pitchFamily="18" charset="0"/>
              </a:rPr>
              <a:t>Relational Database Management Systems(RDBMS)</a:t>
            </a:r>
          </a:p>
        </p:txBody>
      </p:sp>
      <p:sp>
        <p:nvSpPr>
          <p:cNvPr id="5" name="Rectangle 4">
            <a:extLst>
              <a:ext uri="{FF2B5EF4-FFF2-40B4-BE49-F238E27FC236}">
                <a16:creationId xmlns:a16="http://schemas.microsoft.com/office/drawing/2014/main" id="{6CAD5ACB-EF1C-4501-9A6E-69E37186F0D5}"/>
              </a:ext>
            </a:extLst>
          </p:cNvPr>
          <p:cNvSpPr/>
          <p:nvPr/>
        </p:nvSpPr>
        <p:spPr>
          <a:xfrm>
            <a:off x="0" y="627743"/>
            <a:ext cx="12191999" cy="2554545"/>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RDBMS stands for Relational Database Management Systems. All modern database management systems like SQL, MS SQL Server, IBM DB2, ORACLE, My-SQL and Microsoft Access are based on RDBMS. It is called Relational Data Base Management System (RDBMS) because it is based on relational model introduced by E.F. Codd. Data is represented in terms of tuples (rows) in RDBMS.</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Relational database is most commonly used database. It contains number of tables and each table has its own primary key.</a:t>
            </a:r>
          </a:p>
          <a:p>
            <a:pPr algn="just"/>
            <a:r>
              <a:rPr lang="en-US" sz="2000" dirty="0">
                <a:latin typeface="Cambria" panose="02040503050406030204" pitchFamily="18" charset="0"/>
                <a:ea typeface="Cambria" panose="02040503050406030204" pitchFamily="18" charset="0"/>
              </a:rPr>
              <a:t>Due to a collection of organized set of tables, data can be accessed easily in RDBMS.</a:t>
            </a:r>
          </a:p>
        </p:txBody>
      </p:sp>
    </p:spTree>
    <p:extLst>
      <p:ext uri="{BB962C8B-B14F-4D97-AF65-F5344CB8AC3E}">
        <p14:creationId xmlns:p14="http://schemas.microsoft.com/office/powerpoint/2010/main" val="706343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DEB13FA-969B-41B4-B30B-CDEC83983A7B}"/>
              </a:ext>
            </a:extLst>
          </p:cNvPr>
          <p:cNvGraphicFramePr>
            <a:graphicFrameLocks noGrp="1"/>
          </p:cNvGraphicFramePr>
          <p:nvPr>
            <p:extLst>
              <p:ext uri="{D42A27DB-BD31-4B8C-83A1-F6EECF244321}">
                <p14:modId xmlns:p14="http://schemas.microsoft.com/office/powerpoint/2010/main" val="4245528362"/>
              </p:ext>
            </p:extLst>
          </p:nvPr>
        </p:nvGraphicFramePr>
        <p:xfrm>
          <a:off x="1" y="0"/>
          <a:ext cx="12191999" cy="6870606"/>
        </p:xfrm>
        <a:graphic>
          <a:graphicData uri="http://schemas.openxmlformats.org/drawingml/2006/table">
            <a:tbl>
              <a:tblPr>
                <a:tableStyleId>{BC89EF96-8CEA-46FF-86C4-4CE0E7609802}</a:tableStyleId>
              </a:tblPr>
              <a:tblGrid>
                <a:gridCol w="5856626">
                  <a:extLst>
                    <a:ext uri="{9D8B030D-6E8A-4147-A177-3AD203B41FA5}">
                      <a16:colId xmlns:a16="http://schemas.microsoft.com/office/drawing/2014/main" val="2821511873"/>
                    </a:ext>
                  </a:extLst>
                </a:gridCol>
                <a:gridCol w="6335373">
                  <a:extLst>
                    <a:ext uri="{9D8B030D-6E8A-4147-A177-3AD203B41FA5}">
                      <a16:colId xmlns:a16="http://schemas.microsoft.com/office/drawing/2014/main" val="2002616671"/>
                    </a:ext>
                  </a:extLst>
                </a:gridCol>
              </a:tblGrid>
              <a:tr h="334479">
                <a:tc>
                  <a:txBody>
                    <a:bodyPr/>
                    <a:lstStyle/>
                    <a:p>
                      <a:pPr algn="ctr" fontAlgn="t"/>
                      <a:r>
                        <a:rPr lang="en-US" sz="1800" dirty="0">
                          <a:solidFill>
                            <a:srgbClr val="FFFF00"/>
                          </a:solidFill>
                          <a:effectLst/>
                          <a:latin typeface="Cambria" panose="02040503050406030204" pitchFamily="18" charset="0"/>
                          <a:ea typeface="Cambria" panose="02040503050406030204" pitchFamily="18" charset="0"/>
                        </a:rPr>
                        <a:t>DBMS</a:t>
                      </a:r>
                    </a:p>
                  </a:txBody>
                  <a:tcPr marL="36382" marR="36382" marT="36382" marB="36382"/>
                </a:tc>
                <a:tc>
                  <a:txBody>
                    <a:bodyPr/>
                    <a:lstStyle/>
                    <a:p>
                      <a:pPr algn="ctr" fontAlgn="t"/>
                      <a:r>
                        <a:rPr lang="en-US" sz="1800" dirty="0">
                          <a:solidFill>
                            <a:srgbClr val="FFFF00"/>
                          </a:solidFill>
                          <a:effectLst/>
                          <a:latin typeface="Cambria" panose="02040503050406030204" pitchFamily="18" charset="0"/>
                          <a:ea typeface="Cambria" panose="02040503050406030204" pitchFamily="18" charset="0"/>
                        </a:rPr>
                        <a:t>RDBMS</a:t>
                      </a:r>
                    </a:p>
                  </a:txBody>
                  <a:tcPr marL="36382" marR="36382" marT="36382" marB="36382"/>
                </a:tc>
                <a:extLst>
                  <a:ext uri="{0D108BD9-81ED-4DB2-BD59-A6C34878D82A}">
                    <a16:rowId xmlns:a16="http://schemas.microsoft.com/office/drawing/2014/main" val="70120515"/>
                  </a:ext>
                </a:extLst>
              </a:tr>
              <a:tr h="483224">
                <a:tc>
                  <a:txBody>
                    <a:bodyPr/>
                    <a:lstStyle/>
                    <a:p>
                      <a:pPr algn="ctr" fontAlgn="t"/>
                      <a:r>
                        <a:rPr lang="en-US" sz="1800" dirty="0">
                          <a:effectLst/>
                          <a:latin typeface="Cambria" panose="02040503050406030204" pitchFamily="18" charset="0"/>
                          <a:ea typeface="Cambria" panose="02040503050406030204" pitchFamily="18" charset="0"/>
                        </a:rPr>
                        <a:t>DBMS applications store data as file.</a:t>
                      </a:r>
                      <a:endParaRPr lang="en-US" sz="1800" dirty="0">
                        <a:solidFill>
                          <a:srgbClr val="333333"/>
                        </a:solidFill>
                        <a:effectLst/>
                        <a:latin typeface="Cambria" panose="02040503050406030204" pitchFamily="18" charset="0"/>
                        <a:ea typeface="Cambria" panose="02040503050406030204" pitchFamily="18" charset="0"/>
                      </a:endParaRPr>
                    </a:p>
                  </a:txBody>
                  <a:tcPr marL="24255" marR="24255" marT="24255" marB="24255"/>
                </a:tc>
                <a:tc>
                  <a:txBody>
                    <a:bodyPr/>
                    <a:lstStyle/>
                    <a:p>
                      <a:pPr algn="ctr" fontAlgn="t"/>
                      <a:r>
                        <a:rPr lang="en-US" sz="1800" dirty="0">
                          <a:effectLst/>
                          <a:latin typeface="Cambria" panose="02040503050406030204" pitchFamily="18" charset="0"/>
                          <a:ea typeface="Cambria" panose="02040503050406030204" pitchFamily="18" charset="0"/>
                        </a:rPr>
                        <a:t>RDBMS applications store data in a tabular form.</a:t>
                      </a:r>
                      <a:endParaRPr lang="en-US" sz="1800" dirty="0">
                        <a:solidFill>
                          <a:srgbClr val="333333"/>
                        </a:solidFill>
                        <a:effectLst/>
                        <a:latin typeface="Cambria" panose="02040503050406030204" pitchFamily="18" charset="0"/>
                        <a:ea typeface="Cambria" panose="02040503050406030204" pitchFamily="18" charset="0"/>
                      </a:endParaRPr>
                    </a:p>
                  </a:txBody>
                  <a:tcPr marL="24255" marR="24255" marT="24255" marB="24255"/>
                </a:tc>
                <a:extLst>
                  <a:ext uri="{0D108BD9-81ED-4DB2-BD59-A6C34878D82A}">
                    <a16:rowId xmlns:a16="http://schemas.microsoft.com/office/drawing/2014/main" val="3774829511"/>
                  </a:ext>
                </a:extLst>
              </a:tr>
              <a:tr h="890943">
                <a:tc>
                  <a:txBody>
                    <a:bodyPr/>
                    <a:lstStyle/>
                    <a:p>
                      <a:pPr algn="ctr" fontAlgn="t"/>
                      <a:r>
                        <a:rPr lang="en-US" sz="1800" dirty="0">
                          <a:effectLst/>
                          <a:latin typeface="Cambria" panose="02040503050406030204" pitchFamily="18" charset="0"/>
                          <a:ea typeface="Cambria" panose="02040503050406030204" pitchFamily="18" charset="0"/>
                        </a:rPr>
                        <a:t>In DBMS, data is generally stored in either a hierarchical form or a navigational form.</a:t>
                      </a:r>
                      <a:endParaRPr lang="en-US" sz="1800" dirty="0">
                        <a:solidFill>
                          <a:srgbClr val="333333"/>
                        </a:solidFill>
                        <a:effectLst/>
                        <a:latin typeface="Cambria" panose="02040503050406030204" pitchFamily="18" charset="0"/>
                        <a:ea typeface="Cambria" panose="02040503050406030204" pitchFamily="18" charset="0"/>
                      </a:endParaRPr>
                    </a:p>
                  </a:txBody>
                  <a:tcPr marL="24255" marR="24255" marT="24255" marB="24255"/>
                </a:tc>
                <a:tc>
                  <a:txBody>
                    <a:bodyPr/>
                    <a:lstStyle/>
                    <a:p>
                      <a:pPr algn="ctr" fontAlgn="t"/>
                      <a:r>
                        <a:rPr lang="en-US" sz="1800" dirty="0">
                          <a:effectLst/>
                          <a:latin typeface="Cambria" panose="02040503050406030204" pitchFamily="18" charset="0"/>
                          <a:ea typeface="Cambria" panose="02040503050406030204" pitchFamily="18" charset="0"/>
                        </a:rPr>
                        <a:t>In RDBMS, the tables have an identifier called primary key and the data values are stored in the form of tables.</a:t>
                      </a:r>
                      <a:endParaRPr lang="en-US" sz="1800" dirty="0">
                        <a:solidFill>
                          <a:srgbClr val="333333"/>
                        </a:solidFill>
                        <a:effectLst/>
                        <a:latin typeface="Cambria" panose="02040503050406030204" pitchFamily="18" charset="0"/>
                        <a:ea typeface="Cambria" panose="02040503050406030204" pitchFamily="18" charset="0"/>
                      </a:endParaRPr>
                    </a:p>
                  </a:txBody>
                  <a:tcPr marL="24255" marR="24255" marT="24255" marB="24255"/>
                </a:tc>
                <a:extLst>
                  <a:ext uri="{0D108BD9-81ED-4DB2-BD59-A6C34878D82A}">
                    <a16:rowId xmlns:a16="http://schemas.microsoft.com/office/drawing/2014/main" val="3563096833"/>
                  </a:ext>
                </a:extLst>
              </a:tr>
              <a:tr h="347317">
                <a:tc>
                  <a:txBody>
                    <a:bodyPr/>
                    <a:lstStyle/>
                    <a:p>
                      <a:pPr algn="ctr" fontAlgn="t"/>
                      <a:r>
                        <a:rPr lang="en-US" sz="1800" dirty="0">
                          <a:effectLst/>
                          <a:latin typeface="Cambria" panose="02040503050406030204" pitchFamily="18" charset="0"/>
                          <a:ea typeface="Cambria" panose="02040503050406030204" pitchFamily="18" charset="0"/>
                        </a:rPr>
                        <a:t>Normalization is not present in DBMS.</a:t>
                      </a:r>
                      <a:endParaRPr lang="en-US" sz="1800" dirty="0">
                        <a:solidFill>
                          <a:srgbClr val="333333"/>
                        </a:solidFill>
                        <a:effectLst/>
                        <a:latin typeface="Cambria" panose="02040503050406030204" pitchFamily="18" charset="0"/>
                        <a:ea typeface="Cambria" panose="02040503050406030204" pitchFamily="18" charset="0"/>
                      </a:endParaRPr>
                    </a:p>
                  </a:txBody>
                  <a:tcPr marL="24255" marR="24255" marT="24255" marB="24255"/>
                </a:tc>
                <a:tc>
                  <a:txBody>
                    <a:bodyPr/>
                    <a:lstStyle/>
                    <a:p>
                      <a:pPr algn="ctr" fontAlgn="t"/>
                      <a:r>
                        <a:rPr lang="en-US" sz="1800">
                          <a:effectLst/>
                          <a:latin typeface="Cambria" panose="02040503050406030204" pitchFamily="18" charset="0"/>
                          <a:ea typeface="Cambria" panose="02040503050406030204" pitchFamily="18" charset="0"/>
                        </a:rPr>
                        <a:t>Normalization is present in RDBMS.</a:t>
                      </a:r>
                      <a:endParaRPr lang="en-US" sz="1800">
                        <a:solidFill>
                          <a:srgbClr val="333333"/>
                        </a:solidFill>
                        <a:effectLst/>
                        <a:latin typeface="Cambria" panose="02040503050406030204" pitchFamily="18" charset="0"/>
                        <a:ea typeface="Cambria" panose="02040503050406030204" pitchFamily="18" charset="0"/>
                      </a:endParaRPr>
                    </a:p>
                  </a:txBody>
                  <a:tcPr marL="24255" marR="24255" marT="24255" marB="24255"/>
                </a:tc>
                <a:extLst>
                  <a:ext uri="{0D108BD9-81ED-4DB2-BD59-A6C34878D82A}">
                    <a16:rowId xmlns:a16="http://schemas.microsoft.com/office/drawing/2014/main" val="3305531544"/>
                  </a:ext>
                </a:extLst>
              </a:tr>
              <a:tr h="1026851">
                <a:tc>
                  <a:txBody>
                    <a:bodyPr/>
                    <a:lstStyle/>
                    <a:p>
                      <a:pPr algn="ctr" fontAlgn="t"/>
                      <a:r>
                        <a:rPr lang="en-US" sz="1800" dirty="0">
                          <a:effectLst/>
                          <a:latin typeface="Cambria" panose="02040503050406030204" pitchFamily="18" charset="0"/>
                          <a:ea typeface="Cambria" panose="02040503050406030204" pitchFamily="18" charset="0"/>
                        </a:rPr>
                        <a:t>DBMS does not apply any security with regards to data manipulation.</a:t>
                      </a:r>
                      <a:endParaRPr lang="en-US" sz="1800" dirty="0">
                        <a:solidFill>
                          <a:srgbClr val="333333"/>
                        </a:solidFill>
                        <a:effectLst/>
                        <a:latin typeface="Cambria" panose="02040503050406030204" pitchFamily="18" charset="0"/>
                        <a:ea typeface="Cambria" panose="02040503050406030204" pitchFamily="18" charset="0"/>
                      </a:endParaRPr>
                    </a:p>
                  </a:txBody>
                  <a:tcPr marL="24255" marR="24255" marT="24255" marB="24255"/>
                </a:tc>
                <a:tc>
                  <a:txBody>
                    <a:bodyPr/>
                    <a:lstStyle/>
                    <a:p>
                      <a:pPr algn="ctr" fontAlgn="t"/>
                      <a:r>
                        <a:rPr lang="en-US" sz="1800">
                          <a:effectLst/>
                          <a:latin typeface="Cambria" panose="02040503050406030204" pitchFamily="18" charset="0"/>
                          <a:ea typeface="Cambria" panose="02040503050406030204" pitchFamily="18" charset="0"/>
                        </a:rPr>
                        <a:t>RDBMS defines the integrity constraint for the purpose of ACID (Atomocity, Consistency, Isolation and Durability) property.</a:t>
                      </a:r>
                      <a:endParaRPr lang="en-US" sz="1800">
                        <a:solidFill>
                          <a:srgbClr val="333333"/>
                        </a:solidFill>
                        <a:effectLst/>
                        <a:latin typeface="Cambria" panose="02040503050406030204" pitchFamily="18" charset="0"/>
                        <a:ea typeface="Cambria" panose="02040503050406030204" pitchFamily="18" charset="0"/>
                      </a:endParaRPr>
                    </a:p>
                  </a:txBody>
                  <a:tcPr marL="24255" marR="24255" marT="24255" marB="24255"/>
                </a:tc>
                <a:extLst>
                  <a:ext uri="{0D108BD9-81ED-4DB2-BD59-A6C34878D82A}">
                    <a16:rowId xmlns:a16="http://schemas.microsoft.com/office/drawing/2014/main" val="1840330171"/>
                  </a:ext>
                </a:extLst>
              </a:tr>
              <a:tr h="1026851">
                <a:tc>
                  <a:txBody>
                    <a:bodyPr/>
                    <a:lstStyle/>
                    <a:p>
                      <a:pPr algn="ctr" fontAlgn="t"/>
                      <a:r>
                        <a:rPr lang="en-US" sz="1800" dirty="0">
                          <a:effectLst/>
                          <a:latin typeface="Cambria" panose="02040503050406030204" pitchFamily="18" charset="0"/>
                          <a:ea typeface="Cambria" panose="02040503050406030204" pitchFamily="18" charset="0"/>
                        </a:rPr>
                        <a:t>DBMS uses file system to store data, so there will be no relation between the tables.</a:t>
                      </a:r>
                      <a:endParaRPr lang="en-US" sz="1800" dirty="0">
                        <a:solidFill>
                          <a:srgbClr val="333333"/>
                        </a:solidFill>
                        <a:effectLst/>
                        <a:latin typeface="Cambria" panose="02040503050406030204" pitchFamily="18" charset="0"/>
                        <a:ea typeface="Cambria" panose="02040503050406030204" pitchFamily="18" charset="0"/>
                      </a:endParaRPr>
                    </a:p>
                  </a:txBody>
                  <a:tcPr marL="24255" marR="24255" marT="24255" marB="24255"/>
                </a:tc>
                <a:tc>
                  <a:txBody>
                    <a:bodyPr/>
                    <a:lstStyle/>
                    <a:p>
                      <a:pPr algn="ctr" fontAlgn="t"/>
                      <a:r>
                        <a:rPr lang="en-US" sz="1800">
                          <a:effectLst/>
                          <a:latin typeface="Cambria" panose="02040503050406030204" pitchFamily="18" charset="0"/>
                          <a:ea typeface="Cambria" panose="02040503050406030204" pitchFamily="18" charset="0"/>
                        </a:rPr>
                        <a:t>in RDBMS, data values are stored in the form of tables, so a relationship between these data values will be stored in the form of a table as well.</a:t>
                      </a:r>
                      <a:endParaRPr lang="en-US" sz="1800">
                        <a:solidFill>
                          <a:srgbClr val="333333"/>
                        </a:solidFill>
                        <a:effectLst/>
                        <a:latin typeface="Cambria" panose="02040503050406030204" pitchFamily="18" charset="0"/>
                        <a:ea typeface="Cambria" panose="02040503050406030204" pitchFamily="18" charset="0"/>
                      </a:endParaRPr>
                    </a:p>
                  </a:txBody>
                  <a:tcPr marL="24255" marR="24255" marT="24255" marB="24255"/>
                </a:tc>
                <a:extLst>
                  <a:ext uri="{0D108BD9-81ED-4DB2-BD59-A6C34878D82A}">
                    <a16:rowId xmlns:a16="http://schemas.microsoft.com/office/drawing/2014/main" val="377350207"/>
                  </a:ext>
                </a:extLst>
              </a:tr>
              <a:tr h="1026851">
                <a:tc>
                  <a:txBody>
                    <a:bodyPr/>
                    <a:lstStyle/>
                    <a:p>
                      <a:pPr algn="ctr" fontAlgn="t"/>
                      <a:r>
                        <a:rPr lang="en-US" sz="1800" dirty="0">
                          <a:effectLst/>
                          <a:latin typeface="Cambria" panose="02040503050406030204" pitchFamily="18" charset="0"/>
                          <a:ea typeface="Cambria" panose="02040503050406030204" pitchFamily="18" charset="0"/>
                        </a:rPr>
                        <a:t>DBMS has to provide some uniform methods to access the stored information.</a:t>
                      </a:r>
                      <a:endParaRPr lang="en-US" sz="1800" dirty="0">
                        <a:solidFill>
                          <a:srgbClr val="333333"/>
                        </a:solidFill>
                        <a:effectLst/>
                        <a:latin typeface="Cambria" panose="02040503050406030204" pitchFamily="18" charset="0"/>
                        <a:ea typeface="Cambria" panose="02040503050406030204" pitchFamily="18" charset="0"/>
                      </a:endParaRPr>
                    </a:p>
                  </a:txBody>
                  <a:tcPr marL="24255" marR="24255" marT="24255" marB="24255"/>
                </a:tc>
                <a:tc>
                  <a:txBody>
                    <a:bodyPr/>
                    <a:lstStyle/>
                    <a:p>
                      <a:pPr algn="ctr" fontAlgn="t"/>
                      <a:r>
                        <a:rPr lang="en-US" sz="1800" dirty="0">
                          <a:effectLst/>
                          <a:latin typeface="Cambria" panose="02040503050406030204" pitchFamily="18" charset="0"/>
                          <a:ea typeface="Cambria" panose="02040503050406030204" pitchFamily="18" charset="0"/>
                        </a:rPr>
                        <a:t>RDBMS system supports a tabular structure of the data and a relationship between them to access the stored information.</a:t>
                      </a:r>
                      <a:endParaRPr lang="en-US" sz="1800" dirty="0">
                        <a:solidFill>
                          <a:srgbClr val="333333"/>
                        </a:solidFill>
                        <a:effectLst/>
                        <a:latin typeface="Cambria" panose="02040503050406030204" pitchFamily="18" charset="0"/>
                        <a:ea typeface="Cambria" panose="02040503050406030204" pitchFamily="18" charset="0"/>
                      </a:endParaRPr>
                    </a:p>
                  </a:txBody>
                  <a:tcPr marL="24255" marR="24255" marT="24255" marB="24255"/>
                </a:tc>
                <a:extLst>
                  <a:ext uri="{0D108BD9-81ED-4DB2-BD59-A6C34878D82A}">
                    <a16:rowId xmlns:a16="http://schemas.microsoft.com/office/drawing/2014/main" val="809885313"/>
                  </a:ext>
                </a:extLst>
              </a:tr>
              <a:tr h="483224">
                <a:tc>
                  <a:txBody>
                    <a:bodyPr/>
                    <a:lstStyle/>
                    <a:p>
                      <a:pPr algn="ctr" fontAlgn="t"/>
                      <a:r>
                        <a:rPr lang="en-US" sz="1800">
                          <a:effectLst/>
                          <a:latin typeface="Cambria" panose="02040503050406030204" pitchFamily="18" charset="0"/>
                          <a:ea typeface="Cambria" panose="02040503050406030204" pitchFamily="18" charset="0"/>
                        </a:rPr>
                        <a:t>DBMS does not support distributed database.</a:t>
                      </a:r>
                      <a:endParaRPr lang="en-US" sz="1800">
                        <a:solidFill>
                          <a:srgbClr val="333333"/>
                        </a:solidFill>
                        <a:effectLst/>
                        <a:latin typeface="Cambria" panose="02040503050406030204" pitchFamily="18" charset="0"/>
                        <a:ea typeface="Cambria" panose="02040503050406030204" pitchFamily="18" charset="0"/>
                      </a:endParaRPr>
                    </a:p>
                  </a:txBody>
                  <a:tcPr marL="24255" marR="24255" marT="24255" marB="24255"/>
                </a:tc>
                <a:tc>
                  <a:txBody>
                    <a:bodyPr/>
                    <a:lstStyle/>
                    <a:p>
                      <a:pPr algn="ctr" fontAlgn="t"/>
                      <a:r>
                        <a:rPr lang="en-US" sz="1800" dirty="0">
                          <a:effectLst/>
                          <a:latin typeface="Cambria" panose="02040503050406030204" pitchFamily="18" charset="0"/>
                          <a:ea typeface="Cambria" panose="02040503050406030204" pitchFamily="18" charset="0"/>
                        </a:rPr>
                        <a:t>RDBMS supports distributed database.</a:t>
                      </a:r>
                      <a:endParaRPr lang="en-US" sz="1800" dirty="0">
                        <a:solidFill>
                          <a:srgbClr val="333333"/>
                        </a:solidFill>
                        <a:effectLst/>
                        <a:latin typeface="Cambria" panose="02040503050406030204" pitchFamily="18" charset="0"/>
                        <a:ea typeface="Cambria" panose="02040503050406030204" pitchFamily="18" charset="0"/>
                      </a:endParaRPr>
                    </a:p>
                  </a:txBody>
                  <a:tcPr marL="24255" marR="24255" marT="24255" marB="24255"/>
                </a:tc>
                <a:extLst>
                  <a:ext uri="{0D108BD9-81ED-4DB2-BD59-A6C34878D82A}">
                    <a16:rowId xmlns:a16="http://schemas.microsoft.com/office/drawing/2014/main" val="3609863026"/>
                  </a:ext>
                </a:extLst>
              </a:tr>
              <a:tr h="755037">
                <a:tc>
                  <a:txBody>
                    <a:bodyPr/>
                    <a:lstStyle/>
                    <a:p>
                      <a:pPr algn="ctr" fontAlgn="t"/>
                      <a:r>
                        <a:rPr lang="en-US" sz="1800">
                          <a:effectLst/>
                          <a:latin typeface="Cambria" panose="02040503050406030204" pitchFamily="18" charset="0"/>
                          <a:ea typeface="Cambria" panose="02040503050406030204" pitchFamily="18" charset="0"/>
                        </a:rPr>
                        <a:t>DBMS is meant to be for small organization and deal with small data. it supports single user.</a:t>
                      </a:r>
                      <a:endParaRPr lang="en-US" sz="1800">
                        <a:solidFill>
                          <a:srgbClr val="333333"/>
                        </a:solidFill>
                        <a:effectLst/>
                        <a:latin typeface="Cambria" panose="02040503050406030204" pitchFamily="18" charset="0"/>
                        <a:ea typeface="Cambria" panose="02040503050406030204" pitchFamily="18" charset="0"/>
                      </a:endParaRPr>
                    </a:p>
                  </a:txBody>
                  <a:tcPr marL="24255" marR="24255" marT="24255" marB="24255"/>
                </a:tc>
                <a:tc>
                  <a:txBody>
                    <a:bodyPr/>
                    <a:lstStyle/>
                    <a:p>
                      <a:pPr algn="ctr" fontAlgn="t"/>
                      <a:r>
                        <a:rPr lang="en-US" sz="1800" dirty="0">
                          <a:effectLst/>
                          <a:latin typeface="Cambria" panose="02040503050406030204" pitchFamily="18" charset="0"/>
                          <a:ea typeface="Cambria" panose="02040503050406030204" pitchFamily="18" charset="0"/>
                        </a:rPr>
                        <a:t>RDBMS is designed to handle large amount of data. it supports multiple users.</a:t>
                      </a:r>
                      <a:endParaRPr lang="en-US" sz="1800" dirty="0">
                        <a:solidFill>
                          <a:srgbClr val="333333"/>
                        </a:solidFill>
                        <a:effectLst/>
                        <a:latin typeface="Cambria" panose="02040503050406030204" pitchFamily="18" charset="0"/>
                        <a:ea typeface="Cambria" panose="02040503050406030204" pitchFamily="18" charset="0"/>
                      </a:endParaRPr>
                    </a:p>
                  </a:txBody>
                  <a:tcPr marL="24255" marR="24255" marT="24255" marB="24255"/>
                </a:tc>
                <a:extLst>
                  <a:ext uri="{0D108BD9-81ED-4DB2-BD59-A6C34878D82A}">
                    <a16:rowId xmlns:a16="http://schemas.microsoft.com/office/drawing/2014/main" val="1363911925"/>
                  </a:ext>
                </a:extLst>
              </a:tr>
              <a:tr h="483224">
                <a:tc>
                  <a:txBody>
                    <a:bodyPr/>
                    <a:lstStyle/>
                    <a:p>
                      <a:pPr algn="ctr" fontAlgn="t"/>
                      <a:r>
                        <a:rPr lang="en-US" sz="1800">
                          <a:effectLst/>
                          <a:latin typeface="Cambria" panose="02040503050406030204" pitchFamily="18" charset="0"/>
                          <a:ea typeface="Cambria" panose="02040503050406030204" pitchFamily="18" charset="0"/>
                        </a:rPr>
                        <a:t>Examples of DBMS are file systems, xml etc.</a:t>
                      </a:r>
                      <a:endParaRPr lang="en-US" sz="1800">
                        <a:solidFill>
                          <a:srgbClr val="333333"/>
                        </a:solidFill>
                        <a:effectLst/>
                        <a:latin typeface="Cambria" panose="02040503050406030204" pitchFamily="18" charset="0"/>
                        <a:ea typeface="Cambria" panose="02040503050406030204" pitchFamily="18" charset="0"/>
                      </a:endParaRPr>
                    </a:p>
                  </a:txBody>
                  <a:tcPr marL="24255" marR="24255" marT="24255" marB="24255"/>
                </a:tc>
                <a:tc>
                  <a:txBody>
                    <a:bodyPr/>
                    <a:lstStyle/>
                    <a:p>
                      <a:pPr algn="ctr" fontAlgn="t"/>
                      <a:r>
                        <a:rPr lang="en-US" sz="1800" dirty="0">
                          <a:effectLst/>
                          <a:latin typeface="Cambria" panose="02040503050406030204" pitchFamily="18" charset="0"/>
                          <a:ea typeface="Cambria" panose="02040503050406030204" pitchFamily="18" charset="0"/>
                        </a:rPr>
                        <a:t>Example of RDBMS are mysql, postgre, sql server, oracle etc.</a:t>
                      </a:r>
                      <a:endParaRPr lang="en-US" sz="1800" dirty="0">
                        <a:solidFill>
                          <a:srgbClr val="333333"/>
                        </a:solidFill>
                        <a:effectLst/>
                        <a:latin typeface="Cambria" panose="02040503050406030204" pitchFamily="18" charset="0"/>
                        <a:ea typeface="Cambria" panose="02040503050406030204" pitchFamily="18" charset="0"/>
                      </a:endParaRPr>
                    </a:p>
                  </a:txBody>
                  <a:tcPr marL="24255" marR="24255" marT="24255" marB="24255"/>
                </a:tc>
                <a:extLst>
                  <a:ext uri="{0D108BD9-81ED-4DB2-BD59-A6C34878D82A}">
                    <a16:rowId xmlns:a16="http://schemas.microsoft.com/office/drawing/2014/main" val="4126856674"/>
                  </a:ext>
                </a:extLst>
              </a:tr>
            </a:tbl>
          </a:graphicData>
        </a:graphic>
      </p:graphicFrame>
    </p:spTree>
    <p:extLst>
      <p:ext uri="{BB962C8B-B14F-4D97-AF65-F5344CB8AC3E}">
        <p14:creationId xmlns:p14="http://schemas.microsoft.com/office/powerpoint/2010/main" val="2530567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04329C5-918E-4318-A967-3999EA63047B}"/>
              </a:ext>
            </a:extLst>
          </p:cNvPr>
          <p:cNvSpPr/>
          <p:nvPr/>
        </p:nvSpPr>
        <p:spPr>
          <a:xfrm>
            <a:off x="0" y="24006"/>
            <a:ext cx="12192000" cy="2000548"/>
          </a:xfrm>
          <a:prstGeom prst="rect">
            <a:avLst/>
          </a:prstGeom>
        </p:spPr>
        <p:txBody>
          <a:bodyPr wrap="square">
            <a:spAutoFit/>
          </a:bodyPr>
          <a:lstStyle/>
          <a:p>
            <a:pPr algn="just"/>
            <a:r>
              <a:rPr lang="en-US" sz="2400" dirty="0">
                <a:solidFill>
                  <a:srgbClr val="FFFF00"/>
                </a:solidFill>
                <a:latin typeface="Cambria" panose="02040503050406030204" pitchFamily="18" charset="0"/>
                <a:ea typeface="Cambria" panose="02040503050406030204" pitchFamily="18" charset="0"/>
              </a:rPr>
              <a:t>What is Normalization?</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Normalization is a database design technique that reduces data redundancy and eliminates undesirable characteristics like Insertion, Update and Deletion Anomalies. Normalization rules divides larger tables into smaller tables and links them using relationships. The purpose of Normalization in SQL is to eliminate redundant (repetitive) data and ensure data is stored logically.</a:t>
            </a:r>
          </a:p>
        </p:txBody>
      </p:sp>
      <p:sp>
        <p:nvSpPr>
          <p:cNvPr id="5" name="Rectangle 4">
            <a:extLst>
              <a:ext uri="{FF2B5EF4-FFF2-40B4-BE49-F238E27FC236}">
                <a16:creationId xmlns:a16="http://schemas.microsoft.com/office/drawing/2014/main" id="{2D449944-4B37-4CF4-9DA3-DDDA3C12DC6E}"/>
              </a:ext>
            </a:extLst>
          </p:cNvPr>
          <p:cNvSpPr/>
          <p:nvPr/>
        </p:nvSpPr>
        <p:spPr>
          <a:xfrm>
            <a:off x="15971" y="2090781"/>
            <a:ext cx="2706575" cy="461665"/>
          </a:xfrm>
          <a:prstGeom prst="rect">
            <a:avLst/>
          </a:prstGeom>
        </p:spPr>
        <p:txBody>
          <a:bodyPr wrap="none">
            <a:spAutoFit/>
          </a:bodyPr>
          <a:lstStyle/>
          <a:p>
            <a:r>
              <a:rPr lang="en-US" sz="2400" dirty="0">
                <a:solidFill>
                  <a:srgbClr val="FFFF00"/>
                </a:solidFill>
                <a:latin typeface="Cambria" panose="02040503050406030204" pitchFamily="18" charset="0"/>
                <a:ea typeface="Cambria" panose="02040503050406030204" pitchFamily="18" charset="0"/>
              </a:rPr>
              <a:t>Computer Program</a:t>
            </a:r>
          </a:p>
        </p:txBody>
      </p:sp>
      <p:sp>
        <p:nvSpPr>
          <p:cNvPr id="6" name="Rectangle 5">
            <a:extLst>
              <a:ext uri="{FF2B5EF4-FFF2-40B4-BE49-F238E27FC236}">
                <a16:creationId xmlns:a16="http://schemas.microsoft.com/office/drawing/2014/main" id="{CD45C382-8566-4FBD-A362-4F23B7CD4666}"/>
              </a:ext>
            </a:extLst>
          </p:cNvPr>
          <p:cNvSpPr/>
          <p:nvPr/>
        </p:nvSpPr>
        <p:spPr>
          <a:xfrm>
            <a:off x="-1" y="2525882"/>
            <a:ext cx="12176029" cy="1938992"/>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A computer program is a sequence of instructions written using a Computer Programming Language to perform a specified task by the computer.</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The two important terms that we have used in the above definition are −</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Sequence of instructions</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Computer Programming Language</a:t>
            </a:r>
            <a:endParaRPr lang="en-US" sz="2000" b="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6974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D5DB6B-983D-4748-9716-AABFCF25AD57}"/>
              </a:ext>
            </a:extLst>
          </p:cNvPr>
          <p:cNvSpPr/>
          <p:nvPr/>
        </p:nvSpPr>
        <p:spPr>
          <a:xfrm>
            <a:off x="0" y="129011"/>
            <a:ext cx="12192000" cy="2308324"/>
          </a:xfrm>
          <a:prstGeom prst="rect">
            <a:avLst/>
          </a:prstGeom>
        </p:spPr>
        <p:txBody>
          <a:bodyPr wrap="square">
            <a:spAutoFit/>
          </a:bodyPr>
          <a:lstStyle/>
          <a:p>
            <a:pPr algn="just"/>
            <a:r>
              <a:rPr lang="en-US" sz="2400" dirty="0">
                <a:solidFill>
                  <a:srgbClr val="FFFF00"/>
                </a:solidFill>
                <a:latin typeface="Cambria" panose="02040503050406030204" pitchFamily="18" charset="0"/>
                <a:ea typeface="Cambria" panose="02040503050406030204" pitchFamily="18" charset="0"/>
              </a:rPr>
              <a:t>What Does Code Mean?</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Code, in a general sense, is the language understood by the computer. Computers don't understand natural language. As such the human language has to be converted into a set of "words" that are understood by the computer. The words that initiate a standard action when used in a program are called keywords. The arrangement of keywords for successful execution of a desired computation is called syntax. The set of keywords and syntax form a programming language.</a:t>
            </a:r>
            <a:endParaRPr lang="en-US" sz="2000" b="0" i="0" dirty="0">
              <a:effectLst/>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245BD08A-B64B-47B8-B926-356E83079B6B}"/>
              </a:ext>
            </a:extLst>
          </p:cNvPr>
          <p:cNvSpPr/>
          <p:nvPr/>
        </p:nvSpPr>
        <p:spPr>
          <a:xfrm>
            <a:off x="9321" y="2470613"/>
            <a:ext cx="2026517" cy="461665"/>
          </a:xfrm>
          <a:prstGeom prst="rect">
            <a:avLst/>
          </a:prstGeom>
        </p:spPr>
        <p:txBody>
          <a:bodyPr wrap="none">
            <a:spAutoFit/>
          </a:bodyPr>
          <a:lstStyle/>
          <a:p>
            <a:r>
              <a:rPr lang="en-US" sz="2400" dirty="0">
                <a:solidFill>
                  <a:srgbClr val="FFFF00"/>
                </a:solidFill>
                <a:latin typeface="Cambria" panose="02040503050406030204" pitchFamily="18" charset="0"/>
                <a:ea typeface="Cambria" panose="02040503050406030204" pitchFamily="18" charset="0"/>
              </a:rPr>
              <a:t>Machine Code</a:t>
            </a:r>
          </a:p>
        </p:txBody>
      </p:sp>
      <p:sp>
        <p:nvSpPr>
          <p:cNvPr id="6" name="Rectangle 5">
            <a:extLst>
              <a:ext uri="{FF2B5EF4-FFF2-40B4-BE49-F238E27FC236}">
                <a16:creationId xmlns:a16="http://schemas.microsoft.com/office/drawing/2014/main" id="{E4E61EA8-1068-4DC3-9671-A815143824F3}"/>
              </a:ext>
            </a:extLst>
          </p:cNvPr>
          <p:cNvSpPr/>
          <p:nvPr/>
        </p:nvSpPr>
        <p:spPr>
          <a:xfrm>
            <a:off x="9321" y="2762194"/>
            <a:ext cx="12192000" cy="3785652"/>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	</a:t>
            </a:r>
          </a:p>
          <a:p>
            <a:r>
              <a:rPr lang="en-US" sz="2000" dirty="0">
                <a:latin typeface="Cambria" panose="02040503050406030204" pitchFamily="18" charset="0"/>
                <a:ea typeface="Cambria" panose="02040503050406030204" pitchFamily="18" charset="0"/>
              </a:rPr>
              <a:t>Machine code, also called machine language, is a computer language that is directly understandable by a computer's CPU (central processing unit), and it is the language into which all programs must be converted before they can be run. Each CPU type has its own machine language, although they are basically fairly similar.</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After the source code for a program has been written by one or more humans in a programming language (e.g., C or C++), it is compiled (i.e., converted) into machine code by a specialized program called a compiler, or by an assembler in the case of assembly language. This machine code is then stored as an executable file (i.e., a ready-to-run program) and can be executed (i.e., run) by the operating system any time it is instructed to do so by another program or by a user.</a:t>
            </a:r>
          </a:p>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976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72F919-8A98-4628-9E96-6A1159CF9500}"/>
              </a:ext>
            </a:extLst>
          </p:cNvPr>
          <p:cNvSpPr/>
          <p:nvPr/>
        </p:nvSpPr>
        <p:spPr>
          <a:xfrm>
            <a:off x="0" y="556573"/>
            <a:ext cx="12192000" cy="3785652"/>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Machine code is extremely difficult for humans to read because it consists merely of patterns of bits (i.e., zeros and ones). Thus, programmers who want to work at the machine code level instead usually use assembly language, which is a human-readable notation for the machine language in which the instructions represented by patterns of zeros and ones are replaced with alphanumeric symbols (called mnemonics) in order to make it easier to remember and work with them (including reducing the chances of making errors). In contrast to high-level languages (e.g., C, C++, Java, Perl and Python), there is a nearly one to one correspondence between a simple assembly language and its corresponding machine language.</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Programs for the first electronic computers were written directly in machine code. However, the development of assembly language from the 1950s led to a large increase in programmer productivity. Initially, programs written in assembly language programs were hand-translated into machine code, but this tedious task was later eliminated by the development of assemblers to automate the translations.</a:t>
            </a:r>
          </a:p>
        </p:txBody>
      </p:sp>
    </p:spTree>
    <p:extLst>
      <p:ext uri="{BB962C8B-B14F-4D97-AF65-F5344CB8AC3E}">
        <p14:creationId xmlns:p14="http://schemas.microsoft.com/office/powerpoint/2010/main" val="1962863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FD5293F-89A9-4111-A773-B5268EDF9468}"/>
              </a:ext>
            </a:extLst>
          </p:cNvPr>
          <p:cNvGraphicFramePr>
            <a:graphicFrameLocks noGrp="1"/>
          </p:cNvGraphicFramePr>
          <p:nvPr>
            <p:extLst>
              <p:ext uri="{D42A27DB-BD31-4B8C-83A1-F6EECF244321}">
                <p14:modId xmlns:p14="http://schemas.microsoft.com/office/powerpoint/2010/main" val="3539076145"/>
              </p:ext>
            </p:extLst>
          </p:nvPr>
        </p:nvGraphicFramePr>
        <p:xfrm>
          <a:off x="0" y="0"/>
          <a:ext cx="12192000" cy="6857996"/>
        </p:xfrm>
        <a:graphic>
          <a:graphicData uri="http://schemas.openxmlformats.org/drawingml/2006/table">
            <a:tbl>
              <a:tblPr>
                <a:tableStyleId>{ED083AE6-46FA-4A59-8FB0-9F97EB10719F}</a:tableStyleId>
              </a:tblPr>
              <a:tblGrid>
                <a:gridCol w="6096000">
                  <a:extLst>
                    <a:ext uri="{9D8B030D-6E8A-4147-A177-3AD203B41FA5}">
                      <a16:colId xmlns:a16="http://schemas.microsoft.com/office/drawing/2014/main" val="1377365116"/>
                    </a:ext>
                  </a:extLst>
                </a:gridCol>
                <a:gridCol w="6096000">
                  <a:extLst>
                    <a:ext uri="{9D8B030D-6E8A-4147-A177-3AD203B41FA5}">
                      <a16:colId xmlns:a16="http://schemas.microsoft.com/office/drawing/2014/main" val="62398190"/>
                    </a:ext>
                  </a:extLst>
                </a:gridCol>
              </a:tblGrid>
              <a:tr h="708526">
                <a:tc>
                  <a:txBody>
                    <a:bodyPr/>
                    <a:lstStyle/>
                    <a:p>
                      <a:pPr algn="ctr" fontAlgn="base"/>
                      <a:r>
                        <a:rPr lang="en-US" sz="2000" dirty="0">
                          <a:solidFill>
                            <a:srgbClr val="FFFF00"/>
                          </a:solidFill>
                          <a:effectLst/>
                          <a:latin typeface="Cambria" panose="02040503050406030204" pitchFamily="18" charset="0"/>
                          <a:ea typeface="Cambria" panose="02040503050406030204" pitchFamily="18" charset="0"/>
                        </a:rPr>
                        <a:t>Compiler</a:t>
                      </a:r>
                      <a:endParaRPr lang="en-US" sz="2000" b="0" dirty="0">
                        <a:solidFill>
                          <a:srgbClr val="FFFF00"/>
                        </a:solidFill>
                        <a:effectLst/>
                        <a:latin typeface="Cambria" panose="02040503050406030204" pitchFamily="18" charset="0"/>
                        <a:ea typeface="Cambria" panose="02040503050406030204" pitchFamily="18" charset="0"/>
                      </a:endParaRPr>
                    </a:p>
                  </a:txBody>
                  <a:tcPr marL="95250" marR="95250" marT="95250" marB="95250" anchor="ctr"/>
                </a:tc>
                <a:tc>
                  <a:txBody>
                    <a:bodyPr/>
                    <a:lstStyle/>
                    <a:p>
                      <a:pPr algn="ctr" fontAlgn="base"/>
                      <a:r>
                        <a:rPr lang="en-US" sz="2000" dirty="0">
                          <a:solidFill>
                            <a:srgbClr val="FFFF00"/>
                          </a:solidFill>
                          <a:effectLst/>
                          <a:latin typeface="Cambria" panose="02040503050406030204" pitchFamily="18" charset="0"/>
                          <a:ea typeface="Cambria" panose="02040503050406030204" pitchFamily="18" charset="0"/>
                        </a:rPr>
                        <a:t>Interpreter</a:t>
                      </a:r>
                      <a:endParaRPr lang="en-US" sz="2000" b="0" dirty="0">
                        <a:solidFill>
                          <a:srgbClr val="FFFF00"/>
                        </a:solidFill>
                        <a:effectLst/>
                        <a:latin typeface="Cambria" panose="02040503050406030204" pitchFamily="18" charset="0"/>
                        <a:ea typeface="Cambria" panose="02040503050406030204" pitchFamily="18" charset="0"/>
                      </a:endParaRPr>
                    </a:p>
                  </a:txBody>
                  <a:tcPr marL="95250" marR="95250" marT="95250" marB="95250" anchor="ctr"/>
                </a:tc>
                <a:extLst>
                  <a:ext uri="{0D108BD9-81ED-4DB2-BD59-A6C34878D82A}">
                    <a16:rowId xmlns:a16="http://schemas.microsoft.com/office/drawing/2014/main" val="2447046605"/>
                  </a:ext>
                </a:extLst>
              </a:tr>
              <a:tr h="802105">
                <a:tc>
                  <a:txBody>
                    <a:bodyPr/>
                    <a:lstStyle/>
                    <a:p>
                      <a:pPr algn="ctr" fontAlgn="base"/>
                      <a:r>
                        <a:rPr lang="en-US" sz="2000" dirty="0">
                          <a:effectLst/>
                          <a:latin typeface="Cambria" panose="02040503050406030204" pitchFamily="18" charset="0"/>
                          <a:ea typeface="Cambria" panose="02040503050406030204" pitchFamily="18" charset="0"/>
                        </a:rPr>
                        <a:t>Compiler scans the whole program in one go.</a:t>
                      </a:r>
                      <a:endParaRPr lang="en-US" sz="2000" b="0" dirty="0">
                        <a:solidFill>
                          <a:srgbClr val="0070C0"/>
                        </a:solidFill>
                        <a:effectLst/>
                        <a:latin typeface="Cambria" panose="02040503050406030204" pitchFamily="18" charset="0"/>
                        <a:ea typeface="Cambria" panose="02040503050406030204" pitchFamily="18" charset="0"/>
                      </a:endParaRPr>
                    </a:p>
                  </a:txBody>
                  <a:tcPr marL="95250" marR="95250" marT="133350" marB="133350" anchor="ctr"/>
                </a:tc>
                <a:tc>
                  <a:txBody>
                    <a:bodyPr/>
                    <a:lstStyle/>
                    <a:p>
                      <a:pPr algn="ctr" fontAlgn="base"/>
                      <a:r>
                        <a:rPr lang="en-US" sz="2000">
                          <a:effectLst/>
                          <a:latin typeface="Cambria" panose="02040503050406030204" pitchFamily="18" charset="0"/>
                          <a:ea typeface="Cambria" panose="02040503050406030204" pitchFamily="18" charset="0"/>
                        </a:rPr>
                        <a:t>Translates program one statement at a time.</a:t>
                      </a:r>
                      <a:endParaRPr lang="en-US" sz="2000" b="0">
                        <a:solidFill>
                          <a:srgbClr val="0070C0"/>
                        </a:solidFill>
                        <a:effectLst/>
                        <a:latin typeface="Cambria" panose="02040503050406030204" pitchFamily="18" charset="0"/>
                        <a:ea typeface="Cambria" panose="02040503050406030204" pitchFamily="18" charset="0"/>
                      </a:endParaRPr>
                    </a:p>
                  </a:txBody>
                  <a:tcPr marL="95250" marR="95250" marT="133350" marB="133350" anchor="ctr"/>
                </a:tc>
                <a:extLst>
                  <a:ext uri="{0D108BD9-81ED-4DB2-BD59-A6C34878D82A}">
                    <a16:rowId xmlns:a16="http://schemas.microsoft.com/office/drawing/2014/main" val="2437604081"/>
                  </a:ext>
                </a:extLst>
              </a:tr>
              <a:tr h="1136315">
                <a:tc>
                  <a:txBody>
                    <a:bodyPr/>
                    <a:lstStyle/>
                    <a:p>
                      <a:pPr algn="ctr" fontAlgn="base"/>
                      <a:r>
                        <a:rPr lang="en-US" sz="2000" dirty="0">
                          <a:effectLst/>
                          <a:latin typeface="Cambria" panose="02040503050406030204" pitchFamily="18" charset="0"/>
                          <a:ea typeface="Cambria" panose="02040503050406030204" pitchFamily="18" charset="0"/>
                        </a:rPr>
                        <a:t>As it scans the code in one go, the errors (if any) are shown at the end together.</a:t>
                      </a:r>
                      <a:endParaRPr lang="en-US" sz="2000" b="0" dirty="0">
                        <a:solidFill>
                          <a:srgbClr val="0070C0"/>
                        </a:solidFill>
                        <a:effectLst/>
                        <a:latin typeface="Cambria" panose="02040503050406030204" pitchFamily="18" charset="0"/>
                        <a:ea typeface="Cambria" panose="02040503050406030204" pitchFamily="18" charset="0"/>
                      </a:endParaRPr>
                    </a:p>
                  </a:txBody>
                  <a:tcPr marL="95250" marR="95250" marT="133350" marB="133350" anchor="ctr"/>
                </a:tc>
                <a:tc>
                  <a:txBody>
                    <a:bodyPr/>
                    <a:lstStyle/>
                    <a:p>
                      <a:pPr algn="ctr" fontAlgn="base"/>
                      <a:r>
                        <a:rPr lang="en-US" sz="2000">
                          <a:effectLst/>
                          <a:latin typeface="Cambria" panose="02040503050406030204" pitchFamily="18" charset="0"/>
                          <a:ea typeface="Cambria" panose="02040503050406030204" pitchFamily="18" charset="0"/>
                        </a:rPr>
                        <a:t>Considering it scans code one line at a time, errors are shown line by line.</a:t>
                      </a:r>
                      <a:endParaRPr lang="en-US" sz="2000" b="0">
                        <a:solidFill>
                          <a:srgbClr val="0070C0"/>
                        </a:solidFill>
                        <a:effectLst/>
                        <a:latin typeface="Cambria" panose="02040503050406030204" pitchFamily="18" charset="0"/>
                        <a:ea typeface="Cambria" panose="02040503050406030204" pitchFamily="18" charset="0"/>
                      </a:endParaRPr>
                    </a:p>
                  </a:txBody>
                  <a:tcPr marL="95250" marR="95250" marT="133350" marB="133350" anchor="ctr"/>
                </a:tc>
                <a:extLst>
                  <a:ext uri="{0D108BD9-81ED-4DB2-BD59-A6C34878D82A}">
                    <a16:rowId xmlns:a16="http://schemas.microsoft.com/office/drawing/2014/main" val="1944002723"/>
                  </a:ext>
                </a:extLst>
              </a:tr>
              <a:tr h="1136315">
                <a:tc>
                  <a:txBody>
                    <a:bodyPr/>
                    <a:lstStyle/>
                    <a:p>
                      <a:pPr algn="ctr" fontAlgn="base"/>
                      <a:r>
                        <a:rPr lang="en-US" sz="2000" dirty="0">
                          <a:effectLst/>
                          <a:latin typeface="Cambria" panose="02040503050406030204" pitchFamily="18" charset="0"/>
                          <a:ea typeface="Cambria" panose="02040503050406030204" pitchFamily="18" charset="0"/>
                        </a:rPr>
                        <a:t>Main advantage of compilers is it’s execution time.</a:t>
                      </a:r>
                      <a:endParaRPr lang="en-US" sz="2000" b="0" dirty="0">
                        <a:solidFill>
                          <a:srgbClr val="0070C0"/>
                        </a:solidFill>
                        <a:effectLst/>
                        <a:latin typeface="Cambria" panose="02040503050406030204" pitchFamily="18" charset="0"/>
                        <a:ea typeface="Cambria" panose="02040503050406030204" pitchFamily="18" charset="0"/>
                      </a:endParaRPr>
                    </a:p>
                  </a:txBody>
                  <a:tcPr marL="95250" marR="95250" marT="133350" marB="133350" anchor="ctr"/>
                </a:tc>
                <a:tc>
                  <a:txBody>
                    <a:bodyPr/>
                    <a:lstStyle/>
                    <a:p>
                      <a:pPr algn="ctr" fontAlgn="base"/>
                      <a:r>
                        <a:rPr lang="en-US" sz="2000">
                          <a:effectLst/>
                          <a:latin typeface="Cambria" panose="02040503050406030204" pitchFamily="18" charset="0"/>
                          <a:ea typeface="Cambria" panose="02040503050406030204" pitchFamily="18" charset="0"/>
                        </a:rPr>
                        <a:t>Due to interpreters being slow in executing the object code, it is preferred less.</a:t>
                      </a:r>
                      <a:endParaRPr lang="en-US" sz="2000" b="0">
                        <a:solidFill>
                          <a:srgbClr val="0070C0"/>
                        </a:solidFill>
                        <a:effectLst/>
                        <a:latin typeface="Cambria" panose="02040503050406030204" pitchFamily="18" charset="0"/>
                        <a:ea typeface="Cambria" panose="02040503050406030204" pitchFamily="18" charset="0"/>
                      </a:endParaRPr>
                    </a:p>
                  </a:txBody>
                  <a:tcPr marL="95250" marR="95250" marT="133350" marB="133350" anchor="ctr"/>
                </a:tc>
                <a:extLst>
                  <a:ext uri="{0D108BD9-81ED-4DB2-BD59-A6C34878D82A}">
                    <a16:rowId xmlns:a16="http://schemas.microsoft.com/office/drawing/2014/main" val="638453846"/>
                  </a:ext>
                </a:extLst>
              </a:tr>
              <a:tr h="1136315">
                <a:tc>
                  <a:txBody>
                    <a:bodyPr/>
                    <a:lstStyle/>
                    <a:p>
                      <a:pPr algn="ctr" fontAlgn="base"/>
                      <a:r>
                        <a:rPr lang="en-US" sz="2000" dirty="0">
                          <a:effectLst/>
                          <a:latin typeface="Cambria" panose="02040503050406030204" pitchFamily="18" charset="0"/>
                          <a:ea typeface="Cambria" panose="02040503050406030204" pitchFamily="18" charset="0"/>
                        </a:rPr>
                        <a:t>It converts the source code into object code.</a:t>
                      </a:r>
                      <a:endParaRPr lang="en-US" sz="2000" b="0" dirty="0">
                        <a:solidFill>
                          <a:srgbClr val="0070C0"/>
                        </a:solidFill>
                        <a:effectLst/>
                        <a:latin typeface="Cambria" panose="02040503050406030204" pitchFamily="18" charset="0"/>
                        <a:ea typeface="Cambria" panose="02040503050406030204" pitchFamily="18" charset="0"/>
                      </a:endParaRPr>
                    </a:p>
                  </a:txBody>
                  <a:tcPr marL="95250" marR="95250" marT="133350" marB="133350" anchor="ctr"/>
                </a:tc>
                <a:tc>
                  <a:txBody>
                    <a:bodyPr/>
                    <a:lstStyle/>
                    <a:p>
                      <a:pPr algn="ctr" fontAlgn="base"/>
                      <a:r>
                        <a:rPr lang="en-US" sz="2000" dirty="0">
                          <a:effectLst/>
                          <a:latin typeface="Cambria" panose="02040503050406030204" pitchFamily="18" charset="0"/>
                          <a:ea typeface="Cambria" panose="02040503050406030204" pitchFamily="18" charset="0"/>
                        </a:rPr>
                        <a:t>It does not convert source code into object code instead it scans it line by line</a:t>
                      </a:r>
                      <a:endParaRPr lang="en-US" sz="2000" b="0" dirty="0">
                        <a:solidFill>
                          <a:srgbClr val="0070C0"/>
                        </a:solidFill>
                        <a:effectLst/>
                        <a:latin typeface="Cambria" panose="02040503050406030204" pitchFamily="18" charset="0"/>
                        <a:ea typeface="Cambria" panose="02040503050406030204" pitchFamily="18" charset="0"/>
                      </a:endParaRPr>
                    </a:p>
                  </a:txBody>
                  <a:tcPr marL="95250" marR="95250" marT="133350" marB="133350" anchor="ctr"/>
                </a:tc>
                <a:extLst>
                  <a:ext uri="{0D108BD9-81ED-4DB2-BD59-A6C34878D82A}">
                    <a16:rowId xmlns:a16="http://schemas.microsoft.com/office/drawing/2014/main" val="2377041310"/>
                  </a:ext>
                </a:extLst>
              </a:tr>
              <a:tr h="1136315">
                <a:tc>
                  <a:txBody>
                    <a:bodyPr/>
                    <a:lstStyle/>
                    <a:p>
                      <a:pPr algn="ctr" fontAlgn="base"/>
                      <a:r>
                        <a:rPr lang="en-US" sz="2000">
                          <a:effectLst/>
                          <a:latin typeface="Cambria" panose="02040503050406030204" pitchFamily="18" charset="0"/>
                          <a:ea typeface="Cambria" panose="02040503050406030204" pitchFamily="18" charset="0"/>
                        </a:rPr>
                        <a:t>It does not require source code for later execution.</a:t>
                      </a:r>
                      <a:endParaRPr lang="en-US" sz="2000" b="0">
                        <a:solidFill>
                          <a:srgbClr val="0070C0"/>
                        </a:solidFill>
                        <a:effectLst/>
                        <a:latin typeface="Cambria" panose="02040503050406030204" pitchFamily="18" charset="0"/>
                        <a:ea typeface="Cambria" panose="02040503050406030204" pitchFamily="18" charset="0"/>
                      </a:endParaRPr>
                    </a:p>
                  </a:txBody>
                  <a:tcPr marL="95250" marR="95250" marT="133350" marB="133350" anchor="ctr"/>
                </a:tc>
                <a:tc>
                  <a:txBody>
                    <a:bodyPr/>
                    <a:lstStyle/>
                    <a:p>
                      <a:pPr algn="ctr" fontAlgn="base"/>
                      <a:r>
                        <a:rPr lang="en-US" sz="2000" dirty="0">
                          <a:effectLst/>
                          <a:latin typeface="Cambria" panose="02040503050406030204" pitchFamily="18" charset="0"/>
                          <a:ea typeface="Cambria" panose="02040503050406030204" pitchFamily="18" charset="0"/>
                        </a:rPr>
                        <a:t>It requires source code for later execution.</a:t>
                      </a:r>
                      <a:endParaRPr lang="en-US" sz="2000" b="0" dirty="0">
                        <a:solidFill>
                          <a:srgbClr val="0070C0"/>
                        </a:solidFill>
                        <a:effectLst/>
                        <a:latin typeface="Cambria" panose="02040503050406030204" pitchFamily="18" charset="0"/>
                        <a:ea typeface="Cambria" panose="02040503050406030204" pitchFamily="18" charset="0"/>
                      </a:endParaRPr>
                    </a:p>
                  </a:txBody>
                  <a:tcPr marL="95250" marR="95250" marT="133350" marB="133350" anchor="ctr"/>
                </a:tc>
                <a:extLst>
                  <a:ext uri="{0D108BD9-81ED-4DB2-BD59-A6C34878D82A}">
                    <a16:rowId xmlns:a16="http://schemas.microsoft.com/office/drawing/2014/main" val="406128641"/>
                  </a:ext>
                </a:extLst>
              </a:tr>
              <a:tr h="802105">
                <a:tc>
                  <a:txBody>
                    <a:bodyPr/>
                    <a:lstStyle/>
                    <a:p>
                      <a:pPr algn="ctr" fontAlgn="base"/>
                      <a:r>
                        <a:rPr lang="en-US" sz="2000">
                          <a:effectLst/>
                          <a:latin typeface="Cambria" panose="02040503050406030204" pitchFamily="18" charset="0"/>
                          <a:ea typeface="Cambria" panose="02040503050406030204" pitchFamily="18" charset="0"/>
                        </a:rPr>
                        <a:t>C, C++, C# etc.</a:t>
                      </a:r>
                      <a:endParaRPr lang="en-US" sz="2000" b="0">
                        <a:solidFill>
                          <a:srgbClr val="0070C0"/>
                        </a:solidFill>
                        <a:effectLst/>
                        <a:latin typeface="Cambria" panose="02040503050406030204" pitchFamily="18" charset="0"/>
                        <a:ea typeface="Cambria" panose="02040503050406030204" pitchFamily="18" charset="0"/>
                      </a:endParaRPr>
                    </a:p>
                  </a:txBody>
                  <a:tcPr marL="95250" marR="95250" marT="133350" marB="133350" anchor="ctr"/>
                </a:tc>
                <a:tc>
                  <a:txBody>
                    <a:bodyPr/>
                    <a:lstStyle/>
                    <a:p>
                      <a:pPr algn="ctr" fontAlgn="base"/>
                      <a:r>
                        <a:rPr lang="en-US" sz="2000" dirty="0">
                          <a:effectLst/>
                          <a:latin typeface="Cambria" panose="02040503050406030204" pitchFamily="18" charset="0"/>
                          <a:ea typeface="Cambria" panose="02040503050406030204" pitchFamily="18" charset="0"/>
                        </a:rPr>
                        <a:t>Python, Ruby, Perl, SNOBOL, MATLAB, etc.</a:t>
                      </a:r>
                      <a:endParaRPr lang="en-US" sz="2000" b="0" dirty="0">
                        <a:solidFill>
                          <a:srgbClr val="0070C0"/>
                        </a:solidFill>
                        <a:effectLst/>
                        <a:latin typeface="Cambria" panose="02040503050406030204" pitchFamily="18" charset="0"/>
                        <a:ea typeface="Cambria" panose="02040503050406030204" pitchFamily="18" charset="0"/>
                      </a:endParaRPr>
                    </a:p>
                  </a:txBody>
                  <a:tcPr marL="95250" marR="95250" marT="133350" marB="133350" anchor="ctr"/>
                </a:tc>
                <a:extLst>
                  <a:ext uri="{0D108BD9-81ED-4DB2-BD59-A6C34878D82A}">
                    <a16:rowId xmlns:a16="http://schemas.microsoft.com/office/drawing/2014/main" val="4046807702"/>
                  </a:ext>
                </a:extLst>
              </a:tr>
            </a:tbl>
          </a:graphicData>
        </a:graphic>
      </p:graphicFrame>
    </p:spTree>
    <p:extLst>
      <p:ext uri="{BB962C8B-B14F-4D97-AF65-F5344CB8AC3E}">
        <p14:creationId xmlns:p14="http://schemas.microsoft.com/office/powerpoint/2010/main" val="93698596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836</TotalTime>
  <Words>3628</Words>
  <Application>Microsoft Office PowerPoint</Application>
  <PresentationFormat>Widescreen</PresentationFormat>
  <Paragraphs>256</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vt:lpstr>
      <vt:lpstr>Corbel</vt:lpstr>
      <vt:lpstr>Times New Roman</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IMRAN</dc:creator>
  <cp:lastModifiedBy>IMRAN</cp:lastModifiedBy>
  <cp:revision>43</cp:revision>
  <dcterms:created xsi:type="dcterms:W3CDTF">2022-03-22T17:31:20Z</dcterms:created>
  <dcterms:modified xsi:type="dcterms:W3CDTF">2022-04-11T06:55:24Z</dcterms:modified>
</cp:coreProperties>
</file>