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8" r:id="rId3"/>
    <p:sldId id="257" r:id="rId4"/>
    <p:sldId id="261" r:id="rId5"/>
    <p:sldId id="269" r:id="rId6"/>
    <p:sldId id="259" r:id="rId7"/>
    <p:sldId id="260" r:id="rId8"/>
    <p:sldId id="278" r:id="rId9"/>
    <p:sldId id="279" r:id="rId10"/>
    <p:sldId id="280" r:id="rId11"/>
    <p:sldId id="263" r:id="rId12"/>
    <p:sldId id="265" r:id="rId13"/>
    <p:sldId id="264" r:id="rId14"/>
    <p:sldId id="267" r:id="rId15"/>
    <p:sldId id="277" r:id="rId16"/>
    <p:sldId id="270" r:id="rId17"/>
    <p:sldId id="271" r:id="rId18"/>
    <p:sldId id="273" r:id="rId19"/>
    <p:sldId id="274" r:id="rId20"/>
    <p:sldId id="281" r:id="rId21"/>
    <p:sldId id="282" r:id="rId22"/>
    <p:sldId id="283" r:id="rId23"/>
    <p:sldId id="284" r:id="rId24"/>
    <p:sldId id="285" r:id="rId25"/>
    <p:sldId id="286" r:id="rId26"/>
    <p:sldId id="287" r:id="rId27"/>
    <p:sldId id="288" r:id="rId28"/>
    <p:sldId id="289" r:id="rId29"/>
    <p:sldId id="290"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r" initials="K" lastIdx="1" clrIdx="0">
    <p:extLst>
      <p:ext uri="{19B8F6BF-5375-455C-9EA6-DF929625EA0E}">
        <p15:presenceInfo xmlns:p15="http://schemas.microsoft.com/office/powerpoint/2012/main" userId="Kab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0" autoAdjust="0"/>
    <p:restoredTop sz="94660"/>
  </p:normalViewPr>
  <p:slideViewPr>
    <p:cSldViewPr>
      <p:cViewPr varScale="1">
        <p:scale>
          <a:sx n="68" d="100"/>
          <a:sy n="68" d="100"/>
        </p:scale>
        <p:origin x="1368" y="96"/>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CEE85-51B5-4923-9DD3-0F14BCB24127}" type="datetimeFigureOut">
              <a:rPr lang="en-US" smtClean="0"/>
              <a:t>3/3/2022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94BBB-1A75-435F-80E7-2BE5D6332F48}" type="slidenum">
              <a:rPr lang="en-US" smtClean="0"/>
              <a:t>‹#›</a:t>
            </a:fld>
            <a:endParaRPr lang="en-US"/>
          </a:p>
        </p:txBody>
      </p:sp>
    </p:spTree>
    <p:extLst>
      <p:ext uri="{BB962C8B-B14F-4D97-AF65-F5344CB8AC3E}">
        <p14:creationId xmlns:p14="http://schemas.microsoft.com/office/powerpoint/2010/main" val="1466023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Data-Raw Facts, Information- What?, Knowledge-Why?, Wisdom-How?</a:t>
            </a:r>
          </a:p>
        </p:txBody>
      </p:sp>
      <p:sp>
        <p:nvSpPr>
          <p:cNvPr id="4" name="Slide Number Placeholder 3"/>
          <p:cNvSpPr>
            <a:spLocks noGrp="1"/>
          </p:cNvSpPr>
          <p:nvPr>
            <p:ph type="sldNum" sz="quarter" idx="5"/>
          </p:nvPr>
        </p:nvSpPr>
        <p:spPr/>
        <p:txBody>
          <a:bodyPr/>
          <a:lstStyle/>
          <a:p>
            <a:fld id="{F0894BBB-1A75-435F-80E7-2BE5D6332F48}" type="slidenum">
              <a:rPr lang="en-US" smtClean="0"/>
              <a:t>7</a:t>
            </a:fld>
            <a:endParaRPr lang="en-US"/>
          </a:p>
        </p:txBody>
      </p:sp>
    </p:spTree>
    <p:extLst>
      <p:ext uri="{BB962C8B-B14F-4D97-AF65-F5344CB8AC3E}">
        <p14:creationId xmlns:p14="http://schemas.microsoft.com/office/powerpoint/2010/main" val="112834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94BBB-1A75-435F-80E7-2BE5D6332F48}" type="slidenum">
              <a:rPr lang="en-US" smtClean="0"/>
              <a:t>12</a:t>
            </a:fld>
            <a:endParaRPr lang="en-US"/>
          </a:p>
        </p:txBody>
      </p:sp>
    </p:spTree>
    <p:extLst>
      <p:ext uri="{BB962C8B-B14F-4D97-AF65-F5344CB8AC3E}">
        <p14:creationId xmlns:p14="http://schemas.microsoft.com/office/powerpoint/2010/main" val="1237127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UPS: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Uninterruptible Power Supply</a:t>
            </a:r>
            <a:endParaRPr lang="en-US" dirty="0"/>
          </a:p>
        </p:txBody>
      </p:sp>
      <p:sp>
        <p:nvSpPr>
          <p:cNvPr id="4" name="Slide Number Placeholder 3"/>
          <p:cNvSpPr>
            <a:spLocks noGrp="1"/>
          </p:cNvSpPr>
          <p:nvPr>
            <p:ph type="sldNum" sz="quarter" idx="10"/>
          </p:nvPr>
        </p:nvSpPr>
        <p:spPr/>
        <p:txBody>
          <a:bodyPr/>
          <a:lstStyle/>
          <a:p>
            <a:fld id="{F0894BBB-1A75-435F-80E7-2BE5D6332F48}" type="slidenum">
              <a:rPr lang="en-US" smtClean="0"/>
              <a:t>19</a:t>
            </a:fld>
            <a:endParaRPr lang="en-US"/>
          </a:p>
        </p:txBody>
      </p:sp>
    </p:spTree>
    <p:extLst>
      <p:ext uri="{BB962C8B-B14F-4D97-AF65-F5344CB8AC3E}">
        <p14:creationId xmlns:p14="http://schemas.microsoft.com/office/powerpoint/2010/main" val="322721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4415" y="913790"/>
            <a:ext cx="7772400" cy="859205"/>
          </a:xfrm>
        </p:spPr>
        <p:txBody>
          <a:bodyPr>
            <a:normAutofit/>
          </a:bodyPr>
          <a:lstStyle>
            <a:lvl1pPr algn="l">
              <a:defRPr sz="3600">
                <a:solidFill>
                  <a:schemeClr val="tx2">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601670" y="1677315"/>
            <a:ext cx="6400800" cy="835455"/>
          </a:xfrm>
        </p:spPr>
        <p:txBody>
          <a:bodyPr>
            <a:normAutofit/>
          </a:bodyPr>
          <a:lstStyle>
            <a:lvl1pPr marL="0" indent="0" algn="l">
              <a:buNone/>
              <a:defRPr sz="28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a:solidFill>
                  <a:schemeClr val="tx2">
                    <a:lumMod val="60000"/>
                    <a:lumOff val="40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800">
                <a:solidFill>
                  <a:schemeClr val="tx2">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0604" y="274638"/>
            <a:ext cx="7016195" cy="1143000"/>
          </a:xfrm>
        </p:spPr>
        <p:txBody>
          <a:bodyPr>
            <a:normAutofit/>
          </a:bodyPr>
          <a:lstStyle>
            <a:lvl1pPr algn="l">
              <a:defRPr sz="3600">
                <a:solidFill>
                  <a:schemeClr val="tx2">
                    <a:lumMod val="60000"/>
                    <a:lumOff val="40000"/>
                  </a:schemeClr>
                </a:solidFill>
              </a:defRPr>
            </a:lvl1pPr>
          </a:lstStyle>
          <a:p>
            <a:r>
              <a:rPr lang="en-US" dirty="0"/>
              <a:t>Click to edit Master title style</a:t>
            </a:r>
          </a:p>
        </p:txBody>
      </p:sp>
      <p:sp>
        <p:nvSpPr>
          <p:cNvPr id="3" name="Content Placeholder 2"/>
          <p:cNvSpPr>
            <a:spLocks noGrp="1"/>
          </p:cNvSpPr>
          <p:nvPr>
            <p:ph idx="1"/>
          </p:nvPr>
        </p:nvSpPr>
        <p:spPr>
          <a:xfrm>
            <a:off x="1670604" y="1443836"/>
            <a:ext cx="7016195" cy="4275740"/>
          </a:xfrm>
        </p:spPr>
        <p:txBody>
          <a:bodyPr/>
          <a:lstStyle>
            <a:lvl1pPr>
              <a:defRPr sz="2800">
                <a:solidFill>
                  <a:schemeClr val="tx2">
                    <a:lumMod val="7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7900" y="274638"/>
            <a:ext cx="7482545" cy="1143000"/>
          </a:xfrm>
        </p:spPr>
        <p:txBody>
          <a:bodyPr>
            <a:normAutofit/>
          </a:bodyPr>
          <a:lstStyle>
            <a:lvl1pPr algn="l">
              <a:defRPr sz="3600">
                <a:solidFill>
                  <a:schemeClr val="tx2">
                    <a:lumMod val="60000"/>
                    <a:lumOff val="40000"/>
                  </a:schemeClr>
                </a:solidFill>
              </a:defRPr>
            </a:lvl1pPr>
          </a:lstStyle>
          <a:p>
            <a:r>
              <a:rPr lang="en-US" dirty="0"/>
              <a:t>Click to edit Master title style</a:t>
            </a:r>
          </a:p>
        </p:txBody>
      </p:sp>
      <p:sp>
        <p:nvSpPr>
          <p:cNvPr id="3" name="Text Placeholder 2"/>
          <p:cNvSpPr>
            <a:spLocks noGrp="1"/>
          </p:cNvSpPr>
          <p:nvPr>
            <p:ph type="body" idx="1"/>
          </p:nvPr>
        </p:nvSpPr>
        <p:spPr>
          <a:xfrm>
            <a:off x="1517900" y="1596540"/>
            <a:ext cx="366492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17900" y="2226402"/>
            <a:ext cx="366492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335525" y="1596540"/>
            <a:ext cx="3664920" cy="639762"/>
          </a:xfrm>
        </p:spPr>
        <p:txBody>
          <a:bodyPr anchor="b"/>
          <a:lstStyle>
            <a:lvl1pPr marL="0" indent="0">
              <a:buNone/>
              <a:defRPr sz="2400" b="1">
                <a:solidFill>
                  <a:schemeClr val="tx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335525" y="2226402"/>
            <a:ext cx="3664920" cy="3798583"/>
          </a:xfrm>
        </p:spPr>
        <p:txBody>
          <a:bodyPr/>
          <a:lstStyle>
            <a:lvl1pPr>
              <a:defRPr sz="2400">
                <a:solidFill>
                  <a:schemeClr val="tx2">
                    <a:lumMod val="75000"/>
                  </a:schemeClr>
                </a:solidFill>
              </a:defRPr>
            </a:lvl1pPr>
            <a:lvl2pPr>
              <a:defRPr sz="2000">
                <a:solidFill>
                  <a:schemeClr val="tx2">
                    <a:lumMod val="75000"/>
                  </a:schemeClr>
                </a:solidFill>
              </a:defRPr>
            </a:lvl2pPr>
            <a:lvl3pPr>
              <a:defRPr sz="1800">
                <a:solidFill>
                  <a:schemeClr val="tx2">
                    <a:lumMod val="75000"/>
                  </a:schemeClr>
                </a:solidFill>
              </a:defRPr>
            </a:lvl3pPr>
            <a:lvl4pPr>
              <a:defRPr sz="1600">
                <a:solidFill>
                  <a:schemeClr val="tx2">
                    <a:lumMod val="75000"/>
                  </a:schemeClr>
                </a:solidFill>
              </a:defRPr>
            </a:lvl4pPr>
            <a:lvl5pP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txBox="1">
            <a:spLocks/>
          </p:cNvSpPr>
          <p:nvPr/>
        </p:nvSpPr>
        <p:spPr>
          <a:xfrm>
            <a:off x="754375" y="222195"/>
            <a:ext cx="7353563" cy="164630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2">
                    <a:lumMod val="75000"/>
                  </a:schemeClr>
                </a:solidFill>
                <a:latin typeface="+mj-lt"/>
                <a:ea typeface="+mj-ea"/>
                <a:cs typeface="+mj-cs"/>
              </a:defRPr>
            </a:lvl1pPr>
          </a:lstStyle>
          <a:p>
            <a:pPr algn="ctr"/>
            <a:r>
              <a:rPr lang="en-US" dirty="0"/>
              <a:t>ICT Fundamentals </a:t>
            </a:r>
            <a:br>
              <a:rPr lang="en-US" dirty="0"/>
            </a:br>
            <a:r>
              <a:rPr lang="en-US" dirty="0"/>
              <a:t>(ICT 1111)</a:t>
            </a:r>
          </a:p>
        </p:txBody>
      </p:sp>
      <p:sp>
        <p:nvSpPr>
          <p:cNvPr id="6" name="Subtitle 2"/>
          <p:cNvSpPr txBox="1">
            <a:spLocks/>
          </p:cNvSpPr>
          <p:nvPr/>
        </p:nvSpPr>
        <p:spPr>
          <a:xfrm>
            <a:off x="754375" y="1892215"/>
            <a:ext cx="7766936" cy="58556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800" kern="1200">
                <a:solidFill>
                  <a:schemeClr val="tx2">
                    <a:lumMod val="60000"/>
                    <a:lumOff val="40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dirty="0">
                <a:solidFill>
                  <a:schemeClr val="accent2">
                    <a:lumMod val="50000"/>
                  </a:schemeClr>
                </a:solidFill>
              </a:rPr>
              <a:t>Introduction, ICT Basics &amp; Parts of Computer System</a:t>
            </a:r>
          </a:p>
        </p:txBody>
      </p:sp>
      <p:sp>
        <p:nvSpPr>
          <p:cNvPr id="2" name="TextBox 1">
            <a:extLst>
              <a:ext uri="{FF2B5EF4-FFF2-40B4-BE49-F238E27FC236}">
                <a16:creationId xmlns:a16="http://schemas.microsoft.com/office/drawing/2014/main" id="{5FF03409-119E-4786-ABA8-0DCC18C44CE5}"/>
              </a:ext>
            </a:extLst>
          </p:cNvPr>
          <p:cNvSpPr txBox="1"/>
          <p:nvPr/>
        </p:nvSpPr>
        <p:spPr>
          <a:xfrm>
            <a:off x="448965" y="3887115"/>
            <a:ext cx="8072346" cy="1938992"/>
          </a:xfrm>
          <a:prstGeom prst="rect">
            <a:avLst/>
          </a:prstGeom>
          <a:noFill/>
        </p:spPr>
        <p:txBody>
          <a:bodyPr wrap="square" rtlCol="0">
            <a:spAutoFit/>
          </a:bodyPr>
          <a:lstStyle/>
          <a:p>
            <a:pPr lvl="0"/>
            <a:r>
              <a:rPr lang="en-US" sz="2400" b="1" dirty="0">
                <a:solidFill>
                  <a:prstClr val="white"/>
                </a:solidFill>
                <a:latin typeface="Cambria" panose="02040503050406030204" pitchFamily="18" charset="0"/>
                <a:ea typeface="Cambria" panose="02040503050406030204" pitchFamily="18" charset="0"/>
              </a:rPr>
              <a:t>Prepared By:</a:t>
            </a:r>
          </a:p>
          <a:p>
            <a:pPr lvl="0"/>
            <a:endParaRPr lang="en-US" sz="2400" b="1" dirty="0">
              <a:solidFill>
                <a:prstClr val="white"/>
              </a:solidFill>
            </a:endParaRPr>
          </a:p>
          <a:p>
            <a:pPr lvl="0"/>
            <a:r>
              <a:rPr lang="en-US" sz="2400" dirty="0">
                <a:solidFill>
                  <a:srgbClr val="EEECE1">
                    <a:lumMod val="90000"/>
                  </a:srgbClr>
                </a:solidFill>
                <a:latin typeface="Baskerville Old Face" panose="02020602080505020303" pitchFamily="18" charset="0"/>
              </a:rPr>
              <a:t>Mehedi Hasan Imran</a:t>
            </a:r>
          </a:p>
          <a:p>
            <a:pPr lvl="0"/>
            <a:r>
              <a:rPr lang="en-US" sz="2400" dirty="0">
                <a:solidFill>
                  <a:srgbClr val="EEECE1">
                    <a:lumMod val="90000"/>
                  </a:srgbClr>
                </a:solidFill>
                <a:latin typeface="Baskerville Old Face" panose="02020602080505020303" pitchFamily="18" charset="0"/>
              </a:rPr>
              <a:t>Lecturer, Dept. of Information &amp; Communication Engineering </a:t>
            </a:r>
          </a:p>
          <a:p>
            <a:pPr lvl="0"/>
            <a:r>
              <a:rPr lang="en-US" sz="2400" dirty="0">
                <a:solidFill>
                  <a:srgbClr val="EEECE1">
                    <a:lumMod val="90000"/>
                  </a:srgbClr>
                </a:solidFill>
                <a:latin typeface="Baskerville Old Face" panose="02020602080505020303" pitchFamily="18" charset="0"/>
              </a:rPr>
              <a:t>Bangladesh Army University of Engineering and Technology</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9543-3E57-4F7E-8A69-23B3E158E53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A853D08-637E-4090-8B0F-B234E954AB68}"/>
              </a:ext>
            </a:extLst>
          </p:cNvPr>
          <p:cNvPicPr>
            <a:picLocks noGrp="1" noChangeAspect="1"/>
          </p:cNvPicPr>
          <p:nvPr>
            <p:ph idx="1"/>
          </p:nvPr>
        </p:nvPicPr>
        <p:blipFill>
          <a:blip r:embed="rId2"/>
          <a:stretch>
            <a:fillRect/>
          </a:stretch>
        </p:blipFill>
        <p:spPr>
          <a:xfrm>
            <a:off x="0" y="100508"/>
            <a:ext cx="9144000" cy="6757492"/>
          </a:xfrm>
          <a:prstGeom prst="rect">
            <a:avLst/>
          </a:prstGeom>
        </p:spPr>
      </p:pic>
    </p:spTree>
    <p:extLst>
      <p:ext uri="{BB962C8B-B14F-4D97-AF65-F5344CB8AC3E}">
        <p14:creationId xmlns:p14="http://schemas.microsoft.com/office/powerpoint/2010/main" val="2843275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Communication</a:t>
            </a:r>
          </a:p>
        </p:txBody>
      </p:sp>
      <p:sp>
        <p:nvSpPr>
          <p:cNvPr id="5" name="Content Placeholder 4"/>
          <p:cNvSpPr>
            <a:spLocks noGrp="1"/>
          </p:cNvSpPr>
          <p:nvPr>
            <p:ph idx="1"/>
          </p:nvPr>
        </p:nvSpPr>
        <p:spPr>
          <a:xfrm>
            <a:off x="1059785" y="985720"/>
            <a:ext cx="7932423" cy="1553247"/>
          </a:xfrm>
        </p:spPr>
        <p:txBody>
          <a:bodyPr>
            <a:normAutofit fontScale="70000" lnSpcReduction="20000"/>
          </a:bodyPr>
          <a:lstStyle/>
          <a:p>
            <a:pPr>
              <a:lnSpc>
                <a:spcPct val="170000"/>
              </a:lnSpc>
            </a:pPr>
            <a:endParaRPr lang="en-US" dirty="0">
              <a:latin typeface="Bookman Old Style" panose="02050604050505020204" pitchFamily="18" charset="0"/>
            </a:endParaRPr>
          </a:p>
          <a:p>
            <a:pPr>
              <a:lnSpc>
                <a:spcPct val="170000"/>
              </a:lnSpc>
            </a:pPr>
            <a:r>
              <a:rPr lang="en-US" dirty="0">
                <a:latin typeface="Bookman Old Style" panose="02050604050505020204" pitchFamily="18" charset="0"/>
              </a:rPr>
              <a:t>Communication is essentially about getting a thought from your head into someone else’s head. </a:t>
            </a:r>
          </a:p>
          <a:p>
            <a:pPr>
              <a:lnSpc>
                <a:spcPct val="170000"/>
              </a:lnSpc>
            </a:pPr>
            <a:endParaRPr lang="en-US" dirty="0">
              <a:latin typeface="Bookman Old Style" panose="02050604050505020204" pitchFamily="18" charset="0"/>
            </a:endParaRPr>
          </a:p>
          <a:p>
            <a:pPr marL="0" indent="0">
              <a:lnSpc>
                <a:spcPct val="170000"/>
              </a:lnSpc>
              <a:buNone/>
            </a:pPr>
            <a:endParaRPr lang="en-US" dirty="0">
              <a:latin typeface="Bookman Old Style" panose="02050604050505020204" pitchFamily="18" charset="0"/>
            </a:endParaRPr>
          </a:p>
        </p:txBody>
      </p:sp>
      <p:pic>
        <p:nvPicPr>
          <p:cNvPr id="1032" name="Picture 8" descr="The communication 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8720" y="2970885"/>
            <a:ext cx="6260905" cy="335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79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Communication(continued)</a:t>
            </a:r>
          </a:p>
        </p:txBody>
      </p:sp>
      <p:sp>
        <p:nvSpPr>
          <p:cNvPr id="5" name="Content Placeholder 4"/>
          <p:cNvSpPr>
            <a:spLocks noGrp="1"/>
          </p:cNvSpPr>
          <p:nvPr>
            <p:ph idx="1"/>
          </p:nvPr>
        </p:nvSpPr>
        <p:spPr>
          <a:xfrm>
            <a:off x="1220727" y="1417638"/>
            <a:ext cx="7932423" cy="1553247"/>
          </a:xfrm>
        </p:spPr>
        <p:txBody>
          <a:bodyPr>
            <a:noAutofit/>
          </a:bodyPr>
          <a:lstStyle/>
          <a:p>
            <a:pPr>
              <a:lnSpc>
                <a:spcPct val="170000"/>
              </a:lnSpc>
            </a:pPr>
            <a:r>
              <a:rPr lang="en-US" sz="2000" dirty="0">
                <a:latin typeface="Bookman Old Style" panose="02050604050505020204" pitchFamily="18" charset="0"/>
              </a:rPr>
              <a:t>In other words, it is to transfer, exchange or share data from one user to other.</a:t>
            </a:r>
          </a:p>
          <a:p>
            <a:pPr>
              <a:lnSpc>
                <a:spcPct val="170000"/>
              </a:lnSpc>
            </a:pPr>
            <a:r>
              <a:rPr lang="en-US" sz="2000" dirty="0">
                <a:latin typeface="Bookman Old Style" panose="02050604050505020204" pitchFamily="18" charset="0"/>
              </a:rPr>
              <a:t>It can be wired or wireless.</a:t>
            </a:r>
          </a:p>
          <a:p>
            <a:pPr marL="0" indent="0">
              <a:lnSpc>
                <a:spcPct val="170000"/>
              </a:lnSpc>
              <a:buNone/>
            </a:pPr>
            <a:endParaRPr lang="en-US" sz="2000" dirty="0">
              <a:latin typeface="Bookman Old Style" panose="02050604050505020204" pitchFamily="18" charset="0"/>
            </a:endParaRPr>
          </a:p>
          <a:p>
            <a:pPr marL="0" indent="0">
              <a:lnSpc>
                <a:spcPct val="170000"/>
              </a:lnSpc>
              <a:buNone/>
            </a:pPr>
            <a:endParaRPr lang="en-US" sz="2000" dirty="0">
              <a:latin typeface="Bookman Old Style" panose="02050604050505020204" pitchFamily="18" charset="0"/>
            </a:endParaRPr>
          </a:p>
        </p:txBody>
      </p:sp>
      <p:pic>
        <p:nvPicPr>
          <p:cNvPr id="1028" name="Picture 4" descr="Image result for communication in technolog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015" y="3734410"/>
            <a:ext cx="6108199" cy="2595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12490" y="274638"/>
            <a:ext cx="7016195" cy="711082"/>
          </a:xfrm>
        </p:spPr>
        <p:txBody>
          <a:bodyPr/>
          <a:lstStyle/>
          <a:p>
            <a:pPr algn="l"/>
            <a:r>
              <a:rPr lang="en-US" dirty="0"/>
              <a:t>Technology</a:t>
            </a:r>
          </a:p>
        </p:txBody>
      </p:sp>
      <p:sp>
        <p:nvSpPr>
          <p:cNvPr id="5" name="Content Placeholder 4"/>
          <p:cNvSpPr>
            <a:spLocks noGrp="1"/>
          </p:cNvSpPr>
          <p:nvPr>
            <p:ph idx="1"/>
          </p:nvPr>
        </p:nvSpPr>
        <p:spPr>
          <a:xfrm>
            <a:off x="1059785" y="985720"/>
            <a:ext cx="7787955" cy="4886560"/>
          </a:xfrm>
        </p:spPr>
        <p:txBody>
          <a:bodyPr>
            <a:noAutofit/>
          </a:bodyPr>
          <a:lstStyle/>
          <a:p>
            <a:pPr>
              <a:lnSpc>
                <a:spcPct val="150000"/>
              </a:lnSpc>
            </a:pPr>
            <a:endParaRPr lang="en-US" sz="2400" dirty="0">
              <a:latin typeface="Bookman Old Style" panose="02050604050505020204" pitchFamily="18" charset="0"/>
            </a:endParaRPr>
          </a:p>
          <a:p>
            <a:pPr algn="just">
              <a:lnSpc>
                <a:spcPct val="150000"/>
              </a:lnSpc>
            </a:pPr>
            <a:r>
              <a:rPr lang="en-US" sz="2400" dirty="0">
                <a:latin typeface="Bookman Old Style" panose="02050604050505020204" pitchFamily="18" charset="0"/>
              </a:rPr>
              <a:t>The application of scientific knowledge for practical purposes, especially in industry and "advances in computer technology“.</a:t>
            </a:r>
          </a:p>
          <a:p>
            <a:pPr algn="just">
              <a:lnSpc>
                <a:spcPct val="150000"/>
              </a:lnSpc>
            </a:pPr>
            <a:r>
              <a:rPr lang="en-US" sz="2400" dirty="0">
                <a:latin typeface="Bookman Old Style" panose="02050604050505020204" pitchFamily="18" charset="0"/>
              </a:rPr>
              <a:t>Machinery and equipment developed from the application of scientific knowledge.</a:t>
            </a:r>
          </a:p>
          <a:p>
            <a:pPr algn="just">
              <a:lnSpc>
                <a:spcPct val="150000"/>
              </a:lnSpc>
            </a:pPr>
            <a:r>
              <a:rPr lang="en-US" sz="2400" dirty="0">
                <a:latin typeface="Bookman Old Style" panose="02050604050505020204" pitchFamily="18" charset="0"/>
              </a:rPr>
              <a:t>The branch of knowledge dealing with engineering or applied sciences.</a:t>
            </a:r>
          </a:p>
          <a:p>
            <a:pPr marL="0" indent="0">
              <a:lnSpc>
                <a:spcPct val="150000"/>
              </a:lnSpc>
              <a:buNone/>
            </a:pPr>
            <a:endParaRPr lang="en-US" sz="2400" dirty="0">
              <a:latin typeface="Bookman Old Style" panose="02050604050505020204" pitchFamily="18" charset="0"/>
            </a:endParaRPr>
          </a:p>
          <a:p>
            <a:pPr>
              <a:lnSpc>
                <a:spcPct val="150000"/>
              </a:lnSpc>
            </a:pPr>
            <a:endParaRPr lang="en-US" sz="2400" dirty="0">
              <a:latin typeface="Bookman Old Style" panose="02050604050505020204" pitchFamily="18" charset="0"/>
            </a:endParaRPr>
          </a:p>
          <a:p>
            <a:pPr marL="0" indent="0">
              <a:lnSpc>
                <a:spcPct val="150000"/>
              </a:lnSpc>
              <a:buNone/>
            </a:pPr>
            <a:endParaRPr lang="en-US" sz="2400" dirty="0">
              <a:latin typeface="Bookman Old Style" panose="02050604050505020204" pitchFamily="18" charset="0"/>
            </a:endParaRPr>
          </a:p>
        </p:txBody>
      </p:sp>
    </p:spTree>
    <p:extLst>
      <p:ext uri="{BB962C8B-B14F-4D97-AF65-F5344CB8AC3E}">
        <p14:creationId xmlns:p14="http://schemas.microsoft.com/office/powerpoint/2010/main" val="253126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12490" y="121933"/>
            <a:ext cx="7016195" cy="711082"/>
          </a:xfrm>
        </p:spPr>
        <p:txBody>
          <a:bodyPr/>
          <a:lstStyle/>
          <a:p>
            <a:pPr algn="l"/>
            <a:r>
              <a:rPr lang="en-US" dirty="0"/>
              <a:t>Brief of ICT</a:t>
            </a:r>
          </a:p>
        </p:txBody>
      </p:sp>
      <p:sp>
        <p:nvSpPr>
          <p:cNvPr id="5" name="Content Placeholder 4"/>
          <p:cNvSpPr>
            <a:spLocks noGrp="1"/>
          </p:cNvSpPr>
          <p:nvPr>
            <p:ph idx="1"/>
          </p:nvPr>
        </p:nvSpPr>
        <p:spPr>
          <a:xfrm>
            <a:off x="1059785" y="985721"/>
            <a:ext cx="7932423" cy="4123034"/>
          </a:xfrm>
        </p:spPr>
        <p:txBody>
          <a:bodyPr>
            <a:noAutofit/>
          </a:bodyPr>
          <a:lstStyle/>
          <a:p>
            <a:endParaRPr lang="en-US" sz="1800" dirty="0"/>
          </a:p>
          <a:p>
            <a:pPr marL="0" indent="0">
              <a:buNone/>
            </a:pPr>
            <a:endParaRPr lang="en-US" sz="1800" dirty="0"/>
          </a:p>
          <a:p>
            <a:endParaRPr lang="en-US" sz="1800" dirty="0"/>
          </a:p>
          <a:p>
            <a:pPr marL="0" indent="0">
              <a:buNone/>
            </a:pPr>
            <a:endParaRPr lang="en-US" sz="1800" dirty="0"/>
          </a:p>
        </p:txBody>
      </p:sp>
      <p:sp>
        <p:nvSpPr>
          <p:cNvPr id="6" name="Content Placeholder 4"/>
          <p:cNvSpPr txBox="1">
            <a:spLocks/>
          </p:cNvSpPr>
          <p:nvPr/>
        </p:nvSpPr>
        <p:spPr>
          <a:xfrm>
            <a:off x="1059785" y="763526"/>
            <a:ext cx="7932423" cy="587227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dirty="0">
                <a:latin typeface="Baskerville Old Face" panose="02020602080505020303" pitchFamily="18" charset="0"/>
              </a:rPr>
              <a:t>In this era of technological revolution our main concern is to communicate faster with easier means.</a:t>
            </a:r>
          </a:p>
          <a:p>
            <a:pPr>
              <a:lnSpc>
                <a:spcPct val="150000"/>
              </a:lnSpc>
            </a:pPr>
            <a:r>
              <a:rPr lang="en-US" sz="2400" dirty="0">
                <a:latin typeface="Baskerville Old Face" panose="02020602080505020303" pitchFamily="18" charset="0"/>
              </a:rPr>
              <a:t>We communicate with our desired information.</a:t>
            </a:r>
          </a:p>
          <a:p>
            <a:pPr>
              <a:lnSpc>
                <a:spcPct val="150000"/>
              </a:lnSpc>
            </a:pPr>
            <a:r>
              <a:rPr lang="en-US" sz="2400" dirty="0">
                <a:latin typeface="Baskerville Old Face" panose="02020602080505020303" pitchFamily="18" charset="0"/>
              </a:rPr>
              <a:t>Technology is the medium of this communication which is in continuous advancement.</a:t>
            </a:r>
          </a:p>
          <a:p>
            <a:pPr algn="just">
              <a:lnSpc>
                <a:spcPct val="150000"/>
              </a:lnSpc>
            </a:pPr>
            <a:r>
              <a:rPr lang="en-US" sz="2400" dirty="0">
                <a:latin typeface="Baskerville Old Face" panose="02020602080505020303" pitchFamily="18" charset="0"/>
              </a:rPr>
              <a:t>Hence, Information Communications Technology (ICT) refers to the study of any technology that uses telecommunication to store, transmit or access digital information. It focuses on the way that modern technology affects our society and how we communicate.</a:t>
            </a:r>
          </a:p>
          <a:p>
            <a:pPr>
              <a:lnSpc>
                <a:spcPct val="150000"/>
              </a:lnSpc>
            </a:pPr>
            <a:endParaRPr lang="en-US" sz="2400" dirty="0">
              <a:latin typeface="Baskerville Old Face" panose="02020602080505020303" pitchFamily="18" charset="0"/>
            </a:endParaRPr>
          </a:p>
          <a:p>
            <a:pPr>
              <a:lnSpc>
                <a:spcPct val="150000"/>
              </a:lnSpc>
            </a:pPr>
            <a:endParaRPr lang="en-US" sz="2400" dirty="0">
              <a:latin typeface="Baskerville Old Face" panose="02020602080505020303" pitchFamily="18" charset="0"/>
            </a:endParaRPr>
          </a:p>
          <a:p>
            <a:pPr marL="0" indent="0">
              <a:lnSpc>
                <a:spcPct val="150000"/>
              </a:lnSpc>
              <a:buFont typeface="Arial" pitchFamily="34" charset="0"/>
              <a:buNone/>
            </a:pPr>
            <a:endParaRPr lang="en-US" sz="2400" dirty="0">
              <a:latin typeface="Baskerville Old Face" panose="02020602080505020303" pitchFamily="18" charset="0"/>
            </a:endParaRPr>
          </a:p>
        </p:txBody>
      </p:sp>
    </p:spTree>
    <p:extLst>
      <p:ext uri="{BB962C8B-B14F-4D97-AF65-F5344CB8AC3E}">
        <p14:creationId xmlns:p14="http://schemas.microsoft.com/office/powerpoint/2010/main" val="261449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496" y="1138425"/>
            <a:ext cx="8382304" cy="4428445"/>
          </a:xfrm>
        </p:spPr>
        <p:txBody>
          <a:bodyPr>
            <a:normAutofit fontScale="62500" lnSpcReduction="20000"/>
          </a:bodyPr>
          <a:lstStyle/>
          <a:p>
            <a:pPr algn="just">
              <a:lnSpc>
                <a:spcPct val="150000"/>
              </a:lnSpc>
            </a:pPr>
            <a:r>
              <a:rPr lang="en-US" dirty="0">
                <a:latin typeface="Bookman Old Style" panose="02050604050505020204" pitchFamily="18" charset="0"/>
              </a:rPr>
              <a:t>Mainly 4 years syllabus of ICT is a combination of two subjects Information Technology and Communication Engineering.</a:t>
            </a:r>
          </a:p>
          <a:p>
            <a:pPr algn="just">
              <a:lnSpc>
                <a:spcPct val="150000"/>
              </a:lnSpc>
            </a:pPr>
            <a:r>
              <a:rPr lang="en-US" dirty="0">
                <a:latin typeface="Bookman Old Style" panose="02050604050505020204" pitchFamily="18" charset="0"/>
              </a:rPr>
              <a:t>So, you are going to learn everything related to software development(information system) and communication technologies.</a:t>
            </a:r>
          </a:p>
          <a:p>
            <a:pPr algn="just">
              <a:lnSpc>
                <a:spcPct val="150000"/>
              </a:lnSpc>
            </a:pPr>
            <a:r>
              <a:rPr lang="en-US" dirty="0">
                <a:latin typeface="Bookman Old Style" panose="02050604050505020204" pitchFamily="18" charset="0"/>
              </a:rPr>
              <a:t>Some subjects of Electrical and Electronics are also covered in the syllabus.</a:t>
            </a:r>
          </a:p>
          <a:p>
            <a:pPr>
              <a:lnSpc>
                <a:spcPct val="150000"/>
              </a:lnSpc>
            </a:pPr>
            <a:r>
              <a:rPr lang="en-US" b="1" dirty="0">
                <a:latin typeface="Bookman Old Style" panose="02050604050505020204" pitchFamily="18" charset="0"/>
              </a:rPr>
              <a:t>In this course you are going to get some basic ideas about fundamental knowledge related to computer, communication technologies and a programming language named C.</a:t>
            </a:r>
          </a:p>
          <a:p>
            <a:pPr marL="0" indent="0">
              <a:buNone/>
            </a:pPr>
            <a:endParaRPr lang="en-US" dirty="0"/>
          </a:p>
        </p:txBody>
      </p:sp>
      <p:sp>
        <p:nvSpPr>
          <p:cNvPr id="4" name="Title 3"/>
          <p:cNvSpPr>
            <a:spLocks noGrp="1"/>
          </p:cNvSpPr>
          <p:nvPr>
            <p:ph type="title"/>
          </p:nvPr>
        </p:nvSpPr>
        <p:spPr>
          <a:xfrm>
            <a:off x="304495" y="427343"/>
            <a:ext cx="7016195" cy="711082"/>
          </a:xfrm>
        </p:spPr>
        <p:txBody>
          <a:bodyPr/>
          <a:lstStyle/>
          <a:p>
            <a:pPr algn="l"/>
            <a:r>
              <a:rPr lang="en-US" dirty="0"/>
              <a:t>Brief of ICT syllabus</a:t>
            </a:r>
          </a:p>
        </p:txBody>
      </p:sp>
    </p:spTree>
    <p:extLst>
      <p:ext uri="{BB962C8B-B14F-4D97-AF65-F5344CB8AC3E}">
        <p14:creationId xmlns:p14="http://schemas.microsoft.com/office/powerpoint/2010/main" val="56610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6260" y="2054655"/>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2">
                    <a:lumMod val="60000"/>
                    <a:lumOff val="40000"/>
                  </a:schemeClr>
                </a:solidFill>
                <a:latin typeface="+mj-lt"/>
                <a:ea typeface="+mj-ea"/>
                <a:cs typeface="+mj-cs"/>
              </a:defRPr>
            </a:lvl1pPr>
          </a:lstStyle>
          <a:p>
            <a:pPr algn="ctr"/>
            <a:r>
              <a:rPr lang="en-US" sz="4400" b="1" dirty="0">
                <a:latin typeface="Cambria" panose="02040503050406030204" pitchFamily="18" charset="0"/>
                <a:ea typeface="Cambria" panose="02040503050406030204" pitchFamily="18" charset="0"/>
              </a:rPr>
              <a:t>Parts of computer</a:t>
            </a:r>
          </a:p>
        </p:txBody>
      </p:sp>
    </p:spTree>
    <p:extLst>
      <p:ext uri="{BB962C8B-B14F-4D97-AF65-F5344CB8AC3E}">
        <p14:creationId xmlns:p14="http://schemas.microsoft.com/office/powerpoint/2010/main" val="3320759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495" y="-83215"/>
            <a:ext cx="7016195" cy="711082"/>
          </a:xfrm>
        </p:spPr>
        <p:txBody>
          <a:bodyPr/>
          <a:lstStyle/>
          <a:p>
            <a:pPr algn="l"/>
            <a:r>
              <a:rPr lang="en-US" dirty="0"/>
              <a:t>Computer</a:t>
            </a:r>
          </a:p>
        </p:txBody>
      </p:sp>
      <p:sp>
        <p:nvSpPr>
          <p:cNvPr id="5" name="Content Placeholder 4"/>
          <p:cNvSpPr>
            <a:spLocks noGrp="1"/>
          </p:cNvSpPr>
          <p:nvPr>
            <p:ph idx="1"/>
          </p:nvPr>
        </p:nvSpPr>
        <p:spPr>
          <a:xfrm>
            <a:off x="1059785" y="985721"/>
            <a:ext cx="7932423" cy="4123034"/>
          </a:xfrm>
        </p:spPr>
        <p:txBody>
          <a:bodyPr>
            <a:noAutofit/>
          </a:bodyPr>
          <a:lstStyle/>
          <a:p>
            <a:endParaRPr lang="en-US" sz="1800" dirty="0"/>
          </a:p>
          <a:p>
            <a:pPr marL="0" indent="0">
              <a:buNone/>
            </a:pPr>
            <a:endParaRPr lang="en-US" sz="1800" dirty="0"/>
          </a:p>
          <a:p>
            <a:endParaRPr lang="en-US" sz="1800" dirty="0"/>
          </a:p>
          <a:p>
            <a:pPr marL="0" indent="0">
              <a:buNone/>
            </a:pPr>
            <a:endParaRPr lang="en-US" sz="1800" dirty="0"/>
          </a:p>
        </p:txBody>
      </p:sp>
      <p:sp>
        <p:nvSpPr>
          <p:cNvPr id="6" name="Content Placeholder 4"/>
          <p:cNvSpPr txBox="1">
            <a:spLocks/>
          </p:cNvSpPr>
          <p:nvPr/>
        </p:nvSpPr>
        <p:spPr>
          <a:xfrm>
            <a:off x="143555" y="527605"/>
            <a:ext cx="8848653" cy="51919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1600" dirty="0">
                <a:solidFill>
                  <a:schemeClr val="tx1"/>
                </a:solidFill>
                <a:latin typeface="Bookman Old Style" panose="02050604050505020204" pitchFamily="18" charset="0"/>
              </a:rPr>
              <a:t>An electronic device for storing and processing data, typically in binary form, according to instructions given to it in a variable program.</a:t>
            </a:r>
          </a:p>
          <a:p>
            <a:pPr>
              <a:lnSpc>
                <a:spcPct val="150000"/>
              </a:lnSpc>
            </a:pPr>
            <a:r>
              <a:rPr lang="en-US" sz="1600" dirty="0">
                <a:solidFill>
                  <a:schemeClr val="tx1"/>
                </a:solidFill>
                <a:latin typeface="Bookman Old Style" panose="02050604050505020204" pitchFamily="18" charset="0"/>
              </a:rPr>
              <a:t>It comprises mainly of two things:</a:t>
            </a:r>
          </a:p>
          <a:p>
            <a:pPr>
              <a:lnSpc>
                <a:spcPct val="150000"/>
              </a:lnSpc>
              <a:buFont typeface="Wingdings" panose="05000000000000000000" pitchFamily="2" charset="2"/>
              <a:buChar char="v"/>
            </a:pPr>
            <a:r>
              <a:rPr lang="en-US" sz="1600" b="1" dirty="0">
                <a:solidFill>
                  <a:schemeClr val="accent1">
                    <a:lumMod val="50000"/>
                  </a:schemeClr>
                </a:solidFill>
                <a:latin typeface="Bookman Old Style" panose="02050604050505020204" pitchFamily="18" charset="0"/>
              </a:rPr>
              <a:t>Hardware</a:t>
            </a:r>
          </a:p>
          <a:p>
            <a:pPr marL="400050" lvl="1" indent="0" algn="just">
              <a:lnSpc>
                <a:spcPct val="150000"/>
              </a:lnSpc>
              <a:buNone/>
            </a:pPr>
            <a:r>
              <a:rPr lang="en-US" sz="1600" dirty="0">
                <a:latin typeface="Bookman Old Style" panose="02050604050505020204" pitchFamily="18" charset="0"/>
              </a:rPr>
              <a:t>Hardware is any physical component of a computer system that contains a circuit board, ICs, or other electronics. A perfect example of hardware is the screen on which you are viewing this page. Whether it be a computer monitor, tablet or smartphone.</a:t>
            </a:r>
          </a:p>
          <a:p>
            <a:pPr marL="400050" lvl="1" indent="0" algn="just">
              <a:lnSpc>
                <a:spcPct val="150000"/>
              </a:lnSpc>
              <a:buNone/>
            </a:pPr>
            <a:r>
              <a:rPr lang="en-US" sz="1600" dirty="0">
                <a:latin typeface="Bookman Old Style" panose="02050604050505020204" pitchFamily="18" charset="0"/>
              </a:rPr>
              <a:t>Without any hardware, your computer would not exist, and software could not be used. Ex.: RAM, Hard disk drive, etc.</a:t>
            </a:r>
          </a:p>
          <a:p>
            <a:pPr>
              <a:lnSpc>
                <a:spcPct val="150000"/>
              </a:lnSpc>
              <a:buFont typeface="Wingdings" panose="05000000000000000000" pitchFamily="2" charset="2"/>
              <a:buChar char="v"/>
            </a:pPr>
            <a:r>
              <a:rPr lang="en-US" sz="1600" b="1" dirty="0">
                <a:solidFill>
                  <a:schemeClr val="accent1">
                    <a:lumMod val="50000"/>
                  </a:schemeClr>
                </a:solidFill>
                <a:latin typeface="Bookman Old Style" panose="02050604050505020204" pitchFamily="18" charset="0"/>
              </a:rPr>
              <a:t>Software</a:t>
            </a:r>
          </a:p>
          <a:p>
            <a:pPr marL="0" indent="0" algn="just">
              <a:lnSpc>
                <a:spcPct val="150000"/>
              </a:lnSpc>
              <a:buNone/>
            </a:pPr>
            <a:r>
              <a:rPr lang="en-US" sz="1600" dirty="0">
                <a:solidFill>
                  <a:schemeClr val="accent1">
                    <a:lumMod val="50000"/>
                  </a:schemeClr>
                </a:solidFill>
                <a:latin typeface="Bookman Old Style" panose="02050604050505020204" pitchFamily="18" charset="0"/>
              </a:rPr>
              <a:t>     </a:t>
            </a:r>
            <a:r>
              <a:rPr lang="en-US" sz="1600" dirty="0">
                <a:solidFill>
                  <a:schemeClr val="tx1"/>
                </a:solidFill>
                <a:latin typeface="Bookman Old Style" panose="02050604050505020204" pitchFamily="18" charset="0"/>
              </a:rPr>
              <a:t>Software is a general term for the various kinds of programs used to</a:t>
            </a:r>
          </a:p>
          <a:p>
            <a:pPr marL="0" indent="0" algn="just">
              <a:lnSpc>
                <a:spcPct val="150000"/>
              </a:lnSpc>
              <a:buNone/>
            </a:pPr>
            <a:r>
              <a:rPr lang="en-US" sz="1600" dirty="0">
                <a:solidFill>
                  <a:schemeClr val="tx1"/>
                </a:solidFill>
                <a:latin typeface="Bookman Old Style" panose="02050604050505020204" pitchFamily="18" charset="0"/>
              </a:rPr>
              <a:t>     operate computers and related devices. Ex.: Windows 7, Microsoft </a:t>
            </a:r>
            <a:r>
              <a:rPr lang="en-US" sz="1600">
                <a:solidFill>
                  <a:schemeClr val="tx1"/>
                </a:solidFill>
                <a:latin typeface="Bookman Old Style" panose="02050604050505020204" pitchFamily="18" charset="0"/>
              </a:rPr>
              <a:t>Word 2019, </a:t>
            </a:r>
            <a:r>
              <a:rPr lang="en-US" sz="1600" dirty="0">
                <a:solidFill>
                  <a:schemeClr val="tx1"/>
                </a:solidFill>
                <a:latin typeface="Bookman Old Style" panose="02050604050505020204" pitchFamily="18" charset="0"/>
              </a:rPr>
              <a:t>etc. </a:t>
            </a:r>
          </a:p>
          <a:p>
            <a:pPr marL="0" indent="0">
              <a:lnSpc>
                <a:spcPct val="150000"/>
              </a:lnSpc>
              <a:buNone/>
            </a:pPr>
            <a:r>
              <a:rPr lang="en-US" sz="1600" dirty="0">
                <a:solidFill>
                  <a:schemeClr val="accent1">
                    <a:lumMod val="50000"/>
                  </a:schemeClr>
                </a:solidFill>
                <a:latin typeface="Bookman Old Style" panose="02050604050505020204" pitchFamily="18" charset="0"/>
              </a:rPr>
              <a:t> </a:t>
            </a:r>
          </a:p>
          <a:p>
            <a:pPr marL="0" indent="0">
              <a:lnSpc>
                <a:spcPct val="150000"/>
              </a:lnSpc>
              <a:buFont typeface="Arial" pitchFamily="34" charset="0"/>
              <a:buNone/>
            </a:pPr>
            <a:endParaRPr lang="en-US" sz="1600" dirty="0">
              <a:solidFill>
                <a:schemeClr val="accent1">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193892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6260" y="274638"/>
            <a:ext cx="8390539" cy="1143000"/>
          </a:xfrm>
        </p:spPr>
        <p:txBody>
          <a:bodyPr/>
          <a:lstStyle/>
          <a:p>
            <a:pPr algn="l"/>
            <a:r>
              <a:rPr lang="en-US" dirty="0"/>
              <a:t>Parts of Computer System</a:t>
            </a:r>
          </a:p>
        </p:txBody>
      </p:sp>
      <p:sp>
        <p:nvSpPr>
          <p:cNvPr id="5" name="Content Placeholder 4"/>
          <p:cNvSpPr>
            <a:spLocks noGrp="1"/>
          </p:cNvSpPr>
          <p:nvPr>
            <p:ph idx="1"/>
          </p:nvPr>
        </p:nvSpPr>
        <p:spPr>
          <a:xfrm>
            <a:off x="448965" y="1417640"/>
            <a:ext cx="7787955" cy="3080296"/>
          </a:xfrm>
        </p:spPr>
        <p:txBody>
          <a:bodyPr>
            <a:normAutofit/>
          </a:bodyPr>
          <a:lstStyle/>
          <a:p>
            <a:pPr marL="0" indent="0">
              <a:buNone/>
            </a:pPr>
            <a:r>
              <a:rPr lang="en-US" sz="2400" dirty="0">
                <a:latin typeface="Bookman Old Style" panose="02050604050505020204" pitchFamily="18" charset="0"/>
              </a:rPr>
              <a:t>Computer has the following main parts:</a:t>
            </a:r>
          </a:p>
          <a:p>
            <a:pPr>
              <a:buFont typeface="Wingdings" panose="05000000000000000000" pitchFamily="2" charset="2"/>
              <a:buChar char="v"/>
            </a:pPr>
            <a:r>
              <a:rPr lang="en-US" sz="2400" dirty="0">
                <a:latin typeface="Bookman Old Style" panose="02050604050505020204" pitchFamily="18" charset="0"/>
              </a:rPr>
              <a:t>Monitor</a:t>
            </a:r>
          </a:p>
          <a:p>
            <a:pPr>
              <a:buFont typeface="Wingdings" panose="05000000000000000000" pitchFamily="2" charset="2"/>
              <a:buChar char="v"/>
            </a:pPr>
            <a:r>
              <a:rPr lang="en-US" sz="2400" dirty="0">
                <a:latin typeface="Bookman Old Style" panose="02050604050505020204" pitchFamily="18" charset="0"/>
              </a:rPr>
              <a:t>Central Processing Unit (CPU)</a:t>
            </a:r>
          </a:p>
          <a:p>
            <a:pPr>
              <a:buFont typeface="Wingdings" panose="05000000000000000000" pitchFamily="2" charset="2"/>
              <a:buChar char="v"/>
            </a:pPr>
            <a:r>
              <a:rPr lang="en-US" sz="2400" dirty="0">
                <a:latin typeface="Bookman Old Style" panose="02050604050505020204" pitchFamily="18" charset="0"/>
              </a:rPr>
              <a:t>Keyboard</a:t>
            </a:r>
          </a:p>
          <a:p>
            <a:pPr>
              <a:buFont typeface="Wingdings" panose="05000000000000000000" pitchFamily="2" charset="2"/>
              <a:buChar char="v"/>
            </a:pPr>
            <a:r>
              <a:rPr lang="en-US" sz="2400" dirty="0">
                <a:latin typeface="Bookman Old Style" panose="02050604050505020204" pitchFamily="18" charset="0"/>
              </a:rPr>
              <a:t>Mouse</a:t>
            </a:r>
          </a:p>
        </p:txBody>
      </p:sp>
    </p:spTree>
    <p:extLst>
      <p:ext uri="{BB962C8B-B14F-4D97-AF65-F5344CB8AC3E}">
        <p14:creationId xmlns:p14="http://schemas.microsoft.com/office/powerpoint/2010/main" val="448641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66" y="1291130"/>
            <a:ext cx="8237834" cy="4275740"/>
          </a:xfrm>
        </p:spPr>
        <p:txBody>
          <a:bodyPr/>
          <a:lstStyle/>
          <a:p>
            <a:pPr marL="0" indent="0">
              <a:buNone/>
            </a:pPr>
            <a:r>
              <a:rPr lang="en-US" dirty="0">
                <a:latin typeface="Bookman Old Style" panose="02050604050505020204" pitchFamily="18" charset="0"/>
              </a:rPr>
              <a:t>Additional Parts are:</a:t>
            </a:r>
          </a:p>
          <a:p>
            <a:pPr>
              <a:buFont typeface="Wingdings" panose="05000000000000000000" pitchFamily="2" charset="2"/>
              <a:buChar char="v"/>
            </a:pPr>
            <a:r>
              <a:rPr lang="en-US" dirty="0">
                <a:latin typeface="Bookman Old Style" panose="02050604050505020204" pitchFamily="18" charset="0"/>
              </a:rPr>
              <a:t>Speakers</a:t>
            </a:r>
          </a:p>
          <a:p>
            <a:pPr>
              <a:buFont typeface="Wingdings" panose="05000000000000000000" pitchFamily="2" charset="2"/>
              <a:buChar char="v"/>
            </a:pPr>
            <a:r>
              <a:rPr lang="en-US" dirty="0">
                <a:latin typeface="Bookman Old Style" panose="02050604050505020204" pitchFamily="18" charset="0"/>
              </a:rPr>
              <a:t>Microphone</a:t>
            </a:r>
          </a:p>
          <a:p>
            <a:pPr>
              <a:buFont typeface="Wingdings" panose="05000000000000000000" pitchFamily="2" charset="2"/>
              <a:buChar char="v"/>
            </a:pPr>
            <a:r>
              <a:rPr lang="en-US" dirty="0">
                <a:latin typeface="Bookman Old Style" panose="02050604050505020204" pitchFamily="18" charset="0"/>
              </a:rPr>
              <a:t>Printer</a:t>
            </a:r>
          </a:p>
          <a:p>
            <a:pPr>
              <a:buFont typeface="Wingdings" panose="05000000000000000000" pitchFamily="2" charset="2"/>
              <a:buChar char="v"/>
            </a:pPr>
            <a:r>
              <a:rPr lang="en-US" dirty="0">
                <a:latin typeface="Bookman Old Style" panose="02050604050505020204" pitchFamily="18" charset="0"/>
              </a:rPr>
              <a:t>Scanner</a:t>
            </a:r>
          </a:p>
          <a:p>
            <a:pPr>
              <a:buFont typeface="Wingdings" panose="05000000000000000000" pitchFamily="2" charset="2"/>
              <a:buChar char="v"/>
            </a:pPr>
            <a:r>
              <a:rPr lang="en-US" dirty="0">
                <a:latin typeface="Bookman Old Style" panose="02050604050505020204" pitchFamily="18" charset="0"/>
              </a:rPr>
              <a:t>Battery backup(UPS)</a:t>
            </a:r>
          </a:p>
          <a:p>
            <a:pPr>
              <a:buFont typeface="Wingdings" panose="05000000000000000000" pitchFamily="2" charset="2"/>
              <a:buChar char="v"/>
            </a:pPr>
            <a:r>
              <a:rPr lang="en-US" dirty="0">
                <a:latin typeface="Bookman Old Style" panose="02050604050505020204" pitchFamily="18" charset="0"/>
              </a:rPr>
              <a:t>Flash Drive</a:t>
            </a:r>
          </a:p>
          <a:p>
            <a:pPr>
              <a:buFont typeface="Wingdings" panose="05000000000000000000" pitchFamily="2" charset="2"/>
              <a:buChar char="v"/>
            </a:pPr>
            <a:r>
              <a:rPr lang="en-US" dirty="0">
                <a:latin typeface="Bookman Old Style" panose="02050604050505020204" pitchFamily="18" charset="0"/>
              </a:rPr>
              <a:t>External Hard drive, etc.</a:t>
            </a:r>
          </a:p>
          <a:p>
            <a:endParaRPr lang="en-US" dirty="0"/>
          </a:p>
        </p:txBody>
      </p:sp>
      <p:sp>
        <p:nvSpPr>
          <p:cNvPr id="4" name="Title 3"/>
          <p:cNvSpPr>
            <a:spLocks noGrp="1"/>
          </p:cNvSpPr>
          <p:nvPr>
            <p:ph type="title"/>
          </p:nvPr>
        </p:nvSpPr>
        <p:spPr>
          <a:xfrm>
            <a:off x="296260" y="274638"/>
            <a:ext cx="8390539" cy="1143000"/>
          </a:xfrm>
        </p:spPr>
        <p:txBody>
          <a:bodyPr/>
          <a:lstStyle/>
          <a:p>
            <a:pPr algn="l"/>
            <a:r>
              <a:rPr lang="en-US" dirty="0"/>
              <a:t>Parts of Computer System (continued)</a:t>
            </a:r>
          </a:p>
        </p:txBody>
      </p:sp>
    </p:spTree>
    <p:extLst>
      <p:ext uri="{BB962C8B-B14F-4D97-AF65-F5344CB8AC3E}">
        <p14:creationId xmlns:p14="http://schemas.microsoft.com/office/powerpoint/2010/main" val="232165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054655"/>
            <a:ext cx="8229600" cy="1143000"/>
          </a:xfrm>
        </p:spPr>
        <p:txBody>
          <a:bodyPr>
            <a:normAutofit/>
          </a:bodyPr>
          <a:lstStyle/>
          <a:p>
            <a:pPr algn="ctr"/>
            <a:r>
              <a:rPr lang="en-US" sz="4400" b="1" dirty="0"/>
              <a:t>Chapter: Concept of ICT</a:t>
            </a:r>
          </a:p>
        </p:txBody>
      </p:sp>
    </p:spTree>
    <p:extLst>
      <p:ext uri="{BB962C8B-B14F-4D97-AF65-F5344CB8AC3E}">
        <p14:creationId xmlns:p14="http://schemas.microsoft.com/office/powerpoint/2010/main" val="2982007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5723D4-4130-4A54-A55C-171B33A387A9}"/>
              </a:ext>
            </a:extLst>
          </p:cNvPr>
          <p:cNvSpPr txBox="1"/>
          <p:nvPr/>
        </p:nvSpPr>
        <p:spPr>
          <a:xfrm>
            <a:off x="0" y="4385"/>
            <a:ext cx="9144000" cy="523220"/>
          </a:xfrm>
          <a:prstGeom prst="rect">
            <a:avLst/>
          </a:prstGeom>
          <a:noFill/>
        </p:spPr>
        <p:txBody>
          <a:bodyPr wrap="square" rtlCol="0">
            <a:spAutoFit/>
          </a:bodyPr>
          <a:lstStyle/>
          <a:p>
            <a:pPr algn="ctr"/>
            <a:r>
              <a:rPr lang="en-US" sz="2800" dirty="0">
                <a:solidFill>
                  <a:schemeClr val="tx2"/>
                </a:solidFill>
                <a:latin typeface="Cambria" panose="02040503050406030204" pitchFamily="18" charset="0"/>
                <a:ea typeface="Cambria" panose="02040503050406030204" pitchFamily="18" charset="0"/>
              </a:rPr>
              <a:t>Input Devices</a:t>
            </a:r>
          </a:p>
        </p:txBody>
      </p:sp>
      <p:sp>
        <p:nvSpPr>
          <p:cNvPr id="5" name="Rectangle 4">
            <a:extLst>
              <a:ext uri="{FF2B5EF4-FFF2-40B4-BE49-F238E27FC236}">
                <a16:creationId xmlns:a16="http://schemas.microsoft.com/office/drawing/2014/main" id="{AB9EED3B-1532-4AB9-8F2B-3328A76D7380}"/>
              </a:ext>
            </a:extLst>
          </p:cNvPr>
          <p:cNvSpPr/>
          <p:nvPr/>
        </p:nvSpPr>
        <p:spPr>
          <a:xfrm>
            <a:off x="754375" y="712283"/>
            <a:ext cx="6103625" cy="3785652"/>
          </a:xfrm>
          <a:prstGeom prst="rect">
            <a:avLst/>
          </a:prstGeom>
        </p:spPr>
        <p:txBody>
          <a:bodyPr wrap="square">
            <a:spAutoFit/>
          </a:bodyPr>
          <a:lstStyle/>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Keyboard</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Mouse</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Joy Stick</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Light pen</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Track Ball</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Scanner</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Graphic Tablet</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Microphone</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Magnetic Ink Card Reader(MICR)</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Optical Character Reader(OCR)</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Bar Code Reader</a:t>
            </a:r>
          </a:p>
          <a:p>
            <a:pPr>
              <a:buFont typeface="Arial" panose="020B0604020202020204" pitchFamily="34" charset="0"/>
              <a:buChar char="•"/>
            </a:pPr>
            <a:r>
              <a:rPr lang="en-US" sz="2000" dirty="0">
                <a:latin typeface="Cambria" panose="02040503050406030204" pitchFamily="18" charset="0"/>
                <a:ea typeface="Cambria" panose="02040503050406030204" pitchFamily="18" charset="0"/>
              </a:rPr>
              <a:t>Optical Mark Reader(OMR)</a:t>
            </a:r>
            <a:endParaRPr lang="en-US" sz="2000" b="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499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141161-42C3-4C10-9498-52A702A36FA4}"/>
              </a:ext>
            </a:extLst>
          </p:cNvPr>
          <p:cNvSpPr/>
          <p:nvPr/>
        </p:nvSpPr>
        <p:spPr>
          <a:xfrm>
            <a:off x="0" y="4385"/>
            <a:ext cx="9143999" cy="523220"/>
          </a:xfrm>
          <a:prstGeom prst="rect">
            <a:avLst/>
          </a:prstGeom>
        </p:spPr>
        <p:txBody>
          <a:bodyPr wrap="square">
            <a:spAutoFit/>
          </a:bodyPr>
          <a:lstStyle/>
          <a:p>
            <a:pPr algn="ctr"/>
            <a:r>
              <a:rPr lang="en-US" sz="2800" b="1" dirty="0">
                <a:solidFill>
                  <a:schemeClr val="tx2"/>
                </a:solidFill>
                <a:latin typeface="Cambria" panose="02040503050406030204" pitchFamily="18" charset="0"/>
                <a:ea typeface="Cambria" panose="02040503050406030204" pitchFamily="18" charset="0"/>
              </a:rPr>
              <a:t>Output devices</a:t>
            </a:r>
            <a:endParaRPr lang="en-US" sz="2800" b="1" i="0" dirty="0">
              <a:solidFill>
                <a:schemeClr val="tx2"/>
              </a:solidFill>
              <a:effectLst/>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8EFD0396-9C7E-4DCB-96D2-6B971DAEA51D}"/>
              </a:ext>
            </a:extLst>
          </p:cNvPr>
          <p:cNvSpPr/>
          <p:nvPr/>
        </p:nvSpPr>
        <p:spPr>
          <a:xfrm>
            <a:off x="907080" y="1028343"/>
            <a:ext cx="5950920" cy="2554545"/>
          </a:xfrm>
          <a:prstGeom prst="rect">
            <a:avLst/>
          </a:prstGeom>
        </p:spPr>
        <p:txBody>
          <a:bodyPr wrap="square">
            <a:spAutoFit/>
          </a:bodyPr>
          <a:lstStyle/>
          <a:p>
            <a:pPr>
              <a:buFont typeface="Arial" panose="020B0604020202020204" pitchFamily="34" charset="0"/>
              <a:buChar char="•"/>
            </a:pPr>
            <a:r>
              <a:rPr lang="en-US" sz="2000" dirty="0">
                <a:solidFill>
                  <a:srgbClr val="231F20"/>
                </a:solidFill>
                <a:latin typeface="Cambria" panose="02040503050406030204" pitchFamily="18" charset="0"/>
                <a:ea typeface="Cambria" panose="02040503050406030204" pitchFamily="18" charset="0"/>
              </a:rPr>
              <a:t>Monitor </a:t>
            </a:r>
          </a:p>
          <a:p>
            <a:pPr>
              <a:buFont typeface="Arial" panose="020B0604020202020204" pitchFamily="34" charset="0"/>
              <a:buChar char="•"/>
            </a:pPr>
            <a:r>
              <a:rPr lang="en-US" sz="2000" dirty="0">
                <a:solidFill>
                  <a:srgbClr val="231F20"/>
                </a:solidFill>
                <a:latin typeface="Cambria" panose="02040503050406030204" pitchFamily="18" charset="0"/>
                <a:ea typeface="Cambria" panose="02040503050406030204" pitchFamily="18" charset="0"/>
              </a:rPr>
              <a:t>Printer </a:t>
            </a:r>
          </a:p>
          <a:p>
            <a:pPr>
              <a:buFont typeface="Arial" panose="020B0604020202020204" pitchFamily="34" charset="0"/>
              <a:buChar char="•"/>
            </a:pPr>
            <a:r>
              <a:rPr lang="en-US" sz="2000" dirty="0">
                <a:solidFill>
                  <a:srgbClr val="231F20"/>
                </a:solidFill>
                <a:latin typeface="Cambria" panose="02040503050406030204" pitchFamily="18" charset="0"/>
                <a:ea typeface="Cambria" panose="02040503050406030204" pitchFamily="18" charset="0"/>
              </a:rPr>
              <a:t>Speaker </a:t>
            </a:r>
          </a:p>
          <a:p>
            <a:pPr>
              <a:buFont typeface="Arial" panose="020B0604020202020204" pitchFamily="34" charset="0"/>
              <a:buChar char="•"/>
            </a:pPr>
            <a:r>
              <a:rPr lang="en-US" sz="2000" dirty="0">
                <a:solidFill>
                  <a:srgbClr val="231F20"/>
                </a:solidFill>
                <a:latin typeface="Cambria" panose="02040503050406030204" pitchFamily="18" charset="0"/>
                <a:ea typeface="Cambria" panose="02040503050406030204" pitchFamily="18" charset="0"/>
              </a:rPr>
              <a:t>Projector</a:t>
            </a:r>
          </a:p>
          <a:p>
            <a:pPr>
              <a:buFont typeface="Arial" panose="020B0604020202020204" pitchFamily="34" charset="0"/>
              <a:buChar char="•"/>
            </a:pPr>
            <a:r>
              <a:rPr lang="en-US" sz="2000" dirty="0">
                <a:solidFill>
                  <a:srgbClr val="000000"/>
                </a:solidFill>
                <a:latin typeface="Cambria" panose="02040503050406030204" pitchFamily="18" charset="0"/>
                <a:ea typeface="Cambria" panose="02040503050406030204" pitchFamily="18" charset="0"/>
              </a:rPr>
              <a:t>Plotters</a:t>
            </a:r>
          </a:p>
          <a:p>
            <a:pPr>
              <a:buFont typeface="Arial" panose="020B0604020202020204" pitchFamily="34" charset="0"/>
              <a:buChar char="•"/>
            </a:pPr>
            <a:r>
              <a:rPr lang="en-US" sz="2000" dirty="0">
                <a:solidFill>
                  <a:srgbClr val="000000"/>
                </a:solidFill>
                <a:latin typeface="Cambria" panose="02040503050406030204" pitchFamily="18" charset="0"/>
                <a:ea typeface="Cambria" panose="02040503050406030204" pitchFamily="18" charset="0"/>
              </a:rPr>
              <a:t>Headphones</a:t>
            </a:r>
          </a:p>
          <a:p>
            <a:pPr>
              <a:buFont typeface="Arial" panose="020B0604020202020204" pitchFamily="34" charset="0"/>
              <a:buChar char="•"/>
            </a:pPr>
            <a:r>
              <a:rPr lang="en-US" sz="2000" dirty="0">
                <a:solidFill>
                  <a:srgbClr val="000000"/>
                </a:solidFill>
                <a:latin typeface="Cambria" panose="02040503050406030204" pitchFamily="18" charset="0"/>
                <a:ea typeface="Cambria" panose="02040503050406030204" pitchFamily="18" charset="0"/>
              </a:rPr>
              <a:t>Visual Display Unit</a:t>
            </a:r>
            <a:br>
              <a:rPr lang="en-US" sz="2000" b="1" dirty="0">
                <a:solidFill>
                  <a:srgbClr val="000000"/>
                </a:solidFill>
                <a:latin typeface="Cambria" panose="02040503050406030204" pitchFamily="18" charset="0"/>
                <a:ea typeface="Cambria" panose="02040503050406030204" pitchFamily="18" charset="0"/>
              </a:rPr>
            </a:b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6969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46155B-BBE5-4DFF-9766-3013D23775EF}"/>
              </a:ext>
            </a:extLst>
          </p:cNvPr>
          <p:cNvSpPr/>
          <p:nvPr/>
        </p:nvSpPr>
        <p:spPr>
          <a:xfrm>
            <a:off x="0" y="833015"/>
            <a:ext cx="9144000" cy="1323439"/>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A </a:t>
            </a:r>
            <a:r>
              <a:rPr lang="en-US" sz="2000" b="1" dirty="0">
                <a:latin typeface="Cambria" panose="02040503050406030204" pitchFamily="18" charset="0"/>
                <a:ea typeface="Cambria" panose="02040503050406030204" pitchFamily="18" charset="0"/>
              </a:rPr>
              <a:t>computer peripheral</a:t>
            </a:r>
            <a:r>
              <a:rPr lang="en-US" sz="2000" dirty="0">
                <a:latin typeface="Cambria" panose="02040503050406030204" pitchFamily="18" charset="0"/>
                <a:ea typeface="Cambria" panose="02040503050406030204" pitchFamily="18" charset="0"/>
              </a:rPr>
              <a:t> is a device that is connected to a computer but is not part of the core computer architecture. The core elements of a computer are the central processing unit, power supply, motherboard and the computer case that contains those three components. </a:t>
            </a:r>
          </a:p>
        </p:txBody>
      </p:sp>
      <p:sp>
        <p:nvSpPr>
          <p:cNvPr id="3" name="Rectangle 2">
            <a:extLst>
              <a:ext uri="{FF2B5EF4-FFF2-40B4-BE49-F238E27FC236}">
                <a16:creationId xmlns:a16="http://schemas.microsoft.com/office/drawing/2014/main" id="{3F735123-7914-40BA-9D65-38854674C1C0}"/>
              </a:ext>
            </a:extLst>
          </p:cNvPr>
          <p:cNvSpPr/>
          <p:nvPr/>
        </p:nvSpPr>
        <p:spPr>
          <a:xfrm>
            <a:off x="0" y="4385"/>
            <a:ext cx="9144000" cy="523220"/>
          </a:xfrm>
          <a:prstGeom prst="rect">
            <a:avLst/>
          </a:prstGeom>
        </p:spPr>
        <p:txBody>
          <a:bodyPr wrap="square">
            <a:spAutoFit/>
          </a:bodyPr>
          <a:lstStyle/>
          <a:p>
            <a:pPr algn="ctr"/>
            <a:r>
              <a:rPr lang="en-US" sz="2800" b="1" dirty="0">
                <a:solidFill>
                  <a:srgbClr val="24505C"/>
                </a:solidFill>
                <a:latin typeface="Cambria" panose="02040503050406030204" pitchFamily="18" charset="0"/>
                <a:ea typeface="Cambria" panose="02040503050406030204" pitchFamily="18" charset="0"/>
              </a:rPr>
              <a:t>Peripheral Devices</a:t>
            </a:r>
            <a:endParaRPr lang="en-US" sz="2800" b="1" i="0" dirty="0">
              <a:solidFill>
                <a:srgbClr val="24505C"/>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162F3F20-1026-4FA4-8925-1277F593F4F9}"/>
              </a:ext>
            </a:extLst>
          </p:cNvPr>
          <p:cNvSpPr/>
          <p:nvPr/>
        </p:nvSpPr>
        <p:spPr>
          <a:xfrm>
            <a:off x="-9150" y="2207360"/>
            <a:ext cx="9153150" cy="2554545"/>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Types of Peripheral Devices</a:t>
            </a:r>
          </a:p>
          <a:p>
            <a:r>
              <a:rPr lang="en-US" sz="2000" dirty="0">
                <a:latin typeface="Cambria" panose="02040503050406030204" pitchFamily="18" charset="0"/>
                <a:ea typeface="Cambria" panose="02040503050406030204" pitchFamily="18" charset="0"/>
              </a:rPr>
              <a:t>There are many different peripheral devices, but they fall into three general categories:</a:t>
            </a:r>
          </a:p>
          <a:p>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Input devices</a:t>
            </a:r>
            <a:r>
              <a:rPr lang="en-US" sz="2000" dirty="0">
                <a:latin typeface="Cambria" panose="02040503050406030204" pitchFamily="18" charset="0"/>
                <a:ea typeface="Cambria" panose="02040503050406030204" pitchFamily="18" charset="0"/>
              </a:rPr>
              <a:t>, such as a mouse and a keyboard</a:t>
            </a:r>
          </a:p>
          <a:p>
            <a:r>
              <a:rPr lang="en-US" sz="2000" b="1" dirty="0">
                <a:latin typeface="Cambria" panose="02040503050406030204" pitchFamily="18" charset="0"/>
                <a:ea typeface="Cambria" panose="02040503050406030204" pitchFamily="18" charset="0"/>
              </a:rPr>
              <a:t>Output devices</a:t>
            </a:r>
            <a:r>
              <a:rPr lang="en-US" sz="2000" dirty="0">
                <a:latin typeface="Cambria" panose="02040503050406030204" pitchFamily="18" charset="0"/>
                <a:ea typeface="Cambria" panose="02040503050406030204" pitchFamily="18" charset="0"/>
              </a:rPr>
              <a:t>, such as a monitor and a printer</a:t>
            </a:r>
          </a:p>
          <a:p>
            <a:r>
              <a:rPr lang="en-US" sz="2000" b="1" dirty="0">
                <a:latin typeface="Cambria" panose="02040503050406030204" pitchFamily="18" charset="0"/>
                <a:ea typeface="Cambria" panose="02040503050406030204" pitchFamily="18" charset="0"/>
              </a:rPr>
              <a:t>Storage devices</a:t>
            </a:r>
            <a:r>
              <a:rPr lang="en-US" sz="2000" dirty="0">
                <a:latin typeface="Cambria" panose="02040503050406030204" pitchFamily="18" charset="0"/>
                <a:ea typeface="Cambria" panose="02040503050406030204" pitchFamily="18" charset="0"/>
              </a:rPr>
              <a:t>, such as a hard drive or flash drive</a:t>
            </a:r>
          </a:p>
          <a:p>
            <a:endParaRPr lang="en-US" sz="2000"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672753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C1063A-7C4C-4C2E-92EF-A7647E350DBF}"/>
              </a:ext>
            </a:extLst>
          </p:cNvPr>
          <p:cNvSpPr/>
          <p:nvPr/>
        </p:nvSpPr>
        <p:spPr>
          <a:xfrm>
            <a:off x="0" y="4385"/>
            <a:ext cx="9144000" cy="523220"/>
          </a:xfrm>
          <a:prstGeom prst="rect">
            <a:avLst/>
          </a:prstGeom>
        </p:spPr>
        <p:txBody>
          <a:bodyPr wrap="square">
            <a:spAutoFit/>
          </a:bodyPr>
          <a:lstStyle/>
          <a:p>
            <a:pPr algn="ctr" fontAlgn="base"/>
            <a:r>
              <a:rPr lang="en-US" sz="2800" b="1" dirty="0">
                <a:solidFill>
                  <a:schemeClr val="accent1"/>
                </a:solidFill>
                <a:latin typeface="Cambria" panose="02040503050406030204" pitchFamily="18" charset="0"/>
                <a:ea typeface="Cambria" panose="02040503050406030204" pitchFamily="18" charset="0"/>
              </a:rPr>
              <a:t>Data Processing Cycle</a:t>
            </a:r>
            <a:endParaRPr lang="en-US" sz="2800" b="1" i="0" dirty="0">
              <a:solidFill>
                <a:schemeClr val="accent1"/>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F6844616-D82B-41ED-9008-9107741E3565}"/>
              </a:ext>
            </a:extLst>
          </p:cNvPr>
          <p:cNvSpPr/>
          <p:nvPr/>
        </p:nvSpPr>
        <p:spPr>
          <a:xfrm>
            <a:off x="296260" y="680310"/>
            <a:ext cx="8704185"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Data processing cycle as the term suggests a sequence of steps or operations for processing data</a:t>
            </a:r>
          </a:p>
        </p:txBody>
      </p:sp>
      <p:sp>
        <p:nvSpPr>
          <p:cNvPr id="6" name="Rectangle 5">
            <a:extLst>
              <a:ext uri="{FF2B5EF4-FFF2-40B4-BE49-F238E27FC236}">
                <a16:creationId xmlns:a16="http://schemas.microsoft.com/office/drawing/2014/main" id="{8ACBC489-EF71-4DA4-B3CF-0BFA3292A0D5}"/>
              </a:ext>
            </a:extLst>
          </p:cNvPr>
          <p:cNvSpPr/>
          <p:nvPr/>
        </p:nvSpPr>
        <p:spPr>
          <a:xfrm>
            <a:off x="300101" y="1443835"/>
            <a:ext cx="3050259"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Stages of data processing: </a:t>
            </a:r>
          </a:p>
        </p:txBody>
      </p:sp>
      <p:sp>
        <p:nvSpPr>
          <p:cNvPr id="7" name="Rectangle 6">
            <a:extLst>
              <a:ext uri="{FF2B5EF4-FFF2-40B4-BE49-F238E27FC236}">
                <a16:creationId xmlns:a16="http://schemas.microsoft.com/office/drawing/2014/main" id="{EDBA09B6-98A5-4F56-B19A-D85FABBB48C5}"/>
              </a:ext>
            </a:extLst>
          </p:cNvPr>
          <p:cNvSpPr/>
          <p:nvPr/>
        </p:nvSpPr>
        <p:spPr>
          <a:xfrm>
            <a:off x="448965" y="1941023"/>
            <a:ext cx="8246070" cy="2862322"/>
          </a:xfrm>
          <a:prstGeom prst="rect">
            <a:avLst/>
          </a:prstGeom>
        </p:spPr>
        <p:txBody>
          <a:bodyPr wrap="square">
            <a:spAutoFit/>
          </a:bodyPr>
          <a:lstStyle/>
          <a:p>
            <a:pPr algn="just" fontAlgn="base">
              <a:buFont typeface="+mj-lt"/>
              <a:buAutoNum type="arabicPeriod"/>
            </a:pPr>
            <a:r>
              <a:rPr lang="en-US" sz="2000" b="1" dirty="0">
                <a:solidFill>
                  <a:srgbClr val="000000"/>
                </a:solidFill>
                <a:latin typeface="Cambria" panose="02040503050406030204" pitchFamily="18" charset="0"/>
                <a:ea typeface="Cambria" panose="02040503050406030204" pitchFamily="18" charset="0"/>
              </a:rPr>
              <a:t>Input</a:t>
            </a:r>
            <a:r>
              <a:rPr lang="en-US" sz="2000" dirty="0">
                <a:solidFill>
                  <a:srgbClr val="000000"/>
                </a:solidFill>
                <a:latin typeface="Cambria" panose="02040503050406030204" pitchFamily="18" charset="0"/>
                <a:ea typeface="Cambria" panose="02040503050406030204" pitchFamily="18" charset="0"/>
              </a:rPr>
              <a:t> – The raw data after collection needs to be fed in the cycle for processing. This is considered the first step and called input.</a:t>
            </a:r>
          </a:p>
          <a:p>
            <a:pPr algn="just" fontAlgn="base">
              <a:buFont typeface="+mj-lt"/>
              <a:buAutoNum type="arabicPeriod"/>
            </a:pPr>
            <a:r>
              <a:rPr lang="en-US" sz="2000" b="1" dirty="0">
                <a:solidFill>
                  <a:srgbClr val="000000"/>
                </a:solidFill>
                <a:latin typeface="Cambria" panose="02040503050406030204" pitchFamily="18" charset="0"/>
                <a:ea typeface="Cambria" panose="02040503050406030204" pitchFamily="18" charset="0"/>
              </a:rPr>
              <a:t>Processing</a:t>
            </a:r>
            <a:r>
              <a:rPr lang="en-US" sz="2000" dirty="0">
                <a:solidFill>
                  <a:srgbClr val="000000"/>
                </a:solidFill>
                <a:latin typeface="Cambria" panose="02040503050406030204" pitchFamily="18" charset="0"/>
                <a:ea typeface="Cambria" panose="02040503050406030204" pitchFamily="18" charset="0"/>
              </a:rPr>
              <a:t> – Once the input is provided the raw data is processed by a suitable or selected processing method. This is the most important step as it provides the processed data in the form of output which will be used further.</a:t>
            </a:r>
          </a:p>
          <a:p>
            <a:pPr algn="just" fontAlgn="base">
              <a:buFont typeface="+mj-lt"/>
              <a:buAutoNum type="arabicPeriod"/>
            </a:pPr>
            <a:r>
              <a:rPr lang="en-US" sz="2000" b="1" dirty="0">
                <a:solidFill>
                  <a:srgbClr val="000000"/>
                </a:solidFill>
                <a:latin typeface="Cambria" panose="02040503050406030204" pitchFamily="18" charset="0"/>
                <a:ea typeface="Cambria" panose="02040503050406030204" pitchFamily="18" charset="0"/>
              </a:rPr>
              <a:t>Output</a:t>
            </a:r>
            <a:r>
              <a:rPr lang="en-US" sz="2000" dirty="0">
                <a:solidFill>
                  <a:srgbClr val="000000"/>
                </a:solidFill>
                <a:latin typeface="Cambria" panose="02040503050406030204" pitchFamily="18" charset="0"/>
                <a:ea typeface="Cambria" panose="02040503050406030204" pitchFamily="18" charset="0"/>
              </a:rPr>
              <a:t> – This is the outcome and the raw data provided in the first stage is now “processed” and the data is useful and provides information and no longer called data.</a:t>
            </a:r>
            <a:endParaRPr lang="en-US" sz="2000" b="0" i="0" dirty="0">
              <a:solidFill>
                <a:srgbClr val="000000"/>
              </a:solidFill>
              <a:effectLst/>
              <a:latin typeface="Cambria" panose="02040503050406030204" pitchFamily="18" charset="0"/>
              <a:ea typeface="Cambria" panose="02040503050406030204" pitchFamily="18" charset="0"/>
            </a:endParaRPr>
          </a:p>
        </p:txBody>
      </p:sp>
      <p:pic>
        <p:nvPicPr>
          <p:cNvPr id="1026" name="Picture 2" descr="Inputs: Factors of production">
            <a:extLst>
              <a:ext uri="{FF2B5EF4-FFF2-40B4-BE49-F238E27FC236}">
                <a16:creationId xmlns:a16="http://schemas.microsoft.com/office/drawing/2014/main" id="{86192BEB-2F46-4725-A9BD-534635493D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739" y="4900423"/>
            <a:ext cx="4688521" cy="1527050"/>
          </a:xfrm>
          <a:prstGeom prst="rect">
            <a:avLst/>
          </a:prstGeom>
          <a:noFill/>
          <a:extLst>
            <a:ext uri="{909E8E84-426E-40DD-AFC4-6F175D3DCCD1}">
              <a14:hiddenFill xmlns:a14="http://schemas.microsoft.com/office/drawing/2010/main">
                <a:solidFill>
                  <a:srgbClr val="FFFFFF"/>
                </a:solidFill>
              </a14:hiddenFill>
            </a:ext>
          </a:extLst>
        </p:spPr>
      </p:pic>
      <p:sp>
        <p:nvSpPr>
          <p:cNvPr id="8" name="Arrow: Right 7">
            <a:extLst>
              <a:ext uri="{FF2B5EF4-FFF2-40B4-BE49-F238E27FC236}">
                <a16:creationId xmlns:a16="http://schemas.microsoft.com/office/drawing/2014/main" id="{23DA42CD-C07E-407D-BB71-197EDBA75551}"/>
              </a:ext>
            </a:extLst>
          </p:cNvPr>
          <p:cNvSpPr/>
          <p:nvPr/>
        </p:nvSpPr>
        <p:spPr>
          <a:xfrm>
            <a:off x="3503065" y="5566870"/>
            <a:ext cx="152705" cy="152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CC691210-DF74-4324-9498-58DC031A447F}"/>
              </a:ext>
            </a:extLst>
          </p:cNvPr>
          <p:cNvSpPr/>
          <p:nvPr/>
        </p:nvSpPr>
        <p:spPr>
          <a:xfrm>
            <a:off x="5335525" y="5566870"/>
            <a:ext cx="305410" cy="152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1464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968CC5-1FC0-418D-AE08-029DBDFFD9E9}"/>
              </a:ext>
            </a:extLst>
          </p:cNvPr>
          <p:cNvSpPr/>
          <p:nvPr/>
        </p:nvSpPr>
        <p:spPr>
          <a:xfrm>
            <a:off x="0" y="4385"/>
            <a:ext cx="9144000" cy="523220"/>
          </a:xfrm>
          <a:prstGeom prst="rect">
            <a:avLst/>
          </a:prstGeom>
        </p:spPr>
        <p:txBody>
          <a:bodyPr wrap="square">
            <a:spAutoFit/>
          </a:bodyPr>
          <a:lstStyle/>
          <a:p>
            <a:pPr algn="ctr"/>
            <a:r>
              <a:rPr lang="en-US" sz="2800" b="1" dirty="0">
                <a:solidFill>
                  <a:schemeClr val="accent1"/>
                </a:solidFill>
                <a:latin typeface="Cambria" panose="02040503050406030204" pitchFamily="18" charset="0"/>
                <a:ea typeface="Cambria" panose="02040503050406030204" pitchFamily="18" charset="0"/>
              </a:rPr>
              <a:t>Stages of the </a:t>
            </a:r>
            <a:r>
              <a:rPr lang="en-US" sz="2800" b="1">
                <a:solidFill>
                  <a:schemeClr val="accent1"/>
                </a:solidFill>
                <a:latin typeface="Cambria" panose="02040503050406030204" pitchFamily="18" charset="0"/>
                <a:ea typeface="Cambria" panose="02040503050406030204" pitchFamily="18" charset="0"/>
              </a:rPr>
              <a:t>Data Processing life </a:t>
            </a:r>
            <a:r>
              <a:rPr lang="en-US" sz="2800" b="1" dirty="0">
                <a:solidFill>
                  <a:schemeClr val="accent1"/>
                </a:solidFill>
                <a:latin typeface="Cambria" panose="02040503050406030204" pitchFamily="18" charset="0"/>
                <a:ea typeface="Cambria" panose="02040503050406030204" pitchFamily="18" charset="0"/>
              </a:rPr>
              <a:t>Cycle</a:t>
            </a:r>
          </a:p>
        </p:txBody>
      </p:sp>
      <p:sp>
        <p:nvSpPr>
          <p:cNvPr id="5" name="Rectangle 4">
            <a:extLst>
              <a:ext uri="{FF2B5EF4-FFF2-40B4-BE49-F238E27FC236}">
                <a16:creationId xmlns:a16="http://schemas.microsoft.com/office/drawing/2014/main" id="{2C5F1E07-C98B-4654-B627-ABDD32AD4A52}"/>
              </a:ext>
            </a:extLst>
          </p:cNvPr>
          <p:cNvSpPr/>
          <p:nvPr/>
        </p:nvSpPr>
        <p:spPr>
          <a:xfrm>
            <a:off x="-1" y="680310"/>
            <a:ext cx="9143999" cy="1631216"/>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data processing have three broad stages which have sub stages or steps involved. These are the steps/ process required in between these three broad stages. These deal with the collection of data, choosing the processing methods, practicing data management best practices, information processing cycle, making use of processed data for the desired purpose.</a:t>
            </a:r>
          </a:p>
        </p:txBody>
      </p:sp>
      <p:pic>
        <p:nvPicPr>
          <p:cNvPr id="8" name="Picture 7">
            <a:extLst>
              <a:ext uri="{FF2B5EF4-FFF2-40B4-BE49-F238E27FC236}">
                <a16:creationId xmlns:a16="http://schemas.microsoft.com/office/drawing/2014/main" id="{101424C4-8892-4FFA-9264-E3852B502FF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434130" y="2453778"/>
            <a:ext cx="4275740" cy="4399837"/>
          </a:xfrm>
          <a:prstGeom prst="rect">
            <a:avLst/>
          </a:prstGeom>
        </p:spPr>
      </p:pic>
    </p:spTree>
    <p:extLst>
      <p:ext uri="{BB962C8B-B14F-4D97-AF65-F5344CB8AC3E}">
        <p14:creationId xmlns:p14="http://schemas.microsoft.com/office/powerpoint/2010/main" val="997515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60996-14FF-495D-8D15-96A15FBD7BBF}"/>
              </a:ext>
            </a:extLst>
          </p:cNvPr>
          <p:cNvSpPr/>
          <p:nvPr/>
        </p:nvSpPr>
        <p:spPr>
          <a:xfrm>
            <a:off x="143555" y="222195"/>
            <a:ext cx="8856890" cy="1323439"/>
          </a:xfrm>
          <a:prstGeom prst="rect">
            <a:avLst/>
          </a:prstGeom>
        </p:spPr>
        <p:txBody>
          <a:bodyPr wrap="square">
            <a:spAutoFit/>
          </a:bodyPr>
          <a:lstStyle/>
          <a:p>
            <a:pPr algn="just"/>
            <a:r>
              <a:rPr lang="en-US" sz="2000" b="1" dirty="0">
                <a:solidFill>
                  <a:schemeClr val="accent1"/>
                </a:solidFill>
                <a:latin typeface="Cambria" panose="02040503050406030204" pitchFamily="18" charset="0"/>
                <a:ea typeface="Cambria" panose="02040503050406030204" pitchFamily="18" charset="0"/>
              </a:rPr>
              <a:t>Data Collection: </a:t>
            </a:r>
            <a:r>
              <a:rPr lang="en-US" sz="2000" dirty="0">
                <a:latin typeface="Cambria" panose="02040503050406030204" pitchFamily="18" charset="0"/>
                <a:ea typeface="Cambria" panose="02040503050406030204" pitchFamily="18" charset="0"/>
              </a:rPr>
              <a:t>This is the first step which will provide the data for the input. Collecting data is a hard work in its own but is most essential on which the results depend. The quality of input will determine the quality of output. This data collection can be done in various ways by primary or secondary sources.</a:t>
            </a:r>
          </a:p>
        </p:txBody>
      </p:sp>
      <p:sp>
        <p:nvSpPr>
          <p:cNvPr id="5" name="Rectangle 4">
            <a:extLst>
              <a:ext uri="{FF2B5EF4-FFF2-40B4-BE49-F238E27FC236}">
                <a16:creationId xmlns:a16="http://schemas.microsoft.com/office/drawing/2014/main" id="{7DA70A0B-A580-496F-AF55-1A500FF5E518}"/>
              </a:ext>
            </a:extLst>
          </p:cNvPr>
          <p:cNvSpPr/>
          <p:nvPr/>
        </p:nvSpPr>
        <p:spPr>
          <a:xfrm>
            <a:off x="143555" y="1596540"/>
            <a:ext cx="8704185" cy="1015663"/>
          </a:xfrm>
          <a:prstGeom prst="rect">
            <a:avLst/>
          </a:prstGeom>
        </p:spPr>
        <p:txBody>
          <a:bodyPr wrap="square">
            <a:spAutoFit/>
          </a:bodyPr>
          <a:lstStyle/>
          <a:p>
            <a:pPr algn="just"/>
            <a:r>
              <a:rPr lang="en-US" sz="2000" b="1" dirty="0">
                <a:solidFill>
                  <a:schemeClr val="accent1"/>
                </a:solidFill>
                <a:latin typeface="Cambria" panose="02040503050406030204" pitchFamily="18" charset="0"/>
                <a:ea typeface="Cambria" panose="02040503050406030204" pitchFamily="18" charset="0"/>
              </a:rPr>
              <a:t>Preparation</a:t>
            </a:r>
            <a:r>
              <a:rPr lang="en-US" sz="2000" dirty="0">
                <a:latin typeface="Cambria" panose="02040503050406030204" pitchFamily="18" charset="0"/>
                <a:ea typeface="Cambria" panose="02040503050406030204" pitchFamily="18" charset="0"/>
              </a:rPr>
              <a:t>: Preparation includes sorting and filtering of data which will finally be used as input. This stage required you to remove the extra or unusable data to make processing faster and better.</a:t>
            </a:r>
          </a:p>
        </p:txBody>
      </p:sp>
      <p:sp>
        <p:nvSpPr>
          <p:cNvPr id="7" name="Rectangle 6">
            <a:extLst>
              <a:ext uri="{FF2B5EF4-FFF2-40B4-BE49-F238E27FC236}">
                <a16:creationId xmlns:a16="http://schemas.microsoft.com/office/drawing/2014/main" id="{B7E6624A-D9B0-4E28-89DB-02905DE6E60A}"/>
              </a:ext>
            </a:extLst>
          </p:cNvPr>
          <p:cNvSpPr/>
          <p:nvPr/>
        </p:nvSpPr>
        <p:spPr>
          <a:xfrm>
            <a:off x="143555" y="2716381"/>
            <a:ext cx="8551479" cy="707886"/>
          </a:xfrm>
          <a:prstGeom prst="rect">
            <a:avLst/>
          </a:prstGeom>
        </p:spPr>
        <p:txBody>
          <a:bodyPr wrap="square">
            <a:spAutoFit/>
          </a:bodyPr>
          <a:lstStyle/>
          <a:p>
            <a:r>
              <a:rPr lang="en-US" sz="2000" b="1" dirty="0">
                <a:solidFill>
                  <a:schemeClr val="accent1"/>
                </a:solidFill>
                <a:latin typeface="Cambria" panose="02040503050406030204" pitchFamily="18" charset="0"/>
                <a:ea typeface="Cambria" panose="02040503050406030204" pitchFamily="18" charset="0"/>
              </a:rPr>
              <a:t>Input: </a:t>
            </a:r>
            <a:r>
              <a:rPr lang="en-US" sz="2000" dirty="0">
                <a:latin typeface="Cambria" panose="02040503050406030204" pitchFamily="18" charset="0"/>
                <a:ea typeface="Cambria" panose="02040503050406030204" pitchFamily="18" charset="0"/>
              </a:rPr>
              <a:t>This is the feeding of raw and sieved data for processing. If the input is not done properly or done wrong, then the result will be adversely affected. </a:t>
            </a:r>
          </a:p>
        </p:txBody>
      </p:sp>
      <p:sp>
        <p:nvSpPr>
          <p:cNvPr id="9" name="Rectangle 8">
            <a:extLst>
              <a:ext uri="{FF2B5EF4-FFF2-40B4-BE49-F238E27FC236}">
                <a16:creationId xmlns:a16="http://schemas.microsoft.com/office/drawing/2014/main" id="{3E5A1612-D47A-412E-B483-ECFD5DA3415B}"/>
              </a:ext>
            </a:extLst>
          </p:cNvPr>
          <p:cNvSpPr/>
          <p:nvPr/>
        </p:nvSpPr>
        <p:spPr>
          <a:xfrm>
            <a:off x="143555" y="3472806"/>
            <a:ext cx="8704185" cy="1015663"/>
          </a:xfrm>
          <a:prstGeom prst="rect">
            <a:avLst/>
          </a:prstGeom>
        </p:spPr>
        <p:txBody>
          <a:bodyPr wrap="square">
            <a:spAutoFit/>
          </a:bodyPr>
          <a:lstStyle/>
          <a:p>
            <a:r>
              <a:rPr lang="en-US" sz="2000" b="1" dirty="0">
                <a:solidFill>
                  <a:schemeClr val="accent1"/>
                </a:solidFill>
                <a:latin typeface="Cambria" panose="02040503050406030204" pitchFamily="18" charset="0"/>
                <a:ea typeface="Cambria" panose="02040503050406030204" pitchFamily="18" charset="0"/>
              </a:rPr>
              <a:t>Processing: </a:t>
            </a:r>
            <a:r>
              <a:rPr lang="en-US" sz="2000" dirty="0">
                <a:latin typeface="Cambria" panose="02040503050406030204" pitchFamily="18" charset="0"/>
                <a:ea typeface="Cambria" panose="02040503050406030204" pitchFamily="18" charset="0"/>
              </a:rPr>
              <a:t>This is the step where data is processed by electronic data processing, mechanical processing or automated means. The processed data is one who gives information to the user and can be put to use. </a:t>
            </a:r>
          </a:p>
        </p:txBody>
      </p:sp>
    </p:spTree>
    <p:extLst>
      <p:ext uri="{BB962C8B-B14F-4D97-AF65-F5344CB8AC3E}">
        <p14:creationId xmlns:p14="http://schemas.microsoft.com/office/powerpoint/2010/main" val="3698491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B8467D-4E5F-468C-B073-BE4D6C5BF371}"/>
              </a:ext>
            </a:extLst>
          </p:cNvPr>
          <p:cNvSpPr/>
          <p:nvPr/>
        </p:nvSpPr>
        <p:spPr>
          <a:xfrm>
            <a:off x="143554" y="222195"/>
            <a:ext cx="9000445" cy="3170099"/>
          </a:xfrm>
          <a:prstGeom prst="rect">
            <a:avLst/>
          </a:prstGeom>
        </p:spPr>
        <p:txBody>
          <a:bodyPr wrap="square">
            <a:spAutoFit/>
          </a:bodyPr>
          <a:lstStyle/>
          <a:p>
            <a:pPr algn="just"/>
            <a:r>
              <a:rPr lang="en-US" sz="2000" b="1" dirty="0">
                <a:solidFill>
                  <a:schemeClr val="accent1"/>
                </a:solidFill>
                <a:latin typeface="Cambria" panose="02040503050406030204" pitchFamily="18" charset="0"/>
                <a:ea typeface="Cambria" panose="02040503050406030204" pitchFamily="18" charset="0"/>
              </a:rPr>
              <a:t>Output/ Result : </a:t>
            </a:r>
            <a:r>
              <a:rPr lang="en-US" sz="2000" dirty="0">
                <a:latin typeface="Cambria" panose="02040503050406030204" pitchFamily="18" charset="0"/>
                <a:ea typeface="Cambria" panose="02040503050406030204" pitchFamily="18" charset="0"/>
              </a:rPr>
              <a:t>This is the last step of the data processing cycle as the processed data is delivered in the form of information/results in this step. Once the result or output is received, it may further be processed or interpreted. This is done by the user or software for further value addition. This output can also be used directly in presentations or the records. This output may even be saved as to be used as an input for further data processing which then becomes a part of a cycle which is being discussed. If this data is not used as input, then this complete process cannot be considered as cycle and will remain to be a one-time activity of data processing. For using this data as input, it must be stored or simultaneously be available for further processing.</a:t>
            </a:r>
          </a:p>
        </p:txBody>
      </p:sp>
      <p:pic>
        <p:nvPicPr>
          <p:cNvPr id="3076" name="Picture 4" descr="data-processing2 - Sasta Outsourcing Services">
            <a:extLst>
              <a:ext uri="{FF2B5EF4-FFF2-40B4-BE49-F238E27FC236}">
                <a16:creationId xmlns:a16="http://schemas.microsoft.com/office/drawing/2014/main" id="{C9977E2E-85B5-41CF-9614-2BBDAB6A5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656" y="3481957"/>
            <a:ext cx="5780688" cy="22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542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16D0E1-90C7-496D-AD48-A9C26E1DC91F}"/>
              </a:ext>
            </a:extLst>
          </p:cNvPr>
          <p:cNvSpPr/>
          <p:nvPr/>
        </p:nvSpPr>
        <p:spPr>
          <a:xfrm>
            <a:off x="143555" y="222195"/>
            <a:ext cx="4012317" cy="400110"/>
          </a:xfrm>
          <a:prstGeom prst="rect">
            <a:avLst/>
          </a:prstGeom>
        </p:spPr>
        <p:txBody>
          <a:bodyPr wrap="none">
            <a:spAutoFit/>
          </a:bodyPr>
          <a:lstStyle/>
          <a:p>
            <a:r>
              <a:rPr lang="en-US" sz="2000" b="1" dirty="0">
                <a:solidFill>
                  <a:schemeClr val="accent1"/>
                </a:solidFill>
                <a:latin typeface="Cambria" panose="02040503050406030204" pitchFamily="18" charset="0"/>
                <a:ea typeface="Cambria" panose="02040503050406030204" pitchFamily="18" charset="0"/>
              </a:rPr>
              <a:t>What is information technology?</a:t>
            </a:r>
            <a:endParaRPr lang="en-US" sz="2000" b="1" i="0" dirty="0">
              <a:solidFill>
                <a:schemeClr val="accent1"/>
              </a:solidFill>
              <a:effectLs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8A17C357-6EF5-4414-BBE4-6FDD17FC0465}"/>
              </a:ext>
            </a:extLst>
          </p:cNvPr>
          <p:cNvSpPr/>
          <p:nvPr/>
        </p:nvSpPr>
        <p:spPr>
          <a:xfrm>
            <a:off x="143555" y="580877"/>
            <a:ext cx="8856890" cy="1015663"/>
          </a:xfrm>
          <a:prstGeom prst="rect">
            <a:avLst/>
          </a:prstGeom>
        </p:spPr>
        <p:txBody>
          <a:bodyPr wrap="square">
            <a:spAutoFit/>
          </a:bodyPr>
          <a:lstStyle/>
          <a:p>
            <a:pPr algn="just"/>
            <a:r>
              <a:rPr lang="en-US" sz="2000" dirty="0">
                <a:latin typeface="Cambria" panose="02040503050406030204" pitchFamily="18" charset="0"/>
                <a:ea typeface="Cambria" panose="02040503050406030204" pitchFamily="18" charset="0"/>
              </a:rPr>
              <a:t>Information technology (IT) is the use of any computers, storage, networking and other physical devices, infrastructure and processes to create, process, store, secure and exchange all forms of electronic data</a:t>
            </a:r>
          </a:p>
        </p:txBody>
      </p:sp>
      <p:sp>
        <p:nvSpPr>
          <p:cNvPr id="6" name="Rectangle 5">
            <a:extLst>
              <a:ext uri="{FF2B5EF4-FFF2-40B4-BE49-F238E27FC236}">
                <a16:creationId xmlns:a16="http://schemas.microsoft.com/office/drawing/2014/main" id="{A8CF1B43-3A6D-419E-B5FE-A7960E43EFBC}"/>
              </a:ext>
            </a:extLst>
          </p:cNvPr>
          <p:cNvSpPr/>
          <p:nvPr/>
        </p:nvSpPr>
        <p:spPr>
          <a:xfrm>
            <a:off x="143555" y="1783585"/>
            <a:ext cx="8856890" cy="3170099"/>
          </a:xfrm>
          <a:prstGeom prst="rect">
            <a:avLst/>
          </a:prstGeom>
        </p:spPr>
        <p:txBody>
          <a:bodyPr wrap="square">
            <a:spAutoFit/>
          </a:bodyPr>
          <a:lstStyle/>
          <a:p>
            <a:pPr algn="just"/>
            <a:r>
              <a:rPr lang="en-US" sz="2000" b="1" dirty="0">
                <a:solidFill>
                  <a:schemeClr val="accent1"/>
                </a:solidFill>
                <a:latin typeface="Cambria" panose="02040503050406030204" pitchFamily="18" charset="0"/>
                <a:ea typeface="Cambria" panose="02040503050406030204" pitchFamily="18" charset="0"/>
              </a:rPr>
              <a:t>What does information technology encompass?</a:t>
            </a:r>
          </a:p>
          <a:p>
            <a:pPr algn="just"/>
            <a:r>
              <a:rPr lang="en-US" sz="2000" dirty="0">
                <a:latin typeface="Cambria" panose="02040503050406030204" pitchFamily="18" charset="0"/>
                <a:ea typeface="Cambria" panose="02040503050406030204" pitchFamily="18" charset="0"/>
              </a:rPr>
              <a:t>The IT department ensures that the organization's systems, networks, data and applications all connect and function properly. The IT team handles three major areas:</a:t>
            </a:r>
          </a:p>
          <a:p>
            <a:pPr algn="just"/>
            <a:r>
              <a:rPr lang="en-US" sz="2000" dirty="0">
                <a:latin typeface="Cambria" panose="02040503050406030204" pitchFamily="18" charset="0"/>
                <a:ea typeface="Cambria" panose="02040503050406030204" pitchFamily="18" charset="0"/>
              </a:rPr>
              <a:t>1.deploys and maintains business applications, services and infrastructure (servers, networks, storage);</a:t>
            </a:r>
          </a:p>
          <a:p>
            <a:pPr algn="just"/>
            <a:r>
              <a:rPr lang="en-US" sz="2000" dirty="0">
                <a:latin typeface="Cambria" panose="02040503050406030204" pitchFamily="18" charset="0"/>
                <a:ea typeface="Cambria" panose="02040503050406030204" pitchFamily="18" charset="0"/>
              </a:rPr>
              <a:t>2.monitors, optimizes and troubleshoots the performance of applications, services and infrastructure; and</a:t>
            </a:r>
          </a:p>
          <a:p>
            <a:pPr algn="just"/>
            <a:r>
              <a:rPr lang="en-US" sz="2000" dirty="0">
                <a:latin typeface="Cambria" panose="02040503050406030204" pitchFamily="18" charset="0"/>
                <a:ea typeface="Cambria" panose="02040503050406030204" pitchFamily="18" charset="0"/>
              </a:rPr>
              <a:t>3.oversees the security and governance of applications, services and infrastructure.</a:t>
            </a:r>
          </a:p>
        </p:txBody>
      </p:sp>
    </p:spTree>
    <p:extLst>
      <p:ext uri="{BB962C8B-B14F-4D97-AF65-F5344CB8AC3E}">
        <p14:creationId xmlns:p14="http://schemas.microsoft.com/office/powerpoint/2010/main" val="481988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075030-843B-44FC-9F17-25D3259B9924}"/>
              </a:ext>
            </a:extLst>
          </p:cNvPr>
          <p:cNvSpPr/>
          <p:nvPr/>
        </p:nvSpPr>
        <p:spPr>
          <a:xfrm>
            <a:off x="143555" y="738315"/>
            <a:ext cx="8856890" cy="400110"/>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Communication is the exchange of information through different mediums.</a:t>
            </a:r>
          </a:p>
        </p:txBody>
      </p:sp>
      <p:sp>
        <p:nvSpPr>
          <p:cNvPr id="5" name="Rectangle 4">
            <a:extLst>
              <a:ext uri="{FF2B5EF4-FFF2-40B4-BE49-F238E27FC236}">
                <a16:creationId xmlns:a16="http://schemas.microsoft.com/office/drawing/2014/main" id="{94DDA468-B355-478E-871A-5BAFB2B125CB}"/>
              </a:ext>
            </a:extLst>
          </p:cNvPr>
          <p:cNvSpPr/>
          <p:nvPr/>
        </p:nvSpPr>
        <p:spPr>
          <a:xfrm>
            <a:off x="143555" y="1346769"/>
            <a:ext cx="8704185" cy="707886"/>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There are four main types of communication technology that have contributed to the ease of sending messages: telephone, radio, television, and internet.</a:t>
            </a:r>
          </a:p>
        </p:txBody>
      </p:sp>
      <p:sp>
        <p:nvSpPr>
          <p:cNvPr id="6" name="TextBox 5">
            <a:extLst>
              <a:ext uri="{FF2B5EF4-FFF2-40B4-BE49-F238E27FC236}">
                <a16:creationId xmlns:a16="http://schemas.microsoft.com/office/drawing/2014/main" id="{6982D6B3-93FC-4939-B9DD-7DD3C2D2DA81}"/>
              </a:ext>
            </a:extLst>
          </p:cNvPr>
          <p:cNvSpPr txBox="1"/>
          <p:nvPr/>
        </p:nvSpPr>
        <p:spPr>
          <a:xfrm>
            <a:off x="0" y="69490"/>
            <a:ext cx="9144000" cy="523220"/>
          </a:xfrm>
          <a:prstGeom prst="rect">
            <a:avLst/>
          </a:prstGeom>
          <a:noFill/>
        </p:spPr>
        <p:txBody>
          <a:bodyPr wrap="square" rtlCol="0">
            <a:spAutoFit/>
          </a:bodyPr>
          <a:lstStyle/>
          <a:p>
            <a:pPr algn="ctr"/>
            <a:r>
              <a:rPr lang="en-US" sz="2800" b="1" dirty="0">
                <a:solidFill>
                  <a:schemeClr val="accent1"/>
                </a:solidFill>
                <a:latin typeface="Cambria" panose="02040503050406030204" pitchFamily="18" charset="0"/>
                <a:ea typeface="Cambria" panose="02040503050406030204" pitchFamily="18" charset="0"/>
              </a:rPr>
              <a:t>Communication Technology</a:t>
            </a:r>
          </a:p>
        </p:txBody>
      </p:sp>
    </p:spTree>
    <p:extLst>
      <p:ext uri="{BB962C8B-B14F-4D97-AF65-F5344CB8AC3E}">
        <p14:creationId xmlns:p14="http://schemas.microsoft.com/office/powerpoint/2010/main" val="227914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DD0690-5B65-4570-BE32-978E91AC6575}"/>
              </a:ext>
            </a:extLst>
          </p:cNvPr>
          <p:cNvSpPr txBox="1"/>
          <p:nvPr/>
        </p:nvSpPr>
        <p:spPr>
          <a:xfrm>
            <a:off x="0" y="4385"/>
            <a:ext cx="9144000" cy="523220"/>
          </a:xfrm>
          <a:prstGeom prst="rect">
            <a:avLst/>
          </a:prstGeom>
          <a:noFill/>
        </p:spPr>
        <p:txBody>
          <a:bodyPr wrap="square" rtlCol="0">
            <a:spAutoFit/>
          </a:bodyPr>
          <a:lstStyle/>
          <a:p>
            <a:pPr algn="ctr"/>
            <a:r>
              <a:rPr lang="en-US" sz="2800" dirty="0">
                <a:solidFill>
                  <a:srgbClr val="0070C0"/>
                </a:solidFill>
                <a:latin typeface="Cambria" panose="02040503050406030204" pitchFamily="18" charset="0"/>
                <a:ea typeface="Cambria" panose="02040503050406030204" pitchFamily="18" charset="0"/>
              </a:rPr>
              <a:t>Probable Questions</a:t>
            </a:r>
          </a:p>
        </p:txBody>
      </p:sp>
      <p:sp>
        <p:nvSpPr>
          <p:cNvPr id="4" name="TextBox 3">
            <a:extLst>
              <a:ext uri="{FF2B5EF4-FFF2-40B4-BE49-F238E27FC236}">
                <a16:creationId xmlns:a16="http://schemas.microsoft.com/office/drawing/2014/main" id="{15374966-175A-45F4-8940-5C1957C3C09C}"/>
              </a:ext>
            </a:extLst>
          </p:cNvPr>
          <p:cNvSpPr txBox="1"/>
          <p:nvPr/>
        </p:nvSpPr>
        <p:spPr>
          <a:xfrm>
            <a:off x="754375" y="1138425"/>
            <a:ext cx="6278194" cy="3170099"/>
          </a:xfrm>
          <a:prstGeom prst="rect">
            <a:avLst/>
          </a:prstGeom>
          <a:noFill/>
        </p:spPr>
        <p:txBody>
          <a:bodyPr wrap="none" rtlCol="0">
            <a:spAutoFit/>
          </a:bodyPr>
          <a:lstStyle/>
          <a:p>
            <a:pPr marL="342900" indent="-342900">
              <a:buAutoNum type="arabicPeriod"/>
            </a:pPr>
            <a:r>
              <a:rPr lang="en-US" sz="2000" dirty="0">
                <a:latin typeface="Cambria" panose="02040503050406030204" pitchFamily="18" charset="0"/>
                <a:ea typeface="Cambria" panose="02040503050406030204" pitchFamily="18" charset="0"/>
              </a:rPr>
              <a:t>Define Information, Data.</a:t>
            </a:r>
          </a:p>
          <a:p>
            <a:pPr marL="342900" indent="-342900">
              <a:buAutoNum type="arabicPeriod"/>
            </a:pPr>
            <a:r>
              <a:rPr lang="en-US" sz="2000" dirty="0">
                <a:latin typeface="Cambria" panose="02040503050406030204" pitchFamily="18" charset="0"/>
                <a:ea typeface="Cambria" panose="02040503050406030204" pitchFamily="18" charset="0"/>
              </a:rPr>
              <a:t>What do you think about Communication?</a:t>
            </a:r>
          </a:p>
          <a:p>
            <a:pPr marL="342900" indent="-342900">
              <a:buAutoNum type="arabicPeriod"/>
            </a:pPr>
            <a:r>
              <a:rPr lang="en-US" sz="2000" dirty="0">
                <a:latin typeface="Cambria" panose="02040503050406030204" pitchFamily="18" charset="0"/>
                <a:ea typeface="Cambria" panose="02040503050406030204" pitchFamily="18" charset="0"/>
              </a:rPr>
              <a:t>Explain communication with suitable figure.</a:t>
            </a:r>
          </a:p>
          <a:p>
            <a:pPr marL="342900" indent="-342900">
              <a:buAutoNum type="arabicPeriod"/>
            </a:pPr>
            <a:r>
              <a:rPr lang="en-US" sz="2000" dirty="0">
                <a:latin typeface="Cambria" panose="02040503050406030204" pitchFamily="18" charset="0"/>
                <a:ea typeface="Cambria" panose="02040503050406030204" pitchFamily="18" charset="0"/>
              </a:rPr>
              <a:t>Define hardware, software.</a:t>
            </a:r>
          </a:p>
          <a:p>
            <a:pPr marL="342900" indent="-342900">
              <a:buAutoNum type="arabicPeriod"/>
            </a:pPr>
            <a:r>
              <a:rPr lang="en-US" sz="2000" dirty="0">
                <a:latin typeface="Cambria" panose="02040503050406030204" pitchFamily="18" charset="0"/>
                <a:ea typeface="Cambria" panose="02040503050406030204" pitchFamily="18" charset="0"/>
              </a:rPr>
              <a:t>List main parts of computer.</a:t>
            </a:r>
          </a:p>
          <a:p>
            <a:pPr marL="342900" indent="-342900">
              <a:buAutoNum type="arabicPeriod"/>
            </a:pPr>
            <a:r>
              <a:rPr lang="en-US" sz="2000" dirty="0">
                <a:latin typeface="Cambria" panose="02040503050406030204" pitchFamily="18" charset="0"/>
                <a:ea typeface="Cambria" panose="02040503050406030204" pitchFamily="18" charset="0"/>
              </a:rPr>
              <a:t>List five input, output devices.</a:t>
            </a:r>
          </a:p>
          <a:p>
            <a:pPr marL="342900" indent="-342900">
              <a:buAutoNum type="arabicPeriod"/>
            </a:pPr>
            <a:r>
              <a:rPr lang="en-US" sz="2000" dirty="0">
                <a:latin typeface="Cambria" panose="02040503050406030204" pitchFamily="18" charset="0"/>
                <a:ea typeface="Cambria" panose="02040503050406030204" pitchFamily="18" charset="0"/>
              </a:rPr>
              <a:t>Illustrate data processing cycle with proper diagram.</a:t>
            </a:r>
          </a:p>
          <a:p>
            <a:pPr marL="342900" indent="-342900">
              <a:buAutoNum type="arabicPeriod"/>
            </a:pPr>
            <a:r>
              <a:rPr lang="en-US" sz="2000" dirty="0">
                <a:latin typeface="Cambria" panose="02040503050406030204" pitchFamily="18" charset="0"/>
                <a:ea typeface="Cambria" panose="02040503050406030204" pitchFamily="18" charset="0"/>
              </a:rPr>
              <a:t>Describe stages of the data processing cycle.</a:t>
            </a:r>
          </a:p>
          <a:p>
            <a:pPr marL="342900" indent="-342900">
              <a:buAutoNum type="arabicPeriod"/>
            </a:pPr>
            <a:r>
              <a:rPr lang="en-US" sz="2000" dirty="0">
                <a:latin typeface="Cambria" panose="02040503050406030204" pitchFamily="18" charset="0"/>
                <a:ea typeface="Cambria" panose="02040503050406030204" pitchFamily="18" charset="0"/>
              </a:rPr>
              <a:t>What is information technology?</a:t>
            </a:r>
          </a:p>
          <a:p>
            <a:pPr marL="342900" indent="-342900">
              <a:buAutoNum type="arabicPeriod"/>
            </a:pPr>
            <a:r>
              <a:rPr lang="en-US" sz="2000" dirty="0">
                <a:latin typeface="Cambria" panose="02040503050406030204" pitchFamily="18" charset="0"/>
                <a:ea typeface="Cambria" panose="02040503050406030204" pitchFamily="18" charset="0"/>
              </a:rPr>
              <a:t>What does information technology encompass?</a:t>
            </a:r>
          </a:p>
        </p:txBody>
      </p:sp>
    </p:spTree>
    <p:extLst>
      <p:ext uri="{BB962C8B-B14F-4D97-AF65-F5344CB8AC3E}">
        <p14:creationId xmlns:p14="http://schemas.microsoft.com/office/powerpoint/2010/main" val="218924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Reference Books for IT Basics </a:t>
            </a:r>
          </a:p>
        </p:txBody>
      </p:sp>
      <p:sp>
        <p:nvSpPr>
          <p:cNvPr id="3" name="Content Placeholder 2"/>
          <p:cNvSpPr>
            <a:spLocks noGrp="1"/>
          </p:cNvSpPr>
          <p:nvPr>
            <p:ph idx="1"/>
          </p:nvPr>
        </p:nvSpPr>
        <p:spPr>
          <a:xfrm>
            <a:off x="618140" y="1610437"/>
            <a:ext cx="8229600" cy="596924"/>
          </a:xfrm>
        </p:spPr>
        <p:txBody>
          <a:bodyPr>
            <a:normAutofit/>
          </a:bodyPr>
          <a:lstStyle/>
          <a:p>
            <a:r>
              <a:rPr lang="en-US" sz="2000" dirty="0">
                <a:latin typeface="Bookman Old Style" panose="02050604050505020204" pitchFamily="18" charset="0"/>
              </a:rPr>
              <a:t>Resources from Internet.</a:t>
            </a:r>
          </a:p>
          <a:p>
            <a:pPr marL="0" indent="0">
              <a:buNone/>
            </a:pPr>
            <a:endParaRPr lang="en-US" sz="2000" dirty="0">
              <a:latin typeface="Bookman Old Style" panose="02050604050505020204" pitchFamily="18" charset="0"/>
            </a:endParaRPr>
          </a:p>
        </p:txBody>
      </p:sp>
      <p:sp>
        <p:nvSpPr>
          <p:cNvPr id="6" name="Title 1"/>
          <p:cNvSpPr txBox="1">
            <a:spLocks/>
          </p:cNvSpPr>
          <p:nvPr/>
        </p:nvSpPr>
        <p:spPr>
          <a:xfrm>
            <a:off x="528437" y="2338332"/>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2">
                    <a:lumMod val="60000"/>
                    <a:lumOff val="40000"/>
                  </a:schemeClr>
                </a:solidFill>
                <a:latin typeface="+mj-lt"/>
                <a:ea typeface="+mj-ea"/>
                <a:cs typeface="+mj-cs"/>
              </a:defRPr>
            </a:lvl1pPr>
          </a:lstStyle>
          <a:p>
            <a:r>
              <a:rPr lang="en-US" dirty="0"/>
              <a:t>Reference Books for Communication Basics </a:t>
            </a:r>
          </a:p>
        </p:txBody>
      </p:sp>
      <p:sp>
        <p:nvSpPr>
          <p:cNvPr id="7" name="Content Placeholder 2"/>
          <p:cNvSpPr txBox="1">
            <a:spLocks/>
          </p:cNvSpPr>
          <p:nvPr/>
        </p:nvSpPr>
        <p:spPr>
          <a:xfrm>
            <a:off x="528437" y="3805102"/>
            <a:ext cx="8229600" cy="5969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2">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r>
              <a:rPr lang="en-US" sz="2000" dirty="0">
                <a:latin typeface="Bookman Old Style" panose="02050604050505020204" pitchFamily="18" charset="0"/>
              </a:rPr>
              <a:t>Introduction to Computer- Peter Norton</a:t>
            </a:r>
          </a:p>
          <a:p>
            <a:pPr>
              <a:lnSpc>
                <a:spcPct val="170000"/>
              </a:lnSpc>
            </a:pPr>
            <a:r>
              <a:rPr lang="en-US" sz="2000" dirty="0">
                <a:latin typeface="Bookman Old Style" panose="02050604050505020204" pitchFamily="18" charset="0"/>
              </a:rPr>
              <a:t>Fundamentals of Communication – by M. Shamim Kaiser,  Muhammad</a:t>
            </a:r>
            <a:r>
              <a:rPr lang="en-US" sz="2000" u="sng" dirty="0">
                <a:latin typeface="Bookman Old Style" panose="02050604050505020204" pitchFamily="18" charset="0"/>
              </a:rPr>
              <a:t> </a:t>
            </a:r>
            <a:r>
              <a:rPr lang="en-US" sz="2000" dirty="0">
                <a:latin typeface="Bookman Old Style" panose="02050604050505020204" pitchFamily="18" charset="0"/>
              </a:rPr>
              <a:t>Arifur</a:t>
            </a:r>
            <a:r>
              <a:rPr lang="en-US" sz="2000" u="sng" dirty="0">
                <a:latin typeface="Bookman Old Style" panose="02050604050505020204" pitchFamily="18" charset="0"/>
              </a:rPr>
              <a:t> </a:t>
            </a:r>
            <a:r>
              <a:rPr lang="en-US" sz="2000" dirty="0">
                <a:latin typeface="Bookman Old Style" panose="02050604050505020204" pitchFamily="18" charset="0"/>
              </a:rPr>
              <a:t>Rahman</a:t>
            </a:r>
          </a:p>
          <a:p>
            <a:pPr>
              <a:lnSpc>
                <a:spcPct val="170000"/>
              </a:lnSpc>
            </a:pPr>
            <a:endParaRPr lang="en-US" sz="2000" dirty="0">
              <a:latin typeface="Bookman Old Style" panose="02050604050505020204" pitchFamily="18" charset="0"/>
            </a:endParaRPr>
          </a:p>
        </p:txBody>
      </p:sp>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6260" y="2054655"/>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2">
                    <a:lumMod val="60000"/>
                    <a:lumOff val="40000"/>
                  </a:schemeClr>
                </a:solidFill>
                <a:latin typeface="+mj-lt"/>
                <a:ea typeface="+mj-ea"/>
                <a:cs typeface="+mj-cs"/>
              </a:defRPr>
            </a:lvl1pPr>
          </a:lstStyle>
          <a:p>
            <a:pPr algn="ctr"/>
            <a:r>
              <a:rPr lang="en-US" sz="4400" b="1" dirty="0"/>
              <a:t>Thank you</a:t>
            </a:r>
          </a:p>
        </p:txBody>
      </p:sp>
    </p:spTree>
    <p:extLst>
      <p:ext uri="{BB962C8B-B14F-4D97-AF65-F5344CB8AC3E}">
        <p14:creationId xmlns:p14="http://schemas.microsoft.com/office/powerpoint/2010/main" val="211808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Reference Books for C language </a:t>
            </a:r>
          </a:p>
        </p:txBody>
      </p:sp>
      <p:sp>
        <p:nvSpPr>
          <p:cNvPr id="3" name="Content Placeholder 2"/>
          <p:cNvSpPr>
            <a:spLocks noGrp="1"/>
          </p:cNvSpPr>
          <p:nvPr>
            <p:ph idx="1"/>
          </p:nvPr>
        </p:nvSpPr>
        <p:spPr>
          <a:xfrm>
            <a:off x="457200" y="1610436"/>
            <a:ext cx="8229600" cy="3192909"/>
          </a:xfrm>
        </p:spPr>
        <p:txBody>
          <a:bodyPr/>
          <a:lstStyle/>
          <a:p>
            <a:pPr>
              <a:lnSpc>
                <a:spcPct val="150000"/>
              </a:lnSpc>
            </a:pPr>
            <a:r>
              <a:rPr lang="en-US" dirty="0">
                <a:latin typeface="Bookman Old Style" panose="02050604050505020204" pitchFamily="18" charset="0"/>
              </a:rPr>
              <a:t>“Teach yourself C”-by Herbert Schildt.</a:t>
            </a:r>
          </a:p>
          <a:p>
            <a:pPr>
              <a:lnSpc>
                <a:spcPct val="150000"/>
              </a:lnSpc>
            </a:pPr>
            <a:r>
              <a:rPr lang="en-US" dirty="0">
                <a:latin typeface="Bookman Old Style" panose="02050604050505020204" pitchFamily="18" charset="0"/>
              </a:rPr>
              <a:t>“Schaum’s outline of programming with C”-by Byron S. Gottfried.</a:t>
            </a:r>
          </a:p>
          <a:p>
            <a:pPr>
              <a:lnSpc>
                <a:spcPct val="150000"/>
              </a:lnSpc>
            </a:pPr>
            <a:endParaRPr lang="en-US" dirty="0">
              <a:latin typeface="Bookman Old Style" panose="02050604050505020204" pitchFamily="18" charset="0"/>
            </a:endParaRPr>
          </a:p>
          <a:p>
            <a:pPr>
              <a:lnSpc>
                <a:spcPct val="150000"/>
              </a:lnSpc>
            </a:pPr>
            <a:endParaRPr lang="en-US" dirty="0">
              <a:latin typeface="Bookman Old Style" panose="02050604050505020204" pitchFamily="18" charset="0"/>
            </a:endParaRPr>
          </a:p>
        </p:txBody>
      </p:sp>
    </p:spTree>
    <p:extLst>
      <p:ext uri="{BB962C8B-B14F-4D97-AF65-F5344CB8AC3E}">
        <p14:creationId xmlns:p14="http://schemas.microsoft.com/office/powerpoint/2010/main" val="4233261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96260" y="2054655"/>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chemeClr val="tx2">
                    <a:lumMod val="60000"/>
                    <a:lumOff val="40000"/>
                  </a:schemeClr>
                </a:solidFill>
                <a:latin typeface="+mj-lt"/>
                <a:ea typeface="+mj-ea"/>
                <a:cs typeface="+mj-cs"/>
              </a:defRPr>
            </a:lvl1pPr>
          </a:lstStyle>
          <a:p>
            <a:pPr algn="ctr"/>
            <a:r>
              <a:rPr lang="en-US" sz="4400" b="1" dirty="0"/>
              <a:t>ICT Basics</a:t>
            </a:r>
          </a:p>
        </p:txBody>
      </p:sp>
    </p:spTree>
    <p:extLst>
      <p:ext uri="{BB962C8B-B14F-4D97-AF65-F5344CB8AC3E}">
        <p14:creationId xmlns:p14="http://schemas.microsoft.com/office/powerpoint/2010/main" val="13950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ICT Basics</a:t>
            </a:r>
          </a:p>
        </p:txBody>
      </p:sp>
      <p:sp>
        <p:nvSpPr>
          <p:cNvPr id="5" name="Content Placeholder 4"/>
          <p:cNvSpPr>
            <a:spLocks noGrp="1"/>
          </p:cNvSpPr>
          <p:nvPr>
            <p:ph idx="1"/>
          </p:nvPr>
        </p:nvSpPr>
        <p:spPr>
          <a:xfrm>
            <a:off x="1059785" y="1417638"/>
            <a:ext cx="8093365" cy="4454641"/>
          </a:xfrm>
        </p:spPr>
        <p:txBody>
          <a:bodyPr>
            <a:normAutofit/>
          </a:bodyPr>
          <a:lstStyle/>
          <a:p>
            <a:r>
              <a:rPr lang="en-US" sz="2400" dirty="0">
                <a:latin typeface="Bookman Old Style" panose="02050604050505020204" pitchFamily="18" charset="0"/>
              </a:rPr>
              <a:t>ICT stands for Information &amp; Communication Technology.</a:t>
            </a:r>
          </a:p>
          <a:p>
            <a:pPr marL="0" indent="0">
              <a:buNone/>
            </a:pPr>
            <a:endParaRPr lang="en-US" sz="2400" dirty="0">
              <a:latin typeface="Bookman Old Style" panose="02050604050505020204" pitchFamily="18" charset="0"/>
            </a:endParaRPr>
          </a:p>
          <a:p>
            <a:pPr marL="0" indent="0">
              <a:lnSpc>
                <a:spcPct val="150000"/>
              </a:lnSpc>
              <a:buNone/>
            </a:pPr>
            <a:r>
              <a:rPr lang="en-US" sz="2400" dirty="0">
                <a:latin typeface="Bookman Old Style" panose="02050604050505020204" pitchFamily="18" charset="0"/>
              </a:rPr>
              <a:t>So, let’s emphasis on these three words to have a brief idea on the subject in which you are going to have your graduation.</a:t>
            </a:r>
          </a:p>
        </p:txBody>
      </p:sp>
    </p:spTree>
    <p:extLst>
      <p:ext uri="{BB962C8B-B14F-4D97-AF65-F5344CB8AC3E}">
        <p14:creationId xmlns:p14="http://schemas.microsoft.com/office/powerpoint/2010/main" val="110163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Information</a:t>
            </a:r>
          </a:p>
        </p:txBody>
      </p:sp>
      <p:sp>
        <p:nvSpPr>
          <p:cNvPr id="5" name="Content Placeholder 4"/>
          <p:cNvSpPr>
            <a:spLocks noGrp="1"/>
          </p:cNvSpPr>
          <p:nvPr>
            <p:ph idx="1"/>
          </p:nvPr>
        </p:nvSpPr>
        <p:spPr>
          <a:xfrm>
            <a:off x="907080" y="1417638"/>
            <a:ext cx="8093365" cy="4454641"/>
          </a:xfrm>
        </p:spPr>
        <p:txBody>
          <a:bodyPr/>
          <a:lstStyle/>
          <a:p>
            <a:pPr algn="just">
              <a:lnSpc>
                <a:spcPct val="150000"/>
              </a:lnSpc>
            </a:pPr>
            <a:r>
              <a:rPr lang="en-US" dirty="0">
                <a:latin typeface="Bookman Old Style" panose="02050604050505020204" pitchFamily="18" charset="0"/>
              </a:rPr>
              <a:t>Data is processed to produce Information.</a:t>
            </a:r>
          </a:p>
          <a:p>
            <a:pPr algn="just">
              <a:lnSpc>
                <a:spcPct val="150000"/>
              </a:lnSpc>
            </a:pPr>
            <a:r>
              <a:rPr lang="en-US" dirty="0">
                <a:latin typeface="Bookman Old Style" panose="02050604050505020204" pitchFamily="18" charset="0"/>
              </a:rPr>
              <a:t>Data is the raw fact and information is used to reveal the meaning of data.</a:t>
            </a:r>
          </a:p>
          <a:p>
            <a:pPr algn="just">
              <a:lnSpc>
                <a:spcPct val="150000"/>
              </a:lnSpc>
            </a:pPr>
            <a:r>
              <a:rPr lang="en-US" dirty="0">
                <a:latin typeface="Bookman Old Style" panose="02050604050505020204" pitchFamily="18" charset="0"/>
              </a:rPr>
              <a:t>Accurate, relevant, timely information is the key to good decision making.</a:t>
            </a:r>
          </a:p>
          <a:p>
            <a:pPr marL="0" indent="0">
              <a:lnSpc>
                <a:spcPct val="150000"/>
              </a:lnSpc>
              <a:buNone/>
            </a:pPr>
            <a:endParaRPr lang="en-US" dirty="0">
              <a:latin typeface="Bookman Old Style" panose="02050604050505020204" pitchFamily="18" charset="0"/>
            </a:endParaRPr>
          </a:p>
          <a:p>
            <a:pPr>
              <a:lnSpc>
                <a:spcPct val="150000"/>
              </a:lnSpc>
            </a:pPr>
            <a:endParaRPr lang="en-US" dirty="0">
              <a:latin typeface="Bookman Old Style" panose="02050604050505020204" pitchFamily="18" charset="0"/>
            </a:endParaRPr>
          </a:p>
          <a:p>
            <a:pPr>
              <a:lnSpc>
                <a:spcPct val="150000"/>
              </a:lnSpc>
            </a:pPr>
            <a:endParaRPr lang="en-US" dirty="0">
              <a:latin typeface="Bookman Old Style" panose="02050604050505020204" pitchFamily="18" charset="0"/>
            </a:endParaRPr>
          </a:p>
        </p:txBody>
      </p:sp>
    </p:spTree>
    <p:extLst>
      <p:ext uri="{BB962C8B-B14F-4D97-AF65-F5344CB8AC3E}">
        <p14:creationId xmlns:p14="http://schemas.microsoft.com/office/powerpoint/2010/main" val="1432290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64C401-3254-47CC-A361-3DB313E06C0D}"/>
              </a:ext>
            </a:extLst>
          </p:cNvPr>
          <p:cNvSpPr txBox="1"/>
          <p:nvPr/>
        </p:nvSpPr>
        <p:spPr>
          <a:xfrm>
            <a:off x="907080" y="222195"/>
            <a:ext cx="6413610" cy="461665"/>
          </a:xfrm>
          <a:prstGeom prst="rect">
            <a:avLst/>
          </a:prstGeom>
          <a:noFill/>
        </p:spPr>
        <p:txBody>
          <a:bodyPr wrap="square" rtlCol="0">
            <a:spAutoFit/>
          </a:bodyPr>
          <a:lstStyle/>
          <a:p>
            <a:pPr algn="ctr"/>
            <a:r>
              <a:rPr lang="en-US" sz="2400" dirty="0"/>
              <a:t>        Data</a:t>
            </a:r>
          </a:p>
        </p:txBody>
      </p:sp>
      <p:pic>
        <p:nvPicPr>
          <p:cNvPr id="6" name="Picture 5">
            <a:extLst>
              <a:ext uri="{FF2B5EF4-FFF2-40B4-BE49-F238E27FC236}">
                <a16:creationId xmlns:a16="http://schemas.microsoft.com/office/drawing/2014/main" id="{1B6B74A6-6EB7-4D48-AF6E-78AE7492F7EC}"/>
              </a:ext>
            </a:extLst>
          </p:cNvPr>
          <p:cNvPicPr>
            <a:picLocks noChangeAspect="1"/>
          </p:cNvPicPr>
          <p:nvPr/>
        </p:nvPicPr>
        <p:blipFill>
          <a:blip r:embed="rId2"/>
          <a:stretch>
            <a:fillRect/>
          </a:stretch>
        </p:blipFill>
        <p:spPr>
          <a:xfrm>
            <a:off x="22280" y="836565"/>
            <a:ext cx="8978166" cy="5035715"/>
          </a:xfrm>
          <a:prstGeom prst="rect">
            <a:avLst/>
          </a:prstGeom>
        </p:spPr>
      </p:pic>
    </p:spTree>
    <p:extLst>
      <p:ext uri="{BB962C8B-B14F-4D97-AF65-F5344CB8AC3E}">
        <p14:creationId xmlns:p14="http://schemas.microsoft.com/office/powerpoint/2010/main" val="8444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2BF8BC-C5A1-460D-83DC-D9F3D00BE74E}"/>
              </a:ext>
            </a:extLst>
          </p:cNvPr>
          <p:cNvPicPr>
            <a:picLocks noChangeAspect="1"/>
          </p:cNvPicPr>
          <p:nvPr/>
        </p:nvPicPr>
        <p:blipFill>
          <a:blip r:embed="rId2"/>
          <a:stretch>
            <a:fillRect/>
          </a:stretch>
        </p:blipFill>
        <p:spPr>
          <a:xfrm>
            <a:off x="59361" y="765537"/>
            <a:ext cx="9025275" cy="5073870"/>
          </a:xfrm>
          <a:prstGeom prst="rect">
            <a:avLst/>
          </a:prstGeom>
        </p:spPr>
      </p:pic>
      <p:sp>
        <p:nvSpPr>
          <p:cNvPr id="5" name="TextBox 4">
            <a:extLst>
              <a:ext uri="{FF2B5EF4-FFF2-40B4-BE49-F238E27FC236}">
                <a16:creationId xmlns:a16="http://schemas.microsoft.com/office/drawing/2014/main" id="{65B46095-A10A-4404-A87A-D1919581E291}"/>
              </a:ext>
            </a:extLst>
          </p:cNvPr>
          <p:cNvSpPr txBox="1"/>
          <p:nvPr/>
        </p:nvSpPr>
        <p:spPr>
          <a:xfrm>
            <a:off x="1976015" y="222195"/>
            <a:ext cx="4886560" cy="461665"/>
          </a:xfrm>
          <a:prstGeom prst="rect">
            <a:avLst/>
          </a:prstGeom>
          <a:noFill/>
        </p:spPr>
        <p:txBody>
          <a:bodyPr wrap="square" rtlCol="0">
            <a:spAutoFit/>
          </a:bodyPr>
          <a:lstStyle/>
          <a:p>
            <a:pPr algn="ctr"/>
            <a:r>
              <a:rPr lang="en-US" sz="2400" b="1" dirty="0"/>
              <a:t>Information</a:t>
            </a:r>
          </a:p>
        </p:txBody>
      </p:sp>
    </p:spTree>
    <p:extLst>
      <p:ext uri="{BB962C8B-B14F-4D97-AF65-F5344CB8AC3E}">
        <p14:creationId xmlns:p14="http://schemas.microsoft.com/office/powerpoint/2010/main" val="3670594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1645</TotalTime>
  <Words>1565</Words>
  <Application>Microsoft Office PowerPoint</Application>
  <PresentationFormat>On-screen Show (4:3)</PresentationFormat>
  <Paragraphs>150</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Baskerville Old Face</vt:lpstr>
      <vt:lpstr>Bookman Old Style</vt:lpstr>
      <vt:lpstr>Calibri</vt:lpstr>
      <vt:lpstr>Cambria</vt:lpstr>
      <vt:lpstr>Wingdings</vt:lpstr>
      <vt:lpstr>Office Theme</vt:lpstr>
      <vt:lpstr>PowerPoint Presentation</vt:lpstr>
      <vt:lpstr>Chapter: Concept of ICT</vt:lpstr>
      <vt:lpstr>Reference Books for IT Basics </vt:lpstr>
      <vt:lpstr>Reference Books for C language </vt:lpstr>
      <vt:lpstr>PowerPoint Presentation</vt:lpstr>
      <vt:lpstr>ICT Basics</vt:lpstr>
      <vt:lpstr>Information</vt:lpstr>
      <vt:lpstr>PowerPoint Presentation</vt:lpstr>
      <vt:lpstr>PowerPoint Presentation</vt:lpstr>
      <vt:lpstr>PowerPoint Presentation</vt:lpstr>
      <vt:lpstr>Communication</vt:lpstr>
      <vt:lpstr>Communication(continued)</vt:lpstr>
      <vt:lpstr>Technology</vt:lpstr>
      <vt:lpstr>Brief of ICT</vt:lpstr>
      <vt:lpstr>Brief of ICT syllabus</vt:lpstr>
      <vt:lpstr>PowerPoint Presentation</vt:lpstr>
      <vt:lpstr>Computer</vt:lpstr>
      <vt:lpstr>Parts of Computer System</vt:lpstr>
      <vt:lpstr>Parts of Computer System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IMRAN</cp:lastModifiedBy>
  <cp:revision>170</cp:revision>
  <dcterms:created xsi:type="dcterms:W3CDTF">2013-08-21T19:17:07Z</dcterms:created>
  <dcterms:modified xsi:type="dcterms:W3CDTF">2022-03-03T03:55:52Z</dcterms:modified>
</cp:coreProperties>
</file>