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7755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1247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157244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308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51756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0E27C57-ACBC-4BEA-91B4-2B5036431FCB}"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09901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0E27C57-ACBC-4BEA-91B4-2B5036431FCB}"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720933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64992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7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27C57-ACBC-4BEA-91B4-2B5036431FCB}"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322913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E27C57-ACBC-4BEA-91B4-2B5036431FCB}"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33965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55688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27C57-ACBC-4BEA-91B4-2B5036431FCB}"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96557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27C57-ACBC-4BEA-91B4-2B5036431FCB}"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57817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27C57-ACBC-4BEA-91B4-2B5036431FCB}"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406995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276986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E27C57-ACBC-4BEA-91B4-2B5036431FCB}"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D4320-ABF8-47D0-91FD-02E751570057}" type="slidenum">
              <a:rPr lang="en-US" smtClean="0"/>
              <a:t>‹#›</a:t>
            </a:fld>
            <a:endParaRPr lang="en-US"/>
          </a:p>
        </p:txBody>
      </p:sp>
    </p:spTree>
    <p:extLst>
      <p:ext uri="{BB962C8B-B14F-4D97-AF65-F5344CB8AC3E}">
        <p14:creationId xmlns:p14="http://schemas.microsoft.com/office/powerpoint/2010/main" val="12571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E27C57-ACBC-4BEA-91B4-2B5036431FCB}" type="datetimeFigureOut">
              <a:rPr lang="en-US" smtClean="0"/>
              <a:t>2/14/2022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8D4320-ABF8-47D0-91FD-02E751570057}" type="slidenum">
              <a:rPr lang="en-US" smtClean="0"/>
              <a:t>‹#›</a:t>
            </a:fld>
            <a:endParaRPr lang="en-US"/>
          </a:p>
        </p:txBody>
      </p:sp>
    </p:spTree>
    <p:extLst>
      <p:ext uri="{BB962C8B-B14F-4D97-AF65-F5344CB8AC3E}">
        <p14:creationId xmlns:p14="http://schemas.microsoft.com/office/powerpoint/2010/main" val="25366799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7.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873F3-5BFB-4E86-B720-C4035C4F429D}"/>
              </a:ext>
            </a:extLst>
          </p:cNvPr>
          <p:cNvSpPr txBox="1"/>
          <p:nvPr/>
        </p:nvSpPr>
        <p:spPr>
          <a:xfrm>
            <a:off x="0" y="1631852"/>
            <a:ext cx="12191999" cy="707886"/>
          </a:xfrm>
          <a:prstGeom prst="rect">
            <a:avLst/>
          </a:prstGeom>
          <a:noFill/>
        </p:spPr>
        <p:txBody>
          <a:bodyPr wrap="square" rtlCol="0">
            <a:spAutoFit/>
          </a:bodyPr>
          <a:lstStyle/>
          <a:p>
            <a:pPr algn="ctr"/>
            <a:r>
              <a:rPr lang="en-US" sz="4000" dirty="0">
                <a:solidFill>
                  <a:srgbClr val="FFC000"/>
                </a:solidFill>
              </a:rPr>
              <a:t>Input Devices</a:t>
            </a:r>
          </a:p>
        </p:txBody>
      </p:sp>
      <p:sp>
        <p:nvSpPr>
          <p:cNvPr id="5" name="TextBox 4">
            <a:extLst>
              <a:ext uri="{FF2B5EF4-FFF2-40B4-BE49-F238E27FC236}">
                <a16:creationId xmlns:a16="http://schemas.microsoft.com/office/drawing/2014/main" id="{063D83CD-1CE9-4C6E-A860-D74C43F422AB}"/>
              </a:ext>
            </a:extLst>
          </p:cNvPr>
          <p:cNvSpPr txBox="1"/>
          <p:nvPr/>
        </p:nvSpPr>
        <p:spPr>
          <a:xfrm>
            <a:off x="4559971" y="4093698"/>
            <a:ext cx="3104055" cy="1569660"/>
          </a:xfrm>
          <a:prstGeom prst="rect">
            <a:avLst/>
          </a:prstGeom>
          <a:noFill/>
        </p:spPr>
        <p:txBody>
          <a:bodyPr wrap="none" rtlCol="0">
            <a:spAutoFit/>
          </a:bodyPr>
          <a:lstStyle/>
          <a:p>
            <a:pPr algn="ctr"/>
            <a:r>
              <a:rPr lang="en-US" sz="2400" dirty="0">
                <a:solidFill>
                  <a:schemeClr val="accent6">
                    <a:lumMod val="60000"/>
                    <a:lumOff val="40000"/>
                  </a:schemeClr>
                </a:solidFill>
              </a:rPr>
              <a:t>Prepared By</a:t>
            </a:r>
          </a:p>
          <a:p>
            <a:pPr algn="ctr"/>
            <a:r>
              <a:rPr lang="en-US" sz="2400" dirty="0">
                <a:solidFill>
                  <a:schemeClr val="accent6">
                    <a:lumMod val="60000"/>
                    <a:lumOff val="40000"/>
                  </a:schemeClr>
                </a:solidFill>
              </a:rPr>
              <a:t>Mehedi Hasan Imran</a:t>
            </a:r>
          </a:p>
          <a:p>
            <a:pPr algn="ctr"/>
            <a:r>
              <a:rPr lang="en-US" sz="2400" dirty="0">
                <a:solidFill>
                  <a:schemeClr val="accent6">
                    <a:lumMod val="60000"/>
                    <a:lumOff val="40000"/>
                  </a:schemeClr>
                </a:solidFill>
              </a:rPr>
              <a:t>Lecturer, BAUET</a:t>
            </a:r>
          </a:p>
          <a:p>
            <a:pPr algn="ctr"/>
            <a:r>
              <a:rPr lang="en-US" sz="2400" dirty="0">
                <a:solidFill>
                  <a:schemeClr val="accent6">
                    <a:lumMod val="60000"/>
                    <a:lumOff val="40000"/>
                  </a:schemeClr>
                </a:solidFill>
              </a:rPr>
              <a:t>Dept. of ICE</a:t>
            </a:r>
          </a:p>
        </p:txBody>
      </p:sp>
    </p:spTree>
    <p:extLst>
      <p:ext uri="{BB962C8B-B14F-4D97-AF65-F5344CB8AC3E}">
        <p14:creationId xmlns:p14="http://schemas.microsoft.com/office/powerpoint/2010/main" val="32790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65ECFB-5C3F-43EB-9D90-BBB519776818}"/>
              </a:ext>
            </a:extLst>
          </p:cNvPr>
          <p:cNvSpPr/>
          <p:nvPr/>
        </p:nvSpPr>
        <p:spPr>
          <a:xfrm>
            <a:off x="0" y="28364"/>
            <a:ext cx="12192000" cy="2246769"/>
          </a:xfrm>
          <a:prstGeom prst="rect">
            <a:avLst/>
          </a:prstGeom>
        </p:spPr>
        <p:txBody>
          <a:bodyPr wrap="square">
            <a:spAutoFit/>
          </a:bodyPr>
          <a:lstStyle/>
          <a:p>
            <a:r>
              <a:rPr lang="en-US" sz="2000" dirty="0">
                <a:solidFill>
                  <a:srgbClr val="FFC000"/>
                </a:solidFill>
              </a:rPr>
              <a:t>The flat-panel display is divided into two categories −</a:t>
            </a:r>
          </a:p>
          <a:p>
            <a:endParaRPr lang="en-US" sz="2000" dirty="0"/>
          </a:p>
          <a:p>
            <a:pPr marL="342900" indent="-342900">
              <a:buFont typeface="Wingdings" panose="05000000000000000000" pitchFamily="2" charset="2"/>
              <a:buChar char="v"/>
            </a:pPr>
            <a:r>
              <a:rPr lang="en-US" sz="2000" dirty="0"/>
              <a:t>Emissive Displays − Emissive displays are devices that convert electrical energy into light. For example, plasma panel and LED (Light-Emitting Diodes).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Non-Emissive Displays − Non-emissive displays use optical effects to convert sunlight or light from some other source into graphics patterns. For example, LCD (Liquid-Crystal Device).</a:t>
            </a:r>
          </a:p>
        </p:txBody>
      </p:sp>
      <p:sp>
        <p:nvSpPr>
          <p:cNvPr id="5" name="Rectangle 4">
            <a:extLst>
              <a:ext uri="{FF2B5EF4-FFF2-40B4-BE49-F238E27FC236}">
                <a16:creationId xmlns:a16="http://schemas.microsoft.com/office/drawing/2014/main" id="{18D5FAF2-E2A3-4C73-88AC-846CF163A534}"/>
              </a:ext>
            </a:extLst>
          </p:cNvPr>
          <p:cNvSpPr/>
          <p:nvPr/>
        </p:nvSpPr>
        <p:spPr>
          <a:xfrm>
            <a:off x="0" y="2331110"/>
            <a:ext cx="12192000" cy="2308324"/>
          </a:xfrm>
          <a:prstGeom prst="rect">
            <a:avLst/>
          </a:prstGeom>
        </p:spPr>
        <p:txBody>
          <a:bodyPr wrap="square">
            <a:spAutoFit/>
          </a:bodyPr>
          <a:lstStyle/>
          <a:p>
            <a:r>
              <a:rPr lang="en-US" sz="2000" dirty="0">
                <a:solidFill>
                  <a:srgbClr val="FFC000"/>
                </a:solidFill>
              </a:rPr>
              <a:t>Printers</a:t>
            </a:r>
          </a:p>
          <a:p>
            <a:r>
              <a:rPr lang="en-US" sz="2000" dirty="0"/>
              <a:t>Printer is an output device, which is used to print information on paper.</a:t>
            </a:r>
          </a:p>
          <a:p>
            <a:endParaRPr lang="en-US" sz="2000" dirty="0"/>
          </a:p>
          <a:p>
            <a:r>
              <a:rPr lang="en-US" sz="2000" dirty="0"/>
              <a:t>There are two types of printers −</a:t>
            </a:r>
          </a:p>
          <a:p>
            <a:endParaRPr lang="en-US" sz="2000" dirty="0"/>
          </a:p>
          <a:p>
            <a:pPr marL="342900" indent="-342900">
              <a:buFont typeface="Wingdings" panose="05000000000000000000" pitchFamily="2" charset="2"/>
              <a:buChar char="ü"/>
            </a:pPr>
            <a:r>
              <a:rPr lang="en-US" sz="2000" dirty="0"/>
              <a:t>Impact Printers</a:t>
            </a:r>
          </a:p>
          <a:p>
            <a:pPr marL="342900" indent="-342900">
              <a:buFont typeface="Wingdings" panose="05000000000000000000" pitchFamily="2" charset="2"/>
              <a:buChar char="ü"/>
            </a:pPr>
            <a:r>
              <a:rPr lang="en-US" sz="2000" dirty="0"/>
              <a:t>Non-Impact Printers</a:t>
            </a:r>
          </a:p>
        </p:txBody>
      </p:sp>
    </p:spTree>
    <p:extLst>
      <p:ext uri="{BB962C8B-B14F-4D97-AF65-F5344CB8AC3E}">
        <p14:creationId xmlns:p14="http://schemas.microsoft.com/office/powerpoint/2010/main" val="423519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974FCE-EA73-4CBF-A048-8E606DC4CF42}"/>
              </a:ext>
            </a:extLst>
          </p:cNvPr>
          <p:cNvSpPr/>
          <p:nvPr/>
        </p:nvSpPr>
        <p:spPr>
          <a:xfrm>
            <a:off x="0" y="16472"/>
            <a:ext cx="12192000" cy="3477875"/>
          </a:xfrm>
          <a:prstGeom prst="rect">
            <a:avLst/>
          </a:prstGeom>
        </p:spPr>
        <p:txBody>
          <a:bodyPr wrap="square">
            <a:spAutoFit/>
          </a:bodyPr>
          <a:lstStyle/>
          <a:p>
            <a:r>
              <a:rPr lang="en-US" sz="2000" dirty="0">
                <a:solidFill>
                  <a:srgbClr val="FFC000"/>
                </a:solidFill>
              </a:rPr>
              <a:t>Impact Printers</a:t>
            </a:r>
          </a:p>
          <a:p>
            <a:endParaRPr lang="en-US" sz="2000" dirty="0"/>
          </a:p>
          <a:p>
            <a:r>
              <a:rPr lang="en-US" sz="2000" dirty="0"/>
              <a:t>Impact printers print the characters by striking them on the ribbon, which is then pressed on the paper.</a:t>
            </a:r>
          </a:p>
          <a:p>
            <a:endParaRPr lang="en-US" sz="2000" dirty="0"/>
          </a:p>
          <a:p>
            <a:r>
              <a:rPr lang="en-US" sz="2000" dirty="0"/>
              <a:t>Characteristics of Impact Printers are the following −</a:t>
            </a:r>
          </a:p>
          <a:p>
            <a:endParaRPr lang="en-US" sz="2000" dirty="0"/>
          </a:p>
          <a:p>
            <a:pPr marL="342900" indent="-342900">
              <a:buFont typeface="Wingdings" panose="05000000000000000000" pitchFamily="2" charset="2"/>
              <a:buChar char="ü"/>
            </a:pPr>
            <a:r>
              <a:rPr lang="en-US" sz="2000" dirty="0"/>
              <a:t>Very low consumable costs</a:t>
            </a:r>
          </a:p>
          <a:p>
            <a:pPr marL="342900" indent="-342900">
              <a:buFont typeface="Wingdings" panose="05000000000000000000" pitchFamily="2" charset="2"/>
              <a:buChar char="ü"/>
            </a:pPr>
            <a:r>
              <a:rPr lang="en-US" sz="2000" dirty="0"/>
              <a:t>Very noisy</a:t>
            </a:r>
          </a:p>
          <a:p>
            <a:pPr marL="342900" indent="-342900">
              <a:buFont typeface="Wingdings" panose="05000000000000000000" pitchFamily="2" charset="2"/>
              <a:buChar char="ü"/>
            </a:pPr>
            <a:r>
              <a:rPr lang="en-US" sz="2000" dirty="0"/>
              <a:t>Useful for bulk printing due to low cost</a:t>
            </a:r>
          </a:p>
          <a:p>
            <a:pPr marL="342900" indent="-342900">
              <a:buFont typeface="Wingdings" panose="05000000000000000000" pitchFamily="2" charset="2"/>
              <a:buChar char="ü"/>
            </a:pPr>
            <a:r>
              <a:rPr lang="en-US" sz="2000" dirty="0"/>
              <a:t>There is physical contact with the paper to produce an image</a:t>
            </a:r>
          </a:p>
        </p:txBody>
      </p:sp>
    </p:spTree>
    <p:extLst>
      <p:ext uri="{BB962C8B-B14F-4D97-AF65-F5344CB8AC3E}">
        <p14:creationId xmlns:p14="http://schemas.microsoft.com/office/powerpoint/2010/main" val="399152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45229A-4DE7-4E16-948C-B0DAD384CDC3}"/>
              </a:ext>
            </a:extLst>
          </p:cNvPr>
          <p:cNvSpPr/>
          <p:nvPr/>
        </p:nvSpPr>
        <p:spPr>
          <a:xfrm>
            <a:off x="0" y="11111"/>
            <a:ext cx="12192000" cy="5016758"/>
          </a:xfrm>
          <a:prstGeom prst="rect">
            <a:avLst/>
          </a:prstGeom>
        </p:spPr>
        <p:txBody>
          <a:bodyPr wrap="square">
            <a:spAutoFit/>
          </a:bodyPr>
          <a:lstStyle/>
          <a:p>
            <a:r>
              <a:rPr lang="en-US" sz="2000" dirty="0">
                <a:solidFill>
                  <a:srgbClr val="FFC000"/>
                </a:solidFill>
              </a:rPr>
              <a:t>Non-impact Printers</a:t>
            </a:r>
          </a:p>
          <a:p>
            <a:endParaRPr lang="en-US" sz="2000" dirty="0"/>
          </a:p>
          <a:p>
            <a:r>
              <a:rPr lang="en-US" sz="2000" dirty="0"/>
              <a:t>Non-impact printers print the characters without using the ribbon. These printers print a complete page at a time, thus they are also called as Page Printers.</a:t>
            </a:r>
          </a:p>
          <a:p>
            <a:endParaRPr lang="en-US" sz="2000" dirty="0"/>
          </a:p>
          <a:p>
            <a:r>
              <a:rPr lang="en-US" sz="2000" dirty="0"/>
              <a:t>These printers are of two types −</a:t>
            </a:r>
          </a:p>
          <a:p>
            <a:endParaRPr lang="en-US" sz="2000" dirty="0"/>
          </a:p>
          <a:p>
            <a:pPr marL="342900" indent="-342900">
              <a:buFont typeface="Wingdings" panose="05000000000000000000" pitchFamily="2" charset="2"/>
              <a:buChar char="v"/>
            </a:pPr>
            <a:r>
              <a:rPr lang="en-US" sz="2000" dirty="0"/>
              <a:t>Laser Printers</a:t>
            </a:r>
          </a:p>
          <a:p>
            <a:pPr marL="342900" indent="-342900">
              <a:buFont typeface="Wingdings" panose="05000000000000000000" pitchFamily="2" charset="2"/>
              <a:buChar char="v"/>
            </a:pPr>
            <a:r>
              <a:rPr lang="en-US" sz="2000" dirty="0"/>
              <a:t>Inkjet Printers</a:t>
            </a:r>
          </a:p>
          <a:p>
            <a:endParaRPr lang="en-US" sz="2000" dirty="0"/>
          </a:p>
          <a:p>
            <a:r>
              <a:rPr lang="en-US" sz="2000" dirty="0"/>
              <a:t>Characteristics of Non-impact Printers</a:t>
            </a:r>
          </a:p>
          <a:p>
            <a:endParaRPr lang="en-US" sz="2000" dirty="0"/>
          </a:p>
          <a:p>
            <a:pPr marL="342900" indent="-342900">
              <a:buFont typeface="Wingdings" panose="05000000000000000000" pitchFamily="2" charset="2"/>
              <a:buChar char="ü"/>
            </a:pPr>
            <a:r>
              <a:rPr lang="en-US" sz="2000" dirty="0"/>
              <a:t>Faster than impact printers</a:t>
            </a:r>
          </a:p>
          <a:p>
            <a:pPr marL="342900" indent="-342900">
              <a:buFont typeface="Wingdings" panose="05000000000000000000" pitchFamily="2" charset="2"/>
              <a:buChar char="ü"/>
            </a:pPr>
            <a:r>
              <a:rPr lang="en-US" sz="2000" dirty="0"/>
              <a:t>They are not noisy</a:t>
            </a:r>
          </a:p>
          <a:p>
            <a:pPr marL="342900" indent="-342900">
              <a:buFont typeface="Wingdings" panose="05000000000000000000" pitchFamily="2" charset="2"/>
              <a:buChar char="ü"/>
            </a:pPr>
            <a:r>
              <a:rPr lang="en-US" sz="2000" dirty="0"/>
              <a:t>High quality</a:t>
            </a:r>
          </a:p>
          <a:p>
            <a:pPr marL="342900" indent="-342900">
              <a:buFont typeface="Wingdings" panose="05000000000000000000" pitchFamily="2" charset="2"/>
              <a:buChar char="ü"/>
            </a:pPr>
            <a:r>
              <a:rPr lang="en-US" sz="2000" dirty="0"/>
              <a:t>Supports many fonts and different character size</a:t>
            </a:r>
          </a:p>
        </p:txBody>
      </p:sp>
    </p:spTree>
    <p:extLst>
      <p:ext uri="{BB962C8B-B14F-4D97-AF65-F5344CB8AC3E}">
        <p14:creationId xmlns:p14="http://schemas.microsoft.com/office/powerpoint/2010/main" val="117563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AC3744-C82B-4978-AF65-9352FA45ACA7}"/>
              </a:ext>
            </a:extLst>
          </p:cNvPr>
          <p:cNvSpPr/>
          <p:nvPr/>
        </p:nvSpPr>
        <p:spPr>
          <a:xfrm>
            <a:off x="0" y="446040"/>
            <a:ext cx="12192000" cy="1323439"/>
          </a:xfrm>
          <a:prstGeom prst="rect">
            <a:avLst/>
          </a:prstGeom>
        </p:spPr>
        <p:txBody>
          <a:bodyPr wrap="square">
            <a:spAutoFit/>
          </a:bodyPr>
          <a:lstStyle/>
          <a:p>
            <a:pPr algn="just"/>
            <a:r>
              <a:rPr lang="en-US" sz="2000" dirty="0"/>
              <a:t>A plotter is a type of printer that prints vector graphics. It is a piece of computer gear that converts computer commands into paper line drawings. It draws a line with one or more automatic pens. Unlike a traditional printer, a plotter uses a pen, marker, pencil, or other writing tools to draw multiple rather than toner. It may also use vector graphics files or commands to draw continuous point-to-point lines.</a:t>
            </a:r>
          </a:p>
        </p:txBody>
      </p:sp>
      <p:sp>
        <p:nvSpPr>
          <p:cNvPr id="4" name="Rectangle 3">
            <a:extLst>
              <a:ext uri="{FF2B5EF4-FFF2-40B4-BE49-F238E27FC236}">
                <a16:creationId xmlns:a16="http://schemas.microsoft.com/office/drawing/2014/main" id="{FD88B26A-8E61-42DF-9A1A-784E15C6932B}"/>
              </a:ext>
            </a:extLst>
          </p:cNvPr>
          <p:cNvSpPr/>
          <p:nvPr/>
        </p:nvSpPr>
        <p:spPr>
          <a:xfrm>
            <a:off x="20717" y="-5304"/>
            <a:ext cx="1400119" cy="461665"/>
          </a:xfrm>
          <a:prstGeom prst="rect">
            <a:avLst/>
          </a:prstGeom>
        </p:spPr>
        <p:txBody>
          <a:bodyPr wrap="square">
            <a:spAutoFit/>
          </a:bodyPr>
          <a:lstStyle/>
          <a:p>
            <a:r>
              <a:rPr lang="en-US" sz="2400" dirty="0">
                <a:solidFill>
                  <a:srgbClr val="FFC000"/>
                </a:solidFill>
              </a:rPr>
              <a:t>plotter</a:t>
            </a:r>
          </a:p>
        </p:txBody>
      </p:sp>
      <p:pic>
        <p:nvPicPr>
          <p:cNvPr id="6146" name="Picture 2" descr="What is a plotter">
            <a:extLst>
              <a:ext uri="{FF2B5EF4-FFF2-40B4-BE49-F238E27FC236}">
                <a16:creationId xmlns:a16="http://schemas.microsoft.com/office/drawing/2014/main" id="{6678818F-1262-4FF2-9DEB-F7BA337F0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74" y="2080143"/>
            <a:ext cx="6051452" cy="433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6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E923BA-19AF-4FEA-9B2F-14DD33157377}"/>
              </a:ext>
            </a:extLst>
          </p:cNvPr>
          <p:cNvSpPr/>
          <p:nvPr/>
        </p:nvSpPr>
        <p:spPr>
          <a:xfrm>
            <a:off x="0" y="14295"/>
            <a:ext cx="12192000" cy="3477875"/>
          </a:xfrm>
          <a:prstGeom prst="rect">
            <a:avLst/>
          </a:prstGeom>
        </p:spPr>
        <p:txBody>
          <a:bodyPr wrap="square">
            <a:spAutoFit/>
          </a:bodyPr>
          <a:lstStyle/>
          <a:p>
            <a:r>
              <a:rPr lang="en-US" sz="2000" dirty="0"/>
              <a:t>Applications of Plotters</a:t>
            </a:r>
          </a:p>
          <a:p>
            <a:endParaRPr lang="en-US" sz="2000" dirty="0"/>
          </a:p>
          <a:p>
            <a:pPr marL="342900" indent="-342900">
              <a:buFont typeface="Wingdings" panose="05000000000000000000" pitchFamily="2" charset="2"/>
              <a:buChar char="ü"/>
            </a:pPr>
            <a:r>
              <a:rPr lang="en-US" sz="2000" dirty="0"/>
              <a:t>Draw charts</a:t>
            </a:r>
          </a:p>
          <a:p>
            <a:pPr marL="342900" indent="-342900">
              <a:buFont typeface="Wingdings" panose="05000000000000000000" pitchFamily="2" charset="2"/>
              <a:buChar char="ü"/>
            </a:pPr>
            <a:r>
              <a:rPr lang="en-US" sz="2000" dirty="0"/>
              <a:t>Computer-aided designs</a:t>
            </a:r>
          </a:p>
          <a:p>
            <a:pPr marL="342900" indent="-342900">
              <a:buFont typeface="Wingdings" panose="05000000000000000000" pitchFamily="2" charset="2"/>
              <a:buChar char="ü"/>
            </a:pPr>
            <a:r>
              <a:rPr lang="en-US" sz="2000" dirty="0"/>
              <a:t>Architectural Blueprints</a:t>
            </a:r>
          </a:p>
          <a:p>
            <a:pPr marL="342900" indent="-342900">
              <a:buFont typeface="Wingdings" panose="05000000000000000000" pitchFamily="2" charset="2"/>
              <a:buChar char="ü"/>
            </a:pPr>
            <a:r>
              <a:rPr lang="en-US" sz="2000" dirty="0"/>
              <a:t>Textile Printing</a:t>
            </a:r>
          </a:p>
          <a:p>
            <a:pPr marL="342900" indent="-342900">
              <a:buFont typeface="Wingdings" panose="05000000000000000000" pitchFamily="2" charset="2"/>
              <a:buChar char="ü"/>
            </a:pPr>
            <a:r>
              <a:rPr lang="en-US" sz="2000" dirty="0"/>
              <a:t>Banners and Billboards</a:t>
            </a:r>
          </a:p>
          <a:p>
            <a:pPr marL="342900" indent="-342900">
              <a:buFont typeface="Wingdings" panose="05000000000000000000" pitchFamily="2" charset="2"/>
              <a:buChar char="ü"/>
            </a:pPr>
            <a:r>
              <a:rPr lang="en-US" sz="2000" dirty="0"/>
              <a:t>Electric circuit layouts</a:t>
            </a:r>
          </a:p>
          <a:p>
            <a:pPr marL="342900" indent="-342900">
              <a:buFont typeface="Wingdings" panose="05000000000000000000" pitchFamily="2" charset="2"/>
              <a:buChar char="ü"/>
            </a:pPr>
            <a:r>
              <a:rPr lang="en-US" sz="2000" dirty="0"/>
              <a:t>Geographical layouts</a:t>
            </a:r>
          </a:p>
          <a:p>
            <a:pPr marL="342900" indent="-342900">
              <a:buFont typeface="Wingdings" panose="05000000000000000000" pitchFamily="2" charset="2"/>
              <a:buChar char="ü"/>
            </a:pPr>
            <a:r>
              <a:rPr lang="en-US" sz="2000" dirty="0"/>
              <a:t>Building plans</a:t>
            </a:r>
          </a:p>
          <a:p>
            <a:pPr marL="342900" indent="-342900">
              <a:buFont typeface="Wingdings" panose="05000000000000000000" pitchFamily="2" charset="2"/>
              <a:buChar char="ü"/>
            </a:pPr>
            <a:r>
              <a:rPr lang="en-US" sz="2000" dirty="0"/>
              <a:t>Line Art</a:t>
            </a:r>
          </a:p>
        </p:txBody>
      </p:sp>
      <p:sp>
        <p:nvSpPr>
          <p:cNvPr id="5" name="Rectangle 4">
            <a:extLst>
              <a:ext uri="{FF2B5EF4-FFF2-40B4-BE49-F238E27FC236}">
                <a16:creationId xmlns:a16="http://schemas.microsoft.com/office/drawing/2014/main" id="{9DA696CB-9416-42E8-BD03-D274126F4444}"/>
              </a:ext>
            </a:extLst>
          </p:cNvPr>
          <p:cNvSpPr/>
          <p:nvPr/>
        </p:nvSpPr>
        <p:spPr>
          <a:xfrm>
            <a:off x="0" y="4319006"/>
            <a:ext cx="12192000" cy="1631216"/>
          </a:xfrm>
          <a:prstGeom prst="rect">
            <a:avLst/>
          </a:prstGeom>
        </p:spPr>
        <p:txBody>
          <a:bodyPr wrap="square">
            <a:spAutoFit/>
          </a:bodyPr>
          <a:lstStyle/>
          <a:p>
            <a:pPr algn="just"/>
            <a:r>
              <a:rPr lang="en-US" sz="2000" dirty="0"/>
              <a:t>A projector is an output device that is capable of connecting to a computer, which may be an other option for a monitor or television in terms of displaying pictures to a large number of people. It takes images generated by a Blu-ray player or a computer and projects them onto a large surface like a wall or white screen. Projectors come in many shapes and sizes and are used in conditions like a classroom, home cinemas, office training or presentation sessions, etc. The projector looks like the below picture.</a:t>
            </a:r>
          </a:p>
        </p:txBody>
      </p:sp>
      <p:sp>
        <p:nvSpPr>
          <p:cNvPr id="6" name="Rectangle 5">
            <a:extLst>
              <a:ext uri="{FF2B5EF4-FFF2-40B4-BE49-F238E27FC236}">
                <a16:creationId xmlns:a16="http://schemas.microsoft.com/office/drawing/2014/main" id="{8BEC6FEE-CE8B-48CA-9048-1C358634325C}"/>
              </a:ext>
            </a:extLst>
          </p:cNvPr>
          <p:cNvSpPr/>
          <p:nvPr/>
        </p:nvSpPr>
        <p:spPr>
          <a:xfrm>
            <a:off x="25753" y="3863313"/>
            <a:ext cx="1493229" cy="461665"/>
          </a:xfrm>
          <a:prstGeom prst="rect">
            <a:avLst/>
          </a:prstGeom>
        </p:spPr>
        <p:txBody>
          <a:bodyPr wrap="none">
            <a:spAutoFit/>
          </a:bodyPr>
          <a:lstStyle/>
          <a:p>
            <a:r>
              <a:rPr lang="en-US" sz="2400" dirty="0">
                <a:solidFill>
                  <a:srgbClr val="FFC000"/>
                </a:solidFill>
              </a:rPr>
              <a:t>projector</a:t>
            </a:r>
          </a:p>
        </p:txBody>
      </p:sp>
    </p:spTree>
    <p:extLst>
      <p:ext uri="{BB962C8B-B14F-4D97-AF65-F5344CB8AC3E}">
        <p14:creationId xmlns:p14="http://schemas.microsoft.com/office/powerpoint/2010/main" val="199479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67A36A-0814-4F35-90F6-4AA84E2B1F40}"/>
              </a:ext>
            </a:extLst>
          </p:cNvPr>
          <p:cNvSpPr/>
          <p:nvPr/>
        </p:nvSpPr>
        <p:spPr>
          <a:xfrm>
            <a:off x="2895610" y="8761"/>
            <a:ext cx="5819606" cy="523220"/>
          </a:xfrm>
          <a:prstGeom prst="rect">
            <a:avLst/>
          </a:prstGeom>
        </p:spPr>
        <p:txBody>
          <a:bodyPr wrap="none">
            <a:spAutoFit/>
          </a:bodyPr>
          <a:lstStyle/>
          <a:p>
            <a:r>
              <a:rPr lang="en-US" sz="2800" dirty="0"/>
              <a:t>What are the F1 through F12 keys?</a:t>
            </a:r>
          </a:p>
        </p:txBody>
      </p:sp>
      <p:pic>
        <p:nvPicPr>
          <p:cNvPr id="7" name="Picture 6">
            <a:extLst>
              <a:ext uri="{FF2B5EF4-FFF2-40B4-BE49-F238E27FC236}">
                <a16:creationId xmlns:a16="http://schemas.microsoft.com/office/drawing/2014/main" id="{33598E4C-3419-4C19-B778-1EFEE865799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336874" y="991727"/>
            <a:ext cx="7591048" cy="2046893"/>
          </a:xfrm>
          <a:prstGeom prst="rect">
            <a:avLst/>
          </a:prstGeom>
        </p:spPr>
      </p:pic>
      <p:sp>
        <p:nvSpPr>
          <p:cNvPr id="9" name="Rectangle 8">
            <a:extLst>
              <a:ext uri="{FF2B5EF4-FFF2-40B4-BE49-F238E27FC236}">
                <a16:creationId xmlns:a16="http://schemas.microsoft.com/office/drawing/2014/main" id="{E9AAA409-9734-4A5B-955C-75EE8A5CC29A}"/>
              </a:ext>
            </a:extLst>
          </p:cNvPr>
          <p:cNvSpPr/>
          <p:nvPr/>
        </p:nvSpPr>
        <p:spPr>
          <a:xfrm>
            <a:off x="323557" y="3229264"/>
            <a:ext cx="11240086" cy="1200329"/>
          </a:xfrm>
          <a:prstGeom prst="rect">
            <a:avLst/>
          </a:prstGeom>
        </p:spPr>
        <p:txBody>
          <a:bodyPr wrap="square">
            <a:spAutoFit/>
          </a:bodyPr>
          <a:lstStyle/>
          <a:p>
            <a:pPr algn="just"/>
            <a:r>
              <a:rPr lang="en-US" dirty="0"/>
              <a:t>On some smaller keyboards and laptop computers, the F-keys may have a dedicated purpose, such as changing the screen brightness, the volume, or other device-specific functions. On these keyboards, there's an Fn key that you can hold down to toggle what the F-key does. See our Fn page for further information and help with using this key.</a:t>
            </a:r>
          </a:p>
        </p:txBody>
      </p:sp>
    </p:spTree>
    <p:extLst>
      <p:ext uri="{BB962C8B-B14F-4D97-AF65-F5344CB8AC3E}">
        <p14:creationId xmlns:p14="http://schemas.microsoft.com/office/powerpoint/2010/main" val="118874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9B83D-ADB6-46F7-A44B-8168B8B2C8D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166389" y="343262"/>
            <a:ext cx="7859222" cy="4258269"/>
          </a:xfrm>
          <a:prstGeom prst="rect">
            <a:avLst/>
          </a:prstGeom>
        </p:spPr>
      </p:pic>
    </p:spTree>
    <p:extLst>
      <p:ext uri="{BB962C8B-B14F-4D97-AF65-F5344CB8AC3E}">
        <p14:creationId xmlns:p14="http://schemas.microsoft.com/office/powerpoint/2010/main" val="284358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F2F3E-BC0B-462D-8FD2-E0BC0DD0CD7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392137" y="914282"/>
            <a:ext cx="7773485" cy="3791479"/>
          </a:xfrm>
          <a:prstGeom prst="rect">
            <a:avLst/>
          </a:prstGeom>
        </p:spPr>
      </p:pic>
    </p:spTree>
    <p:extLst>
      <p:ext uri="{BB962C8B-B14F-4D97-AF65-F5344CB8AC3E}">
        <p14:creationId xmlns:p14="http://schemas.microsoft.com/office/powerpoint/2010/main" val="123322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F2F8EC-AF61-4CE0-AB19-8EB5094B90A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55409" y="0"/>
            <a:ext cx="8568443" cy="6225111"/>
          </a:xfrm>
          <a:prstGeom prst="rect">
            <a:avLst/>
          </a:prstGeom>
        </p:spPr>
      </p:pic>
    </p:spTree>
    <p:extLst>
      <p:ext uri="{BB962C8B-B14F-4D97-AF65-F5344CB8AC3E}">
        <p14:creationId xmlns:p14="http://schemas.microsoft.com/office/powerpoint/2010/main" val="41181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CFCBD-2A8D-42CA-B0FE-581F8A2D594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884592" y="642337"/>
            <a:ext cx="8985506" cy="4984739"/>
          </a:xfrm>
          <a:prstGeom prst="rect">
            <a:avLst/>
          </a:prstGeom>
        </p:spPr>
      </p:pic>
    </p:spTree>
    <p:extLst>
      <p:ext uri="{BB962C8B-B14F-4D97-AF65-F5344CB8AC3E}">
        <p14:creationId xmlns:p14="http://schemas.microsoft.com/office/powerpoint/2010/main" val="63555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BCFE-9D5F-40F5-8559-96E3A9ADC5EB}"/>
              </a:ext>
            </a:extLst>
          </p:cNvPr>
          <p:cNvSpPr txBox="1"/>
          <p:nvPr/>
        </p:nvSpPr>
        <p:spPr>
          <a:xfrm>
            <a:off x="0" y="-1"/>
            <a:ext cx="12192000" cy="523220"/>
          </a:xfrm>
          <a:prstGeom prst="rect">
            <a:avLst/>
          </a:prstGeom>
          <a:noFill/>
        </p:spPr>
        <p:txBody>
          <a:bodyPr wrap="square" rtlCol="0">
            <a:spAutoFit/>
          </a:bodyPr>
          <a:lstStyle/>
          <a:p>
            <a:pPr algn="ctr"/>
            <a:r>
              <a:rPr lang="en-US" sz="2800" dirty="0">
                <a:solidFill>
                  <a:srgbClr val="FFFF00"/>
                </a:solidFill>
              </a:rPr>
              <a:t>Keyboard</a:t>
            </a:r>
          </a:p>
        </p:txBody>
      </p:sp>
      <p:sp>
        <p:nvSpPr>
          <p:cNvPr id="3" name="TextBox 2">
            <a:extLst>
              <a:ext uri="{FF2B5EF4-FFF2-40B4-BE49-F238E27FC236}">
                <a16:creationId xmlns:a16="http://schemas.microsoft.com/office/drawing/2014/main" id="{4314D08C-1317-4089-B552-101F1C96F321}"/>
              </a:ext>
            </a:extLst>
          </p:cNvPr>
          <p:cNvSpPr txBox="1"/>
          <p:nvPr/>
        </p:nvSpPr>
        <p:spPr>
          <a:xfrm>
            <a:off x="14064" y="984735"/>
            <a:ext cx="12177935" cy="1631216"/>
          </a:xfrm>
          <a:prstGeom prst="rect">
            <a:avLst/>
          </a:prstGeom>
          <a:noFill/>
        </p:spPr>
        <p:txBody>
          <a:bodyPr wrap="square" rtlCol="0">
            <a:spAutoFit/>
          </a:bodyPr>
          <a:lstStyle/>
          <a:p>
            <a:pPr algn="just"/>
            <a:r>
              <a:rPr lang="en-US" sz="2000" dirty="0"/>
              <a:t>The invention of the modern computer keyboard began with the invention of the typewriter.  Christopher Latham Sholes patented the typewriter that we commonly use today in 1868. Keyboard is the most common and very popular input device which helps to input data to the computer. </a:t>
            </a:r>
          </a:p>
          <a:p>
            <a:pPr algn="just"/>
            <a:r>
              <a:rPr lang="en-US" sz="2000" dirty="0"/>
              <a:t>Keyboards are of two sizes 84 keys or 101/102 keys, but now keyboards with 104 keys or 108 keys are also available for Windows and Internet.</a:t>
            </a:r>
          </a:p>
        </p:txBody>
      </p:sp>
      <p:pic>
        <p:nvPicPr>
          <p:cNvPr id="2050" name="Picture 2" descr="Logitech K360 Wireless Keyboard w/ three year battery $15 shipped (Reg.  $30) - 9to5Toys">
            <a:extLst>
              <a:ext uri="{FF2B5EF4-FFF2-40B4-BE49-F238E27FC236}">
                <a16:creationId xmlns:a16="http://schemas.microsoft.com/office/drawing/2014/main" id="{6851CDD1-0356-4805-A28E-789438DD5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474" y="3077467"/>
            <a:ext cx="7423052" cy="322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CB1AED-D359-481C-B737-0ABFFFF32D0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447964" y="789879"/>
            <a:ext cx="7830643" cy="4715533"/>
          </a:xfrm>
          <a:prstGeom prst="rect">
            <a:avLst/>
          </a:prstGeom>
        </p:spPr>
      </p:pic>
    </p:spTree>
    <p:extLst>
      <p:ext uri="{BB962C8B-B14F-4D97-AF65-F5344CB8AC3E}">
        <p14:creationId xmlns:p14="http://schemas.microsoft.com/office/powerpoint/2010/main" val="235374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735F6B-6E0F-41D0-89BB-6FD29FE11772}"/>
              </a:ext>
            </a:extLst>
          </p:cNvPr>
          <p:cNvPicPr>
            <a:picLocks noChangeAspect="1"/>
          </p:cNvPicPr>
          <p:nvPr/>
        </p:nvPicPr>
        <p:blipFill>
          <a:blip r:embed="rId2"/>
          <a:stretch>
            <a:fillRect/>
          </a:stretch>
        </p:blipFill>
        <p:spPr>
          <a:xfrm>
            <a:off x="1506759" y="139799"/>
            <a:ext cx="8200700" cy="2223573"/>
          </a:xfrm>
          <a:prstGeom prst="rect">
            <a:avLst/>
          </a:prstGeom>
        </p:spPr>
      </p:pic>
      <p:pic>
        <p:nvPicPr>
          <p:cNvPr id="3" name="Picture 2">
            <a:extLst>
              <a:ext uri="{FF2B5EF4-FFF2-40B4-BE49-F238E27FC236}">
                <a16:creationId xmlns:a16="http://schemas.microsoft.com/office/drawing/2014/main" id="{C48AA979-C5E5-4884-AE3A-BB78AD40833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506759" y="2573308"/>
            <a:ext cx="8278770" cy="3842637"/>
          </a:xfrm>
          <a:prstGeom prst="rect">
            <a:avLst/>
          </a:prstGeom>
        </p:spPr>
      </p:pic>
    </p:spTree>
    <p:extLst>
      <p:ext uri="{BB962C8B-B14F-4D97-AF65-F5344CB8AC3E}">
        <p14:creationId xmlns:p14="http://schemas.microsoft.com/office/powerpoint/2010/main" val="311501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94913-7D7B-4525-8422-4CC436F435A9}"/>
              </a:ext>
            </a:extLst>
          </p:cNvPr>
          <p:cNvPicPr>
            <a:picLocks noChangeAspect="1"/>
          </p:cNvPicPr>
          <p:nvPr/>
        </p:nvPicPr>
        <p:blipFill>
          <a:blip r:embed="rId2"/>
          <a:stretch>
            <a:fillRect/>
          </a:stretch>
        </p:blipFill>
        <p:spPr>
          <a:xfrm>
            <a:off x="1392702" y="0"/>
            <a:ext cx="8492898" cy="3329949"/>
          </a:xfrm>
          <a:prstGeom prst="rect">
            <a:avLst/>
          </a:prstGeom>
        </p:spPr>
      </p:pic>
      <p:pic>
        <p:nvPicPr>
          <p:cNvPr id="3" name="Picture 2">
            <a:extLst>
              <a:ext uri="{FF2B5EF4-FFF2-40B4-BE49-F238E27FC236}">
                <a16:creationId xmlns:a16="http://schemas.microsoft.com/office/drawing/2014/main" id="{F9A6D9E5-3A79-4A55-9E76-56BEB32B8318}"/>
              </a:ext>
            </a:extLst>
          </p:cNvPr>
          <p:cNvPicPr>
            <a:picLocks noChangeAspect="1"/>
          </p:cNvPicPr>
          <p:nvPr/>
        </p:nvPicPr>
        <p:blipFill>
          <a:blip r:embed="rId3"/>
          <a:stretch>
            <a:fillRect/>
          </a:stretch>
        </p:blipFill>
        <p:spPr>
          <a:xfrm>
            <a:off x="1392702" y="3429000"/>
            <a:ext cx="8492898" cy="3329040"/>
          </a:xfrm>
          <a:prstGeom prst="rect">
            <a:avLst/>
          </a:prstGeom>
        </p:spPr>
      </p:pic>
    </p:spTree>
    <p:extLst>
      <p:ext uri="{BB962C8B-B14F-4D97-AF65-F5344CB8AC3E}">
        <p14:creationId xmlns:p14="http://schemas.microsoft.com/office/powerpoint/2010/main" val="104077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E7A2B6-C9FE-4F7A-8BD2-6376D80D986A}"/>
              </a:ext>
            </a:extLst>
          </p:cNvPr>
          <p:cNvPicPr>
            <a:picLocks noChangeAspect="1"/>
          </p:cNvPicPr>
          <p:nvPr/>
        </p:nvPicPr>
        <p:blipFill>
          <a:blip r:embed="rId2"/>
          <a:stretch>
            <a:fillRect/>
          </a:stretch>
        </p:blipFill>
        <p:spPr>
          <a:xfrm>
            <a:off x="1339278" y="138245"/>
            <a:ext cx="8796777" cy="2674847"/>
          </a:xfrm>
          <a:prstGeom prst="rect">
            <a:avLst/>
          </a:prstGeom>
        </p:spPr>
      </p:pic>
      <p:pic>
        <p:nvPicPr>
          <p:cNvPr id="3" name="Picture 2">
            <a:extLst>
              <a:ext uri="{FF2B5EF4-FFF2-40B4-BE49-F238E27FC236}">
                <a16:creationId xmlns:a16="http://schemas.microsoft.com/office/drawing/2014/main" id="{202D7669-ACDC-4B86-8648-5A3F2D3DC733}"/>
              </a:ext>
            </a:extLst>
          </p:cNvPr>
          <p:cNvPicPr>
            <a:picLocks noChangeAspect="1"/>
          </p:cNvPicPr>
          <p:nvPr/>
        </p:nvPicPr>
        <p:blipFill>
          <a:blip r:embed="rId3"/>
          <a:stretch>
            <a:fillRect/>
          </a:stretch>
        </p:blipFill>
        <p:spPr>
          <a:xfrm>
            <a:off x="1339278" y="2813092"/>
            <a:ext cx="8796777" cy="3623460"/>
          </a:xfrm>
          <a:prstGeom prst="rect">
            <a:avLst/>
          </a:prstGeom>
        </p:spPr>
      </p:pic>
    </p:spTree>
    <p:extLst>
      <p:ext uri="{BB962C8B-B14F-4D97-AF65-F5344CB8AC3E}">
        <p14:creationId xmlns:p14="http://schemas.microsoft.com/office/powerpoint/2010/main" val="145518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BB2A37-5AE4-48D0-93F4-F3AF0EBB477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94941" y="690180"/>
            <a:ext cx="8002117" cy="5477639"/>
          </a:xfrm>
          <a:prstGeom prst="rect">
            <a:avLst/>
          </a:prstGeom>
        </p:spPr>
      </p:pic>
    </p:spTree>
    <p:extLst>
      <p:ext uri="{BB962C8B-B14F-4D97-AF65-F5344CB8AC3E}">
        <p14:creationId xmlns:p14="http://schemas.microsoft.com/office/powerpoint/2010/main" val="73429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B08FA8-4A31-4FD1-B9F2-108156DB6206}"/>
              </a:ext>
            </a:extLst>
          </p:cNvPr>
          <p:cNvSpPr txBox="1"/>
          <p:nvPr/>
        </p:nvSpPr>
        <p:spPr>
          <a:xfrm>
            <a:off x="4726745" y="14063"/>
            <a:ext cx="1834156" cy="523220"/>
          </a:xfrm>
          <a:prstGeom prst="rect">
            <a:avLst/>
          </a:prstGeom>
          <a:noFill/>
        </p:spPr>
        <p:txBody>
          <a:bodyPr wrap="none" rtlCol="0">
            <a:spAutoFit/>
          </a:bodyPr>
          <a:lstStyle/>
          <a:p>
            <a:r>
              <a:rPr lang="en-US" sz="2800" dirty="0"/>
              <a:t>Questions</a:t>
            </a:r>
          </a:p>
        </p:txBody>
      </p:sp>
      <p:sp>
        <p:nvSpPr>
          <p:cNvPr id="3" name="TextBox 2">
            <a:extLst>
              <a:ext uri="{FF2B5EF4-FFF2-40B4-BE49-F238E27FC236}">
                <a16:creationId xmlns:a16="http://schemas.microsoft.com/office/drawing/2014/main" id="{508DDE4F-74E0-4C6F-A6FC-951281D48416}"/>
              </a:ext>
            </a:extLst>
          </p:cNvPr>
          <p:cNvSpPr txBox="1"/>
          <p:nvPr/>
        </p:nvSpPr>
        <p:spPr>
          <a:xfrm>
            <a:off x="970671" y="1308295"/>
            <a:ext cx="6502229" cy="1938992"/>
          </a:xfrm>
          <a:prstGeom prst="rect">
            <a:avLst/>
          </a:prstGeom>
          <a:noFill/>
        </p:spPr>
        <p:txBody>
          <a:bodyPr wrap="none" rtlCol="0">
            <a:spAutoFit/>
          </a:bodyPr>
          <a:lstStyle/>
          <a:p>
            <a:pPr marL="342900" indent="-342900">
              <a:buAutoNum type="arabicPeriod"/>
            </a:pPr>
            <a:r>
              <a:rPr lang="en-US" sz="2000" dirty="0"/>
              <a:t>Explain keyboard history.</a:t>
            </a:r>
          </a:p>
          <a:p>
            <a:pPr marL="342900" indent="-342900">
              <a:buAutoNum type="arabicPeriod"/>
            </a:pPr>
            <a:r>
              <a:rPr lang="en-US" sz="2000" dirty="0"/>
              <a:t>Describe different types of keys.</a:t>
            </a:r>
          </a:p>
          <a:p>
            <a:pPr marL="342900" indent="-342900">
              <a:buAutoNum type="arabicPeriod"/>
            </a:pPr>
            <a:r>
              <a:rPr lang="en-US" sz="2000" dirty="0"/>
              <a:t>What is pointing device? List five pointing devices.</a:t>
            </a:r>
          </a:p>
          <a:p>
            <a:pPr marL="342900" indent="-342900">
              <a:buAutoNum type="arabicPeriod"/>
            </a:pPr>
            <a:r>
              <a:rPr lang="en-US" sz="2000" dirty="0"/>
              <a:t>What is scanner? Explain types of scanner.</a:t>
            </a:r>
          </a:p>
          <a:p>
            <a:pPr marL="342900" indent="-342900">
              <a:buAutoNum type="arabicPeriod"/>
            </a:pPr>
            <a:r>
              <a:rPr lang="en-US" sz="2000" dirty="0"/>
              <a:t>Explain monitors and its classification.</a:t>
            </a:r>
          </a:p>
          <a:p>
            <a:pPr marL="342900" indent="-342900">
              <a:buAutoNum type="arabicPeriod"/>
            </a:pPr>
            <a:r>
              <a:rPr lang="en-US" sz="2000" dirty="0"/>
              <a:t>Explain the application of plotter.</a:t>
            </a:r>
          </a:p>
        </p:txBody>
      </p:sp>
    </p:spTree>
    <p:extLst>
      <p:ext uri="{BB962C8B-B14F-4D97-AF65-F5344CB8AC3E}">
        <p14:creationId xmlns:p14="http://schemas.microsoft.com/office/powerpoint/2010/main" val="335312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D1B75D-B6E1-40C5-89C5-7253BDB2A110}"/>
              </a:ext>
            </a:extLst>
          </p:cNvPr>
          <p:cNvGraphicFramePr>
            <a:graphicFrameLocks noGrp="1"/>
          </p:cNvGraphicFramePr>
          <p:nvPr>
            <p:extLst>
              <p:ext uri="{D42A27DB-BD31-4B8C-83A1-F6EECF244321}">
                <p14:modId xmlns:p14="http://schemas.microsoft.com/office/powerpoint/2010/main" val="3101225324"/>
              </p:ext>
            </p:extLst>
          </p:nvPr>
        </p:nvGraphicFramePr>
        <p:xfrm>
          <a:off x="0" y="0"/>
          <a:ext cx="12192000" cy="5979819"/>
        </p:xfrm>
        <a:graphic>
          <a:graphicData uri="http://schemas.openxmlformats.org/drawingml/2006/table">
            <a:tbl>
              <a:tblPr/>
              <a:tblGrid>
                <a:gridCol w="801858">
                  <a:extLst>
                    <a:ext uri="{9D8B030D-6E8A-4147-A177-3AD203B41FA5}">
                      <a16:colId xmlns:a16="http://schemas.microsoft.com/office/drawing/2014/main" val="261247662"/>
                    </a:ext>
                  </a:extLst>
                </a:gridCol>
                <a:gridCol w="11390142">
                  <a:extLst>
                    <a:ext uri="{9D8B030D-6E8A-4147-A177-3AD203B41FA5}">
                      <a16:colId xmlns:a16="http://schemas.microsoft.com/office/drawing/2014/main" val="3677673251"/>
                    </a:ext>
                  </a:extLst>
                </a:gridCol>
              </a:tblGrid>
              <a:tr h="214416">
                <a:tc>
                  <a:txBody>
                    <a:bodyPr/>
                    <a:lstStyle/>
                    <a:p>
                      <a:pPr algn="ctr" fontAlgn="t"/>
                      <a:r>
                        <a:rPr lang="en-US" sz="2000" dirty="0">
                          <a:solidFill>
                            <a:schemeClr val="tx1"/>
                          </a:solidFill>
                          <a:effectLst/>
                          <a:latin typeface="Cambria" panose="02040503050406030204" pitchFamily="18" charset="0"/>
                          <a:ea typeface="Cambria" panose="02040503050406030204" pitchFamily="18" charset="0"/>
                        </a:rPr>
                        <a:t>S. No</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050"/>
                    </a:solidFill>
                  </a:tcPr>
                </a:tc>
                <a:tc>
                  <a:txBody>
                    <a:bodyPr/>
                    <a:lstStyle/>
                    <a:p>
                      <a:pPr algn="ctr" fontAlgn="t"/>
                      <a:r>
                        <a:rPr lang="en-US" sz="2000" dirty="0">
                          <a:solidFill>
                            <a:schemeClr val="tx1"/>
                          </a:solidFill>
                          <a:effectLst/>
                          <a:latin typeface="Cambria" panose="02040503050406030204" pitchFamily="18" charset="0"/>
                          <a:ea typeface="Cambria" panose="02040503050406030204" pitchFamily="18" charset="0"/>
                        </a:rPr>
                        <a:t>Keys &amp; Description</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050"/>
                    </a:solidFill>
                  </a:tcPr>
                </a:tc>
                <a:extLst>
                  <a:ext uri="{0D108BD9-81ED-4DB2-BD59-A6C34878D82A}">
                    <a16:rowId xmlns:a16="http://schemas.microsoft.com/office/drawing/2014/main" val="2510492472"/>
                  </a:ext>
                </a:extLst>
              </a:tr>
              <a:tr h="876877">
                <a:tc>
                  <a:txBody>
                    <a:bodyPr/>
                    <a:lstStyle/>
                    <a:p>
                      <a:pPr algn="ctr" fontAlgn="ctr"/>
                      <a:r>
                        <a:rPr lang="en-US" sz="2000">
                          <a:solidFill>
                            <a:schemeClr val="tx1"/>
                          </a:solidFill>
                          <a:effectLst/>
                          <a:latin typeface="Cambria" panose="02040503050406030204" pitchFamily="18" charset="0"/>
                          <a:ea typeface="Cambria" panose="02040503050406030204" pitchFamily="18" charset="0"/>
                        </a:rPr>
                        <a:t>1</a:t>
                      </a:r>
                    </a:p>
                  </a:txBody>
                  <a:tcPr marL="24250" marR="24250" marT="24250" marB="242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FFFF00"/>
                          </a:solidFill>
                          <a:effectLst/>
                          <a:latin typeface="Cambria" panose="02040503050406030204" pitchFamily="18" charset="0"/>
                          <a:ea typeface="Cambria" panose="02040503050406030204" pitchFamily="18" charset="0"/>
                        </a:rPr>
                        <a:t>Typing Keys</a:t>
                      </a:r>
                      <a:endParaRPr lang="en-US" sz="2000" dirty="0">
                        <a:solidFill>
                          <a:srgbClr val="FFFF00"/>
                        </a:solidFill>
                        <a:effectLst/>
                        <a:latin typeface="Cambria" panose="02040503050406030204" pitchFamily="18" charset="0"/>
                        <a:ea typeface="Cambria" panose="02040503050406030204" pitchFamily="18" charset="0"/>
                      </a:endParaRPr>
                    </a:p>
                    <a:p>
                      <a:pPr algn="just" fontAlgn="t"/>
                      <a:r>
                        <a:rPr lang="en-US" sz="2000" dirty="0">
                          <a:solidFill>
                            <a:schemeClr val="tx1"/>
                          </a:solidFill>
                          <a:effectLst/>
                          <a:latin typeface="Cambria" panose="02040503050406030204" pitchFamily="18" charset="0"/>
                          <a:ea typeface="Cambria" panose="02040503050406030204" pitchFamily="18" charset="0"/>
                        </a:rPr>
                        <a:t>These keys include the letter keys (A-Z) and digit keys (09) which generally give the same layout as that of typewriters.</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6405193"/>
                  </a:ext>
                </a:extLst>
              </a:tr>
              <a:tr h="1278160">
                <a:tc>
                  <a:txBody>
                    <a:bodyPr/>
                    <a:lstStyle/>
                    <a:p>
                      <a:pPr algn="ctr" fontAlgn="ctr"/>
                      <a:r>
                        <a:rPr lang="en-US" sz="2000">
                          <a:solidFill>
                            <a:schemeClr val="tx1"/>
                          </a:solidFill>
                          <a:effectLst/>
                          <a:latin typeface="Cambria" panose="02040503050406030204" pitchFamily="18" charset="0"/>
                          <a:ea typeface="Cambria" panose="02040503050406030204" pitchFamily="18" charset="0"/>
                        </a:rPr>
                        <a:t>2</a:t>
                      </a:r>
                    </a:p>
                  </a:txBody>
                  <a:tcPr marL="24250" marR="24250" marT="24250" marB="242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FFFF00"/>
                          </a:solidFill>
                          <a:effectLst/>
                          <a:latin typeface="Cambria" panose="02040503050406030204" pitchFamily="18" charset="0"/>
                          <a:ea typeface="Cambria" panose="02040503050406030204" pitchFamily="18" charset="0"/>
                        </a:rPr>
                        <a:t>Numeric Keypad</a:t>
                      </a:r>
                      <a:endParaRPr lang="en-US" sz="2000" dirty="0">
                        <a:solidFill>
                          <a:srgbClr val="FFFF00"/>
                        </a:solidFill>
                        <a:effectLst/>
                        <a:latin typeface="Cambria" panose="02040503050406030204" pitchFamily="18" charset="0"/>
                        <a:ea typeface="Cambria" panose="02040503050406030204" pitchFamily="18" charset="0"/>
                      </a:endParaRPr>
                    </a:p>
                    <a:p>
                      <a:pPr algn="just" fontAlgn="t"/>
                      <a:r>
                        <a:rPr lang="en-US" sz="2000" dirty="0">
                          <a:solidFill>
                            <a:schemeClr val="tx1"/>
                          </a:solidFill>
                          <a:effectLst/>
                          <a:latin typeface="Cambria" panose="02040503050406030204" pitchFamily="18" charset="0"/>
                          <a:ea typeface="Cambria" panose="02040503050406030204" pitchFamily="18" charset="0"/>
                        </a:rPr>
                        <a:t>It is used to enter the numeric data or cursor movement. Generally, it consists of a set of 17 keys that are laid out in the same configuration used by most adding machines and calculators.</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8787296"/>
                  </a:ext>
                </a:extLst>
              </a:tr>
              <a:tr h="1144399">
                <a:tc>
                  <a:txBody>
                    <a:bodyPr/>
                    <a:lstStyle/>
                    <a:p>
                      <a:pPr algn="ctr" fontAlgn="ctr"/>
                      <a:r>
                        <a:rPr lang="en-US" sz="2000" dirty="0">
                          <a:solidFill>
                            <a:schemeClr val="tx1"/>
                          </a:solidFill>
                          <a:effectLst/>
                          <a:latin typeface="Cambria" panose="02040503050406030204" pitchFamily="18" charset="0"/>
                          <a:ea typeface="Cambria" panose="02040503050406030204" pitchFamily="18" charset="0"/>
                        </a:rPr>
                        <a:t>3</a:t>
                      </a:r>
                    </a:p>
                  </a:txBody>
                  <a:tcPr marL="24250" marR="24250" marT="24250" marB="242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FFFF00"/>
                          </a:solidFill>
                          <a:effectLst/>
                          <a:latin typeface="Cambria" panose="02040503050406030204" pitchFamily="18" charset="0"/>
                          <a:ea typeface="Cambria" panose="02040503050406030204" pitchFamily="18" charset="0"/>
                        </a:rPr>
                        <a:t>Function Keys</a:t>
                      </a:r>
                      <a:endParaRPr lang="en-US" sz="2000" dirty="0">
                        <a:solidFill>
                          <a:srgbClr val="FFFF00"/>
                        </a:solidFill>
                        <a:effectLst/>
                        <a:latin typeface="Cambria" panose="02040503050406030204" pitchFamily="18" charset="0"/>
                        <a:ea typeface="Cambria" panose="02040503050406030204" pitchFamily="18" charset="0"/>
                      </a:endParaRPr>
                    </a:p>
                    <a:p>
                      <a:pPr algn="just" fontAlgn="t"/>
                      <a:r>
                        <a:rPr lang="en-US" sz="2000" dirty="0">
                          <a:solidFill>
                            <a:schemeClr val="tx1"/>
                          </a:solidFill>
                          <a:effectLst/>
                          <a:latin typeface="Cambria" panose="02040503050406030204" pitchFamily="18" charset="0"/>
                          <a:ea typeface="Cambria" panose="02040503050406030204" pitchFamily="18" charset="0"/>
                        </a:rPr>
                        <a:t>The twelve function keys are present on the keyboard which are arranged in a row at the top of the keyboard. Each function key has a unique meaning and is used for some specific purpose.</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0034288"/>
                  </a:ext>
                </a:extLst>
              </a:tr>
              <a:tr h="1278160">
                <a:tc>
                  <a:txBody>
                    <a:bodyPr/>
                    <a:lstStyle/>
                    <a:p>
                      <a:pPr algn="ctr" fontAlgn="ctr"/>
                      <a:r>
                        <a:rPr lang="en-US" sz="2000">
                          <a:solidFill>
                            <a:schemeClr val="tx1"/>
                          </a:solidFill>
                          <a:effectLst/>
                          <a:latin typeface="Cambria" panose="02040503050406030204" pitchFamily="18" charset="0"/>
                          <a:ea typeface="Cambria" panose="02040503050406030204" pitchFamily="18" charset="0"/>
                        </a:rPr>
                        <a:t>4</a:t>
                      </a:r>
                    </a:p>
                  </a:txBody>
                  <a:tcPr marL="24250" marR="24250" marT="24250" marB="242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FFFF00"/>
                          </a:solidFill>
                          <a:effectLst/>
                          <a:latin typeface="Cambria" panose="02040503050406030204" pitchFamily="18" charset="0"/>
                          <a:ea typeface="Cambria" panose="02040503050406030204" pitchFamily="18" charset="0"/>
                        </a:rPr>
                        <a:t>Control keys</a:t>
                      </a:r>
                      <a:endParaRPr lang="en-US" sz="2000" dirty="0">
                        <a:solidFill>
                          <a:srgbClr val="FFFF00"/>
                        </a:solidFill>
                        <a:effectLst/>
                        <a:latin typeface="Cambria" panose="02040503050406030204" pitchFamily="18" charset="0"/>
                        <a:ea typeface="Cambria" panose="02040503050406030204" pitchFamily="18" charset="0"/>
                      </a:endParaRPr>
                    </a:p>
                    <a:p>
                      <a:pPr algn="just" fontAlgn="t"/>
                      <a:r>
                        <a:rPr lang="en-US" sz="2000" dirty="0">
                          <a:solidFill>
                            <a:schemeClr val="tx1"/>
                          </a:solidFill>
                          <a:effectLst/>
                          <a:latin typeface="Cambria" panose="02040503050406030204" pitchFamily="18" charset="0"/>
                          <a:ea typeface="Cambria" panose="02040503050406030204" pitchFamily="18" charset="0"/>
                        </a:rPr>
                        <a:t>These keys provide cursor and screen control. It includes four directional arrow keys. Control keys also include Home, End, Insert, Delete, Page Up, Page Down, Control(Ctrl), Alternate(Alt), Escape(Esc).</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15810324"/>
                  </a:ext>
                </a:extLst>
              </a:tr>
              <a:tr h="876877">
                <a:tc>
                  <a:txBody>
                    <a:bodyPr/>
                    <a:lstStyle/>
                    <a:p>
                      <a:pPr algn="ctr" fontAlgn="ctr"/>
                      <a:r>
                        <a:rPr lang="en-US" sz="2000">
                          <a:solidFill>
                            <a:schemeClr val="tx1"/>
                          </a:solidFill>
                          <a:effectLst/>
                          <a:latin typeface="Cambria" panose="02040503050406030204" pitchFamily="18" charset="0"/>
                          <a:ea typeface="Cambria" panose="02040503050406030204" pitchFamily="18" charset="0"/>
                        </a:rPr>
                        <a:t>5</a:t>
                      </a:r>
                    </a:p>
                  </a:txBody>
                  <a:tcPr marL="24250" marR="24250" marT="24250" marB="242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FFFF00"/>
                          </a:solidFill>
                          <a:effectLst/>
                          <a:latin typeface="Cambria" panose="02040503050406030204" pitchFamily="18" charset="0"/>
                          <a:ea typeface="Cambria" panose="02040503050406030204" pitchFamily="18" charset="0"/>
                        </a:rPr>
                        <a:t>Special Purpose Keys</a:t>
                      </a:r>
                      <a:endParaRPr lang="en-US" sz="2000" dirty="0">
                        <a:solidFill>
                          <a:srgbClr val="FFFF00"/>
                        </a:solidFill>
                        <a:effectLst/>
                        <a:latin typeface="Cambria" panose="02040503050406030204" pitchFamily="18" charset="0"/>
                        <a:ea typeface="Cambria" panose="02040503050406030204" pitchFamily="18" charset="0"/>
                      </a:endParaRPr>
                    </a:p>
                    <a:p>
                      <a:pPr algn="just" fontAlgn="t"/>
                      <a:r>
                        <a:rPr lang="en-US" sz="2000" dirty="0">
                          <a:solidFill>
                            <a:schemeClr val="tx1"/>
                          </a:solidFill>
                          <a:effectLst/>
                          <a:latin typeface="Cambria" panose="02040503050406030204" pitchFamily="18" charset="0"/>
                          <a:ea typeface="Cambria" panose="02040503050406030204" pitchFamily="18" charset="0"/>
                        </a:rPr>
                        <a:t>Keyboard also contains some special purpose keys such as Enter, Shift, Caps Lock, Num Lock, Space bar, Tab, and Print Screen.</a:t>
                      </a:r>
                    </a:p>
                  </a:txBody>
                  <a:tcPr marL="24250" marR="24250" marT="24250" marB="242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3645167"/>
                  </a:ext>
                </a:extLst>
              </a:tr>
            </a:tbl>
          </a:graphicData>
        </a:graphic>
      </p:graphicFrame>
    </p:spTree>
    <p:extLst>
      <p:ext uri="{BB962C8B-B14F-4D97-AF65-F5344CB8AC3E}">
        <p14:creationId xmlns:p14="http://schemas.microsoft.com/office/powerpoint/2010/main" val="252817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FA2A52-18C0-4533-B35F-052E183CA038}"/>
              </a:ext>
            </a:extLst>
          </p:cNvPr>
          <p:cNvSpPr/>
          <p:nvPr/>
        </p:nvSpPr>
        <p:spPr>
          <a:xfrm>
            <a:off x="0" y="660233"/>
            <a:ext cx="12192000" cy="707886"/>
          </a:xfrm>
          <a:prstGeom prst="rect">
            <a:avLst/>
          </a:prstGeom>
        </p:spPr>
        <p:txBody>
          <a:bodyPr wrap="square">
            <a:spAutoFit/>
          </a:bodyPr>
          <a:lstStyle/>
          <a:p>
            <a:pPr algn="just"/>
            <a:r>
              <a:rPr lang="en-US" sz="2000" dirty="0"/>
              <a:t>The pointing devices are used to point or select anything on the screen using devices such as a mouse. These pointing devices are also called “Input devices.“</a:t>
            </a:r>
          </a:p>
        </p:txBody>
      </p:sp>
      <p:sp>
        <p:nvSpPr>
          <p:cNvPr id="4" name="TextBox 3">
            <a:extLst>
              <a:ext uri="{FF2B5EF4-FFF2-40B4-BE49-F238E27FC236}">
                <a16:creationId xmlns:a16="http://schemas.microsoft.com/office/drawing/2014/main" id="{3AFB28B9-3DFD-4E84-A23A-779A30AA8DD8}"/>
              </a:ext>
            </a:extLst>
          </p:cNvPr>
          <p:cNvSpPr txBox="1"/>
          <p:nvPr/>
        </p:nvSpPr>
        <p:spPr>
          <a:xfrm>
            <a:off x="14065" y="14067"/>
            <a:ext cx="2936125" cy="523220"/>
          </a:xfrm>
          <a:prstGeom prst="rect">
            <a:avLst/>
          </a:prstGeom>
          <a:noFill/>
        </p:spPr>
        <p:txBody>
          <a:bodyPr wrap="none" rtlCol="0">
            <a:spAutoFit/>
          </a:bodyPr>
          <a:lstStyle/>
          <a:p>
            <a:r>
              <a:rPr lang="en-US" sz="2800" dirty="0">
                <a:solidFill>
                  <a:srgbClr val="FFC000"/>
                </a:solidFill>
              </a:rPr>
              <a:t>Pointing Devices</a:t>
            </a:r>
          </a:p>
        </p:txBody>
      </p:sp>
      <p:sp>
        <p:nvSpPr>
          <p:cNvPr id="6" name="Rectangle 5">
            <a:extLst>
              <a:ext uri="{FF2B5EF4-FFF2-40B4-BE49-F238E27FC236}">
                <a16:creationId xmlns:a16="http://schemas.microsoft.com/office/drawing/2014/main" id="{960702D7-CFBF-4AC3-A7F6-27BADEA0DB3D}"/>
              </a:ext>
            </a:extLst>
          </p:cNvPr>
          <p:cNvSpPr/>
          <p:nvPr/>
        </p:nvSpPr>
        <p:spPr>
          <a:xfrm>
            <a:off x="14065" y="1859340"/>
            <a:ext cx="9129935" cy="3231654"/>
          </a:xfrm>
          <a:prstGeom prst="rect">
            <a:avLst/>
          </a:prstGeom>
        </p:spPr>
        <p:txBody>
          <a:bodyPr wrap="square">
            <a:spAutoFit/>
          </a:bodyPr>
          <a:lstStyle/>
          <a:p>
            <a:r>
              <a:rPr lang="en-US" sz="2400" dirty="0">
                <a:solidFill>
                  <a:srgbClr val="FFC000"/>
                </a:solidFill>
              </a:rPr>
              <a:t>Examples of pointing devices</a:t>
            </a:r>
          </a:p>
          <a:p>
            <a:r>
              <a:rPr lang="en-US" sz="2000" dirty="0"/>
              <a:t>Below are examples of pointing devices that can be used on a computer.</a:t>
            </a:r>
          </a:p>
          <a:p>
            <a:endParaRPr lang="en-US" sz="2000" dirty="0"/>
          </a:p>
          <a:p>
            <a:pPr marL="285750" indent="-285750">
              <a:buFont typeface="Wingdings" panose="05000000000000000000" pitchFamily="2" charset="2"/>
              <a:buChar char="ü"/>
            </a:pPr>
            <a:r>
              <a:rPr lang="en-US" sz="2000" dirty="0"/>
              <a:t>Camera mouse</a:t>
            </a:r>
          </a:p>
          <a:p>
            <a:pPr marL="285750" indent="-285750">
              <a:buFont typeface="Wingdings" panose="05000000000000000000" pitchFamily="2" charset="2"/>
              <a:buChar char="ü"/>
            </a:pPr>
            <a:r>
              <a:rPr lang="en-US" sz="2000" dirty="0"/>
              <a:t>Computer mouse (shown in picture)</a:t>
            </a:r>
          </a:p>
          <a:p>
            <a:pPr marL="285750" indent="-285750">
              <a:buFont typeface="Wingdings" panose="05000000000000000000" pitchFamily="2" charset="2"/>
              <a:buChar char="ü"/>
            </a:pPr>
            <a:r>
              <a:rPr lang="en-US" sz="2000" dirty="0"/>
              <a:t>Finger on touch screen</a:t>
            </a:r>
          </a:p>
          <a:p>
            <a:pPr marL="285750" indent="-285750">
              <a:buFont typeface="Wingdings" panose="05000000000000000000" pitchFamily="2" charset="2"/>
              <a:buChar char="ü"/>
            </a:pPr>
            <a:r>
              <a:rPr lang="en-US" sz="2000" dirty="0"/>
              <a:t>Footmouse</a:t>
            </a:r>
          </a:p>
          <a:p>
            <a:pPr marL="285750" indent="-285750">
              <a:buFont typeface="Wingdings" panose="05000000000000000000" pitchFamily="2" charset="2"/>
              <a:buChar char="ü"/>
            </a:pPr>
            <a:r>
              <a:rPr lang="en-US" sz="2000" dirty="0"/>
              <a:t>J mouse</a:t>
            </a:r>
          </a:p>
          <a:p>
            <a:pPr marL="285750" indent="-285750">
              <a:buFont typeface="Wingdings" panose="05000000000000000000" pitchFamily="2" charset="2"/>
              <a:buChar char="ü"/>
            </a:pPr>
            <a:r>
              <a:rPr lang="en-US" sz="2000" dirty="0"/>
              <a:t>Joystick</a:t>
            </a:r>
          </a:p>
          <a:p>
            <a:pPr marL="285750" indent="-285750">
              <a:buFont typeface="Wingdings" panose="05000000000000000000" pitchFamily="2" charset="2"/>
              <a:buChar char="ü"/>
            </a:pPr>
            <a:r>
              <a:rPr lang="en-US" sz="2000" dirty="0"/>
              <a:t>Leap Motion</a:t>
            </a:r>
          </a:p>
        </p:txBody>
      </p:sp>
    </p:spTree>
    <p:extLst>
      <p:ext uri="{BB962C8B-B14F-4D97-AF65-F5344CB8AC3E}">
        <p14:creationId xmlns:p14="http://schemas.microsoft.com/office/powerpoint/2010/main" val="287563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3E8B25-FCCD-47D5-A260-E4DEE09B72EE}"/>
              </a:ext>
            </a:extLst>
          </p:cNvPr>
          <p:cNvSpPr/>
          <p:nvPr/>
        </p:nvSpPr>
        <p:spPr>
          <a:xfrm>
            <a:off x="0" y="760885"/>
            <a:ext cx="12192000" cy="1015663"/>
          </a:xfrm>
          <a:prstGeom prst="rect">
            <a:avLst/>
          </a:prstGeom>
        </p:spPr>
        <p:txBody>
          <a:bodyPr wrap="square">
            <a:spAutoFit/>
          </a:bodyPr>
          <a:lstStyle/>
          <a:p>
            <a:pPr algn="just"/>
            <a:r>
              <a:rPr lang="en-US" sz="2000" dirty="0"/>
              <a:t>Scanner is an electronic device that uses light-sensing equipment to scan paper images (e.g., text, photos, and illustrations) and translate the images into data that the computer can then store, modify, or distribute.</a:t>
            </a:r>
          </a:p>
        </p:txBody>
      </p:sp>
      <p:pic>
        <p:nvPicPr>
          <p:cNvPr id="3074" name="Picture 2" descr="ScanSnap iX1600 Touch Screen Scanner for PC and Mac (Black) | Fujitsu  Scanner Store">
            <a:extLst>
              <a:ext uri="{FF2B5EF4-FFF2-40B4-BE49-F238E27FC236}">
                <a16:creationId xmlns:a16="http://schemas.microsoft.com/office/drawing/2014/main" id="{1288C1D4-FA86-4C59-92ED-0B8192C46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518" y="1859693"/>
            <a:ext cx="4439822" cy="41645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053D2B-05E4-45AC-BBC1-69751A9F2AB6}"/>
              </a:ext>
            </a:extLst>
          </p:cNvPr>
          <p:cNvSpPr txBox="1"/>
          <p:nvPr/>
        </p:nvSpPr>
        <p:spPr>
          <a:xfrm>
            <a:off x="14065" y="14070"/>
            <a:ext cx="3097515" cy="523220"/>
          </a:xfrm>
          <a:prstGeom prst="rect">
            <a:avLst/>
          </a:prstGeom>
          <a:noFill/>
        </p:spPr>
        <p:txBody>
          <a:bodyPr wrap="none" rtlCol="0">
            <a:spAutoFit/>
          </a:bodyPr>
          <a:lstStyle/>
          <a:p>
            <a:r>
              <a:rPr lang="en-US" sz="2800" dirty="0">
                <a:solidFill>
                  <a:srgbClr val="FFC000"/>
                </a:solidFill>
              </a:rPr>
              <a:t>Scanning Devices</a:t>
            </a:r>
          </a:p>
        </p:txBody>
      </p:sp>
    </p:spTree>
    <p:extLst>
      <p:ext uri="{BB962C8B-B14F-4D97-AF65-F5344CB8AC3E}">
        <p14:creationId xmlns:p14="http://schemas.microsoft.com/office/powerpoint/2010/main" val="32237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89212C-B5D9-46D7-8FBE-C02051B6DC10}"/>
              </a:ext>
            </a:extLst>
          </p:cNvPr>
          <p:cNvSpPr/>
          <p:nvPr/>
        </p:nvSpPr>
        <p:spPr>
          <a:xfrm>
            <a:off x="0" y="17472"/>
            <a:ext cx="12192000" cy="1384995"/>
          </a:xfrm>
          <a:prstGeom prst="rect">
            <a:avLst/>
          </a:prstGeom>
        </p:spPr>
        <p:txBody>
          <a:bodyPr wrap="square">
            <a:spAutoFit/>
          </a:bodyPr>
          <a:lstStyle/>
          <a:p>
            <a:pPr algn="ctr"/>
            <a:r>
              <a:rPr lang="en-US" sz="2400" dirty="0">
                <a:solidFill>
                  <a:srgbClr val="FFC000"/>
                </a:solidFill>
              </a:rPr>
              <a:t>Optical scanners</a:t>
            </a:r>
          </a:p>
          <a:p>
            <a:endParaRPr lang="en-US" sz="2000" dirty="0"/>
          </a:p>
          <a:p>
            <a:r>
              <a:rPr lang="en-US" sz="2000" dirty="0"/>
              <a:t>Optical scanners capture data using a beam of light. A light beam passes over an object and the image is analyzed by specialized software</a:t>
            </a:r>
          </a:p>
        </p:txBody>
      </p:sp>
      <p:sp>
        <p:nvSpPr>
          <p:cNvPr id="5" name="Rectangle 4">
            <a:extLst>
              <a:ext uri="{FF2B5EF4-FFF2-40B4-BE49-F238E27FC236}">
                <a16:creationId xmlns:a16="http://schemas.microsoft.com/office/drawing/2014/main" id="{D75807EB-5B38-4F0D-9200-49DE46249368}"/>
              </a:ext>
            </a:extLst>
          </p:cNvPr>
          <p:cNvSpPr/>
          <p:nvPr/>
        </p:nvSpPr>
        <p:spPr>
          <a:xfrm>
            <a:off x="21065" y="1528074"/>
            <a:ext cx="4317913" cy="400110"/>
          </a:xfrm>
          <a:prstGeom prst="rect">
            <a:avLst/>
          </a:prstGeom>
        </p:spPr>
        <p:txBody>
          <a:bodyPr wrap="none">
            <a:spAutoFit/>
          </a:bodyPr>
          <a:lstStyle/>
          <a:p>
            <a:r>
              <a:rPr lang="en-US" sz="2000" dirty="0"/>
              <a:t>Some examples of optical scanners</a:t>
            </a:r>
          </a:p>
        </p:txBody>
      </p:sp>
      <p:sp>
        <p:nvSpPr>
          <p:cNvPr id="7" name="Rectangle 6">
            <a:extLst>
              <a:ext uri="{FF2B5EF4-FFF2-40B4-BE49-F238E27FC236}">
                <a16:creationId xmlns:a16="http://schemas.microsoft.com/office/drawing/2014/main" id="{12E49C7E-25C5-4EE5-B5D3-B69042EBC9EE}"/>
              </a:ext>
            </a:extLst>
          </p:cNvPr>
          <p:cNvSpPr/>
          <p:nvPr/>
        </p:nvSpPr>
        <p:spPr>
          <a:xfrm>
            <a:off x="21065" y="2043219"/>
            <a:ext cx="12170935" cy="1323439"/>
          </a:xfrm>
          <a:prstGeom prst="rect">
            <a:avLst/>
          </a:prstGeom>
        </p:spPr>
        <p:txBody>
          <a:bodyPr wrap="square">
            <a:spAutoFit/>
          </a:bodyPr>
          <a:lstStyle/>
          <a:p>
            <a:r>
              <a:rPr lang="en-US" sz="2000" dirty="0">
                <a:solidFill>
                  <a:srgbClr val="FFC000"/>
                </a:solidFill>
              </a:rPr>
              <a:t>Optical Mark Readers/Recognition. (OMR)</a:t>
            </a:r>
          </a:p>
          <a:p>
            <a:endParaRPr lang="en-US" sz="2000" dirty="0"/>
          </a:p>
          <a:p>
            <a:r>
              <a:rPr lang="en-US" sz="2000" dirty="0"/>
              <a:t>OMR detects marks made on a piece of paper using ink or soft pencil, by passing an infrared beam over them. The computer then interprets the data input.</a:t>
            </a:r>
          </a:p>
        </p:txBody>
      </p:sp>
      <p:sp>
        <p:nvSpPr>
          <p:cNvPr id="9" name="Rectangle 8">
            <a:extLst>
              <a:ext uri="{FF2B5EF4-FFF2-40B4-BE49-F238E27FC236}">
                <a16:creationId xmlns:a16="http://schemas.microsoft.com/office/drawing/2014/main" id="{169616D1-9263-485B-9308-DDF5D608E6A2}"/>
              </a:ext>
            </a:extLst>
          </p:cNvPr>
          <p:cNvSpPr/>
          <p:nvPr/>
        </p:nvSpPr>
        <p:spPr>
          <a:xfrm>
            <a:off x="21065" y="3355873"/>
            <a:ext cx="12170935" cy="1631216"/>
          </a:xfrm>
          <a:prstGeom prst="rect">
            <a:avLst/>
          </a:prstGeom>
        </p:spPr>
        <p:txBody>
          <a:bodyPr wrap="square">
            <a:spAutoFit/>
          </a:bodyPr>
          <a:lstStyle/>
          <a:p>
            <a:pPr algn="just"/>
            <a:r>
              <a:rPr lang="en-US" sz="2000" dirty="0">
                <a:solidFill>
                  <a:srgbClr val="FFC000"/>
                </a:solidFill>
              </a:rPr>
              <a:t>Optical Bar Reader/Recognition(OBR)</a:t>
            </a:r>
          </a:p>
          <a:p>
            <a:pPr algn="just"/>
            <a:endParaRPr lang="en-US" sz="2000" dirty="0"/>
          </a:p>
          <a:p>
            <a:pPr algn="just"/>
            <a:r>
              <a:rPr lang="en-US" sz="2000" dirty="0"/>
              <a:t>Used to capture data coded in lines of varying thickness known as barcodes or Universal Product Code(UPC). Barcodes holds manufacturer’s details and the product code but not price details because prices vary from one place to another.</a:t>
            </a:r>
          </a:p>
        </p:txBody>
      </p:sp>
      <p:sp>
        <p:nvSpPr>
          <p:cNvPr id="11" name="Rectangle 10">
            <a:extLst>
              <a:ext uri="{FF2B5EF4-FFF2-40B4-BE49-F238E27FC236}">
                <a16:creationId xmlns:a16="http://schemas.microsoft.com/office/drawing/2014/main" id="{0B20E6F2-B61E-409D-8F54-887E79ADB366}"/>
              </a:ext>
            </a:extLst>
          </p:cNvPr>
          <p:cNvSpPr/>
          <p:nvPr/>
        </p:nvSpPr>
        <p:spPr>
          <a:xfrm>
            <a:off x="21065" y="4989903"/>
            <a:ext cx="12149870" cy="1631216"/>
          </a:xfrm>
          <a:prstGeom prst="rect">
            <a:avLst/>
          </a:prstGeom>
        </p:spPr>
        <p:txBody>
          <a:bodyPr wrap="square">
            <a:spAutoFit/>
          </a:bodyPr>
          <a:lstStyle/>
          <a:p>
            <a:pPr algn="just"/>
            <a:r>
              <a:rPr lang="en-US" sz="2000" dirty="0">
                <a:solidFill>
                  <a:srgbClr val="FFC000"/>
                </a:solidFill>
              </a:rPr>
              <a:t>Optical Character Reader/Recognition(OCR)</a:t>
            </a:r>
          </a:p>
          <a:p>
            <a:pPr algn="just"/>
            <a:endParaRPr lang="en-US" sz="2000" dirty="0"/>
          </a:p>
          <a:p>
            <a:pPr algn="just"/>
            <a:r>
              <a:rPr lang="en-US" sz="2000" dirty="0"/>
              <a:t>An OCR scanner is used to read typewritten, computer printed, or handwritten characters and transforms the images into a softcopy that can be manipulated using a wordprocessor. Today, a more advanced OCR scanner called a flat-bed scanner is used to capture pictures and real objects.</a:t>
            </a:r>
          </a:p>
        </p:txBody>
      </p:sp>
    </p:spTree>
    <p:extLst>
      <p:ext uri="{BB962C8B-B14F-4D97-AF65-F5344CB8AC3E}">
        <p14:creationId xmlns:p14="http://schemas.microsoft.com/office/powerpoint/2010/main" val="162727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795397-6CB4-4D20-B711-B8455BDDC285}"/>
              </a:ext>
            </a:extLst>
          </p:cNvPr>
          <p:cNvSpPr/>
          <p:nvPr/>
        </p:nvSpPr>
        <p:spPr>
          <a:xfrm>
            <a:off x="0" y="9938"/>
            <a:ext cx="12192000" cy="1631216"/>
          </a:xfrm>
          <a:prstGeom prst="rect">
            <a:avLst/>
          </a:prstGeom>
        </p:spPr>
        <p:txBody>
          <a:bodyPr wrap="square">
            <a:spAutoFit/>
          </a:bodyPr>
          <a:lstStyle/>
          <a:p>
            <a:pPr algn="just"/>
            <a:r>
              <a:rPr lang="en-US" sz="2000" dirty="0">
                <a:solidFill>
                  <a:srgbClr val="FFC000"/>
                </a:solidFill>
              </a:rPr>
              <a:t>Magnetic scanners</a:t>
            </a:r>
          </a:p>
          <a:p>
            <a:pPr algn="just"/>
            <a:endParaRPr lang="en-US" sz="2000" dirty="0"/>
          </a:p>
          <a:p>
            <a:pPr algn="just"/>
            <a:r>
              <a:rPr lang="en-US" sz="2000" dirty="0"/>
              <a:t>Magnetic scanners are used to capture data written using magnetic ink or coded onto a magnetic strip. This device uses the principle of magnetism to sense the document characters, which have been written using magnetized ink. The ink is magnetized using particles of iron(II) oxide.</a:t>
            </a:r>
          </a:p>
        </p:txBody>
      </p:sp>
      <p:sp>
        <p:nvSpPr>
          <p:cNvPr id="5" name="Rectangle 4">
            <a:extLst>
              <a:ext uri="{FF2B5EF4-FFF2-40B4-BE49-F238E27FC236}">
                <a16:creationId xmlns:a16="http://schemas.microsoft.com/office/drawing/2014/main" id="{DF9B83FE-9E36-4891-B5B1-3C3B6D47B376}"/>
              </a:ext>
            </a:extLst>
          </p:cNvPr>
          <p:cNvSpPr/>
          <p:nvPr/>
        </p:nvSpPr>
        <p:spPr>
          <a:xfrm>
            <a:off x="0" y="1926326"/>
            <a:ext cx="12192000" cy="707886"/>
          </a:xfrm>
          <a:prstGeom prst="rect">
            <a:avLst/>
          </a:prstGeom>
        </p:spPr>
        <p:txBody>
          <a:bodyPr wrap="square">
            <a:spAutoFit/>
          </a:bodyPr>
          <a:lstStyle/>
          <a:p>
            <a:r>
              <a:rPr lang="en-US" sz="2000" dirty="0"/>
              <a:t>Common examples of magnetic scanners are, the Magnetic Ink Character Reader/Recognition (MICR), Magnetic Strip Readers (MSR) and card readers.</a:t>
            </a:r>
          </a:p>
        </p:txBody>
      </p:sp>
    </p:spTree>
    <p:extLst>
      <p:ext uri="{BB962C8B-B14F-4D97-AF65-F5344CB8AC3E}">
        <p14:creationId xmlns:p14="http://schemas.microsoft.com/office/powerpoint/2010/main" val="26667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9D2166-7248-42F8-8AD0-A0601A9D3416}"/>
              </a:ext>
            </a:extLst>
          </p:cNvPr>
          <p:cNvSpPr/>
          <p:nvPr/>
        </p:nvSpPr>
        <p:spPr>
          <a:xfrm>
            <a:off x="0" y="8762"/>
            <a:ext cx="12192000"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Monitors</a:t>
            </a:r>
            <a:endParaRPr lang="en-US" sz="2800" b="0" i="0" dirty="0">
              <a:solidFill>
                <a:srgbClr val="FFC000"/>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71FE86E-08F7-4796-8795-8B6371BE3A0C}"/>
              </a:ext>
            </a:extLst>
          </p:cNvPr>
          <p:cNvSpPr/>
          <p:nvPr/>
        </p:nvSpPr>
        <p:spPr>
          <a:xfrm>
            <a:off x="0" y="607313"/>
            <a:ext cx="12192000" cy="2554545"/>
          </a:xfrm>
          <a:prstGeom prst="rect">
            <a:avLst/>
          </a:prstGeom>
        </p:spPr>
        <p:txBody>
          <a:bodyPr wrap="square">
            <a:spAutoFit/>
          </a:bodyPr>
          <a:lstStyle/>
          <a:p>
            <a:pPr algn="just"/>
            <a:r>
              <a:rPr lang="en-US" sz="2000" dirty="0"/>
              <a:t>Monitors, commonly called as Visual Display Unit (VDU), are the main output device of a computer. It forms images from tiny dots, called pixels that are arranged in a rectangular form. The sharpness of the image depends upon the number of pixels.</a:t>
            </a:r>
          </a:p>
          <a:p>
            <a:pPr algn="just"/>
            <a:endParaRPr lang="en-US" sz="2000" dirty="0"/>
          </a:p>
          <a:p>
            <a:pPr algn="just"/>
            <a:r>
              <a:rPr lang="en-US" sz="2000" dirty="0"/>
              <a:t>There are two kinds of viewing screen used for monitors.</a:t>
            </a:r>
          </a:p>
          <a:p>
            <a:pPr algn="just"/>
            <a:endParaRPr lang="en-US" sz="2000" dirty="0"/>
          </a:p>
          <a:p>
            <a:pPr marL="342900" indent="-342900" algn="just">
              <a:buFont typeface="Wingdings" panose="05000000000000000000" pitchFamily="2" charset="2"/>
              <a:buChar char="ü"/>
            </a:pPr>
            <a:r>
              <a:rPr lang="en-US" sz="2000" dirty="0"/>
              <a:t>Cathode-Ray Tube (CRT)</a:t>
            </a:r>
          </a:p>
          <a:p>
            <a:pPr marL="342900" indent="-342900" algn="just">
              <a:buFont typeface="Wingdings" panose="05000000000000000000" pitchFamily="2" charset="2"/>
              <a:buChar char="ü"/>
            </a:pPr>
            <a:r>
              <a:rPr lang="en-US" sz="2000" dirty="0"/>
              <a:t>Flat-Panel Display</a:t>
            </a:r>
          </a:p>
        </p:txBody>
      </p:sp>
      <p:sp>
        <p:nvSpPr>
          <p:cNvPr id="6" name="Rectangle 5">
            <a:extLst>
              <a:ext uri="{FF2B5EF4-FFF2-40B4-BE49-F238E27FC236}">
                <a16:creationId xmlns:a16="http://schemas.microsoft.com/office/drawing/2014/main" id="{3622DBC7-5646-4DC2-AC49-FA05DE6AE20A}"/>
              </a:ext>
            </a:extLst>
          </p:cNvPr>
          <p:cNvSpPr/>
          <p:nvPr/>
        </p:nvSpPr>
        <p:spPr>
          <a:xfrm>
            <a:off x="0" y="3311492"/>
            <a:ext cx="12192000" cy="1631216"/>
          </a:xfrm>
          <a:prstGeom prst="rect">
            <a:avLst/>
          </a:prstGeom>
        </p:spPr>
        <p:txBody>
          <a:bodyPr wrap="square">
            <a:spAutoFit/>
          </a:bodyPr>
          <a:lstStyle/>
          <a:p>
            <a:r>
              <a:rPr lang="en-US" sz="2000" dirty="0">
                <a:solidFill>
                  <a:srgbClr val="FFC000"/>
                </a:solidFill>
              </a:rPr>
              <a:t>Cathode-Ray Tube (CRT) Monitor</a:t>
            </a:r>
          </a:p>
          <a:p>
            <a:endParaRPr lang="en-US" sz="2000" dirty="0"/>
          </a:p>
          <a:p>
            <a:r>
              <a:rPr lang="en-US" sz="2000" dirty="0"/>
              <a:t>The CRT display is made up of small picture elements called pixels. The smaller the pixels, the better the image clarity or resolution. It takes more than one illuminated pixel to form a whole character, such as the letter ‘e’ in the word help.</a:t>
            </a:r>
          </a:p>
        </p:txBody>
      </p:sp>
      <p:sp>
        <p:nvSpPr>
          <p:cNvPr id="8" name="Rectangle 7">
            <a:extLst>
              <a:ext uri="{FF2B5EF4-FFF2-40B4-BE49-F238E27FC236}">
                <a16:creationId xmlns:a16="http://schemas.microsoft.com/office/drawing/2014/main" id="{299219CE-34BB-4330-9F33-D04D4AD5C8B3}"/>
              </a:ext>
            </a:extLst>
          </p:cNvPr>
          <p:cNvSpPr/>
          <p:nvPr/>
        </p:nvSpPr>
        <p:spPr>
          <a:xfrm>
            <a:off x="23446" y="5107803"/>
            <a:ext cx="6096000" cy="1323439"/>
          </a:xfrm>
          <a:prstGeom prst="rect">
            <a:avLst/>
          </a:prstGeom>
        </p:spPr>
        <p:txBody>
          <a:bodyPr>
            <a:spAutoFit/>
          </a:bodyPr>
          <a:lstStyle/>
          <a:p>
            <a:r>
              <a:rPr lang="en-US" sz="2000" dirty="0">
                <a:solidFill>
                  <a:srgbClr val="FFC000"/>
                </a:solidFill>
              </a:rPr>
              <a:t>There are some disadvantages of CRT </a:t>
            </a:r>
          </a:p>
          <a:p>
            <a:endParaRPr lang="en-US" sz="2000" dirty="0"/>
          </a:p>
          <a:p>
            <a:pPr marL="342900" indent="-342900">
              <a:buFont typeface="Wingdings" panose="05000000000000000000" pitchFamily="2" charset="2"/>
              <a:buChar char="ü"/>
            </a:pPr>
            <a:r>
              <a:rPr lang="en-US" sz="2000" dirty="0"/>
              <a:t>Large in Size</a:t>
            </a:r>
          </a:p>
          <a:p>
            <a:pPr marL="342900" indent="-342900">
              <a:buFont typeface="Wingdings" panose="05000000000000000000" pitchFamily="2" charset="2"/>
              <a:buChar char="ü"/>
            </a:pPr>
            <a:r>
              <a:rPr lang="en-US" sz="2000" dirty="0"/>
              <a:t>High power consumption</a:t>
            </a:r>
          </a:p>
        </p:txBody>
      </p:sp>
    </p:spTree>
    <p:extLst>
      <p:ext uri="{BB962C8B-B14F-4D97-AF65-F5344CB8AC3E}">
        <p14:creationId xmlns:p14="http://schemas.microsoft.com/office/powerpoint/2010/main" val="95725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T Monitor">
            <a:extLst>
              <a:ext uri="{FF2B5EF4-FFF2-40B4-BE49-F238E27FC236}">
                <a16:creationId xmlns:a16="http://schemas.microsoft.com/office/drawing/2014/main" id="{D84A2DEC-6831-4AA6-B2C9-2D0FD21BE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652" y="253218"/>
            <a:ext cx="2748500" cy="22930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7C870F-D8B6-458A-9BCA-5EDA2CC65D68}"/>
              </a:ext>
            </a:extLst>
          </p:cNvPr>
          <p:cNvSpPr/>
          <p:nvPr/>
        </p:nvSpPr>
        <p:spPr>
          <a:xfrm>
            <a:off x="0" y="2539950"/>
            <a:ext cx="12192000" cy="1938992"/>
          </a:xfrm>
          <a:prstGeom prst="rect">
            <a:avLst/>
          </a:prstGeom>
        </p:spPr>
        <p:txBody>
          <a:bodyPr wrap="square">
            <a:spAutoFit/>
          </a:bodyPr>
          <a:lstStyle/>
          <a:p>
            <a:pPr algn="just"/>
            <a:r>
              <a:rPr lang="en-US" sz="2000" dirty="0"/>
              <a:t>Flat-Panel Display Monitor</a:t>
            </a:r>
          </a:p>
          <a:p>
            <a:pPr algn="just"/>
            <a:endParaRPr lang="en-US" sz="2000" dirty="0"/>
          </a:p>
          <a:p>
            <a:pPr algn="just"/>
            <a:r>
              <a:rPr lang="en-US" sz="2000" dirty="0"/>
              <a:t>The flat-panel display refers to a class of video devices that have reduced volume, weight and power requirement in comparison to the CRT. You can hang them on walls or wear them on your wrists. Current uses of flat-panel displays include calculators, video games, monitors, laptop computer, and graphics display.</a:t>
            </a:r>
          </a:p>
        </p:txBody>
      </p:sp>
      <p:pic>
        <p:nvPicPr>
          <p:cNvPr id="4100" name="Picture 4" descr="Flat Monitor">
            <a:extLst>
              <a:ext uri="{FF2B5EF4-FFF2-40B4-BE49-F238E27FC236}">
                <a16:creationId xmlns:a16="http://schemas.microsoft.com/office/drawing/2014/main" id="{A870373F-24A5-4FB0-9ADE-0478B1358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2" y="4327274"/>
            <a:ext cx="261937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8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520</TotalTime>
  <Words>1385</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Cambria</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IMRAN</cp:lastModifiedBy>
  <cp:revision>58</cp:revision>
  <dcterms:created xsi:type="dcterms:W3CDTF">2022-02-11T08:19:11Z</dcterms:created>
  <dcterms:modified xsi:type="dcterms:W3CDTF">2022-02-14T06:43:49Z</dcterms:modified>
</cp:coreProperties>
</file>