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1428281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831B69-289B-43E6-8410-280BBCB86B42}"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194600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23284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99130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255892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961031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54944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3542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7906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0636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31B69-289B-43E6-8410-280BBCB86B42}"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88340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31B69-289B-43E6-8410-280BBCB86B42}"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207560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31B69-289B-43E6-8410-280BBCB86B42}"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323695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31B69-289B-43E6-8410-280BBCB86B42}"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115583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31B69-289B-43E6-8410-280BBCB86B42}"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94253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831B69-289B-43E6-8410-280BBCB86B42}"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19115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831B69-289B-43E6-8410-280BBCB86B42}"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C83D-0F40-449A-8E8F-919F78CFAADB}" type="slidenum">
              <a:rPr lang="en-US" smtClean="0"/>
              <a:t>‹#›</a:t>
            </a:fld>
            <a:endParaRPr lang="en-US"/>
          </a:p>
        </p:txBody>
      </p:sp>
    </p:spTree>
    <p:extLst>
      <p:ext uri="{BB962C8B-B14F-4D97-AF65-F5344CB8AC3E}">
        <p14:creationId xmlns:p14="http://schemas.microsoft.com/office/powerpoint/2010/main" val="256018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31B69-289B-43E6-8410-280BBCB86B42}" type="datetimeFigureOut">
              <a:rPr lang="en-US" smtClean="0"/>
              <a:t>2/13/2022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12C83D-0F40-449A-8E8F-919F78CFAADB}" type="slidenum">
              <a:rPr lang="en-US" smtClean="0"/>
              <a:t>‹#›</a:t>
            </a:fld>
            <a:endParaRPr lang="en-US"/>
          </a:p>
        </p:txBody>
      </p:sp>
    </p:spTree>
    <p:extLst>
      <p:ext uri="{BB962C8B-B14F-4D97-AF65-F5344CB8AC3E}">
        <p14:creationId xmlns:p14="http://schemas.microsoft.com/office/powerpoint/2010/main" val="11438862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479AD-81BA-410F-8EA0-D70BAF5B4FB4}"/>
              </a:ext>
            </a:extLst>
          </p:cNvPr>
          <p:cNvSpPr txBox="1"/>
          <p:nvPr/>
        </p:nvSpPr>
        <p:spPr>
          <a:xfrm>
            <a:off x="0" y="1519311"/>
            <a:ext cx="12192000" cy="1323439"/>
          </a:xfrm>
          <a:prstGeom prst="rect">
            <a:avLst/>
          </a:prstGeom>
          <a:noFill/>
        </p:spPr>
        <p:txBody>
          <a:bodyPr wrap="square" rtlCol="0">
            <a:spAutoFit/>
          </a:bodyPr>
          <a:lstStyle/>
          <a:p>
            <a:pPr algn="ctr"/>
            <a:r>
              <a:rPr lang="en-US" sz="4000" dirty="0">
                <a:solidFill>
                  <a:srgbClr val="FFFF00"/>
                </a:solidFill>
                <a:latin typeface="Cambria" panose="02040503050406030204" pitchFamily="18" charset="0"/>
                <a:ea typeface="Cambria" panose="02040503050406030204" pitchFamily="18" charset="0"/>
              </a:rPr>
              <a:t>Introduction to Computer</a:t>
            </a:r>
          </a:p>
          <a:p>
            <a:pPr algn="ctr"/>
            <a:r>
              <a:rPr lang="en-US" sz="4000" dirty="0">
                <a:solidFill>
                  <a:srgbClr val="FFFF00"/>
                </a:solidFill>
                <a:latin typeface="Cambria" panose="02040503050406030204" pitchFamily="18" charset="0"/>
                <a:ea typeface="Cambria" panose="02040503050406030204" pitchFamily="18" charset="0"/>
              </a:rPr>
              <a:t>Chapter:4</a:t>
            </a:r>
          </a:p>
        </p:txBody>
      </p:sp>
      <p:sp>
        <p:nvSpPr>
          <p:cNvPr id="5" name="Rectangle 4">
            <a:extLst>
              <a:ext uri="{FF2B5EF4-FFF2-40B4-BE49-F238E27FC236}">
                <a16:creationId xmlns:a16="http://schemas.microsoft.com/office/drawing/2014/main" id="{9B0BF31D-9302-482D-AC52-AE09A2EAF313}"/>
              </a:ext>
            </a:extLst>
          </p:cNvPr>
          <p:cNvSpPr/>
          <p:nvPr/>
        </p:nvSpPr>
        <p:spPr>
          <a:xfrm>
            <a:off x="4149969" y="5037472"/>
            <a:ext cx="8018590" cy="1569660"/>
          </a:xfrm>
          <a:prstGeom prst="rect">
            <a:avLst/>
          </a:prstGeom>
        </p:spPr>
        <p:txBody>
          <a:bodyPr wrap="square">
            <a:spAutoFit/>
          </a:bodyPr>
          <a:lstStyle/>
          <a:p>
            <a:r>
              <a:rPr lang="en-US" sz="2400" dirty="0">
                <a:solidFill>
                  <a:srgbClr val="FFFF00"/>
                </a:solidFill>
                <a:latin typeface="Cambria" panose="02040503050406030204" pitchFamily="18" charset="0"/>
                <a:ea typeface="Cambria" panose="02040503050406030204" pitchFamily="18" charset="0"/>
              </a:rPr>
              <a:t>Prepared By:</a:t>
            </a:r>
          </a:p>
          <a:p>
            <a:r>
              <a:rPr lang="en-US" sz="2400" dirty="0">
                <a:solidFill>
                  <a:srgbClr val="FFFF00"/>
                </a:solidFill>
                <a:latin typeface="Cambria" panose="02040503050406030204" pitchFamily="18" charset="0"/>
                <a:ea typeface="Cambria" panose="02040503050406030204" pitchFamily="18" charset="0"/>
              </a:rPr>
              <a:t>Mehedi Hasan Imran</a:t>
            </a:r>
          </a:p>
          <a:p>
            <a:pPr lvl="0"/>
            <a:r>
              <a:rPr lang="en-US" sz="2400" dirty="0">
                <a:solidFill>
                  <a:srgbClr val="FFFF00"/>
                </a:solidFill>
                <a:latin typeface="Baskerville Old Face" panose="02020602080505020303" pitchFamily="18" charset="0"/>
              </a:rPr>
              <a:t>Lecturer, Dept. of Information &amp; Communication Engineering </a:t>
            </a:r>
          </a:p>
          <a:p>
            <a:pPr lvl="0"/>
            <a:r>
              <a:rPr lang="en-US" sz="2400" dirty="0">
                <a:solidFill>
                  <a:srgbClr val="FFFF00"/>
                </a:solidFill>
                <a:latin typeface="Baskerville Old Face" panose="02020602080505020303" pitchFamily="18" charset="0"/>
              </a:rPr>
              <a:t>Bangladesh Army University of Engineering and Technology</a:t>
            </a:r>
          </a:p>
        </p:txBody>
      </p:sp>
    </p:spTree>
    <p:extLst>
      <p:ext uri="{BB962C8B-B14F-4D97-AF65-F5344CB8AC3E}">
        <p14:creationId xmlns:p14="http://schemas.microsoft.com/office/powerpoint/2010/main" val="358889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9CFF1-3441-4466-8173-A221DFDF5CA7}"/>
              </a:ext>
            </a:extLst>
          </p:cNvPr>
          <p:cNvSpPr/>
          <p:nvPr/>
        </p:nvSpPr>
        <p:spPr>
          <a:xfrm>
            <a:off x="0" y="416900"/>
            <a:ext cx="12192000" cy="4154984"/>
          </a:xfrm>
          <a:prstGeom prst="rect">
            <a:avLst/>
          </a:prstGeom>
        </p:spPr>
        <p:txBody>
          <a:bodyPr wrap="square">
            <a:spAutoFit/>
          </a:bodyPr>
          <a:lstStyle/>
          <a:p>
            <a:pPr algn="just"/>
            <a:r>
              <a:rPr lang="en-US" sz="2400" dirty="0">
                <a:solidFill>
                  <a:srgbClr val="FFC000"/>
                </a:solidFill>
                <a:latin typeface="Cambria" panose="02040503050406030204" pitchFamily="18" charset="0"/>
                <a:ea typeface="Cambria" panose="02040503050406030204" pitchFamily="18" charset="0"/>
              </a:rPr>
              <a:t>Mini computers : </a:t>
            </a:r>
          </a:p>
          <a:p>
            <a:pPr algn="just"/>
            <a:r>
              <a:rPr lang="en-US" sz="2400" dirty="0">
                <a:latin typeface="Cambria" panose="02040503050406030204" pitchFamily="18" charset="0"/>
                <a:ea typeface="Cambria" panose="02040503050406030204" pitchFamily="18" charset="0"/>
              </a:rPr>
              <a:t>These computers came into the market in mid 1960s and were sold at a much cheaper price than the main frames, they were actually designed for control, instrumentation, human interaction, and communication switching as distinct from calculation and record keeping, later they became very popular for personal uses with evolution. </a:t>
            </a:r>
          </a:p>
          <a:p>
            <a:pPr algn="just"/>
            <a:r>
              <a:rPr lang="en-US" sz="2400" dirty="0">
                <a:latin typeface="Cambria" panose="02040503050406030204" pitchFamily="18" charset="0"/>
                <a:ea typeface="Cambria" panose="02040503050406030204" pitchFamily="18" charset="0"/>
              </a:rPr>
              <a:t>In the 60s to describe the smaller computers that became possible with the use of transistors and core memory technologies, minimal instructions sets and less expensive peripherals such as the ubiquitous Teletype Model 33 </a:t>
            </a:r>
            <a:r>
              <a:rPr lang="en-US" sz="2400" dirty="0" err="1">
                <a:latin typeface="Cambria" panose="02040503050406030204" pitchFamily="18" charset="0"/>
                <a:ea typeface="Cambria" panose="02040503050406030204" pitchFamily="18" charset="0"/>
              </a:rPr>
              <a:t>ASR.They</a:t>
            </a:r>
            <a:r>
              <a:rPr lang="en-US" sz="2400" dirty="0">
                <a:latin typeface="Cambria" panose="02040503050406030204" pitchFamily="18" charset="0"/>
                <a:ea typeface="Cambria" panose="02040503050406030204" pitchFamily="18" charset="0"/>
              </a:rPr>
              <a:t> usually took up one or a few inch rack cabinets, compared with the large mainframes that could fill a room, there was a new term “MINICOMPUTERS” coined </a:t>
            </a:r>
          </a:p>
          <a:p>
            <a:pPr algn="just"/>
            <a:r>
              <a:rPr lang="en-US" sz="2400" dirty="0" err="1">
                <a:latin typeface="Cambria" panose="02040503050406030204" pitchFamily="18" charset="0"/>
                <a:ea typeface="Cambria" panose="02040503050406030204" pitchFamily="18" charset="0"/>
              </a:rPr>
              <a:t>Eg</a:t>
            </a:r>
            <a:r>
              <a:rPr lang="en-US" sz="2400" dirty="0">
                <a:latin typeface="Cambria" panose="02040503050406030204" pitchFamily="18" charset="0"/>
                <a:ea typeface="Cambria" panose="02040503050406030204" pitchFamily="18" charset="0"/>
              </a:rPr>
              <a:t>: Personal Laptop, PC etc. </a:t>
            </a:r>
          </a:p>
        </p:txBody>
      </p:sp>
    </p:spTree>
    <p:extLst>
      <p:ext uri="{BB962C8B-B14F-4D97-AF65-F5344CB8AC3E}">
        <p14:creationId xmlns:p14="http://schemas.microsoft.com/office/powerpoint/2010/main" val="33162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033BF-BABA-4555-ABDD-0E61D1FB36CB}"/>
              </a:ext>
            </a:extLst>
          </p:cNvPr>
          <p:cNvSpPr/>
          <p:nvPr/>
        </p:nvSpPr>
        <p:spPr>
          <a:xfrm>
            <a:off x="0" y="14290"/>
            <a:ext cx="12192000" cy="3108543"/>
          </a:xfrm>
          <a:prstGeom prst="rect">
            <a:avLst/>
          </a:prstGeom>
        </p:spPr>
        <p:txBody>
          <a:bodyPr wrap="square">
            <a:spAutoFit/>
          </a:bodyPr>
          <a:lstStyle/>
          <a:p>
            <a:pPr algn="just"/>
            <a:r>
              <a:rPr lang="en-US" sz="2800" dirty="0">
                <a:solidFill>
                  <a:srgbClr val="FFC000"/>
                </a:solidFill>
                <a:latin typeface="Cambria" panose="02040503050406030204" pitchFamily="18" charset="0"/>
                <a:ea typeface="Cambria" panose="02040503050406030204" pitchFamily="18" charset="0"/>
              </a:rPr>
              <a:t>Micro computers : </a:t>
            </a:r>
          </a:p>
          <a:p>
            <a:pPr algn="just"/>
            <a:r>
              <a:rPr lang="en-US" sz="2400" dirty="0">
                <a:latin typeface="Cambria" panose="02040503050406030204" pitchFamily="18" charset="0"/>
                <a:ea typeface="Cambria" panose="02040503050406030204" pitchFamily="18" charset="0"/>
              </a:rPr>
              <a:t>A microcomputer is a small, relatively inexpensive computer with a microprocessor as its CPU. It includes a microprocessor, memory, and minimal I/O circuitry mounted on a single printed circuit board. The previous to these computers, mainframes and minicomputers, were comparatively much larger, hard to maintain and more expensive. They actually formed the foundation for present day microcomputers and smart gadgets that we use in day to day life. </a:t>
            </a:r>
          </a:p>
          <a:p>
            <a:pPr algn="just"/>
            <a:r>
              <a:rPr lang="en-US" sz="2400" dirty="0" err="1">
                <a:latin typeface="Cambria" panose="02040503050406030204" pitchFamily="18" charset="0"/>
                <a:ea typeface="Cambria" panose="02040503050406030204" pitchFamily="18" charset="0"/>
              </a:rPr>
              <a:t>Eg</a:t>
            </a:r>
            <a:r>
              <a:rPr lang="en-US" sz="2400" dirty="0">
                <a:latin typeface="Cambria" panose="02040503050406030204" pitchFamily="18" charset="0"/>
                <a:ea typeface="Cambria" panose="02040503050406030204" pitchFamily="18" charset="0"/>
              </a:rPr>
              <a:t>: Tablets, Smartwatches. </a:t>
            </a:r>
          </a:p>
        </p:txBody>
      </p:sp>
      <p:pic>
        <p:nvPicPr>
          <p:cNvPr id="2050" name="Picture 2" descr="Types of microcomputer">
            <a:extLst>
              <a:ext uri="{FF2B5EF4-FFF2-40B4-BE49-F238E27FC236}">
                <a16:creationId xmlns:a16="http://schemas.microsoft.com/office/drawing/2014/main" id="{ACB91A88-D46C-4739-B599-07CC122BFA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90657" y="2454519"/>
            <a:ext cx="6601343" cy="438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6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7030D-5F22-45ED-B937-1B1B6FC35159}"/>
              </a:ext>
            </a:extLst>
          </p:cNvPr>
          <p:cNvSpPr/>
          <p:nvPr/>
        </p:nvSpPr>
        <p:spPr>
          <a:xfrm>
            <a:off x="3438029" y="8763"/>
            <a:ext cx="5315942" cy="523220"/>
          </a:xfrm>
          <a:prstGeom prst="rect">
            <a:avLst/>
          </a:prstGeom>
        </p:spPr>
        <p:txBody>
          <a:bodyPr wrap="none">
            <a:spAutoFit/>
          </a:bodyPr>
          <a:lstStyle/>
          <a:p>
            <a:pPr algn="ctr" fontAlgn="base"/>
            <a:r>
              <a:rPr lang="en-US" sz="2800" dirty="0">
                <a:solidFill>
                  <a:srgbClr val="FF8C00"/>
                </a:solidFill>
                <a:latin typeface="Cambria" panose="02040503050406030204" pitchFamily="18" charset="0"/>
                <a:ea typeface="Cambria" panose="02040503050406030204" pitchFamily="18" charset="0"/>
              </a:rPr>
              <a:t>Computers on the </a:t>
            </a:r>
            <a:r>
              <a:rPr lang="en-US" sz="2800" b="1" dirty="0">
                <a:solidFill>
                  <a:srgbClr val="FF8C00"/>
                </a:solidFill>
                <a:latin typeface="Cambria" panose="02040503050406030204" pitchFamily="18" charset="0"/>
                <a:ea typeface="Cambria" panose="02040503050406030204" pitchFamily="18" charset="0"/>
              </a:rPr>
              <a:t>Basis Purpose</a:t>
            </a:r>
            <a:endParaRPr lang="en-US" sz="2800" b="0" i="0" dirty="0">
              <a:solidFill>
                <a:srgbClr val="FF8C00"/>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1BA7BE7-770D-4A68-B4E5-57CDEA90D0B1}"/>
              </a:ext>
            </a:extLst>
          </p:cNvPr>
          <p:cNvSpPr/>
          <p:nvPr/>
        </p:nvSpPr>
        <p:spPr>
          <a:xfrm>
            <a:off x="0" y="798905"/>
            <a:ext cx="12192000" cy="4216539"/>
          </a:xfrm>
          <a:prstGeom prst="rect">
            <a:avLst/>
          </a:prstGeom>
        </p:spPr>
        <p:txBody>
          <a:bodyPr wrap="square">
            <a:spAutoFit/>
          </a:bodyPr>
          <a:lstStyle/>
          <a:p>
            <a:r>
              <a:rPr lang="en-US" sz="2800" dirty="0">
                <a:solidFill>
                  <a:srgbClr val="FFC000"/>
                </a:solidFill>
                <a:latin typeface="Cambria" panose="02040503050406030204" pitchFamily="18" charset="0"/>
                <a:ea typeface="Cambria" panose="02040503050406030204" pitchFamily="18" charset="0"/>
              </a:rPr>
              <a:t>General Purpose</a:t>
            </a:r>
          </a:p>
          <a:p>
            <a:r>
              <a:rPr lang="en-US" sz="2400" dirty="0">
                <a:latin typeface="Cambria" panose="02040503050406030204" pitchFamily="18" charset="0"/>
                <a:ea typeface="Cambria" panose="02040503050406030204" pitchFamily="18" charset="0"/>
              </a:rPr>
              <a:t>General computers can do various everyday tasks such as writing a word processing letter, Document preparation, recording, financial analysis, Printing documents, creating databases, and calculations with accuracy and consistency.</a:t>
            </a: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The size, storage capacity, and cost of such computers are mainly less. The ability of these computers is limited in performing specialized tasks. Still, it has versatility and useful for serving people’s basic needs at home or in the workplace in the environment.</a:t>
            </a: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Examples:</a:t>
            </a:r>
          </a:p>
          <a:p>
            <a:r>
              <a:rPr lang="en-US" sz="2400" dirty="0">
                <a:latin typeface="Cambria" panose="02040503050406030204" pitchFamily="18" charset="0"/>
                <a:ea typeface="Cambria" panose="02040503050406030204" pitchFamily="18" charset="0"/>
              </a:rPr>
              <a:t>Desktops, laptops, smartphones, and tablets are used on daily basis for general purposes.</a:t>
            </a:r>
          </a:p>
        </p:txBody>
      </p:sp>
    </p:spTree>
    <p:extLst>
      <p:ext uri="{BB962C8B-B14F-4D97-AF65-F5344CB8AC3E}">
        <p14:creationId xmlns:p14="http://schemas.microsoft.com/office/powerpoint/2010/main" val="2845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8709E0-9111-4E75-98EA-D58F577477C6}"/>
              </a:ext>
            </a:extLst>
          </p:cNvPr>
          <p:cNvSpPr/>
          <p:nvPr/>
        </p:nvSpPr>
        <p:spPr>
          <a:xfrm>
            <a:off x="0" y="-9313"/>
            <a:ext cx="12192000" cy="6617196"/>
          </a:xfrm>
          <a:prstGeom prst="rect">
            <a:avLst/>
          </a:prstGeom>
        </p:spPr>
        <p:txBody>
          <a:bodyPr wrap="square">
            <a:spAutoFit/>
          </a:bodyPr>
          <a:lstStyle/>
          <a:p>
            <a:r>
              <a:rPr lang="en-US" sz="2800" dirty="0">
                <a:solidFill>
                  <a:srgbClr val="FFC000"/>
                </a:solidFill>
                <a:latin typeface="Cambria" panose="02040503050406030204" pitchFamily="18" charset="0"/>
                <a:ea typeface="Cambria" panose="02040503050406030204" pitchFamily="18" charset="0"/>
              </a:rPr>
              <a:t>Special Purpose: </a:t>
            </a:r>
            <a:endParaRPr lang="en-US" sz="2200" dirty="0">
              <a:solidFill>
                <a:srgbClr val="FFC000"/>
              </a:solidFill>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These computers are designed to perform a particular or specialized task. The size, storage capacity, and cost of such computers mainly depend on the nature and size of the work. The function of these computers is consistent with any particular task.</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The special computer needs specific and input and devices as well as a compatible motherboard with the processor to conduct work efficiently.</a:t>
            </a:r>
          </a:p>
          <a:p>
            <a:r>
              <a:rPr lang="en-US" sz="2200" dirty="0">
                <a:latin typeface="Cambria" panose="02040503050406030204" pitchFamily="18" charset="0"/>
                <a:ea typeface="Cambria" panose="02040503050406030204" pitchFamily="18" charset="0"/>
              </a:rPr>
              <a:t>These computers are used for special purposes in weather forecasting, space research, agriculture, engineering, meteorology, satellite operation, traffic control, and research in chemical sciences.</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Examples:</a:t>
            </a:r>
          </a:p>
          <a:p>
            <a:r>
              <a:rPr lang="en-US" sz="2200" dirty="0">
                <a:latin typeface="Cambria" panose="02040503050406030204" pitchFamily="18" charset="0"/>
                <a:ea typeface="Cambria" panose="02040503050406030204" pitchFamily="18" charset="0"/>
              </a:rPr>
              <a:t>Automatic teller machines (ATM),</a:t>
            </a:r>
          </a:p>
          <a:p>
            <a:r>
              <a:rPr lang="en-US" sz="2200" dirty="0">
                <a:latin typeface="Cambria" panose="02040503050406030204" pitchFamily="18" charset="0"/>
                <a:ea typeface="Cambria" panose="02040503050406030204" pitchFamily="18" charset="0"/>
              </a:rPr>
              <a:t>Washing machines,</a:t>
            </a:r>
          </a:p>
          <a:p>
            <a:r>
              <a:rPr lang="en-US" sz="2200" dirty="0">
                <a:latin typeface="Cambria" panose="02040503050406030204" pitchFamily="18" charset="0"/>
                <a:ea typeface="Cambria" panose="02040503050406030204" pitchFamily="18" charset="0"/>
              </a:rPr>
              <a:t>Surveillance equipment,</a:t>
            </a:r>
          </a:p>
          <a:p>
            <a:r>
              <a:rPr lang="en-US" sz="2200" dirty="0">
                <a:latin typeface="Cambria" panose="02040503050406030204" pitchFamily="18" charset="0"/>
                <a:ea typeface="Cambria" panose="02040503050406030204" pitchFamily="18" charset="0"/>
              </a:rPr>
              <a:t>Weather-forecasting simulators,</a:t>
            </a:r>
          </a:p>
          <a:p>
            <a:r>
              <a:rPr lang="en-US" sz="2200" dirty="0">
                <a:latin typeface="Cambria" panose="02040503050406030204" pitchFamily="18" charset="0"/>
                <a:ea typeface="Cambria" panose="02040503050406030204" pitchFamily="18" charset="0"/>
              </a:rPr>
              <a:t>Traffic-control computers,</a:t>
            </a:r>
          </a:p>
          <a:p>
            <a:r>
              <a:rPr lang="en-US" sz="2200" dirty="0">
                <a:latin typeface="Cambria" panose="02040503050406030204" pitchFamily="18" charset="0"/>
                <a:ea typeface="Cambria" panose="02040503050406030204" pitchFamily="18" charset="0"/>
              </a:rPr>
              <a:t>Defense-oriented applications,</a:t>
            </a:r>
          </a:p>
          <a:p>
            <a:r>
              <a:rPr lang="en-US" sz="2200" dirty="0">
                <a:latin typeface="Cambria" panose="02040503050406030204" pitchFamily="18" charset="0"/>
                <a:ea typeface="Cambria" panose="02040503050406030204" pitchFamily="18" charset="0"/>
              </a:rPr>
              <a:t>Oil-exploration systems,</a:t>
            </a:r>
          </a:p>
          <a:p>
            <a:r>
              <a:rPr lang="en-US" sz="2200" dirty="0">
                <a:latin typeface="Cambria" panose="02040503050406030204" pitchFamily="18" charset="0"/>
                <a:ea typeface="Cambria" panose="02040503050406030204" pitchFamily="18" charset="0"/>
              </a:rPr>
              <a:t>Military planes controlling computers.</a:t>
            </a:r>
          </a:p>
        </p:txBody>
      </p:sp>
    </p:spTree>
    <p:extLst>
      <p:ext uri="{BB962C8B-B14F-4D97-AF65-F5344CB8AC3E}">
        <p14:creationId xmlns:p14="http://schemas.microsoft.com/office/powerpoint/2010/main" val="414209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DDF89-2660-4A7E-8A77-78344C90040D}"/>
              </a:ext>
            </a:extLst>
          </p:cNvPr>
          <p:cNvSpPr/>
          <p:nvPr/>
        </p:nvSpPr>
        <p:spPr>
          <a:xfrm>
            <a:off x="0" y="10941"/>
            <a:ext cx="12192000" cy="523220"/>
          </a:xfrm>
          <a:prstGeom prst="rect">
            <a:avLst/>
          </a:prstGeom>
        </p:spPr>
        <p:txBody>
          <a:bodyPr wrap="square">
            <a:spAutoFit/>
          </a:bodyPr>
          <a:lstStyle/>
          <a:p>
            <a:pPr algn="ctr" fontAlgn="base"/>
            <a:r>
              <a:rPr lang="en-US" sz="2800" dirty="0">
                <a:solidFill>
                  <a:srgbClr val="FF8C00"/>
                </a:solidFill>
                <a:latin typeface="Cambria" panose="02040503050406030204" pitchFamily="18" charset="0"/>
                <a:ea typeface="Cambria" panose="02040503050406030204" pitchFamily="18" charset="0"/>
              </a:rPr>
              <a:t>Computers on the Basis of </a:t>
            </a:r>
            <a:r>
              <a:rPr lang="en-US" sz="2800" b="1" dirty="0">
                <a:solidFill>
                  <a:srgbClr val="FF8C00"/>
                </a:solidFill>
                <a:latin typeface="Cambria" panose="02040503050406030204" pitchFamily="18" charset="0"/>
                <a:ea typeface="Cambria" panose="02040503050406030204" pitchFamily="18" charset="0"/>
              </a:rPr>
              <a:t>Hardware Design</a:t>
            </a:r>
            <a:r>
              <a:rPr lang="en-US" sz="2800" dirty="0">
                <a:solidFill>
                  <a:srgbClr val="FF8C00"/>
                </a:solidFill>
                <a:latin typeface="Cambria" panose="02040503050406030204" pitchFamily="18" charset="0"/>
                <a:ea typeface="Cambria" panose="02040503050406030204" pitchFamily="18" charset="0"/>
              </a:rPr>
              <a:t> and </a:t>
            </a:r>
            <a:r>
              <a:rPr lang="en-US" sz="2800" b="1" dirty="0">
                <a:solidFill>
                  <a:srgbClr val="FF8C00"/>
                </a:solidFill>
                <a:latin typeface="Cambria" panose="02040503050406030204" pitchFamily="18" charset="0"/>
                <a:ea typeface="Cambria" panose="02040503050406030204" pitchFamily="18" charset="0"/>
              </a:rPr>
              <a:t>Data Handling</a:t>
            </a:r>
            <a:r>
              <a:rPr lang="en-US" sz="2800" dirty="0">
                <a:solidFill>
                  <a:srgbClr val="FF8C00"/>
                </a:solidFill>
                <a:latin typeface="Cambria" panose="02040503050406030204" pitchFamily="18" charset="0"/>
                <a:ea typeface="Cambria" panose="02040503050406030204" pitchFamily="18" charset="0"/>
              </a:rPr>
              <a:t>.</a:t>
            </a:r>
            <a:endParaRPr lang="en-US" sz="2800" b="0" i="0" dirty="0">
              <a:solidFill>
                <a:srgbClr val="FF8C00"/>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F2C445F1-6613-4C63-BA60-DFBA8BFD006E}"/>
              </a:ext>
            </a:extLst>
          </p:cNvPr>
          <p:cNvSpPr/>
          <p:nvPr/>
        </p:nvSpPr>
        <p:spPr>
          <a:xfrm>
            <a:off x="0" y="711146"/>
            <a:ext cx="12192000" cy="6063198"/>
          </a:xfrm>
          <a:prstGeom prst="rect">
            <a:avLst/>
          </a:prstGeom>
        </p:spPr>
        <p:txBody>
          <a:bodyPr wrap="square">
            <a:spAutoFit/>
          </a:bodyPr>
          <a:lstStyle/>
          <a:p>
            <a:pPr algn="just"/>
            <a:r>
              <a:rPr lang="en-US" sz="2800" dirty="0">
                <a:solidFill>
                  <a:srgbClr val="FFC000"/>
                </a:solidFill>
                <a:latin typeface="Cambria" panose="02040503050406030204" pitchFamily="18" charset="0"/>
                <a:ea typeface="Cambria" panose="02040503050406030204" pitchFamily="18" charset="0"/>
              </a:rPr>
              <a:t>Analog :</a:t>
            </a:r>
          </a:p>
          <a:p>
            <a:pPr algn="just"/>
            <a:r>
              <a:rPr lang="en-US" sz="2400" dirty="0">
                <a:latin typeface="Cambria" panose="02040503050406030204" pitchFamily="18" charset="0"/>
                <a:ea typeface="Cambria" panose="02040503050406030204" pitchFamily="18" charset="0"/>
              </a:rPr>
              <a:t>An analog computer performs tasks using continuous data (the physical amount that changes continuously). Analog computers are used primarily to measure physical units like the voltage, pressure, electric current, temperature, and convert them into digits.</a:t>
            </a: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It is also used to measure and perform arithmetic calculations of numbers, the length of an object, or the amount of voltage that passes through a point in an electrical circuit. Analog computers obtain all their data from some measurement way.</a:t>
            </a:r>
          </a:p>
          <a:p>
            <a:pPr algn="just"/>
            <a:r>
              <a:rPr lang="en-US" sz="2400" dirty="0">
                <a:latin typeface="Cambria" panose="02040503050406030204" pitchFamily="18" charset="0"/>
                <a:ea typeface="Cambria" panose="02040503050406030204" pitchFamily="18" charset="0"/>
              </a:rPr>
              <a:t>Analog computers are mainly used in the fields of science and engineering. Analog computers are slow and equipped to measure things rather than countable or check.</a:t>
            </a: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The efficiency of this computer increases when we get the result of the data in graphs, etc. Analog Computers cannot store statistics.</a:t>
            </a:r>
          </a:p>
          <a:p>
            <a:pPr algn="just"/>
            <a:r>
              <a:rPr lang="en-US" sz="2400" dirty="0">
                <a:latin typeface="Cambria" panose="02040503050406030204" pitchFamily="18" charset="0"/>
                <a:ea typeface="Cambria" panose="02040503050406030204" pitchFamily="18" charset="0"/>
              </a:rPr>
              <a:t>They are used in the fields of technology, science, research, engineering, etc. Because quantities like voltage, pressure, electric current, temperature are used more in these areas, these types of computers give only approximate estimates.</a:t>
            </a:r>
          </a:p>
        </p:txBody>
      </p:sp>
    </p:spTree>
    <p:extLst>
      <p:ext uri="{BB962C8B-B14F-4D97-AF65-F5344CB8AC3E}">
        <p14:creationId xmlns:p14="http://schemas.microsoft.com/office/powerpoint/2010/main" val="175801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68C1C7-A411-4ACB-9851-1FF9B66D5B12}"/>
              </a:ext>
            </a:extLst>
          </p:cNvPr>
          <p:cNvSpPr/>
          <p:nvPr/>
        </p:nvSpPr>
        <p:spPr>
          <a:xfrm>
            <a:off x="0" y="75923"/>
            <a:ext cx="12192000" cy="2677656"/>
          </a:xfrm>
          <a:prstGeom prst="rect">
            <a:avLst/>
          </a:prstGeom>
        </p:spPr>
        <p:txBody>
          <a:bodyPr wrap="square">
            <a:spAutoFit/>
          </a:bodyPr>
          <a:lstStyle/>
          <a:p>
            <a:pPr algn="just" fontAlgn="base"/>
            <a:r>
              <a:rPr lang="en-US" sz="2400" u="sng" dirty="0">
                <a:solidFill>
                  <a:srgbClr val="FF8C00"/>
                </a:solidFill>
                <a:latin typeface="Cambria" panose="02040503050406030204" pitchFamily="18" charset="0"/>
                <a:ea typeface="Cambria" panose="02040503050406030204" pitchFamily="18" charset="0"/>
              </a:rPr>
              <a:t>Examples</a:t>
            </a:r>
            <a:r>
              <a:rPr lang="en-US" sz="2400" dirty="0">
                <a:solidFill>
                  <a:srgbClr val="FF8C00"/>
                </a:solidFill>
                <a:latin typeface="Cambria" panose="02040503050406030204" pitchFamily="18" charset="0"/>
                <a:ea typeface="Cambria" panose="02040503050406030204" pitchFamily="18" charset="0"/>
              </a:rPr>
              <a:t>:</a:t>
            </a:r>
          </a:p>
          <a:p>
            <a:pPr algn="just" fontAlgn="base"/>
            <a:r>
              <a:rPr lang="en-US" sz="2400" dirty="0">
                <a:latin typeface="Cambria" panose="02040503050406030204" pitchFamily="18" charset="0"/>
                <a:ea typeface="Cambria" panose="02040503050406030204" pitchFamily="18" charset="0"/>
              </a:rPr>
              <a:t>An analog computer installed on a petrol pump measures the amount of petrol coming out of the pump and appears in liters. And calculates its value. These quantities vary continuously while measuring the amount, such as the temperature of a human body changes consistently.</a:t>
            </a:r>
          </a:p>
          <a:p>
            <a:pPr algn="just" fontAlgn="base"/>
            <a:endParaRPr lang="en-US" sz="2400" b="0" i="0" dirty="0">
              <a:effectLst/>
              <a:latin typeface="Cambria" panose="02040503050406030204" pitchFamily="18" charset="0"/>
              <a:ea typeface="Cambria" panose="02040503050406030204" pitchFamily="18" charset="0"/>
            </a:endParaRPr>
          </a:p>
          <a:p>
            <a:pPr algn="just" fontAlgn="base"/>
            <a:r>
              <a:rPr lang="en-US" sz="2400" dirty="0">
                <a:latin typeface="Cambria" panose="02040503050406030204" pitchFamily="18" charset="0"/>
                <a:ea typeface="Cambria" panose="02040503050406030204" pitchFamily="18" charset="0"/>
              </a:rPr>
              <a:t>A simple clock, the vehicle’s speedometer, Voltmeter, etc. are examples of analog computing.</a:t>
            </a:r>
            <a:endParaRPr lang="en-US" sz="24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612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05A561-E0D4-46B6-A19D-A806F27BDFC6}"/>
              </a:ext>
            </a:extLst>
          </p:cNvPr>
          <p:cNvSpPr/>
          <p:nvPr/>
        </p:nvSpPr>
        <p:spPr>
          <a:xfrm>
            <a:off x="0" y="-30915"/>
            <a:ext cx="12192000" cy="6555641"/>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Digital Computer</a:t>
            </a:r>
          </a:p>
          <a:p>
            <a:r>
              <a:rPr lang="en-US" sz="2000" dirty="0">
                <a:latin typeface="Cambria" panose="02040503050406030204" pitchFamily="18" charset="0"/>
                <a:ea typeface="Cambria" panose="02040503050406030204" pitchFamily="18" charset="0"/>
              </a:rPr>
              <a:t>As its name suggests, a digital computer represents the digital computer’s letters, numerical values, or any other special symbols. This computer is the computer that calculates the number for processing the data.</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They run on electronic signs, and the binary numeral method Binary System 0 or 1 is used for calculation. Their speed is fast.</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It can perform arithmetic operations such as addition, occurrence, subtraction, multiplication, or division and all types of logical(mathematical) operations. Today, most of the computers available in the market are digital computers.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Digital computers are built to bring the solution of equations to an almost unlimited precision, but in a bit slow manner compared to analog computers. To some extent, they all have similar components for receiving, processing, sorting, and transmitting data and use a relatively small number of essential functions to perform their tasks.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Digital computers use discrete electrical signals for operation rather than continuous electrical signals as analog computers have, making them the most common form of computers today because of their versatility, speed, and power.</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desktop or Laptop at our home is one the common and best example of a digital computer.</a:t>
            </a:r>
          </a:p>
        </p:txBody>
      </p:sp>
    </p:spTree>
    <p:extLst>
      <p:ext uri="{BB962C8B-B14F-4D97-AF65-F5344CB8AC3E}">
        <p14:creationId xmlns:p14="http://schemas.microsoft.com/office/powerpoint/2010/main" val="207213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0BA985-812F-45D9-AD8F-35A2E93F10D8}"/>
              </a:ext>
            </a:extLst>
          </p:cNvPr>
          <p:cNvSpPr/>
          <p:nvPr/>
        </p:nvSpPr>
        <p:spPr>
          <a:xfrm>
            <a:off x="0" y="12113"/>
            <a:ext cx="9144000" cy="3416320"/>
          </a:xfrm>
          <a:prstGeom prst="rect">
            <a:avLst/>
          </a:prstGeom>
        </p:spPr>
        <p:txBody>
          <a:bodyPr wrap="square">
            <a:spAutoFit/>
          </a:bodyPr>
          <a:lstStyle/>
          <a:p>
            <a:r>
              <a:rPr lang="en-US" sz="2400" dirty="0">
                <a:solidFill>
                  <a:srgbClr val="FFC000"/>
                </a:solidFill>
                <a:latin typeface="Cambria" panose="02040503050406030204" pitchFamily="18" charset="0"/>
                <a:ea typeface="Cambria" panose="02040503050406030204" pitchFamily="18" charset="0"/>
              </a:rPr>
              <a:t>Other Examples of Digital Computers</a:t>
            </a:r>
          </a:p>
          <a:p>
            <a:r>
              <a:rPr lang="en-US" sz="2400" dirty="0">
                <a:latin typeface="Cambria" panose="02040503050406030204" pitchFamily="18" charset="0"/>
                <a:ea typeface="Cambria" panose="02040503050406030204" pitchFamily="18" charset="0"/>
              </a:rPr>
              <a:t>Personal Desktop Computers,</a:t>
            </a:r>
          </a:p>
          <a:p>
            <a:r>
              <a:rPr lang="en-US" sz="2400" dirty="0">
                <a:latin typeface="Cambria" panose="02040503050406030204" pitchFamily="18" charset="0"/>
                <a:ea typeface="Cambria" panose="02040503050406030204" pitchFamily="18" charset="0"/>
              </a:rPr>
              <a:t>Calculators,</a:t>
            </a:r>
          </a:p>
          <a:p>
            <a:r>
              <a:rPr lang="en-US" sz="2400" dirty="0">
                <a:latin typeface="Cambria" panose="02040503050406030204" pitchFamily="18" charset="0"/>
                <a:ea typeface="Cambria" panose="02040503050406030204" pitchFamily="18" charset="0"/>
              </a:rPr>
              <a:t>Laptops, Smartphones, and Tablets,</a:t>
            </a:r>
          </a:p>
          <a:p>
            <a:r>
              <a:rPr lang="en-US" sz="2400" dirty="0">
                <a:latin typeface="Cambria" panose="02040503050406030204" pitchFamily="18" charset="0"/>
                <a:ea typeface="Cambria" panose="02040503050406030204" pitchFamily="18" charset="0"/>
              </a:rPr>
              <a:t>Chromebooks,</a:t>
            </a:r>
          </a:p>
          <a:p>
            <a:r>
              <a:rPr lang="en-US" sz="2400" dirty="0">
                <a:latin typeface="Cambria" panose="02040503050406030204" pitchFamily="18" charset="0"/>
                <a:ea typeface="Cambria" panose="02040503050406030204" pitchFamily="18" charset="0"/>
              </a:rPr>
              <a:t>Digital watch,</a:t>
            </a:r>
          </a:p>
          <a:p>
            <a:r>
              <a:rPr lang="en-US" sz="2400" dirty="0">
                <a:latin typeface="Cambria" panose="02040503050406030204" pitchFamily="18" charset="0"/>
                <a:ea typeface="Cambria" panose="02040503050406030204" pitchFamily="18" charset="0"/>
              </a:rPr>
              <a:t>Accounting machines,</a:t>
            </a:r>
          </a:p>
          <a:p>
            <a:r>
              <a:rPr lang="en-US" sz="2400" dirty="0">
                <a:latin typeface="Cambria" panose="02040503050406030204" pitchFamily="18" charset="0"/>
                <a:ea typeface="Cambria" panose="02040503050406030204" pitchFamily="18" charset="0"/>
              </a:rPr>
              <a:t>Workstations,</a:t>
            </a:r>
          </a:p>
          <a:p>
            <a:r>
              <a:rPr lang="en-US" sz="2400" dirty="0">
                <a:latin typeface="Cambria" panose="02040503050406030204" pitchFamily="18" charset="0"/>
                <a:ea typeface="Cambria" panose="02040503050406030204" pitchFamily="18" charset="0"/>
              </a:rPr>
              <a:t>Digital clock, etc.</a:t>
            </a:r>
          </a:p>
        </p:txBody>
      </p:sp>
    </p:spTree>
    <p:extLst>
      <p:ext uri="{BB962C8B-B14F-4D97-AF65-F5344CB8AC3E}">
        <p14:creationId xmlns:p14="http://schemas.microsoft.com/office/powerpoint/2010/main" val="814831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FA8479-FEC9-463A-8311-AC698C5933BB}"/>
              </a:ext>
            </a:extLst>
          </p:cNvPr>
          <p:cNvSpPr/>
          <p:nvPr/>
        </p:nvSpPr>
        <p:spPr>
          <a:xfrm>
            <a:off x="1836256" y="8761"/>
            <a:ext cx="8119595" cy="461665"/>
          </a:xfrm>
          <a:prstGeom prst="rect">
            <a:avLst/>
          </a:prstGeom>
        </p:spPr>
        <p:txBody>
          <a:bodyPr wrap="none">
            <a:spAutoFit/>
          </a:bodyPr>
          <a:lstStyle/>
          <a:p>
            <a:r>
              <a:rPr lang="en-US" sz="2400" dirty="0">
                <a:latin typeface="Cambria" panose="02040503050406030204" pitchFamily="18" charset="0"/>
                <a:ea typeface="Cambria" panose="02040503050406030204" pitchFamily="18" charset="0"/>
              </a:rPr>
              <a:t>Difference between Analog Computer and Digital Computer :</a:t>
            </a:r>
          </a:p>
        </p:txBody>
      </p:sp>
      <p:sp>
        <p:nvSpPr>
          <p:cNvPr id="7" name="Rectangle 6">
            <a:extLst>
              <a:ext uri="{FF2B5EF4-FFF2-40B4-BE49-F238E27FC236}">
                <a16:creationId xmlns:a16="http://schemas.microsoft.com/office/drawing/2014/main" id="{2C1B3062-137D-4DD2-B801-0246AC25906B}"/>
              </a:ext>
            </a:extLst>
          </p:cNvPr>
          <p:cNvSpPr/>
          <p:nvPr/>
        </p:nvSpPr>
        <p:spPr>
          <a:xfrm>
            <a:off x="0" y="508180"/>
            <a:ext cx="12192000" cy="6370975"/>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01.	Analog computers works with continuous values or these types of systems process continuous data.	Digital computers works with discrete values or these types of systems process discrete data.</a:t>
            </a:r>
          </a:p>
          <a:p>
            <a:pPr algn="just"/>
            <a:r>
              <a:rPr lang="en-US" sz="2400" dirty="0">
                <a:latin typeface="Cambria" panose="02040503050406030204" pitchFamily="18" charset="0"/>
                <a:ea typeface="Cambria" panose="02040503050406030204" pitchFamily="18" charset="0"/>
              </a:rPr>
              <a:t>02.	Speed of analog computers is less than the digital computers.	Speed of digital computers is more than the analog computers.</a:t>
            </a:r>
          </a:p>
          <a:p>
            <a:pPr algn="just"/>
            <a:r>
              <a:rPr lang="en-US" sz="2400" dirty="0">
                <a:latin typeface="Cambria" panose="02040503050406030204" pitchFamily="18" charset="0"/>
                <a:ea typeface="Cambria" panose="02040503050406030204" pitchFamily="18" charset="0"/>
              </a:rPr>
              <a:t>03.	Analog computer has very low or limited memory and it can store less amount of data. Digital computer has very big memory it can store large amount of data.</a:t>
            </a:r>
          </a:p>
          <a:p>
            <a:pPr algn="just"/>
            <a:r>
              <a:rPr lang="en-US" sz="2400" dirty="0">
                <a:latin typeface="Cambria" panose="02040503050406030204" pitchFamily="18" charset="0"/>
                <a:ea typeface="Cambria" panose="02040503050406030204" pitchFamily="18" charset="0"/>
              </a:rPr>
              <a:t>04.	Analog computer has no state.	Digital computer has On and Off these 2 steps.</a:t>
            </a:r>
          </a:p>
          <a:p>
            <a:pPr algn="just"/>
            <a:r>
              <a:rPr lang="en-US" sz="2400" dirty="0">
                <a:latin typeface="Cambria" panose="02040503050406030204" pitchFamily="18" charset="0"/>
                <a:ea typeface="Cambria" panose="02040503050406030204" pitchFamily="18" charset="0"/>
              </a:rPr>
              <a:t>05.	Analog computers are less reliable than digital computers.	Digital computers are more reliable than analog computers.</a:t>
            </a:r>
          </a:p>
          <a:p>
            <a:pPr algn="just"/>
            <a:r>
              <a:rPr lang="en-US" sz="2400" dirty="0">
                <a:latin typeface="Cambria" panose="02040503050406030204" pitchFamily="18" charset="0"/>
                <a:ea typeface="Cambria" panose="02040503050406030204" pitchFamily="18" charset="0"/>
              </a:rPr>
              <a:t>06.	Its performance is comparatively low.	Its performance is very high.</a:t>
            </a:r>
          </a:p>
          <a:p>
            <a:pPr algn="just"/>
            <a:r>
              <a:rPr lang="en-US" sz="2400" dirty="0">
                <a:latin typeface="Cambria" panose="02040503050406030204" pitchFamily="18" charset="0"/>
                <a:ea typeface="Cambria" panose="02040503050406030204" pitchFamily="18" charset="0"/>
              </a:rPr>
              <a:t>07.	Its speed of processing is not so high.	Its speed of processing is very high.</a:t>
            </a:r>
          </a:p>
          <a:p>
            <a:pPr algn="just"/>
            <a:r>
              <a:rPr lang="en-US" sz="2400" dirty="0">
                <a:latin typeface="Cambria" panose="02040503050406030204" pitchFamily="18" charset="0"/>
                <a:ea typeface="Cambria" panose="02040503050406030204" pitchFamily="18" charset="0"/>
              </a:rPr>
              <a:t>08.	Analog computers depends upon physical variations.	Digital computers does not depend upon physical variations.</a:t>
            </a:r>
          </a:p>
          <a:p>
            <a:pPr algn="just"/>
            <a:r>
              <a:rPr lang="en-US" sz="2400" dirty="0">
                <a:latin typeface="Cambria" panose="02040503050406030204" pitchFamily="18" charset="0"/>
                <a:ea typeface="Cambria" panose="02040503050406030204" pitchFamily="18" charset="0"/>
              </a:rPr>
              <a:t>09.	It provides results with less accuracy as compared to digital computers.	It provides results with higher accuracy as compared to analog computers.</a:t>
            </a:r>
          </a:p>
          <a:p>
            <a:pPr algn="just"/>
            <a:r>
              <a:rPr lang="en-US" sz="2400" dirty="0">
                <a:latin typeface="Cambria" panose="02040503050406030204" pitchFamily="18" charset="0"/>
                <a:ea typeface="Cambria" panose="02040503050406030204" pitchFamily="18" charset="0"/>
              </a:rPr>
              <a:t>10.	Analog computers are difficult to use.	Digital computers are not so difficult to use.</a:t>
            </a:r>
          </a:p>
        </p:txBody>
      </p:sp>
    </p:spTree>
    <p:extLst>
      <p:ext uri="{BB962C8B-B14F-4D97-AF65-F5344CB8AC3E}">
        <p14:creationId xmlns:p14="http://schemas.microsoft.com/office/powerpoint/2010/main" val="175470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BFAB4A-D36D-4530-96E2-DB91026961DD}"/>
              </a:ext>
            </a:extLst>
          </p:cNvPr>
          <p:cNvSpPr/>
          <p:nvPr/>
        </p:nvSpPr>
        <p:spPr>
          <a:xfrm>
            <a:off x="0" y="168038"/>
            <a:ext cx="12192000" cy="4154984"/>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11.	Analog computers have complex architecture.	Digital computers do not have so complex architecture like analog computers.</a:t>
            </a:r>
          </a:p>
          <a:p>
            <a:pPr algn="just"/>
            <a:r>
              <a:rPr lang="en-US" sz="2400" dirty="0">
                <a:latin typeface="Cambria" panose="02040503050406030204" pitchFamily="18" charset="0"/>
                <a:ea typeface="Cambria" panose="02040503050406030204" pitchFamily="18" charset="0"/>
              </a:rPr>
              <a:t>12.	Readability of analog computer is low.	Readability of digital computer is high.</a:t>
            </a:r>
          </a:p>
          <a:p>
            <a:pPr algn="just"/>
            <a:r>
              <a:rPr lang="en-US" sz="2400" dirty="0">
                <a:latin typeface="Cambria" panose="02040503050406030204" pitchFamily="18" charset="0"/>
                <a:ea typeface="Cambria" panose="02040503050406030204" pitchFamily="18" charset="0"/>
              </a:rPr>
              <a:t>13.	Analog computers show the result in terms of voltage signals.	Digital computers show the result in computer display screen.</a:t>
            </a:r>
          </a:p>
          <a:p>
            <a:pPr algn="just"/>
            <a:r>
              <a:rPr lang="en-US" sz="2400" dirty="0">
                <a:latin typeface="Cambria" panose="02040503050406030204" pitchFamily="18" charset="0"/>
                <a:ea typeface="Cambria" panose="02040503050406030204" pitchFamily="18" charset="0"/>
              </a:rPr>
              <a:t>14.	Analog computers employs analog encoding.	Digital computers employs digital encoding.</a:t>
            </a:r>
          </a:p>
          <a:p>
            <a:pPr algn="just"/>
            <a:r>
              <a:rPr lang="en-US" sz="2400" dirty="0">
                <a:latin typeface="Cambria" panose="02040503050406030204" pitchFamily="18" charset="0"/>
                <a:ea typeface="Cambria" panose="02040503050406030204" pitchFamily="18" charset="0"/>
              </a:rPr>
              <a:t>15.	Power consumption is high.	Power consumption is low.</a:t>
            </a:r>
          </a:p>
          <a:p>
            <a:pPr algn="just"/>
            <a:r>
              <a:rPr lang="en-US" sz="2400" dirty="0">
                <a:latin typeface="Cambria" panose="02040503050406030204" pitchFamily="18" charset="0"/>
                <a:ea typeface="Cambria" panose="02040503050406030204" pitchFamily="18" charset="0"/>
              </a:rPr>
              <a:t>16.	They are usually special purpose devices.	It can be general purpose devices.</a:t>
            </a:r>
          </a:p>
          <a:p>
            <a:pPr algn="just"/>
            <a:r>
              <a:rPr lang="en-US" sz="2400" dirty="0">
                <a:latin typeface="Cambria" panose="02040503050406030204" pitchFamily="18" charset="0"/>
                <a:ea typeface="Cambria" panose="02040503050406030204" pitchFamily="18" charset="0"/>
              </a:rPr>
              <a:t>17.	Examples includes analog clock and thermometer etc.	Examples includes Digital laptop, digital camera, digital watches etc.</a:t>
            </a:r>
          </a:p>
        </p:txBody>
      </p:sp>
    </p:spTree>
    <p:extLst>
      <p:ext uri="{BB962C8B-B14F-4D97-AF65-F5344CB8AC3E}">
        <p14:creationId xmlns:p14="http://schemas.microsoft.com/office/powerpoint/2010/main" val="397465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A4995C-7D48-4132-80CA-F70415E47B4B}"/>
              </a:ext>
            </a:extLst>
          </p:cNvPr>
          <p:cNvSpPr/>
          <p:nvPr/>
        </p:nvSpPr>
        <p:spPr>
          <a:xfrm>
            <a:off x="0" y="27527"/>
            <a:ext cx="12192000"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Generations of Computers</a:t>
            </a:r>
          </a:p>
        </p:txBody>
      </p:sp>
      <p:sp>
        <p:nvSpPr>
          <p:cNvPr id="5" name="Rectangle 4">
            <a:extLst>
              <a:ext uri="{FF2B5EF4-FFF2-40B4-BE49-F238E27FC236}">
                <a16:creationId xmlns:a16="http://schemas.microsoft.com/office/drawing/2014/main" id="{8A53510F-2866-4286-99A8-4CFDD3C01884}"/>
              </a:ext>
            </a:extLst>
          </p:cNvPr>
          <p:cNvSpPr/>
          <p:nvPr/>
        </p:nvSpPr>
        <p:spPr>
          <a:xfrm>
            <a:off x="193027" y="641809"/>
            <a:ext cx="11942701" cy="461665"/>
          </a:xfrm>
          <a:prstGeom prst="rect">
            <a:avLst/>
          </a:prstGeom>
        </p:spPr>
        <p:txBody>
          <a:bodyPr wrap="square">
            <a:spAutoFit/>
          </a:bodyPr>
          <a:lstStyle/>
          <a:p>
            <a:pPr algn="just"/>
            <a:r>
              <a:rPr lang="en-US" sz="2400" dirty="0">
                <a:solidFill>
                  <a:srgbClr val="FFC000"/>
                </a:solidFill>
                <a:latin typeface="Cambria" panose="02040503050406030204" pitchFamily="18" charset="0"/>
                <a:ea typeface="Cambria" panose="02040503050406030204" pitchFamily="18" charset="0"/>
              </a:rPr>
              <a:t>First Generation Computers: Vacuum Tubes (1940-1956) </a:t>
            </a:r>
            <a:endParaRPr lang="en-US" sz="2400"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E47BFAA7-3BFF-48BF-9670-4EA2CEF7CA0C}"/>
              </a:ext>
            </a:extLst>
          </p:cNvPr>
          <p:cNvGraphicFramePr>
            <a:graphicFrameLocks noGrp="1"/>
          </p:cNvGraphicFramePr>
          <p:nvPr>
            <p:extLst>
              <p:ext uri="{D42A27DB-BD31-4B8C-83A1-F6EECF244321}">
                <p14:modId xmlns:p14="http://schemas.microsoft.com/office/powerpoint/2010/main" val="2284040777"/>
              </p:ext>
            </p:extLst>
          </p:nvPr>
        </p:nvGraphicFramePr>
        <p:xfrm>
          <a:off x="249701" y="1187995"/>
          <a:ext cx="11886027" cy="4160520"/>
        </p:xfrm>
        <a:graphic>
          <a:graphicData uri="http://schemas.openxmlformats.org/drawingml/2006/table">
            <a:tbl>
              <a:tblPr/>
              <a:tblGrid>
                <a:gridCol w="5836253">
                  <a:extLst>
                    <a:ext uri="{9D8B030D-6E8A-4147-A177-3AD203B41FA5}">
                      <a16:colId xmlns:a16="http://schemas.microsoft.com/office/drawing/2014/main" val="3880978756"/>
                    </a:ext>
                  </a:extLst>
                </a:gridCol>
                <a:gridCol w="6049774">
                  <a:extLst>
                    <a:ext uri="{9D8B030D-6E8A-4147-A177-3AD203B41FA5}">
                      <a16:colId xmlns:a16="http://schemas.microsoft.com/office/drawing/2014/main" val="459065061"/>
                    </a:ext>
                  </a:extLst>
                </a:gridCol>
              </a:tblGrid>
              <a:tr h="0">
                <a:tc>
                  <a:txBody>
                    <a:bodyPr/>
                    <a:lstStyle/>
                    <a:p>
                      <a:pPr algn="l" fontAlgn="base"/>
                      <a:r>
                        <a:rPr lang="en-US" sz="2400" b="0" dirty="0">
                          <a:effectLst/>
                          <a:latin typeface="Cambria" panose="02040503050406030204" pitchFamily="18" charset="0"/>
                          <a:ea typeface="Cambria" panose="02040503050406030204" pitchFamily="18" charset="0"/>
                        </a:rPr>
                        <a:t>Main electronic component</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Vacuum tube.</a:t>
                      </a:r>
                    </a:p>
                  </a:txBody>
                  <a:tcPr marL="95250" marR="95250" marT="133350" marB="133350" anchor="ctr">
                    <a:lnL>
                      <a:noFill/>
                    </a:lnL>
                    <a:lnR>
                      <a:noFill/>
                    </a:lnR>
                    <a:lnT>
                      <a:noFill/>
                    </a:lnT>
                    <a:lnB>
                      <a:noFill/>
                    </a:lnB>
                    <a:noFill/>
                  </a:tcPr>
                </a:tc>
                <a:extLst>
                  <a:ext uri="{0D108BD9-81ED-4DB2-BD59-A6C34878D82A}">
                    <a16:rowId xmlns:a16="http://schemas.microsoft.com/office/drawing/2014/main" val="1289471554"/>
                  </a:ext>
                </a:extLst>
              </a:tr>
              <a:tr h="0">
                <a:tc>
                  <a:txBody>
                    <a:bodyPr/>
                    <a:lstStyle/>
                    <a:p>
                      <a:pPr algn="l" fontAlgn="base"/>
                      <a:r>
                        <a:rPr lang="en-US" sz="2400" b="0" dirty="0">
                          <a:effectLst/>
                          <a:latin typeface="Cambria" panose="02040503050406030204" pitchFamily="18" charset="0"/>
                          <a:ea typeface="Cambria" panose="02040503050406030204" pitchFamily="18" charset="0"/>
                        </a:rPr>
                        <a:t>Programming language</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Machine language.</a:t>
                      </a:r>
                    </a:p>
                  </a:txBody>
                  <a:tcPr marL="95250" marR="95250" marT="133350" marB="133350" anchor="ctr">
                    <a:lnL>
                      <a:noFill/>
                    </a:lnL>
                    <a:lnR>
                      <a:noFill/>
                    </a:lnR>
                    <a:lnT>
                      <a:noFill/>
                    </a:lnT>
                    <a:lnB>
                      <a:noFill/>
                    </a:lnB>
                    <a:noFill/>
                  </a:tcPr>
                </a:tc>
                <a:extLst>
                  <a:ext uri="{0D108BD9-81ED-4DB2-BD59-A6C34878D82A}">
                    <a16:rowId xmlns:a16="http://schemas.microsoft.com/office/drawing/2014/main" val="4289192983"/>
                  </a:ext>
                </a:extLst>
              </a:tr>
              <a:tr h="0">
                <a:tc>
                  <a:txBody>
                    <a:bodyPr/>
                    <a:lstStyle/>
                    <a:p>
                      <a:pPr algn="l" fontAlgn="base"/>
                      <a:r>
                        <a:rPr lang="en-US" sz="2400" b="0">
                          <a:effectLst/>
                          <a:latin typeface="Cambria" panose="02040503050406030204" pitchFamily="18" charset="0"/>
                          <a:ea typeface="Cambria" panose="02040503050406030204" pitchFamily="18" charset="0"/>
                        </a:rPr>
                        <a:t>Main memory</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Magnetic tapes and magnetic drums.</a:t>
                      </a:r>
                    </a:p>
                  </a:txBody>
                  <a:tcPr marL="95250" marR="95250" marT="133350" marB="133350" anchor="ctr">
                    <a:lnL>
                      <a:noFill/>
                    </a:lnL>
                    <a:lnR>
                      <a:noFill/>
                    </a:lnR>
                    <a:lnT>
                      <a:noFill/>
                    </a:lnT>
                    <a:lnB>
                      <a:noFill/>
                    </a:lnB>
                    <a:noFill/>
                  </a:tcPr>
                </a:tc>
                <a:extLst>
                  <a:ext uri="{0D108BD9-81ED-4DB2-BD59-A6C34878D82A}">
                    <a16:rowId xmlns:a16="http://schemas.microsoft.com/office/drawing/2014/main" val="351494335"/>
                  </a:ext>
                </a:extLst>
              </a:tr>
              <a:tr h="0">
                <a:tc>
                  <a:txBody>
                    <a:bodyPr/>
                    <a:lstStyle/>
                    <a:p>
                      <a:pPr algn="l" fontAlgn="base"/>
                      <a:r>
                        <a:rPr lang="en-US" sz="2400" b="0">
                          <a:effectLst/>
                          <a:latin typeface="Cambria" panose="02040503050406030204" pitchFamily="18" charset="0"/>
                          <a:ea typeface="Cambria" panose="02040503050406030204" pitchFamily="18" charset="0"/>
                        </a:rPr>
                        <a:t>Input/output devices</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Paper tape and punched cards.</a:t>
                      </a:r>
                    </a:p>
                  </a:txBody>
                  <a:tcPr marL="95250" marR="95250" marT="133350" marB="133350" anchor="ctr">
                    <a:lnL>
                      <a:noFill/>
                    </a:lnL>
                    <a:lnR>
                      <a:noFill/>
                    </a:lnR>
                    <a:lnT>
                      <a:noFill/>
                    </a:lnT>
                    <a:lnB>
                      <a:noFill/>
                    </a:lnB>
                    <a:noFill/>
                  </a:tcPr>
                </a:tc>
                <a:extLst>
                  <a:ext uri="{0D108BD9-81ED-4DB2-BD59-A6C34878D82A}">
                    <a16:rowId xmlns:a16="http://schemas.microsoft.com/office/drawing/2014/main" val="4153894893"/>
                  </a:ext>
                </a:extLst>
              </a:tr>
              <a:tr h="0">
                <a:tc>
                  <a:txBody>
                    <a:bodyPr/>
                    <a:lstStyle/>
                    <a:p>
                      <a:pPr algn="l" fontAlgn="base"/>
                      <a:r>
                        <a:rPr lang="en-US" sz="2400" b="0">
                          <a:effectLst/>
                          <a:latin typeface="Cambria" panose="02040503050406030204" pitchFamily="18" charset="0"/>
                          <a:ea typeface="Cambria" panose="02040503050406030204" pitchFamily="18" charset="0"/>
                        </a:rPr>
                        <a:t>Speed and size</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Very slow and very large in size (often taking up entire room).</a:t>
                      </a:r>
                    </a:p>
                  </a:txBody>
                  <a:tcPr marL="95250" marR="95250" marT="133350" marB="133350" anchor="ctr">
                    <a:lnL>
                      <a:noFill/>
                    </a:lnL>
                    <a:lnR>
                      <a:noFill/>
                    </a:lnR>
                    <a:lnT>
                      <a:noFill/>
                    </a:lnT>
                    <a:lnB>
                      <a:noFill/>
                    </a:lnB>
                    <a:noFill/>
                  </a:tcPr>
                </a:tc>
                <a:extLst>
                  <a:ext uri="{0D108BD9-81ED-4DB2-BD59-A6C34878D82A}">
                    <a16:rowId xmlns:a16="http://schemas.microsoft.com/office/drawing/2014/main" val="3982398069"/>
                  </a:ext>
                </a:extLst>
              </a:tr>
              <a:tr h="0">
                <a:tc>
                  <a:txBody>
                    <a:bodyPr/>
                    <a:lstStyle/>
                    <a:p>
                      <a:pPr algn="l" fontAlgn="base"/>
                      <a:r>
                        <a:rPr lang="en-US" sz="2400" b="0">
                          <a:effectLst/>
                          <a:latin typeface="Cambria" panose="02040503050406030204" pitchFamily="18" charset="0"/>
                          <a:ea typeface="Cambria" panose="02040503050406030204" pitchFamily="18" charset="0"/>
                        </a:rPr>
                        <a:t>Examples of the first generation</a:t>
                      </a:r>
                    </a:p>
                  </a:txBody>
                  <a:tcPr anchor="ctr">
                    <a:lnL>
                      <a:noFill/>
                    </a:lnL>
                    <a:lnR>
                      <a:noFill/>
                    </a:lnR>
                    <a:lnT>
                      <a:noFill/>
                    </a:lnT>
                    <a:lnB>
                      <a:noFill/>
                    </a:lnB>
                    <a:noFill/>
                  </a:tcPr>
                </a:tc>
                <a:tc>
                  <a:txBody>
                    <a:bodyPr/>
                    <a:lstStyle/>
                    <a:p>
                      <a:pPr algn="l" fontAlgn="base"/>
                      <a:r>
                        <a:rPr lang="fr-FR" sz="2400" b="0" dirty="0">
                          <a:effectLst/>
                          <a:latin typeface="Cambria" panose="02040503050406030204" pitchFamily="18" charset="0"/>
                          <a:ea typeface="Cambria" panose="02040503050406030204" pitchFamily="18" charset="0"/>
                        </a:rPr>
                        <a:t>IBM 650, IBM 701, ENIAC, UNIVAC1, etc.</a:t>
                      </a:r>
                    </a:p>
                  </a:txBody>
                  <a:tcPr marL="95250" marR="95250" marT="133350" marB="133350" anchor="ctr">
                    <a:lnL>
                      <a:noFill/>
                    </a:lnL>
                    <a:lnR>
                      <a:noFill/>
                    </a:lnR>
                    <a:lnT>
                      <a:noFill/>
                    </a:lnT>
                    <a:lnB>
                      <a:noFill/>
                    </a:lnB>
                    <a:noFill/>
                  </a:tcPr>
                </a:tc>
                <a:extLst>
                  <a:ext uri="{0D108BD9-81ED-4DB2-BD59-A6C34878D82A}">
                    <a16:rowId xmlns:a16="http://schemas.microsoft.com/office/drawing/2014/main" val="826091621"/>
                  </a:ext>
                </a:extLst>
              </a:tr>
            </a:tbl>
          </a:graphicData>
        </a:graphic>
      </p:graphicFrame>
    </p:spTree>
    <p:extLst>
      <p:ext uri="{BB962C8B-B14F-4D97-AF65-F5344CB8AC3E}">
        <p14:creationId xmlns:p14="http://schemas.microsoft.com/office/powerpoint/2010/main" val="2315581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045DA-4C9B-4554-A5D8-E33446DA22CB}"/>
              </a:ext>
            </a:extLst>
          </p:cNvPr>
          <p:cNvSpPr/>
          <p:nvPr/>
        </p:nvSpPr>
        <p:spPr>
          <a:xfrm>
            <a:off x="-1" y="101881"/>
            <a:ext cx="12192001" cy="1569660"/>
          </a:xfrm>
          <a:prstGeom prst="rect">
            <a:avLst/>
          </a:prstGeom>
        </p:spPr>
        <p:txBody>
          <a:bodyPr wrap="square">
            <a:spAutoFit/>
          </a:bodyPr>
          <a:lstStyle/>
          <a:p>
            <a:pPr algn="just"/>
            <a:r>
              <a:rPr lang="en-US" sz="2400" dirty="0">
                <a:solidFill>
                  <a:srgbClr val="FFC000"/>
                </a:solidFill>
                <a:latin typeface="Cambria" panose="02040503050406030204" pitchFamily="18" charset="0"/>
                <a:ea typeface="Cambria" panose="02040503050406030204" pitchFamily="18" charset="0"/>
              </a:rPr>
              <a:t>Hybrid Computer (Analog + Digital)</a:t>
            </a:r>
          </a:p>
          <a:p>
            <a:pPr algn="just"/>
            <a:r>
              <a:rPr lang="en-US" sz="2400" dirty="0">
                <a:latin typeface="Cambria" panose="02040503050406030204" pitchFamily="18" charset="0"/>
                <a:ea typeface="Cambria" panose="02040503050406030204" pitchFamily="18" charset="0"/>
              </a:rPr>
              <a:t> A combination of computers those are capable of inputting and outputting in both digital and analog signals. A hybrid computer system setup offers a cost effective method of performing complex simulations.</a:t>
            </a:r>
          </a:p>
        </p:txBody>
      </p:sp>
      <p:sp>
        <p:nvSpPr>
          <p:cNvPr id="5" name="Rectangle 4">
            <a:extLst>
              <a:ext uri="{FF2B5EF4-FFF2-40B4-BE49-F238E27FC236}">
                <a16:creationId xmlns:a16="http://schemas.microsoft.com/office/drawing/2014/main" id="{5DE96588-ECD5-4449-B9FE-0752AFC18C9F}"/>
              </a:ext>
            </a:extLst>
          </p:cNvPr>
          <p:cNvSpPr/>
          <p:nvPr/>
        </p:nvSpPr>
        <p:spPr>
          <a:xfrm>
            <a:off x="0" y="1911256"/>
            <a:ext cx="12192000" cy="2677656"/>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Applications of hybrid Computer:</a:t>
            </a:r>
          </a:p>
          <a:p>
            <a:pPr algn="just"/>
            <a:r>
              <a:rPr lang="en-US" sz="2400" dirty="0">
                <a:latin typeface="Cambria" panose="02040503050406030204" pitchFamily="18" charset="0"/>
                <a:ea typeface="Cambria" panose="02040503050406030204" pitchFamily="18" charset="0"/>
              </a:rPr>
              <a:t>Hybrid computers are most commonly used in vast industries, research centers, organizations, and manufacturing firms (where many equations need to be solved).</a:t>
            </a: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Also, the solutions and uses of hybrid computers have proved to be much more detailed, accurate, and useful. Hybrid computers are used in scientific calculations, for nations’ defense and radar systems as well.</a:t>
            </a:r>
          </a:p>
        </p:txBody>
      </p:sp>
      <p:sp>
        <p:nvSpPr>
          <p:cNvPr id="8" name="Rectangle 7">
            <a:extLst>
              <a:ext uri="{FF2B5EF4-FFF2-40B4-BE49-F238E27FC236}">
                <a16:creationId xmlns:a16="http://schemas.microsoft.com/office/drawing/2014/main" id="{C06C0580-6B23-4CF3-ABA8-9800568FFC1C}"/>
              </a:ext>
            </a:extLst>
          </p:cNvPr>
          <p:cNvSpPr/>
          <p:nvPr/>
        </p:nvSpPr>
        <p:spPr>
          <a:xfrm>
            <a:off x="0" y="4645746"/>
            <a:ext cx="12192000" cy="1569660"/>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Examples:</a:t>
            </a:r>
          </a:p>
          <a:p>
            <a:r>
              <a:rPr lang="en-US" sz="2400" dirty="0">
                <a:latin typeface="Cambria" panose="02040503050406030204" pitchFamily="18" charset="0"/>
                <a:ea typeface="Cambria" panose="02040503050406030204" pitchFamily="18" charset="0"/>
              </a:rPr>
              <a:t>Auto Gasoline pump is the example of a hybrid computer, this device is installed on a petrol pump do not only to measure the amount of petrol but also to calculates its value, in this way It is capable of both functions i.e hybrid function.</a:t>
            </a:r>
          </a:p>
        </p:txBody>
      </p:sp>
    </p:spTree>
    <p:extLst>
      <p:ext uri="{BB962C8B-B14F-4D97-AF65-F5344CB8AC3E}">
        <p14:creationId xmlns:p14="http://schemas.microsoft.com/office/powerpoint/2010/main" val="6281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89E4B8-5F00-4731-BD75-ACB99AC77608}"/>
              </a:ext>
            </a:extLst>
          </p:cNvPr>
          <p:cNvSpPr/>
          <p:nvPr/>
        </p:nvSpPr>
        <p:spPr>
          <a:xfrm>
            <a:off x="34192" y="8764"/>
            <a:ext cx="5311903" cy="830997"/>
          </a:xfrm>
          <a:prstGeom prst="rect">
            <a:avLst/>
          </a:prstGeom>
        </p:spPr>
        <p:txBody>
          <a:bodyPr wrap="none">
            <a:spAutoFit/>
          </a:bodyPr>
          <a:lstStyle/>
          <a:p>
            <a:r>
              <a:rPr lang="en-US" sz="2400" dirty="0">
                <a:solidFill>
                  <a:srgbClr val="FFC000"/>
                </a:solidFill>
                <a:latin typeface="Cambria" panose="02040503050406030204" pitchFamily="18" charset="0"/>
                <a:ea typeface="Cambria" panose="02040503050406030204" pitchFamily="18" charset="0"/>
              </a:rPr>
              <a:t>Functional Components of a Computer:</a:t>
            </a:r>
          </a:p>
          <a:p>
            <a:endParaRPr lang="en-US" sz="2400" dirty="0">
              <a:solidFill>
                <a:srgbClr val="FFC000"/>
              </a:solidFill>
              <a:latin typeface="Cambria" panose="02040503050406030204" pitchFamily="18" charset="0"/>
              <a:ea typeface="Cambria" panose="02040503050406030204" pitchFamily="18" charset="0"/>
            </a:endParaRPr>
          </a:p>
        </p:txBody>
      </p:sp>
      <p:pic>
        <p:nvPicPr>
          <p:cNvPr id="1026" name="Picture 2" descr="https://media.geeksforgeeks.org/wp-content/cdn-uploads/Components-of-a-digital-computer.jpg">
            <a:extLst>
              <a:ext uri="{FF2B5EF4-FFF2-40B4-BE49-F238E27FC236}">
                <a16:creationId xmlns:a16="http://schemas.microsoft.com/office/drawing/2014/main" id="{5D38D8BD-787C-4ACC-ADCA-7E80B8C9BEC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90542" y="491084"/>
            <a:ext cx="6951931" cy="39613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C8C219-D5C8-44C6-BA52-B79EFB964372}"/>
              </a:ext>
            </a:extLst>
          </p:cNvPr>
          <p:cNvSpPr/>
          <p:nvPr/>
        </p:nvSpPr>
        <p:spPr>
          <a:xfrm>
            <a:off x="9380" y="4575406"/>
            <a:ext cx="12182620" cy="1323439"/>
          </a:xfrm>
          <a:prstGeom prst="rect">
            <a:avLst/>
          </a:prstGeom>
        </p:spPr>
        <p:txBody>
          <a:bodyPr wrap="square">
            <a:spAutoFit/>
          </a:bodyPr>
          <a:lstStyle/>
          <a:p>
            <a:r>
              <a:rPr lang="en-US" sz="2000" b="1" dirty="0">
                <a:solidFill>
                  <a:srgbClr val="FFC000"/>
                </a:solidFill>
                <a:latin typeface="Cambria" panose="02040503050406030204" pitchFamily="18" charset="0"/>
                <a:ea typeface="Cambria" panose="02040503050406030204" pitchFamily="18" charset="0"/>
              </a:rPr>
              <a:t>Input Unit :</a:t>
            </a:r>
            <a:r>
              <a:rPr lang="en-US" sz="2000" dirty="0">
                <a:latin typeface="Cambria" panose="02040503050406030204" pitchFamily="18" charset="0"/>
                <a:ea typeface="Cambria" panose="02040503050406030204" pitchFamily="18" charset="0"/>
              </a:rPr>
              <a:t>The input unit consists of input devices that are attached to the computer. These devices take input and convert it into binary language that the computer understands. Some of the common input devices are keyboard, mouse, joystick, scanner etc.</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011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59AF65-1657-4BB2-8781-F56E9E138620}"/>
              </a:ext>
            </a:extLst>
          </p:cNvPr>
          <p:cNvSpPr/>
          <p:nvPr/>
        </p:nvSpPr>
        <p:spPr>
          <a:xfrm>
            <a:off x="0" y="16468"/>
            <a:ext cx="12192000" cy="2246769"/>
          </a:xfrm>
          <a:prstGeom prst="rect">
            <a:avLst/>
          </a:prstGeom>
        </p:spPr>
        <p:txBody>
          <a:bodyPr wrap="square">
            <a:spAutoFit/>
          </a:bodyPr>
          <a:lstStyle/>
          <a:p>
            <a:pPr algn="just"/>
            <a:r>
              <a:rPr lang="en-US" sz="2000" b="1" dirty="0">
                <a:solidFill>
                  <a:srgbClr val="FFC000"/>
                </a:solidFill>
                <a:latin typeface="Cambria" panose="02040503050406030204" pitchFamily="18" charset="0"/>
                <a:ea typeface="Cambria" panose="02040503050406030204" pitchFamily="18" charset="0"/>
              </a:rPr>
              <a:t>Central Processing Unit (CPU) : </a:t>
            </a:r>
            <a:r>
              <a:rPr lang="en-US" sz="2000" dirty="0">
                <a:latin typeface="Cambria" panose="02040503050406030204" pitchFamily="18" charset="0"/>
                <a:ea typeface="Cambria" panose="02040503050406030204" pitchFamily="18" charset="0"/>
              </a:rPr>
              <a:t>Once the information is entered into the computer by the input device, the processor processes it. The CPU is called the brain of the computer because it is the control center of the computer. It first fetches instructions from memory and then interprets them so as to know what is to be done. If required, data is fetched from memory or input device. Thereafter CPU executes or performs the required computation and then either stores the output or displays on the output device. The CPU has three main components which are responsible for different functions – Arithmetic Logic Unit (ALU), Control Unit (CU) and Memory registers</a:t>
            </a:r>
          </a:p>
        </p:txBody>
      </p:sp>
      <p:sp>
        <p:nvSpPr>
          <p:cNvPr id="5" name="Rectangle 4">
            <a:extLst>
              <a:ext uri="{FF2B5EF4-FFF2-40B4-BE49-F238E27FC236}">
                <a16:creationId xmlns:a16="http://schemas.microsoft.com/office/drawing/2014/main" id="{882A3CD9-0628-4D60-9666-8F4DF5890BCD}"/>
              </a:ext>
            </a:extLst>
          </p:cNvPr>
          <p:cNvSpPr/>
          <p:nvPr/>
        </p:nvSpPr>
        <p:spPr>
          <a:xfrm>
            <a:off x="562708" y="2270481"/>
            <a:ext cx="11629292" cy="1323439"/>
          </a:xfrm>
          <a:prstGeom prst="rect">
            <a:avLst/>
          </a:prstGeom>
        </p:spPr>
        <p:txBody>
          <a:bodyPr wrap="square">
            <a:spAutoFit/>
          </a:bodyPr>
          <a:lstStyle/>
          <a:p>
            <a:pPr algn="just"/>
            <a:r>
              <a:rPr lang="en-US" sz="2000" b="1" dirty="0">
                <a:solidFill>
                  <a:srgbClr val="FFC000"/>
                </a:solidFill>
                <a:latin typeface="Cambria" panose="02040503050406030204" pitchFamily="18" charset="0"/>
                <a:ea typeface="Cambria" panose="02040503050406030204" pitchFamily="18" charset="0"/>
              </a:rPr>
              <a:t>Arithmetic and Logic Unit (ALU) : </a:t>
            </a:r>
            <a:r>
              <a:rPr lang="en-US" sz="2000" dirty="0">
                <a:latin typeface="Cambria" panose="02040503050406030204" pitchFamily="18" charset="0"/>
                <a:ea typeface="Cambria" panose="02040503050406030204" pitchFamily="18" charset="0"/>
              </a:rPr>
              <a:t>The ALU, as its name suggests performs mathematical calculations and takes logical decisions. Arithmetic calculations include addition, subtraction, multiplication and division. Logical decisions involve comparison of two data items to see which one is larger or smaller or equal.</a:t>
            </a:r>
          </a:p>
        </p:txBody>
      </p:sp>
      <p:sp>
        <p:nvSpPr>
          <p:cNvPr id="7" name="Rectangle 6">
            <a:extLst>
              <a:ext uri="{FF2B5EF4-FFF2-40B4-BE49-F238E27FC236}">
                <a16:creationId xmlns:a16="http://schemas.microsoft.com/office/drawing/2014/main" id="{B3144E29-D531-4D9C-9625-0E7748066D04}"/>
              </a:ext>
            </a:extLst>
          </p:cNvPr>
          <p:cNvSpPr/>
          <p:nvPr/>
        </p:nvSpPr>
        <p:spPr>
          <a:xfrm>
            <a:off x="520502" y="3482484"/>
            <a:ext cx="11671498" cy="1323439"/>
          </a:xfrm>
          <a:prstGeom prst="rect">
            <a:avLst/>
          </a:prstGeom>
        </p:spPr>
        <p:txBody>
          <a:bodyPr wrap="square">
            <a:spAutoFit/>
          </a:bodyPr>
          <a:lstStyle/>
          <a:p>
            <a:pPr algn="just"/>
            <a:r>
              <a:rPr lang="en-US" sz="2000" b="1" dirty="0">
                <a:solidFill>
                  <a:srgbClr val="FFC000"/>
                </a:solidFill>
                <a:latin typeface="Cambria" panose="02040503050406030204" pitchFamily="18" charset="0"/>
                <a:ea typeface="Cambria" panose="02040503050406030204" pitchFamily="18" charset="0"/>
              </a:rPr>
              <a:t>Control Unit : </a:t>
            </a:r>
            <a:r>
              <a:rPr lang="en-US" sz="2000" dirty="0">
                <a:latin typeface="Cambria" panose="02040503050406030204" pitchFamily="18" charset="0"/>
                <a:ea typeface="Cambria" panose="02040503050406030204" pitchFamily="18" charset="0"/>
              </a:rPr>
              <a:t>The Control unit coordinates and controls the data flow in and out of CPU and also controls all the operations of ALU, memory registers and also input/output units. It is also responsible for carrying out all the instructions stored in the program. It decodes the fetched instruction, interprets it and sends control signals to input/output devices until the required operation is done properly by ALU and memory.</a:t>
            </a:r>
          </a:p>
        </p:txBody>
      </p:sp>
      <p:sp>
        <p:nvSpPr>
          <p:cNvPr id="9" name="Rectangle 8">
            <a:extLst>
              <a:ext uri="{FF2B5EF4-FFF2-40B4-BE49-F238E27FC236}">
                <a16:creationId xmlns:a16="http://schemas.microsoft.com/office/drawing/2014/main" id="{F4E6AC1D-D376-4AF4-8624-7C3B49E956A0}"/>
              </a:ext>
            </a:extLst>
          </p:cNvPr>
          <p:cNvSpPr/>
          <p:nvPr/>
        </p:nvSpPr>
        <p:spPr>
          <a:xfrm>
            <a:off x="562708" y="4839512"/>
            <a:ext cx="11629292" cy="1938992"/>
          </a:xfrm>
          <a:prstGeom prst="rect">
            <a:avLst/>
          </a:prstGeom>
        </p:spPr>
        <p:txBody>
          <a:bodyPr wrap="square">
            <a:spAutoFit/>
          </a:bodyPr>
          <a:lstStyle/>
          <a:p>
            <a:pPr algn="just"/>
            <a:r>
              <a:rPr lang="en-US" sz="2000" b="1" dirty="0">
                <a:solidFill>
                  <a:srgbClr val="FFC000"/>
                </a:solidFill>
                <a:latin typeface="Cambria" panose="02040503050406030204" pitchFamily="18" charset="0"/>
                <a:ea typeface="Cambria" panose="02040503050406030204" pitchFamily="18" charset="0"/>
              </a:rPr>
              <a:t>Memory Registers : </a:t>
            </a:r>
            <a:r>
              <a:rPr lang="en-US" sz="2000" dirty="0">
                <a:latin typeface="Cambria" panose="02040503050406030204" pitchFamily="18" charset="0"/>
                <a:ea typeface="Cambria" panose="02040503050406030204" pitchFamily="18" charset="0"/>
              </a:rPr>
              <a:t>A register is a temporary unit of memory in the CPU. These are used to store the data which is directly used by the processor. Registers can be of different sizes(16 bit, 32 bit, 64 bit and so on) and each register inside the CPU has a specific function like storing data, storing an instruction, storing address of a location in memory etc. The user registers can be used by an assembly language programmer for storing operands, intermediate results etc. Accumulator (ACC) is the main register in the ALU and contains one of the operands of an operation to be performed in the ALU.</a:t>
            </a:r>
          </a:p>
        </p:txBody>
      </p:sp>
    </p:spTree>
    <p:extLst>
      <p:ext uri="{BB962C8B-B14F-4D97-AF65-F5344CB8AC3E}">
        <p14:creationId xmlns:p14="http://schemas.microsoft.com/office/powerpoint/2010/main" val="98319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CAD315-1E36-49C6-BF2F-447D29B32AE8}"/>
              </a:ext>
            </a:extLst>
          </p:cNvPr>
          <p:cNvSpPr/>
          <p:nvPr/>
        </p:nvSpPr>
        <p:spPr>
          <a:xfrm>
            <a:off x="0" y="11113"/>
            <a:ext cx="12192000" cy="2554545"/>
          </a:xfrm>
          <a:prstGeom prst="rect">
            <a:avLst/>
          </a:prstGeom>
        </p:spPr>
        <p:txBody>
          <a:bodyPr wrap="square">
            <a:spAutoFit/>
          </a:bodyPr>
          <a:lstStyle/>
          <a:p>
            <a:r>
              <a:rPr lang="en-US" sz="2000" b="1" dirty="0">
                <a:solidFill>
                  <a:srgbClr val="FFC000"/>
                </a:solidFill>
                <a:latin typeface="Cambria" panose="02040503050406030204" pitchFamily="18" charset="0"/>
                <a:ea typeface="Cambria" panose="02040503050406030204" pitchFamily="18" charset="0"/>
              </a:rPr>
              <a:t>Memory : </a:t>
            </a:r>
            <a:r>
              <a:rPr lang="en-US" sz="2000" dirty="0">
                <a:latin typeface="Cambria" panose="02040503050406030204" pitchFamily="18" charset="0"/>
                <a:ea typeface="Cambria" panose="02040503050406030204" pitchFamily="18" charset="0"/>
              </a:rPr>
              <a:t>Memory attached to the CPU is used for storage of data and instructions and is called internal memory The internal memory is divided into many storage locations, each of which can store data or instructions. Each memory location is of the same size and has an address. With the help of the address, the computer can read any memory location easily without having to search the entire memory. when a program is executed, it’s data is copied to the internal memory and is stored in the memory till the end of the execution. The internal memory is also called the Primary memory or Main memory. This memory is also called as RAM, i.e. Random Access Memory. The time of access of data is independent of its location in memory, therefore this memory is also called Random Access memory (RAM). Read this for different types of RAMs</a:t>
            </a:r>
          </a:p>
        </p:txBody>
      </p:sp>
      <p:sp>
        <p:nvSpPr>
          <p:cNvPr id="5" name="Rectangle 4">
            <a:extLst>
              <a:ext uri="{FF2B5EF4-FFF2-40B4-BE49-F238E27FC236}">
                <a16:creationId xmlns:a16="http://schemas.microsoft.com/office/drawing/2014/main" id="{999163D6-8C53-42DE-99B7-42461C3706F0}"/>
              </a:ext>
            </a:extLst>
          </p:cNvPr>
          <p:cNvSpPr/>
          <p:nvPr/>
        </p:nvSpPr>
        <p:spPr>
          <a:xfrm>
            <a:off x="0" y="2645955"/>
            <a:ext cx="12192000" cy="1015663"/>
          </a:xfrm>
          <a:prstGeom prst="rect">
            <a:avLst/>
          </a:prstGeom>
        </p:spPr>
        <p:txBody>
          <a:bodyPr wrap="square">
            <a:spAutoFit/>
          </a:bodyPr>
          <a:lstStyle/>
          <a:p>
            <a:pPr algn="just"/>
            <a:r>
              <a:rPr lang="en-US" sz="2000" b="1" dirty="0">
                <a:solidFill>
                  <a:srgbClr val="FFC000"/>
                </a:solidFill>
                <a:latin typeface="Cambria" panose="02040503050406030204" pitchFamily="18" charset="0"/>
                <a:ea typeface="Cambria" panose="02040503050406030204" pitchFamily="18" charset="0"/>
              </a:rPr>
              <a:t>Output Unit : </a:t>
            </a:r>
            <a:r>
              <a:rPr lang="en-US" sz="2000" dirty="0">
                <a:latin typeface="Cambria" panose="02040503050406030204" pitchFamily="18" charset="0"/>
                <a:ea typeface="Cambria" panose="02040503050406030204" pitchFamily="18" charset="0"/>
              </a:rPr>
              <a:t>The output unit consists of output devices that are attached with the computer. It converts the binary data coming from CPU to human understandable form. The common output devices are monitor, printer, plotter etc.</a:t>
            </a:r>
          </a:p>
        </p:txBody>
      </p:sp>
    </p:spTree>
    <p:extLst>
      <p:ext uri="{BB962C8B-B14F-4D97-AF65-F5344CB8AC3E}">
        <p14:creationId xmlns:p14="http://schemas.microsoft.com/office/powerpoint/2010/main" val="16105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64CBD7-AFA0-4197-A963-379FB80A776C}"/>
              </a:ext>
            </a:extLst>
          </p:cNvPr>
          <p:cNvSpPr/>
          <p:nvPr/>
        </p:nvSpPr>
        <p:spPr>
          <a:xfrm>
            <a:off x="15748" y="-5304"/>
            <a:ext cx="7144200" cy="461665"/>
          </a:xfrm>
          <a:prstGeom prst="rect">
            <a:avLst/>
          </a:prstGeom>
        </p:spPr>
        <p:txBody>
          <a:bodyPr wrap="none">
            <a:spAutoFit/>
          </a:bodyPr>
          <a:lstStyle/>
          <a:p>
            <a:r>
              <a:rPr lang="en-US" sz="2400" b="1" dirty="0">
                <a:solidFill>
                  <a:srgbClr val="FFC000"/>
                </a:solidFill>
                <a:latin typeface="Cambria" panose="02040503050406030204" pitchFamily="18" charset="0"/>
                <a:ea typeface="Cambria" panose="02040503050406030204" pitchFamily="18" charset="0"/>
              </a:rPr>
              <a:t>Interconnection between Functional Components</a:t>
            </a:r>
          </a:p>
        </p:txBody>
      </p:sp>
      <p:sp>
        <p:nvSpPr>
          <p:cNvPr id="5" name="Rectangle 4">
            <a:extLst>
              <a:ext uri="{FF2B5EF4-FFF2-40B4-BE49-F238E27FC236}">
                <a16:creationId xmlns:a16="http://schemas.microsoft.com/office/drawing/2014/main" id="{AE17C0A6-0871-422D-87D6-0842375A490D}"/>
              </a:ext>
            </a:extLst>
          </p:cNvPr>
          <p:cNvSpPr/>
          <p:nvPr/>
        </p:nvSpPr>
        <p:spPr>
          <a:xfrm>
            <a:off x="15748" y="403833"/>
            <a:ext cx="12176252" cy="163121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A computer consists of input unit that takes input, a CPU that processes the input and an output unit that produces output. All these devices communicate with each other through a common bus. A bus is a transmission path, made of a set of conducting wires over which data or information in the form of electric signals, is passed from one component to another in a computer. The bus can be of three types – Address bus, Data bus and Control Bus. </a:t>
            </a:r>
          </a:p>
        </p:txBody>
      </p:sp>
      <p:sp>
        <p:nvSpPr>
          <p:cNvPr id="7" name="Rectangle 6">
            <a:extLst>
              <a:ext uri="{FF2B5EF4-FFF2-40B4-BE49-F238E27FC236}">
                <a16:creationId xmlns:a16="http://schemas.microsoft.com/office/drawing/2014/main" id="{6B01D74D-C499-4733-BF8C-1DCB867BEFEA}"/>
              </a:ext>
            </a:extLst>
          </p:cNvPr>
          <p:cNvSpPr/>
          <p:nvPr/>
        </p:nvSpPr>
        <p:spPr>
          <a:xfrm>
            <a:off x="0" y="1952285"/>
            <a:ext cx="91440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Following figure shows the connection of various functional components: </a:t>
            </a:r>
          </a:p>
        </p:txBody>
      </p:sp>
      <p:pic>
        <p:nvPicPr>
          <p:cNvPr id="2050" name="Picture 2" descr="Connection of the functional components">
            <a:extLst>
              <a:ext uri="{FF2B5EF4-FFF2-40B4-BE49-F238E27FC236}">
                <a16:creationId xmlns:a16="http://schemas.microsoft.com/office/drawing/2014/main" id="{2C936F07-5E84-4FC2-A1BA-A4287E3D550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44774" y="2498190"/>
            <a:ext cx="7302451" cy="428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39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A084DD-9F0B-4A37-8E56-38F26F612EFB}"/>
              </a:ext>
            </a:extLst>
          </p:cNvPr>
          <p:cNvSpPr/>
          <p:nvPr/>
        </p:nvSpPr>
        <p:spPr>
          <a:xfrm>
            <a:off x="0" y="206888"/>
            <a:ext cx="12192000" cy="163121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The address bus carries the address location of the data or instruction. The data bus carries data from one component to another and the control bus carries the control signals. The system bus is the common communication path that carries signals to/from CPU, main memory and input/output devices. The input/output devices communicate with the system bus through the controller circuit which helps in managing various input/output devices attached to the computer.</a:t>
            </a:r>
          </a:p>
        </p:txBody>
      </p:sp>
      <p:sp>
        <p:nvSpPr>
          <p:cNvPr id="5" name="Rectangle 4">
            <a:extLst>
              <a:ext uri="{FF2B5EF4-FFF2-40B4-BE49-F238E27FC236}">
                <a16:creationId xmlns:a16="http://schemas.microsoft.com/office/drawing/2014/main" id="{39754F53-F37A-4FC2-812A-30FC9FD0393B}"/>
              </a:ext>
            </a:extLst>
          </p:cNvPr>
          <p:cNvSpPr/>
          <p:nvPr/>
        </p:nvSpPr>
        <p:spPr>
          <a:xfrm>
            <a:off x="9146" y="1921971"/>
            <a:ext cx="12218217" cy="2923877"/>
          </a:xfrm>
          <a:prstGeom prst="rect">
            <a:avLst/>
          </a:prstGeom>
        </p:spPr>
        <p:txBody>
          <a:bodyPr wrap="none">
            <a:spAutoFit/>
          </a:bodyPr>
          <a:lstStyle/>
          <a:p>
            <a:r>
              <a:rPr lang="en-US" sz="2400" b="1" dirty="0">
                <a:solidFill>
                  <a:srgbClr val="FFC000"/>
                </a:solidFill>
                <a:latin typeface="Cambria" panose="02040503050406030204" pitchFamily="18" charset="0"/>
                <a:ea typeface="Cambria" panose="02040503050406030204" pitchFamily="18" charset="0"/>
              </a:rPr>
              <a:t>Basics of Computer and its Operations</a:t>
            </a:r>
          </a:p>
          <a:p>
            <a:r>
              <a:rPr lang="en-US" sz="2000" dirty="0">
                <a:latin typeface="Cambria" panose="02040503050406030204" pitchFamily="18" charset="0"/>
                <a:ea typeface="Cambria" panose="02040503050406030204" pitchFamily="18" charset="0"/>
              </a:rPr>
              <a:t>Computer is a device that transforms data into meaningful information. It processes the input according to the </a:t>
            </a:r>
          </a:p>
          <a:p>
            <a:r>
              <a:rPr lang="en-US" sz="2000" dirty="0">
                <a:latin typeface="Cambria" panose="02040503050406030204" pitchFamily="18" charset="0"/>
                <a:ea typeface="Cambria" panose="02040503050406030204" pitchFamily="18" charset="0"/>
              </a:rPr>
              <a:t>set of instructions provided to it by the user and gives the desired output quickly. A Computer can perform the </a:t>
            </a:r>
          </a:p>
          <a:p>
            <a:r>
              <a:rPr lang="en-US" sz="2000" dirty="0">
                <a:latin typeface="Cambria" panose="02040503050406030204" pitchFamily="18" charset="0"/>
                <a:ea typeface="Cambria" panose="02040503050406030204" pitchFamily="18" charset="0"/>
              </a:rPr>
              <a:t>following set of functions:</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Accept data</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Store data</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Process data as desired</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Retrieve the stored data as and when required</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Print the result in desired format.</a:t>
            </a:r>
          </a:p>
        </p:txBody>
      </p:sp>
    </p:spTree>
    <p:extLst>
      <p:ext uri="{BB962C8B-B14F-4D97-AF65-F5344CB8AC3E}">
        <p14:creationId xmlns:p14="http://schemas.microsoft.com/office/powerpoint/2010/main" val="408924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BA2E83-695A-46C1-B0FA-DA526D014060}"/>
              </a:ext>
            </a:extLst>
          </p:cNvPr>
          <p:cNvSpPr/>
          <p:nvPr/>
        </p:nvSpPr>
        <p:spPr>
          <a:xfrm>
            <a:off x="18923" y="8763"/>
            <a:ext cx="2692340" cy="830997"/>
          </a:xfrm>
          <a:prstGeom prst="rect">
            <a:avLst/>
          </a:prstGeom>
        </p:spPr>
        <p:txBody>
          <a:bodyPr wrap="none">
            <a:spAutoFit/>
          </a:bodyPr>
          <a:lstStyle/>
          <a:p>
            <a:r>
              <a:rPr lang="en-US" sz="2400" b="1" dirty="0">
                <a:solidFill>
                  <a:srgbClr val="FFC000"/>
                </a:solidFill>
                <a:latin typeface="Cambria" panose="02040503050406030204" pitchFamily="18" charset="0"/>
                <a:ea typeface="Cambria" panose="02040503050406030204" pitchFamily="18" charset="0"/>
              </a:rPr>
              <a:t>Types of Software</a:t>
            </a:r>
          </a:p>
          <a:p>
            <a:endParaRPr lang="en-US" sz="2400" b="1" dirty="0">
              <a:solidFill>
                <a:srgbClr val="FFC000"/>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C55E1D10-E0AB-48D6-AB94-D921B6D548A5}"/>
              </a:ext>
            </a:extLst>
          </p:cNvPr>
          <p:cNvSpPr/>
          <p:nvPr/>
        </p:nvSpPr>
        <p:spPr>
          <a:xfrm>
            <a:off x="18923" y="623561"/>
            <a:ext cx="12173077" cy="3477875"/>
          </a:xfrm>
          <a:prstGeom prst="rect">
            <a:avLst/>
          </a:prstGeom>
        </p:spPr>
        <p:txBody>
          <a:bodyPr wrap="square">
            <a:spAutoFit/>
          </a:bodyPr>
          <a:lstStyle/>
          <a:p>
            <a:r>
              <a:rPr lang="en-US" sz="2000" dirty="0">
                <a:solidFill>
                  <a:srgbClr val="FFC000"/>
                </a:solidFill>
                <a:latin typeface="Cambria" panose="02040503050406030204" pitchFamily="18" charset="0"/>
                <a:ea typeface="Cambria" panose="02040503050406030204" pitchFamily="18" charset="0"/>
              </a:rPr>
              <a:t>System Software : </a:t>
            </a:r>
            <a:r>
              <a:rPr lang="en-US" sz="2000" dirty="0">
                <a:latin typeface="Cambria" panose="02040503050406030204" pitchFamily="18" charset="0"/>
                <a:ea typeface="Cambria" panose="02040503050406030204" pitchFamily="18" charset="0"/>
              </a:rPr>
              <a:t>These are those software, without which our PC, laptop won’t run, i.e it is must for a device to be operating.</a:t>
            </a:r>
          </a:p>
          <a:p>
            <a:r>
              <a:rPr lang="en-US" sz="2000" dirty="0">
                <a:latin typeface="Cambria" panose="02040503050406030204" pitchFamily="18" charset="0"/>
                <a:ea typeface="Cambria" panose="02040503050406030204" pitchFamily="18" charset="0"/>
              </a:rPr>
              <a:t>For Example: Linux, Unix, Windows etc.</a:t>
            </a:r>
          </a:p>
          <a:p>
            <a:endParaRPr lang="en-US" sz="2000" dirty="0">
              <a:latin typeface="Cambria" panose="02040503050406030204" pitchFamily="18" charset="0"/>
              <a:ea typeface="Cambria" panose="02040503050406030204" pitchFamily="18" charset="0"/>
            </a:endParaRPr>
          </a:p>
          <a:p>
            <a:r>
              <a:rPr lang="en-US" sz="2000" dirty="0">
                <a:solidFill>
                  <a:srgbClr val="FFC000"/>
                </a:solidFill>
                <a:latin typeface="Cambria" panose="02040503050406030204" pitchFamily="18" charset="0"/>
                <a:ea typeface="Cambria" panose="02040503050406030204" pitchFamily="18" charset="0"/>
              </a:rPr>
              <a:t>Application Software : </a:t>
            </a:r>
            <a:r>
              <a:rPr lang="en-US" sz="2000" dirty="0">
                <a:latin typeface="Cambria" panose="02040503050406030204" pitchFamily="18" charset="0"/>
                <a:ea typeface="Cambria" panose="02040503050406030204" pitchFamily="18" charset="0"/>
              </a:rPr>
              <a:t>These are those software, without which our PC, laptop can run, i.e these software are not necessary for a device to be operating.</a:t>
            </a:r>
          </a:p>
          <a:p>
            <a:r>
              <a:rPr lang="en-US" sz="2000" dirty="0">
                <a:latin typeface="Cambria" panose="02040503050406030204" pitchFamily="18" charset="0"/>
                <a:ea typeface="Cambria" panose="02040503050406030204" pitchFamily="18" charset="0"/>
              </a:rPr>
              <a:t>For Example: Facebook, What’s App, Games.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NOTE: In Earlier times i.e before 1970s,for making both these software we have to learn different languages.</a:t>
            </a:r>
          </a:p>
          <a:p>
            <a:r>
              <a:rPr lang="en-US" sz="2000" dirty="0">
                <a:latin typeface="Cambria" panose="02040503050406030204" pitchFamily="18" charset="0"/>
                <a:ea typeface="Cambria" panose="02040503050406030204" pitchFamily="18" charset="0"/>
              </a:rPr>
              <a:t>For Example, Assembly language was used for System Software whereas Pascal, Cubel, etc. were used for making Application Software</a:t>
            </a:r>
          </a:p>
        </p:txBody>
      </p:sp>
    </p:spTree>
    <p:extLst>
      <p:ext uri="{BB962C8B-B14F-4D97-AF65-F5344CB8AC3E}">
        <p14:creationId xmlns:p14="http://schemas.microsoft.com/office/powerpoint/2010/main" val="194397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73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5419A-863E-4043-A0BC-5988D62ADDDB}"/>
              </a:ext>
            </a:extLst>
          </p:cNvPr>
          <p:cNvSpPr txBox="1"/>
          <p:nvPr/>
        </p:nvSpPr>
        <p:spPr>
          <a:xfrm>
            <a:off x="4937760" y="14062"/>
            <a:ext cx="1712328" cy="523220"/>
          </a:xfrm>
          <a:prstGeom prst="rect">
            <a:avLst/>
          </a:prstGeom>
          <a:noFill/>
        </p:spPr>
        <p:txBody>
          <a:bodyPr wrap="none" rtlCol="0">
            <a:spAutoFit/>
          </a:bodyPr>
          <a:lstStyle/>
          <a:p>
            <a:r>
              <a:rPr lang="en-US" sz="2800" dirty="0">
                <a:latin typeface="Cambria" panose="02040503050406030204" pitchFamily="18" charset="0"/>
                <a:ea typeface="Cambria" panose="02040503050406030204" pitchFamily="18" charset="0"/>
              </a:rPr>
              <a:t>Questions</a:t>
            </a:r>
          </a:p>
        </p:txBody>
      </p:sp>
      <p:sp>
        <p:nvSpPr>
          <p:cNvPr id="3" name="TextBox 2">
            <a:extLst>
              <a:ext uri="{FF2B5EF4-FFF2-40B4-BE49-F238E27FC236}">
                <a16:creationId xmlns:a16="http://schemas.microsoft.com/office/drawing/2014/main" id="{FD9BEF89-F4DE-44F3-9A75-2BBA615B3104}"/>
              </a:ext>
            </a:extLst>
          </p:cNvPr>
          <p:cNvSpPr txBox="1"/>
          <p:nvPr/>
        </p:nvSpPr>
        <p:spPr>
          <a:xfrm>
            <a:off x="956603" y="1097280"/>
            <a:ext cx="7089633" cy="1938992"/>
          </a:xfrm>
          <a:prstGeom prst="rect">
            <a:avLst/>
          </a:prstGeom>
          <a:noFill/>
        </p:spPr>
        <p:txBody>
          <a:bodyPr wrap="none" rtlCol="0">
            <a:spAutoFit/>
          </a:bodyPr>
          <a:lstStyle/>
          <a:p>
            <a:pPr marL="342900" indent="-342900">
              <a:buAutoNum type="arabicPeriod"/>
            </a:pPr>
            <a:r>
              <a:rPr lang="en-US" sz="2000" dirty="0">
                <a:latin typeface="Cambria" panose="02040503050406030204" pitchFamily="18" charset="0"/>
                <a:ea typeface="Cambria" panose="02040503050406030204" pitchFamily="18" charset="0"/>
              </a:rPr>
              <a:t>Explain generations of computers.</a:t>
            </a:r>
          </a:p>
          <a:p>
            <a:pPr marL="342900" indent="-342900">
              <a:buAutoNum type="arabicPeriod"/>
            </a:pPr>
            <a:r>
              <a:rPr lang="en-US" sz="2000" dirty="0">
                <a:latin typeface="Cambria" panose="02040503050406030204" pitchFamily="18" charset="0"/>
                <a:ea typeface="Cambria" panose="02040503050406030204" pitchFamily="18" charset="0"/>
              </a:rPr>
              <a:t>Describe the classification of computers.</a:t>
            </a:r>
          </a:p>
          <a:p>
            <a:pPr marL="342900" indent="-342900">
              <a:buAutoNum type="arabicPeriod"/>
            </a:pPr>
            <a:r>
              <a:rPr lang="en-US" sz="2000" dirty="0">
                <a:latin typeface="Cambria" panose="02040503050406030204" pitchFamily="18" charset="0"/>
                <a:ea typeface="Cambria" panose="02040503050406030204" pitchFamily="18" charset="0"/>
              </a:rPr>
              <a:t>Explain computer types based on its size, purpose and type.</a:t>
            </a:r>
          </a:p>
          <a:p>
            <a:pPr marL="342900" indent="-342900">
              <a:buAutoNum type="arabicPeriod"/>
            </a:pPr>
            <a:r>
              <a:rPr lang="en-US" sz="2000" dirty="0">
                <a:latin typeface="Cambria" panose="02040503050406030204" pitchFamily="18" charset="0"/>
                <a:ea typeface="Cambria" panose="02040503050406030204" pitchFamily="18" charset="0"/>
              </a:rPr>
              <a:t>Distinguish between Analog computer and Digital computer.</a:t>
            </a:r>
          </a:p>
          <a:p>
            <a:pPr marL="342900" indent="-342900">
              <a:buAutoNum type="arabicPeriod"/>
            </a:pPr>
            <a:r>
              <a:rPr lang="en-US" sz="2000" dirty="0">
                <a:latin typeface="Cambria" panose="02040503050406030204" pitchFamily="18" charset="0"/>
                <a:ea typeface="Cambria" panose="02040503050406030204" pitchFamily="18" charset="0"/>
              </a:rPr>
              <a:t>Explain functional components of a computer.</a:t>
            </a:r>
          </a:p>
          <a:p>
            <a:pPr marL="342900" indent="-342900">
              <a:buAutoNum type="arabicPeriod"/>
            </a:pPr>
            <a:r>
              <a:rPr lang="en-US" sz="2000" dirty="0">
                <a:latin typeface="Cambria" panose="02040503050406030204" pitchFamily="18" charset="0"/>
                <a:ea typeface="Cambria" panose="02040503050406030204" pitchFamily="18" charset="0"/>
              </a:rPr>
              <a:t>Show functional components and their interconnections.</a:t>
            </a:r>
          </a:p>
        </p:txBody>
      </p:sp>
    </p:spTree>
    <p:extLst>
      <p:ext uri="{BB962C8B-B14F-4D97-AF65-F5344CB8AC3E}">
        <p14:creationId xmlns:p14="http://schemas.microsoft.com/office/powerpoint/2010/main" val="277822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E75105-8CDD-4B11-A2AB-AECB5F39D74E}"/>
              </a:ext>
            </a:extLst>
          </p:cNvPr>
          <p:cNvSpPr/>
          <p:nvPr/>
        </p:nvSpPr>
        <p:spPr>
          <a:xfrm>
            <a:off x="0" y="7649"/>
            <a:ext cx="12191999"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Second Generation Computers: Transistors (1956-1963)</a:t>
            </a:r>
          </a:p>
        </p:txBody>
      </p:sp>
      <p:graphicFrame>
        <p:nvGraphicFramePr>
          <p:cNvPr id="2" name="Table 1">
            <a:extLst>
              <a:ext uri="{FF2B5EF4-FFF2-40B4-BE49-F238E27FC236}">
                <a16:creationId xmlns:a16="http://schemas.microsoft.com/office/drawing/2014/main" id="{A0017088-B770-48CF-8AB4-55BEF7CA94A9}"/>
              </a:ext>
            </a:extLst>
          </p:cNvPr>
          <p:cNvGraphicFramePr>
            <a:graphicFrameLocks noGrp="1"/>
          </p:cNvGraphicFramePr>
          <p:nvPr>
            <p:extLst>
              <p:ext uri="{D42A27DB-BD31-4B8C-83A1-F6EECF244321}">
                <p14:modId xmlns:p14="http://schemas.microsoft.com/office/powerpoint/2010/main" val="973150063"/>
              </p:ext>
            </p:extLst>
          </p:nvPr>
        </p:nvGraphicFramePr>
        <p:xfrm>
          <a:off x="1023427" y="698854"/>
          <a:ext cx="10131425" cy="5989320"/>
        </p:xfrm>
        <a:graphic>
          <a:graphicData uri="http://schemas.openxmlformats.org/drawingml/2006/table">
            <a:tbl>
              <a:tblPr/>
              <a:tblGrid>
                <a:gridCol w="4974712">
                  <a:extLst>
                    <a:ext uri="{9D8B030D-6E8A-4147-A177-3AD203B41FA5}">
                      <a16:colId xmlns:a16="http://schemas.microsoft.com/office/drawing/2014/main" val="1619101328"/>
                    </a:ext>
                  </a:extLst>
                </a:gridCol>
                <a:gridCol w="5156713">
                  <a:extLst>
                    <a:ext uri="{9D8B030D-6E8A-4147-A177-3AD203B41FA5}">
                      <a16:colId xmlns:a16="http://schemas.microsoft.com/office/drawing/2014/main" val="2242621245"/>
                    </a:ext>
                  </a:extLst>
                </a:gridCol>
              </a:tblGrid>
              <a:tr h="0">
                <a:tc>
                  <a:txBody>
                    <a:bodyPr/>
                    <a:lstStyle/>
                    <a:p>
                      <a:pPr algn="l" fontAlgn="base"/>
                      <a:r>
                        <a:rPr lang="en-US" sz="2400" b="0">
                          <a:effectLst/>
                          <a:latin typeface="Cambria" panose="02040503050406030204" pitchFamily="18" charset="0"/>
                          <a:ea typeface="Cambria" panose="02040503050406030204" pitchFamily="18" charset="0"/>
                        </a:rPr>
                        <a:t>Main electronic component</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Transistor.</a:t>
                      </a:r>
                    </a:p>
                  </a:txBody>
                  <a:tcPr marL="95250" marR="95250" marT="133350" marB="133350" anchor="ctr">
                    <a:lnL>
                      <a:noFill/>
                    </a:lnL>
                    <a:lnR>
                      <a:noFill/>
                    </a:lnR>
                    <a:lnT>
                      <a:noFill/>
                    </a:lnT>
                    <a:lnB>
                      <a:noFill/>
                    </a:lnB>
                    <a:noFill/>
                  </a:tcPr>
                </a:tc>
                <a:extLst>
                  <a:ext uri="{0D108BD9-81ED-4DB2-BD59-A6C34878D82A}">
                    <a16:rowId xmlns:a16="http://schemas.microsoft.com/office/drawing/2014/main" val="4135835193"/>
                  </a:ext>
                </a:extLst>
              </a:tr>
              <a:tr h="0">
                <a:tc>
                  <a:txBody>
                    <a:bodyPr/>
                    <a:lstStyle/>
                    <a:p>
                      <a:pPr algn="l" fontAlgn="base"/>
                      <a:r>
                        <a:rPr lang="en-US" sz="2400" b="0">
                          <a:effectLst/>
                          <a:latin typeface="Cambria" panose="02040503050406030204" pitchFamily="18" charset="0"/>
                          <a:ea typeface="Cambria" panose="02040503050406030204" pitchFamily="18" charset="0"/>
                        </a:rPr>
                        <a:t>Programming language</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Machine language and assembly language.</a:t>
                      </a:r>
                    </a:p>
                  </a:txBody>
                  <a:tcPr marL="95250" marR="95250" marT="133350" marB="133350" anchor="ctr">
                    <a:lnL>
                      <a:noFill/>
                    </a:lnL>
                    <a:lnR>
                      <a:noFill/>
                    </a:lnR>
                    <a:lnT>
                      <a:noFill/>
                    </a:lnT>
                    <a:lnB>
                      <a:noFill/>
                    </a:lnB>
                    <a:noFill/>
                  </a:tcPr>
                </a:tc>
                <a:extLst>
                  <a:ext uri="{0D108BD9-81ED-4DB2-BD59-A6C34878D82A}">
                    <a16:rowId xmlns:a16="http://schemas.microsoft.com/office/drawing/2014/main" val="3240250534"/>
                  </a:ext>
                </a:extLst>
              </a:tr>
              <a:tr h="0">
                <a:tc>
                  <a:txBody>
                    <a:bodyPr/>
                    <a:lstStyle/>
                    <a:p>
                      <a:pPr algn="l" fontAlgn="base"/>
                      <a:r>
                        <a:rPr lang="en-US" sz="2400" b="0" dirty="0">
                          <a:effectLst/>
                          <a:latin typeface="Cambria" panose="02040503050406030204" pitchFamily="18" charset="0"/>
                          <a:ea typeface="Cambria" panose="02040503050406030204" pitchFamily="18" charset="0"/>
                        </a:rPr>
                        <a:t>Memory</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Magnetic core and magnetic tape/disk.</a:t>
                      </a:r>
                    </a:p>
                  </a:txBody>
                  <a:tcPr marL="95250" marR="95250" marT="133350" marB="133350" anchor="ctr">
                    <a:lnL>
                      <a:noFill/>
                    </a:lnL>
                    <a:lnR>
                      <a:noFill/>
                    </a:lnR>
                    <a:lnT>
                      <a:noFill/>
                    </a:lnT>
                    <a:lnB>
                      <a:noFill/>
                    </a:lnB>
                    <a:noFill/>
                  </a:tcPr>
                </a:tc>
                <a:extLst>
                  <a:ext uri="{0D108BD9-81ED-4DB2-BD59-A6C34878D82A}">
                    <a16:rowId xmlns:a16="http://schemas.microsoft.com/office/drawing/2014/main" val="2739858138"/>
                  </a:ext>
                </a:extLst>
              </a:tr>
              <a:tr h="0">
                <a:tc>
                  <a:txBody>
                    <a:bodyPr/>
                    <a:lstStyle/>
                    <a:p>
                      <a:pPr algn="l" fontAlgn="base"/>
                      <a:r>
                        <a:rPr lang="en-US" sz="2400" b="0">
                          <a:effectLst/>
                          <a:latin typeface="Cambria" panose="02040503050406030204" pitchFamily="18" charset="0"/>
                          <a:ea typeface="Cambria" panose="02040503050406030204" pitchFamily="18" charset="0"/>
                        </a:rPr>
                        <a:t>Input/output devices</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Magnetic tape and punched cards.</a:t>
                      </a:r>
                    </a:p>
                  </a:txBody>
                  <a:tcPr marL="95250" marR="95250" marT="133350" marB="133350" anchor="ctr">
                    <a:lnL>
                      <a:noFill/>
                    </a:lnL>
                    <a:lnR>
                      <a:noFill/>
                    </a:lnR>
                    <a:lnT>
                      <a:noFill/>
                    </a:lnT>
                    <a:lnB>
                      <a:noFill/>
                    </a:lnB>
                    <a:noFill/>
                  </a:tcPr>
                </a:tc>
                <a:extLst>
                  <a:ext uri="{0D108BD9-81ED-4DB2-BD59-A6C34878D82A}">
                    <a16:rowId xmlns:a16="http://schemas.microsoft.com/office/drawing/2014/main" val="2478227225"/>
                  </a:ext>
                </a:extLst>
              </a:tr>
              <a:tr h="0">
                <a:tc>
                  <a:txBody>
                    <a:bodyPr/>
                    <a:lstStyle/>
                    <a:p>
                      <a:pPr algn="l" fontAlgn="base"/>
                      <a:r>
                        <a:rPr lang="en-US" sz="2400" b="0">
                          <a:effectLst/>
                          <a:latin typeface="Cambria" panose="02040503050406030204" pitchFamily="18" charset="0"/>
                          <a:ea typeface="Cambria" panose="02040503050406030204" pitchFamily="18" charset="0"/>
                        </a:rPr>
                        <a:t>Power and size</a:t>
                      </a:r>
                    </a:p>
                  </a:txBody>
                  <a:tcPr anchor="ctr">
                    <a:lnL>
                      <a:noFill/>
                    </a:lnL>
                    <a:lnR>
                      <a:noFill/>
                    </a:lnR>
                    <a:lnT>
                      <a:noFill/>
                    </a:lnT>
                    <a:lnB>
                      <a:noFill/>
                    </a:lnB>
                    <a:noFill/>
                  </a:tcPr>
                </a:tc>
                <a:tc>
                  <a:txBody>
                    <a:bodyPr/>
                    <a:lstStyle/>
                    <a:p>
                      <a:pPr algn="l" fontAlgn="base"/>
                      <a:r>
                        <a:rPr lang="en-US" sz="2400" b="0">
                          <a:effectLst/>
                          <a:latin typeface="Cambria" panose="02040503050406030204" pitchFamily="18" charset="0"/>
                          <a:ea typeface="Cambria" panose="02040503050406030204" pitchFamily="18" charset="0"/>
                        </a:rPr>
                        <a:t>Smaller in size, low power consumption, and generated less heat (in comparison with the first generation computers).</a:t>
                      </a:r>
                    </a:p>
                  </a:txBody>
                  <a:tcPr marL="95250" marR="95250" marT="133350" marB="133350" anchor="ctr">
                    <a:lnL>
                      <a:noFill/>
                    </a:lnL>
                    <a:lnR>
                      <a:noFill/>
                    </a:lnR>
                    <a:lnT>
                      <a:noFill/>
                    </a:lnT>
                    <a:lnB>
                      <a:noFill/>
                    </a:lnB>
                    <a:noFill/>
                  </a:tcPr>
                </a:tc>
                <a:extLst>
                  <a:ext uri="{0D108BD9-81ED-4DB2-BD59-A6C34878D82A}">
                    <a16:rowId xmlns:a16="http://schemas.microsoft.com/office/drawing/2014/main" val="1947247786"/>
                  </a:ext>
                </a:extLst>
              </a:tr>
              <a:tr h="0">
                <a:tc>
                  <a:txBody>
                    <a:bodyPr/>
                    <a:lstStyle/>
                    <a:p>
                      <a:pPr algn="l" fontAlgn="base"/>
                      <a:r>
                        <a:rPr lang="en-US" sz="2400" b="0">
                          <a:effectLst/>
                          <a:latin typeface="Cambria" panose="02040503050406030204" pitchFamily="18" charset="0"/>
                          <a:ea typeface="Cambria" panose="02040503050406030204" pitchFamily="18" charset="0"/>
                        </a:rPr>
                        <a:t>Examples of second generation</a:t>
                      </a:r>
                    </a:p>
                  </a:txBody>
                  <a:tcPr anchor="ctr">
                    <a:lnL>
                      <a:noFill/>
                    </a:lnL>
                    <a:lnR>
                      <a:noFill/>
                    </a:lnR>
                    <a:lnT>
                      <a:noFill/>
                    </a:lnT>
                    <a:lnB>
                      <a:noFill/>
                    </a:lnB>
                    <a:noFill/>
                  </a:tcPr>
                </a:tc>
                <a:tc>
                  <a:txBody>
                    <a:bodyPr/>
                    <a:lstStyle/>
                    <a:p>
                      <a:pPr algn="l" fontAlgn="base"/>
                      <a:r>
                        <a:rPr lang="en-US" sz="2400" b="0" dirty="0">
                          <a:effectLst/>
                          <a:latin typeface="Cambria" panose="02040503050406030204" pitchFamily="18" charset="0"/>
                          <a:ea typeface="Cambria" panose="02040503050406030204" pitchFamily="18" charset="0"/>
                        </a:rPr>
                        <a:t>PDP-8, IBM1400 series, IBM 7090 and 7094, UNIVAC 1107, CDC 3600 etc.</a:t>
                      </a:r>
                    </a:p>
                  </a:txBody>
                  <a:tcPr marL="95250" marR="95250" marT="133350" marB="133350" anchor="ctr">
                    <a:lnL>
                      <a:noFill/>
                    </a:lnL>
                    <a:lnR>
                      <a:noFill/>
                    </a:lnR>
                    <a:lnT>
                      <a:noFill/>
                    </a:lnT>
                    <a:lnB>
                      <a:noFill/>
                    </a:lnB>
                    <a:noFill/>
                  </a:tcPr>
                </a:tc>
                <a:extLst>
                  <a:ext uri="{0D108BD9-81ED-4DB2-BD59-A6C34878D82A}">
                    <a16:rowId xmlns:a16="http://schemas.microsoft.com/office/drawing/2014/main" val="1835437839"/>
                  </a:ext>
                </a:extLst>
              </a:tr>
            </a:tbl>
          </a:graphicData>
        </a:graphic>
      </p:graphicFrame>
    </p:spTree>
    <p:extLst>
      <p:ext uri="{BB962C8B-B14F-4D97-AF65-F5344CB8AC3E}">
        <p14:creationId xmlns:p14="http://schemas.microsoft.com/office/powerpoint/2010/main" val="32971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C0A1C2-279D-4EF9-AB86-5E1CC305C630}"/>
              </a:ext>
            </a:extLst>
          </p:cNvPr>
          <p:cNvSpPr/>
          <p:nvPr/>
        </p:nvSpPr>
        <p:spPr>
          <a:xfrm>
            <a:off x="6292" y="7650"/>
            <a:ext cx="12185708" cy="523220"/>
          </a:xfrm>
          <a:prstGeom prst="rect">
            <a:avLst/>
          </a:prstGeom>
        </p:spPr>
        <p:txBody>
          <a:bodyPr wrap="square">
            <a:spAutoFit/>
          </a:bodyPr>
          <a:lstStyle/>
          <a:p>
            <a:pPr algn="ctr"/>
            <a:r>
              <a:rPr lang="en-US" sz="2800" dirty="0">
                <a:solidFill>
                  <a:srgbClr val="FFC000"/>
                </a:solidFill>
                <a:latin typeface="Cambria" panose="02040503050406030204" pitchFamily="18" charset="0"/>
                <a:ea typeface="Cambria" panose="02040503050406030204" pitchFamily="18" charset="0"/>
              </a:rPr>
              <a:t>Third Generation Computers (1964-1971)</a:t>
            </a:r>
          </a:p>
        </p:txBody>
      </p:sp>
      <p:graphicFrame>
        <p:nvGraphicFramePr>
          <p:cNvPr id="5" name="Table 4">
            <a:extLst>
              <a:ext uri="{FF2B5EF4-FFF2-40B4-BE49-F238E27FC236}">
                <a16:creationId xmlns:a16="http://schemas.microsoft.com/office/drawing/2014/main" id="{301BBB48-9737-415C-A292-CC1490CFC933}"/>
              </a:ext>
            </a:extLst>
          </p:cNvPr>
          <p:cNvGraphicFramePr>
            <a:graphicFrameLocks noGrp="1"/>
          </p:cNvGraphicFramePr>
          <p:nvPr>
            <p:extLst>
              <p:ext uri="{D42A27DB-BD31-4B8C-83A1-F6EECF244321}">
                <p14:modId xmlns:p14="http://schemas.microsoft.com/office/powerpoint/2010/main" val="1292733214"/>
              </p:ext>
            </p:extLst>
          </p:nvPr>
        </p:nvGraphicFramePr>
        <p:xfrm>
          <a:off x="137159" y="896092"/>
          <a:ext cx="8066855" cy="4640580"/>
        </p:xfrm>
        <a:graphic>
          <a:graphicData uri="http://schemas.openxmlformats.org/drawingml/2006/table">
            <a:tbl>
              <a:tblPr>
                <a:tableStyleId>{2D5ABB26-0587-4C30-8999-92F81FD0307C}</a:tableStyleId>
              </a:tblPr>
              <a:tblGrid>
                <a:gridCol w="2910142">
                  <a:extLst>
                    <a:ext uri="{9D8B030D-6E8A-4147-A177-3AD203B41FA5}">
                      <a16:colId xmlns:a16="http://schemas.microsoft.com/office/drawing/2014/main" val="2395051669"/>
                    </a:ext>
                  </a:extLst>
                </a:gridCol>
                <a:gridCol w="5156713">
                  <a:extLst>
                    <a:ext uri="{9D8B030D-6E8A-4147-A177-3AD203B41FA5}">
                      <a16:colId xmlns:a16="http://schemas.microsoft.com/office/drawing/2014/main" val="2721835088"/>
                    </a:ext>
                  </a:extLst>
                </a:gridCol>
              </a:tblGrid>
              <a:tr h="0">
                <a:tc>
                  <a:txBody>
                    <a:bodyPr/>
                    <a:lstStyle/>
                    <a:p>
                      <a:pPr algn="l" fontAlgn="base"/>
                      <a:r>
                        <a:rPr lang="en-US" sz="2400">
                          <a:effectLst/>
                          <a:latin typeface="Cambria" panose="02040503050406030204" pitchFamily="18" charset="0"/>
                          <a:ea typeface="Cambria" panose="02040503050406030204" pitchFamily="18" charset="0"/>
                        </a:rPr>
                        <a:t>Main electronic component</a:t>
                      </a:r>
                      <a:endParaRPr lang="en-US" sz="2400" b="0">
                        <a:effectLst/>
                        <a:latin typeface="Cambria" panose="02040503050406030204" pitchFamily="18" charset="0"/>
                        <a:ea typeface="Cambria" panose="02040503050406030204" pitchFamily="18" charset="0"/>
                      </a:endParaRPr>
                    </a:p>
                  </a:txBody>
                  <a:tcPr anchor="ctr"/>
                </a:tc>
                <a:tc>
                  <a:txBody>
                    <a:bodyPr/>
                    <a:lstStyle/>
                    <a:p>
                      <a:pPr algn="l" fontAlgn="base"/>
                      <a:r>
                        <a:rPr lang="en-US" sz="2400" dirty="0">
                          <a:effectLst/>
                          <a:latin typeface="Cambria" panose="02040503050406030204" pitchFamily="18" charset="0"/>
                          <a:ea typeface="Cambria" panose="02040503050406030204" pitchFamily="18" charset="0"/>
                        </a:rPr>
                        <a:t>Integrated circuits (ICs)</a:t>
                      </a:r>
                      <a:endParaRPr lang="en-US" sz="2400" b="0" dirty="0">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255193287"/>
                  </a:ext>
                </a:extLst>
              </a:tr>
              <a:tr h="0">
                <a:tc>
                  <a:txBody>
                    <a:bodyPr/>
                    <a:lstStyle/>
                    <a:p>
                      <a:pPr algn="l" fontAlgn="base"/>
                      <a:r>
                        <a:rPr lang="en-US" sz="2400">
                          <a:effectLst/>
                          <a:latin typeface="Cambria" panose="02040503050406030204" pitchFamily="18" charset="0"/>
                          <a:ea typeface="Cambria" panose="02040503050406030204" pitchFamily="18" charset="0"/>
                        </a:rPr>
                        <a:t>Programming language</a:t>
                      </a:r>
                      <a:endParaRPr lang="en-US" sz="2400" b="0">
                        <a:effectLst/>
                        <a:latin typeface="Cambria" panose="02040503050406030204" pitchFamily="18" charset="0"/>
                        <a:ea typeface="Cambria" panose="02040503050406030204" pitchFamily="18" charset="0"/>
                      </a:endParaRPr>
                    </a:p>
                  </a:txBody>
                  <a:tcPr anchor="ctr"/>
                </a:tc>
                <a:tc>
                  <a:txBody>
                    <a:bodyPr/>
                    <a:lstStyle/>
                    <a:p>
                      <a:pPr algn="l" fontAlgn="base"/>
                      <a:r>
                        <a:rPr lang="en-US" sz="2400" dirty="0">
                          <a:effectLst/>
                          <a:latin typeface="Cambria" panose="02040503050406030204" pitchFamily="18" charset="0"/>
                          <a:ea typeface="Cambria" panose="02040503050406030204" pitchFamily="18" charset="0"/>
                        </a:rPr>
                        <a:t>High-level language</a:t>
                      </a:r>
                      <a:endParaRPr lang="en-US" sz="2400" b="0" dirty="0">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643544888"/>
                  </a:ext>
                </a:extLst>
              </a:tr>
              <a:tr h="0">
                <a:tc>
                  <a:txBody>
                    <a:bodyPr/>
                    <a:lstStyle/>
                    <a:p>
                      <a:pPr algn="l" fontAlgn="base"/>
                      <a:r>
                        <a:rPr lang="en-US" sz="2400">
                          <a:effectLst/>
                          <a:latin typeface="Cambria" panose="02040503050406030204" pitchFamily="18" charset="0"/>
                          <a:ea typeface="Cambria" panose="02040503050406030204" pitchFamily="18" charset="0"/>
                        </a:rPr>
                        <a:t>Memory</a:t>
                      </a:r>
                      <a:endParaRPr lang="en-US" sz="2400" b="0">
                        <a:effectLst/>
                        <a:latin typeface="Cambria" panose="02040503050406030204" pitchFamily="18" charset="0"/>
                        <a:ea typeface="Cambria" panose="02040503050406030204" pitchFamily="18" charset="0"/>
                      </a:endParaRPr>
                    </a:p>
                  </a:txBody>
                  <a:tcPr anchor="ctr"/>
                </a:tc>
                <a:tc>
                  <a:txBody>
                    <a:bodyPr/>
                    <a:lstStyle/>
                    <a:p>
                      <a:pPr algn="l" fontAlgn="base"/>
                      <a:r>
                        <a:rPr lang="en-US" sz="2400" dirty="0">
                          <a:effectLst/>
                          <a:latin typeface="Cambria" panose="02040503050406030204" pitchFamily="18" charset="0"/>
                          <a:ea typeface="Cambria" panose="02040503050406030204" pitchFamily="18" charset="0"/>
                        </a:rPr>
                        <a:t>Large magnetic core, magnetic tape/disk</a:t>
                      </a:r>
                      <a:endParaRPr lang="en-US" sz="2400" b="0" dirty="0">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1818891215"/>
                  </a:ext>
                </a:extLst>
              </a:tr>
              <a:tr h="0">
                <a:tc>
                  <a:txBody>
                    <a:bodyPr/>
                    <a:lstStyle/>
                    <a:p>
                      <a:pPr algn="l" fontAlgn="base"/>
                      <a:r>
                        <a:rPr lang="en-US" sz="2400">
                          <a:effectLst/>
                          <a:latin typeface="Cambria" panose="02040503050406030204" pitchFamily="18" charset="0"/>
                          <a:ea typeface="Cambria" panose="02040503050406030204" pitchFamily="18" charset="0"/>
                        </a:rPr>
                        <a:t>Input / output devices</a:t>
                      </a:r>
                      <a:endParaRPr lang="en-US" sz="2400" b="0">
                        <a:effectLst/>
                        <a:latin typeface="Cambria" panose="02040503050406030204" pitchFamily="18" charset="0"/>
                        <a:ea typeface="Cambria" panose="02040503050406030204" pitchFamily="18" charset="0"/>
                      </a:endParaRPr>
                    </a:p>
                  </a:txBody>
                  <a:tcPr anchor="ctr"/>
                </a:tc>
                <a:tc>
                  <a:txBody>
                    <a:bodyPr/>
                    <a:lstStyle/>
                    <a:p>
                      <a:pPr algn="l" fontAlgn="base"/>
                      <a:r>
                        <a:rPr lang="en-US" sz="2400">
                          <a:effectLst/>
                          <a:latin typeface="Cambria" panose="02040503050406030204" pitchFamily="18" charset="0"/>
                          <a:ea typeface="Cambria" panose="02040503050406030204" pitchFamily="18" charset="0"/>
                        </a:rPr>
                        <a:t>Magnetic tape, monitor, keyboard, printer, etc.</a:t>
                      </a:r>
                      <a:endParaRPr lang="en-US" sz="2400" b="0">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389412876"/>
                  </a:ext>
                </a:extLst>
              </a:tr>
              <a:tr h="0">
                <a:tc>
                  <a:txBody>
                    <a:bodyPr/>
                    <a:lstStyle/>
                    <a:p>
                      <a:pPr algn="l" fontAlgn="base"/>
                      <a:r>
                        <a:rPr lang="en-US" sz="2400">
                          <a:effectLst/>
                          <a:latin typeface="Cambria" panose="02040503050406030204" pitchFamily="18" charset="0"/>
                          <a:ea typeface="Cambria" panose="02040503050406030204" pitchFamily="18" charset="0"/>
                        </a:rPr>
                        <a:t>Examples of third generation</a:t>
                      </a:r>
                      <a:endParaRPr lang="en-US" sz="2400" b="0">
                        <a:effectLst/>
                        <a:latin typeface="Cambria" panose="02040503050406030204" pitchFamily="18" charset="0"/>
                        <a:ea typeface="Cambria" panose="02040503050406030204" pitchFamily="18" charset="0"/>
                      </a:endParaRPr>
                    </a:p>
                  </a:txBody>
                  <a:tcPr anchor="ctr"/>
                </a:tc>
                <a:tc>
                  <a:txBody>
                    <a:bodyPr/>
                    <a:lstStyle/>
                    <a:p>
                      <a:pPr algn="l" fontAlgn="base"/>
                      <a:r>
                        <a:rPr lang="en-US" sz="2400" dirty="0">
                          <a:effectLst/>
                          <a:latin typeface="Cambria" panose="02040503050406030204" pitchFamily="18" charset="0"/>
                          <a:ea typeface="Cambria" panose="02040503050406030204" pitchFamily="18" charset="0"/>
                        </a:rPr>
                        <a:t>IBM 360, IBM 370, PDP-11, NCR 395, B6500, UNIVAC 1108, etc.</a:t>
                      </a:r>
                      <a:endParaRPr lang="en-US" sz="2400" b="0" dirty="0">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3520079448"/>
                  </a:ext>
                </a:extLst>
              </a:tr>
            </a:tbl>
          </a:graphicData>
        </a:graphic>
      </p:graphicFrame>
    </p:spTree>
    <p:extLst>
      <p:ext uri="{BB962C8B-B14F-4D97-AF65-F5344CB8AC3E}">
        <p14:creationId xmlns:p14="http://schemas.microsoft.com/office/powerpoint/2010/main" val="316994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9E867-6A9F-4891-AB9D-621D1951C415}"/>
              </a:ext>
            </a:extLst>
          </p:cNvPr>
          <p:cNvSpPr/>
          <p:nvPr/>
        </p:nvSpPr>
        <p:spPr>
          <a:xfrm>
            <a:off x="112540" y="0"/>
            <a:ext cx="11844997" cy="523220"/>
          </a:xfrm>
          <a:prstGeom prst="rect">
            <a:avLst/>
          </a:prstGeom>
        </p:spPr>
        <p:txBody>
          <a:bodyPr wrap="square">
            <a:spAutoFit/>
          </a:bodyPr>
          <a:lstStyle/>
          <a:p>
            <a:pPr algn="ctr" fontAlgn="base"/>
            <a:r>
              <a:rPr lang="en-US" sz="2800" b="1" dirty="0">
                <a:solidFill>
                  <a:srgbClr val="FFC000"/>
                </a:solidFill>
                <a:latin typeface="Cambria" panose="02040503050406030204" pitchFamily="18" charset="0"/>
                <a:ea typeface="Cambria" panose="02040503050406030204" pitchFamily="18" charset="0"/>
              </a:rPr>
              <a:t>Fourth Generation Computers: Micro-processors (1971-Present)</a:t>
            </a:r>
            <a:endParaRPr lang="en-US" sz="2800" b="1" i="0" dirty="0">
              <a:solidFill>
                <a:srgbClr val="FFC000"/>
              </a:solidFill>
              <a:effectLst/>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478CFB27-0C2D-499A-BDE0-84625602A817}"/>
              </a:ext>
            </a:extLst>
          </p:cNvPr>
          <p:cNvGraphicFramePr>
            <a:graphicFrameLocks noGrp="1"/>
          </p:cNvGraphicFramePr>
          <p:nvPr>
            <p:extLst>
              <p:ext uri="{D42A27DB-BD31-4B8C-83A1-F6EECF244321}">
                <p14:modId xmlns:p14="http://schemas.microsoft.com/office/powerpoint/2010/main" val="1162048623"/>
              </p:ext>
            </p:extLst>
          </p:nvPr>
        </p:nvGraphicFramePr>
        <p:xfrm>
          <a:off x="151228" y="765289"/>
          <a:ext cx="10131425" cy="4724400"/>
        </p:xfrm>
        <a:graphic>
          <a:graphicData uri="http://schemas.openxmlformats.org/drawingml/2006/table">
            <a:tbl>
              <a:tblPr/>
              <a:tblGrid>
                <a:gridCol w="4974712">
                  <a:extLst>
                    <a:ext uri="{9D8B030D-6E8A-4147-A177-3AD203B41FA5}">
                      <a16:colId xmlns:a16="http://schemas.microsoft.com/office/drawing/2014/main" val="2897404680"/>
                    </a:ext>
                  </a:extLst>
                </a:gridCol>
                <a:gridCol w="5156713">
                  <a:extLst>
                    <a:ext uri="{9D8B030D-6E8A-4147-A177-3AD203B41FA5}">
                      <a16:colId xmlns:a16="http://schemas.microsoft.com/office/drawing/2014/main" val="3160083614"/>
                    </a:ext>
                  </a:extLst>
                </a:gridCol>
              </a:tblGrid>
              <a:tr h="0">
                <a:tc>
                  <a:txBody>
                    <a:bodyPr/>
                    <a:lstStyle/>
                    <a:p>
                      <a:pPr algn="l" fontAlgn="base"/>
                      <a:r>
                        <a:rPr lang="en-US" sz="2400" b="0" dirty="0">
                          <a:solidFill>
                            <a:schemeClr val="tx1"/>
                          </a:solidFill>
                          <a:effectLst/>
                          <a:latin typeface="Cambria" panose="02040503050406030204" pitchFamily="18" charset="0"/>
                          <a:ea typeface="Cambria" panose="02040503050406030204" pitchFamily="18" charset="0"/>
                        </a:rPr>
                        <a:t>Main electronic component</a:t>
                      </a:r>
                    </a:p>
                  </a:txBody>
                  <a:tcPr anchor="ctr">
                    <a:lnL>
                      <a:noFill/>
                    </a:lnL>
                    <a:lnR>
                      <a:noFill/>
                    </a:lnR>
                    <a:lnT>
                      <a:noFill/>
                    </a:lnT>
                    <a:lnB>
                      <a:noFill/>
                    </a:lnB>
                    <a:noFill/>
                  </a:tcPr>
                </a:tc>
                <a:tc>
                  <a:txBody>
                    <a:bodyPr/>
                    <a:lstStyle/>
                    <a:p>
                      <a:pPr algn="l" fontAlgn="base"/>
                      <a:r>
                        <a:rPr lang="en-US" sz="2400" b="0" dirty="0">
                          <a:solidFill>
                            <a:schemeClr val="tx1"/>
                          </a:solidFill>
                          <a:effectLst/>
                          <a:latin typeface="Cambria" panose="02040503050406030204" pitchFamily="18" charset="0"/>
                          <a:ea typeface="Cambria" panose="02040503050406030204" pitchFamily="18" charset="0"/>
                        </a:rPr>
                        <a:t>Very large-scale integration (VLSI) and the microprocessor (VLSI has thousands of transistors on a single microchip).</a:t>
                      </a:r>
                    </a:p>
                  </a:txBody>
                  <a:tcPr marL="95250" marR="95250" marT="133350" marB="133350" anchor="ctr">
                    <a:lnL>
                      <a:noFill/>
                    </a:lnL>
                    <a:lnR>
                      <a:noFill/>
                    </a:lnR>
                    <a:lnT>
                      <a:noFill/>
                    </a:lnT>
                    <a:lnB>
                      <a:noFill/>
                    </a:lnB>
                    <a:noFill/>
                  </a:tcPr>
                </a:tc>
                <a:extLst>
                  <a:ext uri="{0D108BD9-81ED-4DB2-BD59-A6C34878D82A}">
                    <a16:rowId xmlns:a16="http://schemas.microsoft.com/office/drawing/2014/main" val="2159649474"/>
                  </a:ext>
                </a:extLst>
              </a:tr>
              <a:tr h="0">
                <a:tc>
                  <a:txBody>
                    <a:bodyPr/>
                    <a:lstStyle/>
                    <a:p>
                      <a:pPr algn="l" fontAlgn="base"/>
                      <a:r>
                        <a:rPr lang="en-US" sz="2400" b="0">
                          <a:solidFill>
                            <a:schemeClr val="tx1"/>
                          </a:solidFill>
                          <a:effectLst/>
                          <a:latin typeface="Cambria" panose="02040503050406030204" pitchFamily="18" charset="0"/>
                          <a:ea typeface="Cambria" panose="02040503050406030204" pitchFamily="18" charset="0"/>
                        </a:rPr>
                        <a:t>Memory</a:t>
                      </a:r>
                    </a:p>
                  </a:txBody>
                  <a:tcPr anchor="ctr">
                    <a:lnL>
                      <a:noFill/>
                    </a:lnL>
                    <a:lnR>
                      <a:noFill/>
                    </a:lnR>
                    <a:lnT>
                      <a:noFill/>
                    </a:lnT>
                    <a:lnB>
                      <a:noFill/>
                    </a:lnB>
                    <a:noFill/>
                  </a:tcPr>
                </a:tc>
                <a:tc>
                  <a:txBody>
                    <a:bodyPr/>
                    <a:lstStyle/>
                    <a:p>
                      <a:pPr algn="l" fontAlgn="base"/>
                      <a:r>
                        <a:rPr lang="en-US" sz="2400" b="0">
                          <a:solidFill>
                            <a:schemeClr val="tx1"/>
                          </a:solidFill>
                          <a:effectLst/>
                          <a:latin typeface="Cambria" panose="02040503050406030204" pitchFamily="18" charset="0"/>
                          <a:ea typeface="Cambria" panose="02040503050406030204" pitchFamily="18" charset="0"/>
                        </a:rPr>
                        <a:t>semiconductor memory (such as RAM, ROM, etc.)</a:t>
                      </a:r>
                    </a:p>
                  </a:txBody>
                  <a:tcPr marL="95250" marR="95250" marT="133350" marB="133350" anchor="ctr">
                    <a:lnL>
                      <a:noFill/>
                    </a:lnL>
                    <a:lnR>
                      <a:noFill/>
                    </a:lnR>
                    <a:lnT>
                      <a:noFill/>
                    </a:lnT>
                    <a:lnB>
                      <a:noFill/>
                    </a:lnB>
                    <a:noFill/>
                  </a:tcPr>
                </a:tc>
                <a:extLst>
                  <a:ext uri="{0D108BD9-81ED-4DB2-BD59-A6C34878D82A}">
                    <a16:rowId xmlns:a16="http://schemas.microsoft.com/office/drawing/2014/main" val="1862008052"/>
                  </a:ext>
                </a:extLst>
              </a:tr>
              <a:tr h="0">
                <a:tc>
                  <a:txBody>
                    <a:bodyPr/>
                    <a:lstStyle/>
                    <a:p>
                      <a:pPr algn="l" fontAlgn="base"/>
                      <a:r>
                        <a:rPr lang="en-US" sz="2400" b="0">
                          <a:solidFill>
                            <a:schemeClr val="tx1"/>
                          </a:solidFill>
                          <a:effectLst/>
                          <a:latin typeface="Cambria" panose="02040503050406030204" pitchFamily="18" charset="0"/>
                          <a:ea typeface="Cambria" panose="02040503050406030204" pitchFamily="18" charset="0"/>
                        </a:rPr>
                        <a:t>Input/output devices</a:t>
                      </a:r>
                    </a:p>
                  </a:txBody>
                  <a:tcPr anchor="ctr">
                    <a:lnL>
                      <a:noFill/>
                    </a:lnL>
                    <a:lnR>
                      <a:noFill/>
                    </a:lnR>
                    <a:lnT>
                      <a:noFill/>
                    </a:lnT>
                    <a:lnB>
                      <a:noFill/>
                    </a:lnB>
                    <a:noFill/>
                  </a:tcPr>
                </a:tc>
                <a:tc>
                  <a:txBody>
                    <a:bodyPr/>
                    <a:lstStyle/>
                    <a:p>
                      <a:pPr algn="l" fontAlgn="base"/>
                      <a:r>
                        <a:rPr lang="en-US" sz="2400" b="0">
                          <a:solidFill>
                            <a:schemeClr val="tx1"/>
                          </a:solidFill>
                          <a:effectLst/>
                          <a:latin typeface="Cambria" panose="02040503050406030204" pitchFamily="18" charset="0"/>
                          <a:ea typeface="Cambria" panose="02040503050406030204" pitchFamily="18" charset="0"/>
                        </a:rPr>
                        <a:t>pointing devices, optical scanning, keyboard, monitor, printer, etc.</a:t>
                      </a:r>
                    </a:p>
                  </a:txBody>
                  <a:tcPr marL="95250" marR="95250" marT="133350" marB="133350" anchor="ctr">
                    <a:lnL>
                      <a:noFill/>
                    </a:lnL>
                    <a:lnR>
                      <a:noFill/>
                    </a:lnR>
                    <a:lnT>
                      <a:noFill/>
                    </a:lnT>
                    <a:lnB>
                      <a:noFill/>
                    </a:lnB>
                    <a:noFill/>
                  </a:tcPr>
                </a:tc>
                <a:extLst>
                  <a:ext uri="{0D108BD9-81ED-4DB2-BD59-A6C34878D82A}">
                    <a16:rowId xmlns:a16="http://schemas.microsoft.com/office/drawing/2014/main" val="3690339703"/>
                  </a:ext>
                </a:extLst>
              </a:tr>
              <a:tr h="0">
                <a:tc>
                  <a:txBody>
                    <a:bodyPr/>
                    <a:lstStyle/>
                    <a:p>
                      <a:pPr algn="l" fontAlgn="base"/>
                      <a:r>
                        <a:rPr lang="en-US" sz="2400" b="0">
                          <a:solidFill>
                            <a:schemeClr val="tx1"/>
                          </a:solidFill>
                          <a:effectLst/>
                          <a:latin typeface="Cambria" panose="02040503050406030204" pitchFamily="18" charset="0"/>
                          <a:ea typeface="Cambria" panose="02040503050406030204" pitchFamily="18" charset="0"/>
                        </a:rPr>
                        <a:t>Examples of fourth generation</a:t>
                      </a:r>
                    </a:p>
                  </a:txBody>
                  <a:tcPr anchor="ctr">
                    <a:lnL>
                      <a:noFill/>
                    </a:lnL>
                    <a:lnR>
                      <a:noFill/>
                    </a:lnR>
                    <a:lnT>
                      <a:noFill/>
                    </a:lnT>
                    <a:lnB>
                      <a:noFill/>
                    </a:lnB>
                    <a:noFill/>
                  </a:tcPr>
                </a:tc>
                <a:tc>
                  <a:txBody>
                    <a:bodyPr/>
                    <a:lstStyle/>
                    <a:p>
                      <a:pPr algn="l" fontAlgn="base"/>
                      <a:r>
                        <a:rPr lang="fr-FR" sz="2400" b="0" dirty="0">
                          <a:solidFill>
                            <a:schemeClr val="tx1"/>
                          </a:solidFill>
                          <a:effectLst/>
                          <a:latin typeface="Cambria" panose="02040503050406030204" pitchFamily="18" charset="0"/>
                          <a:ea typeface="Cambria" panose="02040503050406030204" pitchFamily="18" charset="0"/>
                        </a:rPr>
                        <a:t>IBM PC, STAR 1000, APPLE II, Apple Macintosh, Alter 8800, etc.</a:t>
                      </a:r>
                    </a:p>
                  </a:txBody>
                  <a:tcPr marL="95250" marR="95250" marT="133350" marB="133350" anchor="ctr">
                    <a:lnL>
                      <a:noFill/>
                    </a:lnL>
                    <a:lnR>
                      <a:noFill/>
                    </a:lnR>
                    <a:lnT>
                      <a:noFill/>
                    </a:lnT>
                    <a:lnB>
                      <a:noFill/>
                    </a:lnB>
                    <a:noFill/>
                  </a:tcPr>
                </a:tc>
                <a:extLst>
                  <a:ext uri="{0D108BD9-81ED-4DB2-BD59-A6C34878D82A}">
                    <a16:rowId xmlns:a16="http://schemas.microsoft.com/office/drawing/2014/main" val="972614277"/>
                  </a:ext>
                </a:extLst>
              </a:tr>
            </a:tbl>
          </a:graphicData>
        </a:graphic>
      </p:graphicFrame>
    </p:spTree>
    <p:extLst>
      <p:ext uri="{BB962C8B-B14F-4D97-AF65-F5344CB8AC3E}">
        <p14:creationId xmlns:p14="http://schemas.microsoft.com/office/powerpoint/2010/main" val="35165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5B3762-26E7-4374-A15C-0DA152DD0460}"/>
              </a:ext>
            </a:extLst>
          </p:cNvPr>
          <p:cNvSpPr/>
          <p:nvPr/>
        </p:nvSpPr>
        <p:spPr>
          <a:xfrm>
            <a:off x="0" y="22829"/>
            <a:ext cx="12192000" cy="523220"/>
          </a:xfrm>
          <a:prstGeom prst="rect">
            <a:avLst/>
          </a:prstGeom>
        </p:spPr>
        <p:txBody>
          <a:bodyPr wrap="square">
            <a:spAutoFit/>
          </a:bodyPr>
          <a:lstStyle/>
          <a:p>
            <a:pPr algn="ctr" fontAlgn="base"/>
            <a:r>
              <a:rPr lang="en-US" sz="2800" b="1" dirty="0">
                <a:solidFill>
                  <a:srgbClr val="FFC000"/>
                </a:solidFill>
                <a:latin typeface="Cambria" panose="02040503050406030204" pitchFamily="18" charset="0"/>
                <a:ea typeface="Cambria" panose="02040503050406030204" pitchFamily="18" charset="0"/>
              </a:rPr>
              <a:t>Fifth Generation Computers</a:t>
            </a:r>
            <a:endParaRPr lang="en-US" sz="2800" b="1" i="0" dirty="0">
              <a:solidFill>
                <a:srgbClr val="FFC000"/>
              </a:solidFill>
              <a:effectLst/>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24A31DD8-726B-4C3A-94AA-BBD01EEFBF63}"/>
              </a:ext>
            </a:extLst>
          </p:cNvPr>
          <p:cNvGraphicFramePr>
            <a:graphicFrameLocks noGrp="1"/>
          </p:cNvGraphicFramePr>
          <p:nvPr>
            <p:extLst>
              <p:ext uri="{D42A27DB-BD31-4B8C-83A1-F6EECF244321}">
                <p14:modId xmlns:p14="http://schemas.microsoft.com/office/powerpoint/2010/main" val="2657470273"/>
              </p:ext>
            </p:extLst>
          </p:nvPr>
        </p:nvGraphicFramePr>
        <p:xfrm>
          <a:off x="0" y="726111"/>
          <a:ext cx="12192000" cy="5356860"/>
        </p:xfrm>
        <a:graphic>
          <a:graphicData uri="http://schemas.openxmlformats.org/drawingml/2006/table">
            <a:tbl>
              <a:tblPr/>
              <a:tblGrid>
                <a:gridCol w="5986491">
                  <a:extLst>
                    <a:ext uri="{9D8B030D-6E8A-4147-A177-3AD203B41FA5}">
                      <a16:colId xmlns:a16="http://schemas.microsoft.com/office/drawing/2014/main" val="1571937955"/>
                    </a:ext>
                  </a:extLst>
                </a:gridCol>
                <a:gridCol w="6205509">
                  <a:extLst>
                    <a:ext uri="{9D8B030D-6E8A-4147-A177-3AD203B41FA5}">
                      <a16:colId xmlns:a16="http://schemas.microsoft.com/office/drawing/2014/main" val="105675358"/>
                    </a:ext>
                  </a:extLst>
                </a:gridCol>
              </a:tblGrid>
              <a:tr h="0">
                <a:tc>
                  <a:txBody>
                    <a:bodyPr/>
                    <a:lstStyle/>
                    <a:p>
                      <a:pPr algn="l" fontAlgn="base"/>
                      <a:r>
                        <a:rPr lang="en-US" sz="2200" b="0" dirty="0">
                          <a:effectLst/>
                          <a:latin typeface="Cambria" panose="02040503050406030204" pitchFamily="18" charset="0"/>
                          <a:ea typeface="Cambria" panose="02040503050406030204" pitchFamily="18" charset="0"/>
                        </a:rPr>
                        <a:t>Main electronic component</a:t>
                      </a:r>
                    </a:p>
                  </a:txBody>
                  <a:tcPr anchor="ctr">
                    <a:lnL>
                      <a:noFill/>
                    </a:lnL>
                    <a:lnR>
                      <a:noFill/>
                    </a:lnR>
                    <a:lnT>
                      <a:noFill/>
                    </a:lnT>
                    <a:lnB>
                      <a:noFill/>
                    </a:lnB>
                  </a:tcPr>
                </a:tc>
                <a:tc>
                  <a:txBody>
                    <a:bodyPr/>
                    <a:lstStyle/>
                    <a:p>
                      <a:pPr algn="l" fontAlgn="base"/>
                      <a:r>
                        <a:rPr lang="en-US" sz="2200" b="0">
                          <a:effectLst/>
                          <a:latin typeface="Cambria" panose="02040503050406030204" pitchFamily="18" charset="0"/>
                          <a:ea typeface="Cambria" panose="02040503050406030204" pitchFamily="18" charset="0"/>
                        </a:rPr>
                        <a:t>Based on artificial intelligence, uses the Ultra Large-Scale Integration (ULSI) technology and parallel processing method (ULSI has millions of transistors on a single microchip and Parallel processing method use two or more microprocessors to run tasks simultaneously).</a:t>
                      </a:r>
                    </a:p>
                  </a:txBody>
                  <a:tcPr marL="95250" marR="95250" marT="133350" marB="133350" anchor="ctr">
                    <a:lnL>
                      <a:noFill/>
                    </a:lnL>
                    <a:lnR>
                      <a:noFill/>
                    </a:lnR>
                    <a:lnT>
                      <a:noFill/>
                    </a:lnT>
                    <a:lnB>
                      <a:noFill/>
                    </a:lnB>
                  </a:tcPr>
                </a:tc>
                <a:extLst>
                  <a:ext uri="{0D108BD9-81ED-4DB2-BD59-A6C34878D82A}">
                    <a16:rowId xmlns:a16="http://schemas.microsoft.com/office/drawing/2014/main" val="3978994518"/>
                  </a:ext>
                </a:extLst>
              </a:tr>
              <a:tr h="0">
                <a:tc>
                  <a:txBody>
                    <a:bodyPr/>
                    <a:lstStyle/>
                    <a:p>
                      <a:pPr algn="l" fontAlgn="base"/>
                      <a:r>
                        <a:rPr lang="en-US" sz="2200" b="0">
                          <a:effectLst/>
                          <a:latin typeface="Cambria" panose="02040503050406030204" pitchFamily="18" charset="0"/>
                          <a:ea typeface="Cambria" panose="02040503050406030204" pitchFamily="18" charset="0"/>
                        </a:rPr>
                        <a:t>Language</a:t>
                      </a:r>
                    </a:p>
                  </a:txBody>
                  <a:tcPr anchor="ctr">
                    <a:lnL>
                      <a:noFill/>
                    </a:lnL>
                    <a:lnR>
                      <a:noFill/>
                    </a:lnR>
                    <a:lnT>
                      <a:noFill/>
                    </a:lnT>
                    <a:lnB>
                      <a:noFill/>
                    </a:lnB>
                  </a:tcPr>
                </a:tc>
                <a:tc>
                  <a:txBody>
                    <a:bodyPr/>
                    <a:lstStyle/>
                    <a:p>
                      <a:pPr algn="l" fontAlgn="base"/>
                      <a:r>
                        <a:rPr lang="en-US" sz="2200" b="0">
                          <a:effectLst/>
                          <a:latin typeface="Cambria" panose="02040503050406030204" pitchFamily="18" charset="0"/>
                          <a:ea typeface="Cambria" panose="02040503050406030204" pitchFamily="18" charset="0"/>
                        </a:rPr>
                        <a:t>Understand natural language (human language).</a:t>
                      </a:r>
                    </a:p>
                  </a:txBody>
                  <a:tcPr marL="95250" marR="95250" marT="133350" marB="133350" anchor="ctr">
                    <a:lnL>
                      <a:noFill/>
                    </a:lnL>
                    <a:lnR>
                      <a:noFill/>
                    </a:lnR>
                    <a:lnT>
                      <a:noFill/>
                    </a:lnT>
                    <a:lnB>
                      <a:noFill/>
                    </a:lnB>
                  </a:tcPr>
                </a:tc>
                <a:extLst>
                  <a:ext uri="{0D108BD9-81ED-4DB2-BD59-A6C34878D82A}">
                    <a16:rowId xmlns:a16="http://schemas.microsoft.com/office/drawing/2014/main" val="1576869866"/>
                  </a:ext>
                </a:extLst>
              </a:tr>
              <a:tr h="0">
                <a:tc>
                  <a:txBody>
                    <a:bodyPr/>
                    <a:lstStyle/>
                    <a:p>
                      <a:pPr algn="l" fontAlgn="base"/>
                      <a:r>
                        <a:rPr lang="en-US" sz="2200" b="0">
                          <a:effectLst/>
                          <a:latin typeface="Cambria" panose="02040503050406030204" pitchFamily="18" charset="0"/>
                          <a:ea typeface="Cambria" panose="02040503050406030204" pitchFamily="18" charset="0"/>
                        </a:rPr>
                        <a:t>Size</a:t>
                      </a:r>
                    </a:p>
                  </a:txBody>
                  <a:tcPr anchor="ctr">
                    <a:lnL>
                      <a:noFill/>
                    </a:lnL>
                    <a:lnR>
                      <a:noFill/>
                    </a:lnR>
                    <a:lnT>
                      <a:noFill/>
                    </a:lnT>
                    <a:lnB>
                      <a:noFill/>
                    </a:lnB>
                  </a:tcPr>
                </a:tc>
                <a:tc>
                  <a:txBody>
                    <a:bodyPr/>
                    <a:lstStyle/>
                    <a:p>
                      <a:pPr algn="l" fontAlgn="base"/>
                      <a:r>
                        <a:rPr lang="en-US" sz="2200" b="0">
                          <a:effectLst/>
                          <a:latin typeface="Cambria" panose="02040503050406030204" pitchFamily="18" charset="0"/>
                          <a:ea typeface="Cambria" panose="02040503050406030204" pitchFamily="18" charset="0"/>
                        </a:rPr>
                        <a:t>Portable and small in size.</a:t>
                      </a:r>
                    </a:p>
                  </a:txBody>
                  <a:tcPr marL="95250" marR="95250" marT="133350" marB="133350" anchor="ctr">
                    <a:lnL>
                      <a:noFill/>
                    </a:lnL>
                    <a:lnR>
                      <a:noFill/>
                    </a:lnR>
                    <a:lnT>
                      <a:noFill/>
                    </a:lnT>
                    <a:lnB>
                      <a:noFill/>
                    </a:lnB>
                  </a:tcPr>
                </a:tc>
                <a:extLst>
                  <a:ext uri="{0D108BD9-81ED-4DB2-BD59-A6C34878D82A}">
                    <a16:rowId xmlns:a16="http://schemas.microsoft.com/office/drawing/2014/main" val="2761717654"/>
                  </a:ext>
                </a:extLst>
              </a:tr>
              <a:tr h="0">
                <a:tc>
                  <a:txBody>
                    <a:bodyPr/>
                    <a:lstStyle/>
                    <a:p>
                      <a:pPr algn="l" fontAlgn="base"/>
                      <a:r>
                        <a:rPr lang="en-US" sz="2200" b="0">
                          <a:effectLst/>
                          <a:latin typeface="Cambria" panose="02040503050406030204" pitchFamily="18" charset="0"/>
                          <a:ea typeface="Cambria" panose="02040503050406030204" pitchFamily="18" charset="0"/>
                        </a:rPr>
                        <a:t>Input / output device</a:t>
                      </a:r>
                    </a:p>
                  </a:txBody>
                  <a:tcPr anchor="ctr">
                    <a:lnL>
                      <a:noFill/>
                    </a:lnL>
                    <a:lnR>
                      <a:noFill/>
                    </a:lnR>
                    <a:lnT>
                      <a:noFill/>
                    </a:lnT>
                    <a:lnB>
                      <a:noFill/>
                    </a:lnB>
                  </a:tcPr>
                </a:tc>
                <a:tc>
                  <a:txBody>
                    <a:bodyPr/>
                    <a:lstStyle/>
                    <a:p>
                      <a:pPr algn="l" fontAlgn="base"/>
                      <a:r>
                        <a:rPr lang="en-US" sz="2200" b="0" dirty="0">
                          <a:effectLst/>
                          <a:latin typeface="Cambria" panose="02040503050406030204" pitchFamily="18" charset="0"/>
                          <a:ea typeface="Cambria" panose="02040503050406030204" pitchFamily="18" charset="0"/>
                        </a:rPr>
                        <a:t>Trackpad (or touchpad), touchscreen, pen, speech input (recognize voice/speech), light scanner, printer, keyboard, monitor, mouse, etc.</a:t>
                      </a:r>
                    </a:p>
                  </a:txBody>
                  <a:tcPr marL="95250" marR="95250" marT="133350" marB="133350" anchor="ctr">
                    <a:lnL>
                      <a:noFill/>
                    </a:lnL>
                    <a:lnR>
                      <a:noFill/>
                    </a:lnR>
                    <a:lnT>
                      <a:noFill/>
                    </a:lnT>
                    <a:lnB>
                      <a:noFill/>
                    </a:lnB>
                  </a:tcPr>
                </a:tc>
                <a:extLst>
                  <a:ext uri="{0D108BD9-81ED-4DB2-BD59-A6C34878D82A}">
                    <a16:rowId xmlns:a16="http://schemas.microsoft.com/office/drawing/2014/main" val="97688691"/>
                  </a:ext>
                </a:extLst>
              </a:tr>
              <a:tr h="0">
                <a:tc>
                  <a:txBody>
                    <a:bodyPr/>
                    <a:lstStyle/>
                    <a:p>
                      <a:pPr algn="l" fontAlgn="base"/>
                      <a:r>
                        <a:rPr lang="en-US" sz="2200" b="0">
                          <a:effectLst/>
                          <a:latin typeface="Cambria" panose="02040503050406030204" pitchFamily="18" charset="0"/>
                          <a:ea typeface="Cambria" panose="02040503050406030204" pitchFamily="18" charset="0"/>
                        </a:rPr>
                        <a:t>Example of fifth generation</a:t>
                      </a:r>
                    </a:p>
                  </a:txBody>
                  <a:tcPr anchor="ctr">
                    <a:lnL>
                      <a:noFill/>
                    </a:lnL>
                    <a:lnR>
                      <a:noFill/>
                    </a:lnR>
                    <a:lnT>
                      <a:noFill/>
                    </a:lnT>
                    <a:lnB>
                      <a:noFill/>
                    </a:lnB>
                  </a:tcPr>
                </a:tc>
                <a:tc>
                  <a:txBody>
                    <a:bodyPr/>
                    <a:lstStyle/>
                    <a:p>
                      <a:pPr algn="l" fontAlgn="base"/>
                      <a:r>
                        <a:rPr lang="fr-FR" sz="2200" b="0" dirty="0">
                          <a:effectLst/>
                          <a:latin typeface="Cambria" panose="02040503050406030204" pitchFamily="18" charset="0"/>
                          <a:ea typeface="Cambria" panose="02040503050406030204" pitchFamily="18" charset="0"/>
                        </a:rPr>
                        <a:t>Desktops, laptops, </a:t>
                      </a:r>
                      <a:r>
                        <a:rPr lang="fr-FR" sz="2200" b="0" dirty="0" err="1">
                          <a:effectLst/>
                          <a:latin typeface="Cambria" panose="02040503050406030204" pitchFamily="18" charset="0"/>
                          <a:ea typeface="Cambria" panose="02040503050406030204" pitchFamily="18" charset="0"/>
                        </a:rPr>
                        <a:t>tablets</a:t>
                      </a:r>
                      <a:r>
                        <a:rPr lang="fr-FR" sz="2200" b="0" dirty="0">
                          <a:effectLst/>
                          <a:latin typeface="Cambria" panose="02040503050406030204" pitchFamily="18" charset="0"/>
                          <a:ea typeface="Cambria" panose="02040503050406030204" pitchFamily="18" charset="0"/>
                        </a:rPr>
                        <a:t>, smartphones, etc.</a:t>
                      </a:r>
                    </a:p>
                  </a:txBody>
                  <a:tcPr marL="95250" marR="95250" marT="133350" marB="133350" anchor="ctr">
                    <a:lnL>
                      <a:noFill/>
                    </a:lnL>
                    <a:lnR>
                      <a:noFill/>
                    </a:lnR>
                    <a:lnT>
                      <a:noFill/>
                    </a:lnT>
                    <a:lnB>
                      <a:noFill/>
                    </a:lnB>
                  </a:tcPr>
                </a:tc>
                <a:extLst>
                  <a:ext uri="{0D108BD9-81ED-4DB2-BD59-A6C34878D82A}">
                    <a16:rowId xmlns:a16="http://schemas.microsoft.com/office/drawing/2014/main" val="79027347"/>
                  </a:ext>
                </a:extLst>
              </a:tr>
            </a:tbl>
          </a:graphicData>
        </a:graphic>
      </p:graphicFrame>
      <p:sp>
        <p:nvSpPr>
          <p:cNvPr id="4" name="Rectangle 1">
            <a:extLst>
              <a:ext uri="{FF2B5EF4-FFF2-40B4-BE49-F238E27FC236}">
                <a16:creationId xmlns:a16="http://schemas.microsoft.com/office/drawing/2014/main" id="{061023A3-065A-4302-91AB-7542B5DA73A4}"/>
              </a:ext>
            </a:extLst>
          </p:cNvPr>
          <p:cNvSpPr>
            <a:spLocks noChangeArrowheads="1"/>
          </p:cNvSpPr>
          <p:nvPr/>
        </p:nvSpPr>
        <p:spPr bwMode="auto">
          <a:xfrm>
            <a:off x="685800" y="2443163"/>
            <a:ext cx="12192000" cy="0"/>
          </a:xfrm>
          <a:prstGeom prst="rect">
            <a:avLst/>
          </a:prstGeom>
          <a:solidFill>
            <a:srgbClr val="F3FF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34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ification of Computers system">
            <a:extLst>
              <a:ext uri="{FF2B5EF4-FFF2-40B4-BE49-F238E27FC236}">
                <a16:creationId xmlns:a16="http://schemas.microsoft.com/office/drawing/2014/main" id="{B6932C4C-5C79-40B3-A4CE-F85B628DBC7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39461" y="0"/>
            <a:ext cx="9378075" cy="663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09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748024-575B-4436-8443-DF20B6224A29}"/>
              </a:ext>
            </a:extLst>
          </p:cNvPr>
          <p:cNvSpPr/>
          <p:nvPr/>
        </p:nvSpPr>
        <p:spPr>
          <a:xfrm>
            <a:off x="0" y="296822"/>
            <a:ext cx="12192000" cy="4585871"/>
          </a:xfrm>
          <a:prstGeom prst="rect">
            <a:avLst/>
          </a:prstGeom>
        </p:spPr>
        <p:txBody>
          <a:bodyPr wrap="square">
            <a:spAutoFit/>
          </a:bodyPr>
          <a:lstStyle/>
          <a:p>
            <a:pPr algn="just"/>
            <a:r>
              <a:rPr lang="en-US" sz="2800" dirty="0">
                <a:solidFill>
                  <a:srgbClr val="FFC000"/>
                </a:solidFill>
                <a:latin typeface="Cambria" panose="02040503050406030204" pitchFamily="18" charset="0"/>
                <a:ea typeface="Cambria" panose="02040503050406030204" pitchFamily="18" charset="0"/>
              </a:rPr>
              <a:t>Super computers : </a:t>
            </a:r>
          </a:p>
          <a:p>
            <a:pPr algn="just"/>
            <a:r>
              <a:rPr lang="en-US" sz="2400" dirty="0">
                <a:latin typeface="Cambria" panose="02040503050406030204" pitchFamily="18" charset="0"/>
                <a:ea typeface="Cambria" panose="02040503050406030204" pitchFamily="18" charset="0"/>
              </a:rPr>
              <a:t>The super computers are the most high performing system. A supercomputer is a computer with a high level of performance compared to a general-purpose computer. The actual Performance of a supercomputer is measured in FLOPS instead of MIPS. All of the world’s fastest 500 supercomputers run Linux-based operating systems. Additional research is being conducted in China, the US, the EU, Taiwan and Japan to build even faster, more high performing and more technologically superior supercomputers. Supercomputers actually play an important role in the field of computation, and are used for intensive computation tasks in various fields, including quantum mechanics, weather forecasting, climate research, oil and gas exploration, molecular modeling, and physical simulations. and also Throughout the history, supercomputers have been essential in the field of the cryptanalysis. </a:t>
            </a:r>
          </a:p>
          <a:p>
            <a:pPr algn="just"/>
            <a:r>
              <a:rPr lang="en-US" sz="2400" dirty="0" err="1">
                <a:latin typeface="Cambria" panose="02040503050406030204" pitchFamily="18" charset="0"/>
                <a:ea typeface="Cambria" panose="02040503050406030204" pitchFamily="18" charset="0"/>
              </a:rPr>
              <a:t>eg</a:t>
            </a:r>
            <a:r>
              <a:rPr lang="en-US" sz="2400" dirty="0">
                <a:latin typeface="Cambria" panose="02040503050406030204" pitchFamily="18" charset="0"/>
                <a:ea typeface="Cambria" panose="02040503050406030204" pitchFamily="18" charset="0"/>
              </a:rPr>
              <a:t>: PARAM, jaguar, roadrunner.</a:t>
            </a:r>
          </a:p>
        </p:txBody>
      </p:sp>
    </p:spTree>
    <p:extLst>
      <p:ext uri="{BB962C8B-B14F-4D97-AF65-F5344CB8AC3E}">
        <p14:creationId xmlns:p14="http://schemas.microsoft.com/office/powerpoint/2010/main" val="256259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8B093A-9E3F-46C4-94CB-7C9ABD251FAF}"/>
              </a:ext>
            </a:extLst>
          </p:cNvPr>
          <p:cNvSpPr/>
          <p:nvPr/>
        </p:nvSpPr>
        <p:spPr>
          <a:xfrm>
            <a:off x="0" y="143080"/>
            <a:ext cx="12192000" cy="3477875"/>
          </a:xfrm>
          <a:prstGeom prst="rect">
            <a:avLst/>
          </a:prstGeom>
        </p:spPr>
        <p:txBody>
          <a:bodyPr wrap="square">
            <a:spAutoFit/>
          </a:bodyPr>
          <a:lstStyle/>
          <a:p>
            <a:pPr algn="just"/>
            <a:r>
              <a:rPr lang="en-US" sz="2800" dirty="0">
                <a:solidFill>
                  <a:srgbClr val="FFC000"/>
                </a:solidFill>
                <a:latin typeface="Cambria" panose="02040503050406030204" pitchFamily="18" charset="0"/>
                <a:ea typeface="Cambria" panose="02040503050406030204" pitchFamily="18" charset="0"/>
              </a:rPr>
              <a:t>Mainframe computers : </a:t>
            </a:r>
          </a:p>
          <a:p>
            <a:pPr algn="just"/>
            <a:r>
              <a:rPr lang="en-US" sz="2400" dirty="0">
                <a:latin typeface="Cambria" panose="02040503050406030204" pitchFamily="18" charset="0"/>
                <a:ea typeface="Cambria" panose="02040503050406030204" pitchFamily="18" charset="0"/>
              </a:rPr>
              <a:t>These are commonly called as big iron, they are usually used by big organizations for bulk data processing such as statics, census data processing, transaction processing and are widely used as the servers as these systems has a higher processing capability as compared to the other classes of computers, most of these mainframe architectures were established in 1960s, the research and development worked continuously over the years and the mainframes of today are far more better than the earlier ones, in size, capacity and efficiency. </a:t>
            </a:r>
          </a:p>
          <a:p>
            <a:pPr algn="just"/>
            <a:r>
              <a:rPr lang="en-US" sz="2400" dirty="0">
                <a:latin typeface="Cambria" panose="02040503050406030204" pitchFamily="18" charset="0"/>
                <a:ea typeface="Cambria" panose="02040503050406030204" pitchFamily="18" charset="0"/>
              </a:rPr>
              <a:t>Eg.: IBM z Series, System z9 and System z10 servers.</a:t>
            </a:r>
          </a:p>
        </p:txBody>
      </p:sp>
    </p:spTree>
    <p:extLst>
      <p:ext uri="{BB962C8B-B14F-4D97-AF65-F5344CB8AC3E}">
        <p14:creationId xmlns:p14="http://schemas.microsoft.com/office/powerpoint/2010/main" val="178127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711</TotalTime>
  <Words>3334</Words>
  <Application>Microsoft Office PowerPoint</Application>
  <PresentationFormat>Widescreen</PresentationFormat>
  <Paragraphs>198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Baskerville Old Face</vt:lpstr>
      <vt:lpstr>Calibri</vt:lpstr>
      <vt:lpstr>Calibri Light</vt:lpstr>
      <vt:lpstr>Cambria</vt:lpstr>
      <vt:lpstr>urw-din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IMRAN</cp:lastModifiedBy>
  <cp:revision>52</cp:revision>
  <dcterms:created xsi:type="dcterms:W3CDTF">2022-02-04T06:38:01Z</dcterms:created>
  <dcterms:modified xsi:type="dcterms:W3CDTF">2022-02-13T16:14:48Z</dcterms:modified>
</cp:coreProperties>
</file>