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40094416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BF2A9C-0770-4E7A-B64E-A9A67C21D7A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168518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3619905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4113758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1252485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276047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2321964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2799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131630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183952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F2A9C-0770-4E7A-B64E-A9A67C21D7A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355346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F2A9C-0770-4E7A-B64E-A9A67C21D7A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201862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F2A9C-0770-4E7A-B64E-A9A67C21D7AE}"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343138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F2A9C-0770-4E7A-B64E-A9A67C21D7AE}"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167321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7BF2A9C-0770-4E7A-B64E-A9A67C21D7AE}"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48293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BF2A9C-0770-4E7A-B64E-A9A67C21D7A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108404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BF2A9C-0770-4E7A-B64E-A9A67C21D7A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6951-EA89-4B9B-85A0-3EFD8EEA1F97}" type="slidenum">
              <a:rPr lang="en-US" smtClean="0"/>
              <a:t>‹#›</a:t>
            </a:fld>
            <a:endParaRPr lang="en-US"/>
          </a:p>
        </p:txBody>
      </p:sp>
    </p:spTree>
    <p:extLst>
      <p:ext uri="{BB962C8B-B14F-4D97-AF65-F5344CB8AC3E}">
        <p14:creationId xmlns:p14="http://schemas.microsoft.com/office/powerpoint/2010/main" val="81323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BF2A9C-0770-4E7A-B64E-A9A67C21D7AE}" type="datetimeFigureOut">
              <a:rPr lang="en-US" smtClean="0"/>
              <a:t>2/28/2022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6F6951-EA89-4B9B-85A0-3EFD8EEA1F97}" type="slidenum">
              <a:rPr lang="en-US" smtClean="0"/>
              <a:t>‹#›</a:t>
            </a:fld>
            <a:endParaRPr lang="en-US"/>
          </a:p>
        </p:txBody>
      </p:sp>
    </p:spTree>
    <p:extLst>
      <p:ext uri="{BB962C8B-B14F-4D97-AF65-F5344CB8AC3E}">
        <p14:creationId xmlns:p14="http://schemas.microsoft.com/office/powerpoint/2010/main" val="1759024479"/>
      </p:ext>
    </p:extLst>
  </p:cSld>
  <p:clrMap bg1="dk1" tx1="lt1" bg2="dk2" tx2="lt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39580-BBD9-400B-A0E8-53C73719C76F}"/>
              </a:ext>
            </a:extLst>
          </p:cNvPr>
          <p:cNvSpPr/>
          <p:nvPr/>
        </p:nvSpPr>
        <p:spPr>
          <a:xfrm>
            <a:off x="0" y="1317057"/>
            <a:ext cx="12192000" cy="1077218"/>
          </a:xfrm>
          <a:prstGeom prst="rect">
            <a:avLst/>
          </a:prstGeom>
        </p:spPr>
        <p:txBody>
          <a:bodyPr wrap="square">
            <a:spAutoFit/>
          </a:bodyPr>
          <a:lstStyle/>
          <a:p>
            <a:pPr algn="ctr"/>
            <a:r>
              <a:rPr lang="en-US" sz="3600" dirty="0">
                <a:solidFill>
                  <a:srgbClr val="FFFF00"/>
                </a:solidFill>
                <a:latin typeface="Cambria" panose="02040503050406030204" pitchFamily="18" charset="0"/>
                <a:ea typeface="Cambria" panose="02040503050406030204" pitchFamily="18" charset="0"/>
              </a:rPr>
              <a:t>Computer Memory</a:t>
            </a:r>
          </a:p>
          <a:p>
            <a:pPr algn="ctr"/>
            <a:r>
              <a:rPr lang="en-US" sz="2800" dirty="0">
                <a:solidFill>
                  <a:srgbClr val="FFFF00"/>
                </a:solidFill>
                <a:latin typeface="Cambria" panose="02040503050406030204" pitchFamily="18" charset="0"/>
                <a:ea typeface="Cambria" panose="02040503050406030204" pitchFamily="18" charset="0"/>
              </a:rPr>
              <a:t>Chapter:6</a:t>
            </a:r>
          </a:p>
        </p:txBody>
      </p:sp>
      <p:sp>
        <p:nvSpPr>
          <p:cNvPr id="8" name="TextBox 7">
            <a:extLst>
              <a:ext uri="{FF2B5EF4-FFF2-40B4-BE49-F238E27FC236}">
                <a16:creationId xmlns:a16="http://schemas.microsoft.com/office/drawing/2014/main" id="{EFA2BCC1-137C-4E2B-AB58-7A510CF59621}"/>
              </a:ext>
            </a:extLst>
          </p:cNvPr>
          <p:cNvSpPr txBox="1"/>
          <p:nvPr/>
        </p:nvSpPr>
        <p:spPr>
          <a:xfrm>
            <a:off x="0" y="4107765"/>
            <a:ext cx="12191999" cy="1569660"/>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rPr>
              <a:t>Prepared By</a:t>
            </a:r>
          </a:p>
          <a:p>
            <a:pPr algn="ctr"/>
            <a:r>
              <a:rPr lang="en-US" sz="2400" dirty="0">
                <a:latin typeface="Cambria" panose="02040503050406030204" pitchFamily="18" charset="0"/>
                <a:ea typeface="Cambria" panose="02040503050406030204" pitchFamily="18" charset="0"/>
              </a:rPr>
              <a:t>Mehedi Hasan Imran</a:t>
            </a:r>
          </a:p>
          <a:p>
            <a:pPr algn="ctr"/>
            <a:r>
              <a:rPr lang="en-US" sz="2400" dirty="0">
                <a:latin typeface="Cambria" panose="02040503050406030204" pitchFamily="18" charset="0"/>
                <a:ea typeface="Cambria" panose="02040503050406030204" pitchFamily="18" charset="0"/>
              </a:rPr>
              <a:t>Lecturer, BAUET</a:t>
            </a:r>
          </a:p>
          <a:p>
            <a:pPr algn="ctr"/>
            <a:r>
              <a:rPr lang="en-US" sz="2400" dirty="0">
                <a:latin typeface="Cambria" panose="02040503050406030204" pitchFamily="18" charset="0"/>
                <a:ea typeface="Cambria" panose="02040503050406030204" pitchFamily="18" charset="0"/>
              </a:rPr>
              <a:t>Dept. of ICE</a:t>
            </a:r>
          </a:p>
        </p:txBody>
      </p:sp>
    </p:spTree>
    <p:extLst>
      <p:ext uri="{BB962C8B-B14F-4D97-AF65-F5344CB8AC3E}">
        <p14:creationId xmlns:p14="http://schemas.microsoft.com/office/powerpoint/2010/main" val="419754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265E6C-611D-4001-96E6-C925F669AE07}"/>
              </a:ext>
            </a:extLst>
          </p:cNvPr>
          <p:cNvSpPr/>
          <p:nvPr/>
        </p:nvSpPr>
        <p:spPr>
          <a:xfrm>
            <a:off x="0" y="-1950"/>
            <a:ext cx="12192000" cy="1938992"/>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EEPROM (Electrically Erasable and Programmable Read Only Memory)</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EEPROM is programmed and erased electrically. It can be erased and reprogrammed about ten thousand times. Both erasing and programming take about 4 to 10 ms (millisecond). In EEPROM, any location can be selectively erased and programmed. EEPROMs can be erased one byte at a time, rather than erasing the entire chip. Hence, the process of reprogramming is flexible but slow.</a:t>
            </a:r>
          </a:p>
        </p:txBody>
      </p:sp>
      <p:sp>
        <p:nvSpPr>
          <p:cNvPr id="5" name="Rectangle 4">
            <a:extLst>
              <a:ext uri="{FF2B5EF4-FFF2-40B4-BE49-F238E27FC236}">
                <a16:creationId xmlns:a16="http://schemas.microsoft.com/office/drawing/2014/main" id="{C8D5159A-B979-4875-B24C-0A33D78B92A7}"/>
              </a:ext>
            </a:extLst>
          </p:cNvPr>
          <p:cNvSpPr/>
          <p:nvPr/>
        </p:nvSpPr>
        <p:spPr>
          <a:xfrm>
            <a:off x="0" y="1997839"/>
            <a:ext cx="9144000" cy="3170099"/>
          </a:xfrm>
          <a:prstGeom prst="rect">
            <a:avLst/>
          </a:prstGeom>
        </p:spPr>
        <p:txBody>
          <a:bodyPr wrap="square">
            <a:spAutoFit/>
          </a:bodyPr>
          <a:lstStyle/>
          <a:p>
            <a:r>
              <a:rPr lang="en-US" sz="2000" dirty="0">
                <a:solidFill>
                  <a:srgbClr val="FFC000"/>
                </a:solidFill>
                <a:latin typeface="Cambria" panose="02040503050406030204" pitchFamily="18" charset="0"/>
                <a:ea typeface="Cambria" panose="02040503050406030204" pitchFamily="18" charset="0"/>
              </a:rPr>
              <a:t>Advantages of ROM</a:t>
            </a:r>
          </a:p>
          <a:p>
            <a:r>
              <a:rPr lang="en-US" sz="2000" dirty="0">
                <a:latin typeface="Cambria" panose="02040503050406030204" pitchFamily="18" charset="0"/>
                <a:ea typeface="Cambria" panose="02040503050406030204" pitchFamily="18" charset="0"/>
              </a:rPr>
              <a:t>The advantages of ROM are as follows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Non-volatile in nature</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Cannot be accidentally changed</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Cheaper than RAMs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Easy to test</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More reliable than RAMs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Static and do not require refreshing</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Contents are always known and can be verified</a:t>
            </a:r>
          </a:p>
        </p:txBody>
      </p:sp>
    </p:spTree>
    <p:extLst>
      <p:ext uri="{BB962C8B-B14F-4D97-AF65-F5344CB8AC3E}">
        <p14:creationId xmlns:p14="http://schemas.microsoft.com/office/powerpoint/2010/main" val="99083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A92B39-F1C4-4026-85D0-2633DDE0D046}"/>
              </a:ext>
            </a:extLst>
          </p:cNvPr>
          <p:cNvSpPr/>
          <p:nvPr/>
        </p:nvSpPr>
        <p:spPr>
          <a:xfrm>
            <a:off x="0" y="8760"/>
            <a:ext cx="12191999"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Secondary Memory</a:t>
            </a:r>
          </a:p>
        </p:txBody>
      </p:sp>
      <p:sp>
        <p:nvSpPr>
          <p:cNvPr id="5" name="Rectangle 4">
            <a:extLst>
              <a:ext uri="{FF2B5EF4-FFF2-40B4-BE49-F238E27FC236}">
                <a16:creationId xmlns:a16="http://schemas.microsoft.com/office/drawing/2014/main" id="{F64215E6-815B-4A68-9129-8565E936D687}"/>
              </a:ext>
            </a:extLst>
          </p:cNvPr>
          <p:cNvSpPr/>
          <p:nvPr/>
        </p:nvSpPr>
        <p:spPr>
          <a:xfrm>
            <a:off x="-1" y="634272"/>
            <a:ext cx="12191999"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secondary storage devices which are built into the computer or connected to the computer are known as a secondary memory of the computer. It is also known as external memory or auxiliary storage.</a:t>
            </a:r>
          </a:p>
        </p:txBody>
      </p:sp>
      <p:sp>
        <p:nvSpPr>
          <p:cNvPr id="7" name="Rectangle 6">
            <a:extLst>
              <a:ext uri="{FF2B5EF4-FFF2-40B4-BE49-F238E27FC236}">
                <a16:creationId xmlns:a16="http://schemas.microsoft.com/office/drawing/2014/main" id="{BF6D4C10-4056-4944-B008-BEDE4EF337AC}"/>
              </a:ext>
            </a:extLst>
          </p:cNvPr>
          <p:cNvSpPr/>
          <p:nvPr/>
        </p:nvSpPr>
        <p:spPr>
          <a:xfrm>
            <a:off x="0" y="1445847"/>
            <a:ext cx="12191998"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Some of the secondary memory or storage devices are described below:</a:t>
            </a:r>
          </a:p>
        </p:txBody>
      </p:sp>
      <p:sp>
        <p:nvSpPr>
          <p:cNvPr id="9" name="Rectangle 8">
            <a:extLst>
              <a:ext uri="{FF2B5EF4-FFF2-40B4-BE49-F238E27FC236}">
                <a16:creationId xmlns:a16="http://schemas.microsoft.com/office/drawing/2014/main" id="{6205B2DD-AE34-4357-A498-C06CBDED2D2E}"/>
              </a:ext>
            </a:extLst>
          </p:cNvPr>
          <p:cNvSpPr/>
          <p:nvPr/>
        </p:nvSpPr>
        <p:spPr>
          <a:xfrm>
            <a:off x="16183" y="1879769"/>
            <a:ext cx="1777025" cy="461665"/>
          </a:xfrm>
          <a:prstGeom prst="rect">
            <a:avLst/>
          </a:prstGeom>
        </p:spPr>
        <p:txBody>
          <a:bodyPr wrap="none">
            <a:spAutoFit/>
          </a:bodyPr>
          <a:lstStyle/>
          <a:p>
            <a:r>
              <a:rPr lang="en-US" sz="2400" dirty="0">
                <a:solidFill>
                  <a:srgbClr val="FFC000"/>
                </a:solidFill>
              </a:rPr>
              <a:t>1) Hard Disk:</a:t>
            </a:r>
          </a:p>
        </p:txBody>
      </p:sp>
      <p:sp>
        <p:nvSpPr>
          <p:cNvPr id="11" name="Rectangle 10">
            <a:extLst>
              <a:ext uri="{FF2B5EF4-FFF2-40B4-BE49-F238E27FC236}">
                <a16:creationId xmlns:a16="http://schemas.microsoft.com/office/drawing/2014/main" id="{BE1B55C1-E7FB-4C20-BE74-2A41D094E5E5}"/>
              </a:ext>
            </a:extLst>
          </p:cNvPr>
          <p:cNvSpPr/>
          <p:nvPr/>
        </p:nvSpPr>
        <p:spPr>
          <a:xfrm>
            <a:off x="16183" y="2332110"/>
            <a:ext cx="12175815"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It is a rigid magnetic disc that is used to store data. It permanently stores data and is located within a drive unit. The hard disk is also known as a hard drive. </a:t>
            </a:r>
          </a:p>
        </p:txBody>
      </p:sp>
      <p:pic>
        <p:nvPicPr>
          <p:cNvPr id="1026" name="Picture 2" descr="Secondary Memory">
            <a:extLst>
              <a:ext uri="{FF2B5EF4-FFF2-40B4-BE49-F238E27FC236}">
                <a16:creationId xmlns:a16="http://schemas.microsoft.com/office/drawing/2014/main" id="{FC25CB43-7CCD-41A6-9F5C-AFA81D7DA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9" y="3216967"/>
            <a:ext cx="4545037" cy="314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73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2A1AE0-5549-4E33-A801-671CA48444A3}"/>
              </a:ext>
            </a:extLst>
          </p:cNvPr>
          <p:cNvSpPr/>
          <p:nvPr/>
        </p:nvSpPr>
        <p:spPr>
          <a:xfrm>
            <a:off x="-6045" y="247915"/>
            <a:ext cx="12097158" cy="1077218"/>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2) Solid-state Drive: </a:t>
            </a:r>
            <a:r>
              <a:rPr lang="en-US" sz="2000" dirty="0">
                <a:latin typeface="Cambria" panose="02040503050406030204" pitchFamily="18" charset="0"/>
                <a:ea typeface="Cambria" panose="02040503050406030204" pitchFamily="18" charset="0"/>
              </a:rPr>
              <a:t>SSD (Solid State Drive) is also a non-volatile storage medium that is used to hold and </a:t>
            </a:r>
          </a:p>
          <a:p>
            <a:r>
              <a:rPr lang="en-US" sz="2000" dirty="0">
                <a:latin typeface="Cambria" panose="02040503050406030204" pitchFamily="18" charset="0"/>
                <a:ea typeface="Cambria" panose="02040503050406030204" pitchFamily="18" charset="0"/>
              </a:rPr>
              <a:t>access data. Unlike a hard drive, it does not have moving components, so it offers many advantages over SSD, </a:t>
            </a:r>
          </a:p>
          <a:p>
            <a:r>
              <a:rPr lang="en-US" sz="2000" dirty="0">
                <a:latin typeface="Cambria" panose="02040503050406030204" pitchFamily="18" charset="0"/>
                <a:ea typeface="Cambria" panose="02040503050406030204" pitchFamily="18" charset="0"/>
              </a:rPr>
              <a:t>such as faster access time, noiseless operation, less power consumption, and more.</a:t>
            </a:r>
            <a:endParaRPr lang="en-US" sz="2000" dirty="0">
              <a:solidFill>
                <a:srgbClr val="FFC000"/>
              </a:solidFill>
              <a:latin typeface="Cambria" panose="02040503050406030204" pitchFamily="18" charset="0"/>
              <a:ea typeface="Cambria" panose="02040503050406030204" pitchFamily="18" charset="0"/>
            </a:endParaRPr>
          </a:p>
        </p:txBody>
      </p:sp>
      <p:pic>
        <p:nvPicPr>
          <p:cNvPr id="2050" name="Picture 2" descr="Secondary Memory">
            <a:extLst>
              <a:ext uri="{FF2B5EF4-FFF2-40B4-BE49-F238E27FC236}">
                <a16:creationId xmlns:a16="http://schemas.microsoft.com/office/drawing/2014/main" id="{C6890E35-C6A7-4897-AC7B-FC416E1FA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920" y="1459157"/>
            <a:ext cx="3829123" cy="31585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B6C211C-2C83-4D8D-9B95-CD01CB7C5A86}"/>
              </a:ext>
            </a:extLst>
          </p:cNvPr>
          <p:cNvSpPr/>
          <p:nvPr/>
        </p:nvSpPr>
        <p:spPr>
          <a:xfrm>
            <a:off x="68259" y="5002798"/>
            <a:ext cx="12125242" cy="1077218"/>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3) Pen drive: </a:t>
            </a:r>
            <a:r>
              <a:rPr lang="en-US" sz="2000" dirty="0">
                <a:latin typeface="Cambria" panose="02040503050406030204" pitchFamily="18" charset="0"/>
                <a:ea typeface="Cambria" panose="02040503050406030204" pitchFamily="18" charset="0"/>
              </a:rPr>
              <a:t>Pen drive is a compact secondary storage device. It is also known as a USB flash drive, thumb </a:t>
            </a:r>
          </a:p>
          <a:p>
            <a:r>
              <a:rPr lang="en-US" sz="2000" dirty="0">
                <a:latin typeface="Cambria" panose="02040503050406030204" pitchFamily="18" charset="0"/>
                <a:ea typeface="Cambria" panose="02040503050406030204" pitchFamily="18" charset="0"/>
              </a:rPr>
              <a:t>drive or a jump drive. It connects to a computer via a USB port. It is commonly used to store and transfer data </a:t>
            </a:r>
          </a:p>
          <a:p>
            <a:r>
              <a:rPr lang="en-US" sz="2000" dirty="0">
                <a:latin typeface="Cambria" panose="02040503050406030204" pitchFamily="18" charset="0"/>
                <a:ea typeface="Cambria" panose="02040503050406030204" pitchFamily="18" charset="0"/>
              </a:rPr>
              <a:t>between computers.</a:t>
            </a:r>
          </a:p>
        </p:txBody>
      </p:sp>
    </p:spTree>
    <p:extLst>
      <p:ext uri="{BB962C8B-B14F-4D97-AF65-F5344CB8AC3E}">
        <p14:creationId xmlns:p14="http://schemas.microsoft.com/office/powerpoint/2010/main" val="110080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729F51-04F8-4BF2-BE89-6898B06F41A0}"/>
              </a:ext>
            </a:extLst>
          </p:cNvPr>
          <p:cNvSpPr/>
          <p:nvPr/>
        </p:nvSpPr>
        <p:spPr>
          <a:xfrm>
            <a:off x="12727" y="332321"/>
            <a:ext cx="12215524" cy="1077218"/>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4) SD Card: </a:t>
            </a:r>
            <a:r>
              <a:rPr lang="en-US" sz="2000" dirty="0">
                <a:latin typeface="Cambria" panose="02040503050406030204" pitchFamily="18" charset="0"/>
                <a:ea typeface="Cambria" panose="02040503050406030204" pitchFamily="18" charset="0"/>
              </a:rPr>
              <a:t>SD Card stands for Secure Digital Card. It is most often used in portable and mobile devices such </a:t>
            </a:r>
          </a:p>
          <a:p>
            <a:r>
              <a:rPr lang="en-US" sz="2000" dirty="0">
                <a:latin typeface="Cambria" panose="02040503050406030204" pitchFamily="18" charset="0"/>
                <a:ea typeface="Cambria" panose="02040503050406030204" pitchFamily="18" charset="0"/>
              </a:rPr>
              <a:t>as smartphones and digital cameras. You can remove it from your device and see the things stored in it using a </a:t>
            </a:r>
          </a:p>
          <a:p>
            <a:r>
              <a:rPr lang="en-US" sz="2000" dirty="0">
                <a:latin typeface="Cambria" panose="02040503050406030204" pitchFamily="18" charset="0"/>
                <a:ea typeface="Cambria" panose="02040503050406030204" pitchFamily="18" charset="0"/>
              </a:rPr>
              <a:t>computer with a card reader.</a:t>
            </a:r>
            <a:endParaRPr lang="en-US" sz="2000" dirty="0">
              <a:solidFill>
                <a:srgbClr val="FFC000"/>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7D385134-F93A-4D1D-882E-E7FDBFF91FA5}"/>
              </a:ext>
            </a:extLst>
          </p:cNvPr>
          <p:cNvSpPr/>
          <p:nvPr/>
        </p:nvSpPr>
        <p:spPr>
          <a:xfrm>
            <a:off x="16656" y="1514003"/>
            <a:ext cx="11965070" cy="1015663"/>
          </a:xfrm>
          <a:prstGeom prst="rect">
            <a:avLst/>
          </a:prstGeom>
        </p:spPr>
        <p:txBody>
          <a:bodyPr wrap="none">
            <a:spAutoFit/>
          </a:bodyPr>
          <a:lstStyle/>
          <a:p>
            <a:r>
              <a:rPr lang="en-US" sz="2000" dirty="0">
                <a:solidFill>
                  <a:srgbClr val="FFC000"/>
                </a:solidFill>
                <a:latin typeface="Cambria" panose="02040503050406030204" pitchFamily="18" charset="0"/>
                <a:ea typeface="Cambria" panose="02040503050406030204" pitchFamily="18" charset="0"/>
              </a:rPr>
              <a:t>5) Compact Disk (CD): </a:t>
            </a:r>
            <a:r>
              <a:rPr lang="en-US" sz="2000" dirty="0">
                <a:latin typeface="Cambria" panose="02040503050406030204" pitchFamily="18" charset="0"/>
                <a:ea typeface="Cambria" panose="02040503050406030204" pitchFamily="18" charset="0"/>
              </a:rPr>
              <a:t>Compact Disk is a portable secondary storage device in the shape of a round medium </a:t>
            </a:r>
          </a:p>
          <a:p>
            <a:r>
              <a:rPr lang="en-US" sz="2000" dirty="0">
                <a:latin typeface="Cambria" panose="02040503050406030204" pitchFamily="18" charset="0"/>
                <a:ea typeface="Cambria" panose="02040503050406030204" pitchFamily="18" charset="0"/>
              </a:rPr>
              <a:t>disk. It is made of polycarbonate plastic. The concept of CD was co-developed by Philips and Sony in 1982. </a:t>
            </a:r>
          </a:p>
          <a:p>
            <a:r>
              <a:rPr lang="en-US" sz="2000" dirty="0">
                <a:latin typeface="Cambria" panose="02040503050406030204" pitchFamily="18" charset="0"/>
                <a:ea typeface="Cambria" panose="02040503050406030204" pitchFamily="18" charset="0"/>
              </a:rPr>
              <a:t>The first CD was created on 17 August 1982 at the workshop of Philips in Germany.</a:t>
            </a:r>
            <a:endParaRPr lang="en-US" sz="2000" dirty="0">
              <a:solidFill>
                <a:srgbClr val="FFC000"/>
              </a:solidFill>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4325437B-29D5-49E1-BE99-E3E313349986}"/>
              </a:ext>
            </a:extLst>
          </p:cNvPr>
          <p:cNvSpPr/>
          <p:nvPr/>
        </p:nvSpPr>
        <p:spPr>
          <a:xfrm>
            <a:off x="18058" y="2611285"/>
            <a:ext cx="11962057" cy="138499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6) DVD: </a:t>
            </a:r>
            <a:r>
              <a:rPr lang="en-US" sz="2000" dirty="0">
                <a:latin typeface="Cambria" panose="02040503050406030204" pitchFamily="18" charset="0"/>
                <a:ea typeface="Cambria" panose="02040503050406030204" pitchFamily="18" charset="0"/>
              </a:rPr>
              <a:t>DVD is short for digital versatile disc or digital video disc. It is a type of optical media used for </a:t>
            </a:r>
          </a:p>
          <a:p>
            <a:r>
              <a:rPr lang="en-US" sz="2000" dirty="0">
                <a:latin typeface="Cambria" panose="02040503050406030204" pitchFamily="18" charset="0"/>
                <a:ea typeface="Cambria" panose="02040503050406030204" pitchFamily="18" charset="0"/>
              </a:rPr>
              <a:t>storing optical data. Although it has the same size as a CD, its storage capacity is much more than a CD. So, </a:t>
            </a:r>
          </a:p>
          <a:p>
            <a:r>
              <a:rPr lang="en-US" sz="2000" dirty="0">
                <a:latin typeface="Cambria" panose="02040503050406030204" pitchFamily="18" charset="0"/>
                <a:ea typeface="Cambria" panose="02040503050406030204" pitchFamily="18" charset="0"/>
              </a:rPr>
              <a:t>it is widely used for storing and viewing movies and to distribute software programs as they are too large to </a:t>
            </a:r>
          </a:p>
          <a:p>
            <a:r>
              <a:rPr lang="en-US" sz="2000" dirty="0">
                <a:latin typeface="Cambria" panose="02040503050406030204" pitchFamily="18" charset="0"/>
                <a:ea typeface="Cambria" panose="02040503050406030204" pitchFamily="18" charset="0"/>
              </a:rPr>
              <a:t>fit on a CD. DVD was co-developed by Sony, Panasonic, Philips, and Toshiba in 1995.</a:t>
            </a:r>
            <a:endParaRPr lang="en-US" sz="2000" dirty="0">
              <a:solidFill>
                <a:srgbClr val="FFC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8573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B5619F-63E9-4A85-9372-8ED8F29BFF9E}"/>
              </a:ext>
            </a:extLst>
          </p:cNvPr>
          <p:cNvSpPr/>
          <p:nvPr/>
        </p:nvSpPr>
        <p:spPr>
          <a:xfrm>
            <a:off x="5330630" y="8764"/>
            <a:ext cx="2048959" cy="461665"/>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Memory Units</a:t>
            </a:r>
          </a:p>
        </p:txBody>
      </p:sp>
      <p:sp>
        <p:nvSpPr>
          <p:cNvPr id="5" name="Rectangle 4">
            <a:extLst>
              <a:ext uri="{FF2B5EF4-FFF2-40B4-BE49-F238E27FC236}">
                <a16:creationId xmlns:a16="http://schemas.microsoft.com/office/drawing/2014/main" id="{2121F786-2FE7-406D-A7C0-61C98FC088F6}"/>
              </a:ext>
            </a:extLst>
          </p:cNvPr>
          <p:cNvSpPr/>
          <p:nvPr/>
        </p:nvSpPr>
        <p:spPr>
          <a:xfrm>
            <a:off x="0" y="751344"/>
            <a:ext cx="12192000" cy="4708981"/>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Memory units are used to measure and represent data. Some of the commonly used memory units are: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1) Bit: The computer memory units start from bit. A bit is the smallest memory unit to measure data stored in main memory and storage devices. A bit can have only one binary value out of 0 and 1.</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2) Byte: It is the fundamental unit to measure data. It contains 8 bits or is equal to 8 bits. Thus a byte can represent 2*8 or 256 values.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3) Kilobyte: A kilobyte contains 1024 bytes.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4) Megabyte: A megabyte contains 1024 kilobytes.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5) Gigabyte: A gigabyte contains 1024 megabyte.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6) Terabyte: A terabyte contains 1024 gigabytes.</a:t>
            </a:r>
          </a:p>
        </p:txBody>
      </p:sp>
    </p:spTree>
    <p:extLst>
      <p:ext uri="{BB962C8B-B14F-4D97-AF65-F5344CB8AC3E}">
        <p14:creationId xmlns:p14="http://schemas.microsoft.com/office/powerpoint/2010/main" val="4291305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A6FAF6-5656-43A8-9EB6-A706EA3DB77E}"/>
              </a:ext>
            </a:extLst>
          </p:cNvPr>
          <p:cNvSpPr/>
          <p:nvPr/>
        </p:nvSpPr>
        <p:spPr>
          <a:xfrm>
            <a:off x="17047" y="304186"/>
            <a:ext cx="11828238" cy="1077218"/>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Flash Memory: </a:t>
            </a:r>
            <a:r>
              <a:rPr lang="en-US" sz="2000" dirty="0">
                <a:latin typeface="Cambria" panose="02040503050406030204" pitchFamily="18" charset="0"/>
                <a:ea typeface="Cambria" panose="02040503050406030204" pitchFamily="18" charset="0"/>
              </a:rPr>
              <a:t>Flash memory is a non-volatile memory chip used for storage and for transferring data </a:t>
            </a:r>
          </a:p>
          <a:p>
            <a:r>
              <a:rPr lang="en-US" sz="2000" dirty="0">
                <a:latin typeface="Cambria" panose="02040503050406030204" pitchFamily="18" charset="0"/>
                <a:ea typeface="Cambria" panose="02040503050406030204" pitchFamily="18" charset="0"/>
              </a:rPr>
              <a:t>between a personal computer (PC) and digital devices. It has the ability to be electronically reprogrammed </a:t>
            </a:r>
          </a:p>
          <a:p>
            <a:r>
              <a:rPr lang="en-US" sz="2000" dirty="0">
                <a:latin typeface="Cambria" panose="02040503050406030204" pitchFamily="18" charset="0"/>
                <a:ea typeface="Cambria" panose="02040503050406030204" pitchFamily="18" charset="0"/>
              </a:rPr>
              <a:t>and erased. It is often found in USB flash drives, MP3 players, digital cameras and solid-state drives.</a:t>
            </a:r>
            <a:endParaRPr lang="en-US" sz="2000" dirty="0">
              <a:solidFill>
                <a:srgbClr val="FFC000"/>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E8FE9909-5F23-484A-A3CD-EFAB5A640C6E}"/>
              </a:ext>
            </a:extLst>
          </p:cNvPr>
          <p:cNvSpPr/>
          <p:nvPr/>
        </p:nvSpPr>
        <p:spPr>
          <a:xfrm>
            <a:off x="15166" y="1443669"/>
            <a:ext cx="12224308" cy="769441"/>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Cache Memory: </a:t>
            </a:r>
            <a:r>
              <a:rPr lang="en-US" sz="2000" dirty="0">
                <a:latin typeface="Cambria" panose="02040503050406030204" pitchFamily="18" charset="0"/>
                <a:ea typeface="Cambria" panose="02040503050406030204" pitchFamily="18" charset="0"/>
              </a:rPr>
              <a:t>Cache memory is a small-sized type of volatile computer memory that provides high-speed </a:t>
            </a:r>
          </a:p>
          <a:p>
            <a:r>
              <a:rPr lang="en-US" sz="2000" dirty="0">
                <a:latin typeface="Cambria" panose="02040503050406030204" pitchFamily="18" charset="0"/>
                <a:ea typeface="Cambria" panose="02040503050406030204" pitchFamily="18" charset="0"/>
              </a:rPr>
              <a:t>Data access to a processor and stores frequently used computer programs, applications and data.</a:t>
            </a:r>
            <a:r>
              <a:rPr lang="en-US" sz="2000" dirty="0">
                <a:solidFill>
                  <a:srgbClr val="FFC000"/>
                </a:solidFill>
                <a:latin typeface="Cambria" panose="02040503050406030204" pitchFamily="18" charset="0"/>
                <a:ea typeface="Cambria" panose="02040503050406030204" pitchFamily="18" charset="0"/>
              </a:rPr>
              <a:t> </a:t>
            </a:r>
          </a:p>
        </p:txBody>
      </p:sp>
      <p:sp>
        <p:nvSpPr>
          <p:cNvPr id="4" name="Rectangle 3">
            <a:extLst>
              <a:ext uri="{FF2B5EF4-FFF2-40B4-BE49-F238E27FC236}">
                <a16:creationId xmlns:a16="http://schemas.microsoft.com/office/drawing/2014/main" id="{C3630B5D-0839-4C91-9BEE-D6ECFEF1456C}"/>
              </a:ext>
            </a:extLst>
          </p:cNvPr>
          <p:cNvSpPr/>
          <p:nvPr/>
        </p:nvSpPr>
        <p:spPr>
          <a:xfrm>
            <a:off x="5004689" y="2315867"/>
            <a:ext cx="2216697" cy="523220"/>
          </a:xfrm>
          <a:prstGeom prst="rect">
            <a:avLst/>
          </a:prstGeom>
        </p:spPr>
        <p:txBody>
          <a:bodyPr wrap="none">
            <a:spAutoFit/>
          </a:bodyPr>
          <a:lstStyle/>
          <a:p>
            <a:r>
              <a:rPr lang="en-US" sz="2800" dirty="0">
                <a:solidFill>
                  <a:srgbClr val="FFC000"/>
                </a:solidFill>
                <a:latin typeface="Cambria" panose="02040503050406030204" pitchFamily="18" charset="0"/>
                <a:ea typeface="Cambria" panose="02040503050406030204" pitchFamily="18" charset="0"/>
              </a:rPr>
              <a:t>Motherboard</a:t>
            </a:r>
          </a:p>
        </p:txBody>
      </p:sp>
      <p:sp>
        <p:nvSpPr>
          <p:cNvPr id="7" name="Rectangle 6">
            <a:extLst>
              <a:ext uri="{FF2B5EF4-FFF2-40B4-BE49-F238E27FC236}">
                <a16:creationId xmlns:a16="http://schemas.microsoft.com/office/drawing/2014/main" id="{1C7E0211-D151-422A-8567-6832BD26A9AC}"/>
              </a:ext>
            </a:extLst>
          </p:cNvPr>
          <p:cNvSpPr/>
          <p:nvPr/>
        </p:nvSpPr>
        <p:spPr>
          <a:xfrm>
            <a:off x="0" y="2845080"/>
            <a:ext cx="1219200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The motherboard serves as a single platform to connect all of the parts of a computer together. It connects the CPU, memory, hard drives, optical drives, video card, sound card, and other ports and expansion cards directly or via cables. It can be considered as the backbone of a computer.</a:t>
            </a:r>
          </a:p>
        </p:txBody>
      </p:sp>
      <p:pic>
        <p:nvPicPr>
          <p:cNvPr id="1026" name="Picture 2" descr="Mother Board">
            <a:extLst>
              <a:ext uri="{FF2B5EF4-FFF2-40B4-BE49-F238E27FC236}">
                <a16:creationId xmlns:a16="http://schemas.microsoft.com/office/drawing/2014/main" id="{FC30F895-8F06-4305-AD9A-92CBBDF7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860743"/>
            <a:ext cx="4460630" cy="277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45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5F081C-F065-46B7-9772-8026591A9D8A}"/>
              </a:ext>
            </a:extLst>
          </p:cNvPr>
          <p:cNvSpPr/>
          <p:nvPr/>
        </p:nvSpPr>
        <p:spPr>
          <a:xfrm>
            <a:off x="20582" y="205712"/>
            <a:ext cx="3994363" cy="523220"/>
          </a:xfrm>
          <a:prstGeom prst="rect">
            <a:avLst/>
          </a:prstGeom>
        </p:spPr>
        <p:txBody>
          <a:bodyPr wrap="none">
            <a:spAutoFit/>
          </a:bodyPr>
          <a:lstStyle/>
          <a:p>
            <a:r>
              <a:rPr lang="en-US" sz="2800" dirty="0">
                <a:solidFill>
                  <a:srgbClr val="FFC000"/>
                </a:solidFill>
                <a:latin typeface="Cambria" panose="02040503050406030204" pitchFamily="18" charset="0"/>
                <a:ea typeface="Cambria" panose="02040503050406030204" pitchFamily="18" charset="0"/>
              </a:rPr>
              <a:t>Features of Motherboard</a:t>
            </a:r>
          </a:p>
        </p:txBody>
      </p:sp>
      <p:sp>
        <p:nvSpPr>
          <p:cNvPr id="5" name="Rectangle 4">
            <a:extLst>
              <a:ext uri="{FF2B5EF4-FFF2-40B4-BE49-F238E27FC236}">
                <a16:creationId xmlns:a16="http://schemas.microsoft.com/office/drawing/2014/main" id="{8A2E676F-906D-4C23-91A4-68DF99F58735}"/>
              </a:ext>
            </a:extLst>
          </p:cNvPr>
          <p:cNvSpPr/>
          <p:nvPr/>
        </p:nvSpPr>
        <p:spPr>
          <a:xfrm>
            <a:off x="20582" y="639801"/>
            <a:ext cx="12171418" cy="193899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A motherboard comes with following features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Motherboard varies greatly in supporting various types of components.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Motherboard supports a single type of CPU and few types of memories.</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Video cards, hard disks, sound cards have to be compatible with the motherboard to function properly.</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Motherboards, cases, and power supplies must be compatible to work properly together.</a:t>
            </a:r>
          </a:p>
        </p:txBody>
      </p:sp>
      <p:sp>
        <p:nvSpPr>
          <p:cNvPr id="7" name="Rectangle 6">
            <a:extLst>
              <a:ext uri="{FF2B5EF4-FFF2-40B4-BE49-F238E27FC236}">
                <a16:creationId xmlns:a16="http://schemas.microsoft.com/office/drawing/2014/main" id="{92BC755E-3D71-4E6B-8C1E-1DB371B6124D}"/>
              </a:ext>
            </a:extLst>
          </p:cNvPr>
          <p:cNvSpPr/>
          <p:nvPr/>
        </p:nvSpPr>
        <p:spPr>
          <a:xfrm>
            <a:off x="14449" y="2569087"/>
            <a:ext cx="3719160" cy="523220"/>
          </a:xfrm>
          <a:prstGeom prst="rect">
            <a:avLst/>
          </a:prstGeom>
        </p:spPr>
        <p:txBody>
          <a:bodyPr wrap="none">
            <a:spAutoFit/>
          </a:bodyPr>
          <a:lstStyle/>
          <a:p>
            <a:r>
              <a:rPr lang="en-US" sz="2800" dirty="0">
                <a:solidFill>
                  <a:srgbClr val="FFC000"/>
                </a:solidFill>
                <a:latin typeface="Cambria" panose="02040503050406030204" pitchFamily="18" charset="0"/>
                <a:ea typeface="Cambria" panose="02040503050406030204" pitchFamily="18" charset="0"/>
              </a:rPr>
              <a:t>Popular Manufacturers</a:t>
            </a:r>
          </a:p>
        </p:txBody>
      </p:sp>
      <p:sp>
        <p:nvSpPr>
          <p:cNvPr id="9" name="Rectangle 8">
            <a:extLst>
              <a:ext uri="{FF2B5EF4-FFF2-40B4-BE49-F238E27FC236}">
                <a16:creationId xmlns:a16="http://schemas.microsoft.com/office/drawing/2014/main" id="{E7A1AB0F-9BBF-4E7E-9F28-B966BC82BB8A}"/>
              </a:ext>
            </a:extLst>
          </p:cNvPr>
          <p:cNvSpPr/>
          <p:nvPr/>
        </p:nvSpPr>
        <p:spPr>
          <a:xfrm>
            <a:off x="9377" y="3036674"/>
            <a:ext cx="9373773" cy="1015663"/>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Following are the popular manufacturers of the motherboard.</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Intel, ASUS, Aopen, ABIT, Biostar, Gigabyte, MSI</a:t>
            </a:r>
          </a:p>
        </p:txBody>
      </p:sp>
    </p:spTree>
    <p:extLst>
      <p:ext uri="{BB962C8B-B14F-4D97-AF65-F5344CB8AC3E}">
        <p14:creationId xmlns:p14="http://schemas.microsoft.com/office/powerpoint/2010/main" val="102395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0DD96D-F20C-4972-BEF3-8C77110BD213}"/>
              </a:ext>
            </a:extLst>
          </p:cNvPr>
          <p:cNvSpPr/>
          <p:nvPr/>
        </p:nvSpPr>
        <p:spPr>
          <a:xfrm>
            <a:off x="0" y="172219"/>
            <a:ext cx="1219200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The computer memory holds the data and instructions needed to process raw data and produce output. The computer memory is divided into large number of small parts known as cells. Each cell has a unique address which varies from 0 to memory size minus one.</a:t>
            </a:r>
          </a:p>
        </p:txBody>
      </p:sp>
      <p:sp>
        <p:nvSpPr>
          <p:cNvPr id="5" name="Rectangle 4">
            <a:extLst>
              <a:ext uri="{FF2B5EF4-FFF2-40B4-BE49-F238E27FC236}">
                <a16:creationId xmlns:a16="http://schemas.microsoft.com/office/drawing/2014/main" id="{D2302AF2-B82F-4DC6-ADA2-74639EEE8D64}"/>
              </a:ext>
            </a:extLst>
          </p:cNvPr>
          <p:cNvSpPr/>
          <p:nvPr/>
        </p:nvSpPr>
        <p:spPr>
          <a:xfrm>
            <a:off x="0" y="1462091"/>
            <a:ext cx="12192000" cy="707886"/>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Computer memory is of two types: Volatile (RAM) and Non-volatile (ROM). The secondary memory (hard disk) is referred as storage not memory.</a:t>
            </a:r>
          </a:p>
        </p:txBody>
      </p:sp>
      <p:sp>
        <p:nvSpPr>
          <p:cNvPr id="7" name="Rectangle 6">
            <a:extLst>
              <a:ext uri="{FF2B5EF4-FFF2-40B4-BE49-F238E27FC236}">
                <a16:creationId xmlns:a16="http://schemas.microsoft.com/office/drawing/2014/main" id="{A5160FF1-2A9D-4277-B6E9-92E601E03426}"/>
              </a:ext>
            </a:extLst>
          </p:cNvPr>
          <p:cNvSpPr/>
          <p:nvPr/>
        </p:nvSpPr>
        <p:spPr>
          <a:xfrm>
            <a:off x="0" y="2413338"/>
            <a:ext cx="12192000" cy="193899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But, if we categorize memory on behalf of space or location, it is of four types:</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Register memory</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Cache memory</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Primary memory</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Secondary memory</a:t>
            </a:r>
          </a:p>
        </p:txBody>
      </p:sp>
    </p:spTree>
    <p:extLst>
      <p:ext uri="{BB962C8B-B14F-4D97-AF65-F5344CB8AC3E}">
        <p14:creationId xmlns:p14="http://schemas.microsoft.com/office/powerpoint/2010/main" val="271028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D2EEAA-9E14-4AB2-941D-576994938555}"/>
              </a:ext>
            </a:extLst>
          </p:cNvPr>
          <p:cNvSpPr/>
          <p:nvPr/>
        </p:nvSpPr>
        <p:spPr>
          <a:xfrm>
            <a:off x="20410" y="8763"/>
            <a:ext cx="2815194" cy="523220"/>
          </a:xfrm>
          <a:prstGeom prst="rect">
            <a:avLst/>
          </a:prstGeom>
        </p:spPr>
        <p:txBody>
          <a:bodyPr wrap="none">
            <a:spAutoFit/>
          </a:bodyPr>
          <a:lstStyle/>
          <a:p>
            <a:r>
              <a:rPr lang="en-US" sz="2800" dirty="0">
                <a:solidFill>
                  <a:srgbClr val="FFFF00"/>
                </a:solidFill>
                <a:latin typeface="Cambria" panose="02040503050406030204" pitchFamily="18" charset="0"/>
                <a:ea typeface="Cambria" panose="02040503050406030204" pitchFamily="18" charset="0"/>
              </a:rPr>
              <a:t>Register Memory</a:t>
            </a:r>
          </a:p>
        </p:txBody>
      </p:sp>
      <p:sp>
        <p:nvSpPr>
          <p:cNvPr id="5" name="Rectangle 4">
            <a:extLst>
              <a:ext uri="{FF2B5EF4-FFF2-40B4-BE49-F238E27FC236}">
                <a16:creationId xmlns:a16="http://schemas.microsoft.com/office/drawing/2014/main" id="{A05DB10A-AF12-4034-8A52-B811A157B114}"/>
              </a:ext>
            </a:extLst>
          </p:cNvPr>
          <p:cNvSpPr/>
          <p:nvPr/>
        </p:nvSpPr>
        <p:spPr>
          <a:xfrm>
            <a:off x="20410" y="691722"/>
            <a:ext cx="12171590" cy="1938992"/>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Register memory is the smallest and fastest memory in a computer. It is not a part of the main memory and is located in the CPU in the form of registers, which are the smallest data holding elements. A register temporarily holds frequently used data, instructions, and memory address that are to be used by CPU. They hold instructions that are currently processed by the CPU. All data is required to pass through registers before it can be processed. So, they are used by CPU to process the data entered by the users. Registers hold a small amount of data around 32 bits to 64 bits.</a:t>
            </a:r>
          </a:p>
        </p:txBody>
      </p:sp>
      <p:sp>
        <p:nvSpPr>
          <p:cNvPr id="7" name="Rectangle 6">
            <a:extLst>
              <a:ext uri="{FF2B5EF4-FFF2-40B4-BE49-F238E27FC236}">
                <a16:creationId xmlns:a16="http://schemas.microsoft.com/office/drawing/2014/main" id="{C9C5FD27-1ED4-41F4-8185-8D608DD4CF1E}"/>
              </a:ext>
            </a:extLst>
          </p:cNvPr>
          <p:cNvSpPr/>
          <p:nvPr/>
        </p:nvSpPr>
        <p:spPr>
          <a:xfrm>
            <a:off x="13862" y="2766031"/>
            <a:ext cx="4993739" cy="400110"/>
          </a:xfrm>
          <a:prstGeom prst="rect">
            <a:avLst/>
          </a:prstGeom>
        </p:spPr>
        <p:txBody>
          <a:bodyPr wrap="none">
            <a:spAutoFit/>
          </a:bodyPr>
          <a:lstStyle/>
          <a:p>
            <a:r>
              <a:rPr lang="en-US" sz="2000" dirty="0">
                <a:solidFill>
                  <a:srgbClr val="FFC000"/>
                </a:solidFill>
                <a:latin typeface="Cambria" panose="02040503050406030204" pitchFamily="18" charset="0"/>
                <a:ea typeface="Cambria" panose="02040503050406030204" pitchFamily="18" charset="0"/>
              </a:rPr>
              <a:t>Types and Functions of Computer Registers:</a:t>
            </a:r>
          </a:p>
        </p:txBody>
      </p:sp>
      <p:sp>
        <p:nvSpPr>
          <p:cNvPr id="9" name="Rectangle 8">
            <a:extLst>
              <a:ext uri="{FF2B5EF4-FFF2-40B4-BE49-F238E27FC236}">
                <a16:creationId xmlns:a16="http://schemas.microsoft.com/office/drawing/2014/main" id="{1083F979-DB5B-4F84-A263-D28A07ABB15E}"/>
              </a:ext>
            </a:extLst>
          </p:cNvPr>
          <p:cNvSpPr/>
          <p:nvPr/>
        </p:nvSpPr>
        <p:spPr>
          <a:xfrm>
            <a:off x="20410" y="3298771"/>
            <a:ext cx="12151180" cy="3170099"/>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Data Register: </a:t>
            </a:r>
            <a:r>
              <a:rPr lang="en-US" sz="2000" dirty="0">
                <a:latin typeface="Cambria" panose="02040503050406030204" pitchFamily="18" charset="0"/>
                <a:ea typeface="Cambria" panose="02040503050406030204" pitchFamily="18" charset="0"/>
              </a:rPr>
              <a:t>It is a 16-bit register, which is used to store operands (variables) to be operated by the processor. It temporarily stores data, which is being transmitted to or received from a peripheral device.</a:t>
            </a:r>
          </a:p>
          <a:p>
            <a:pPr algn="just"/>
            <a:endParaRPr lang="en-US" sz="2000" dirty="0">
              <a:latin typeface="Cambria" panose="02040503050406030204" pitchFamily="18" charset="0"/>
              <a:ea typeface="Cambria" panose="02040503050406030204" pitchFamily="18" charset="0"/>
            </a:endParaRPr>
          </a:p>
          <a:p>
            <a:pPr algn="just"/>
            <a:r>
              <a:rPr lang="en-US" sz="2000" dirty="0">
                <a:solidFill>
                  <a:srgbClr val="FFC000"/>
                </a:solidFill>
                <a:latin typeface="Cambria" panose="02040503050406030204" pitchFamily="18" charset="0"/>
                <a:ea typeface="Cambria" panose="02040503050406030204" pitchFamily="18" charset="0"/>
              </a:rPr>
              <a:t>Program Counter (PC): </a:t>
            </a:r>
            <a:r>
              <a:rPr lang="en-US" sz="2000" dirty="0">
                <a:latin typeface="Cambria" panose="02040503050406030204" pitchFamily="18" charset="0"/>
                <a:ea typeface="Cambria" panose="02040503050406030204" pitchFamily="18" charset="0"/>
              </a:rPr>
              <a:t>It holds the address of the memory location of the next instruction, which is to be fetched after the current instruction is completed. So, it is used to maintain the path of execution of the different programs and thus executes the programs one by one, when the previous instruction gets completed.</a:t>
            </a:r>
          </a:p>
          <a:p>
            <a:pPr algn="just"/>
            <a:endParaRPr lang="en-US" sz="2000" dirty="0">
              <a:latin typeface="Cambria" panose="02040503050406030204" pitchFamily="18" charset="0"/>
              <a:ea typeface="Cambria" panose="02040503050406030204" pitchFamily="18" charset="0"/>
            </a:endParaRPr>
          </a:p>
          <a:p>
            <a:pPr algn="just"/>
            <a:r>
              <a:rPr lang="en-US" sz="2000" dirty="0">
                <a:solidFill>
                  <a:srgbClr val="FFC000"/>
                </a:solidFill>
                <a:latin typeface="Cambria" panose="02040503050406030204" pitchFamily="18" charset="0"/>
                <a:ea typeface="Cambria" panose="02040503050406030204" pitchFamily="18" charset="0"/>
              </a:rPr>
              <a:t>Instructor Register: </a:t>
            </a:r>
            <a:r>
              <a:rPr lang="en-US" sz="2000" dirty="0">
                <a:latin typeface="Cambria" panose="02040503050406030204" pitchFamily="18" charset="0"/>
                <a:ea typeface="Cambria" panose="02040503050406030204" pitchFamily="18" charset="0"/>
              </a:rPr>
              <a:t>It is a 16-bit register. It stores the instruction which is fetched from the main memory. So, it is used to hold instruction codes, which are to be executed. The Control Unit takes instruction from Instructor Register, then decodes and executes it.</a:t>
            </a:r>
          </a:p>
        </p:txBody>
      </p:sp>
    </p:spTree>
    <p:extLst>
      <p:ext uri="{BB962C8B-B14F-4D97-AF65-F5344CB8AC3E}">
        <p14:creationId xmlns:p14="http://schemas.microsoft.com/office/powerpoint/2010/main" val="128424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1ECCF1-A944-416A-A685-F9D673192BB2}"/>
              </a:ext>
            </a:extLst>
          </p:cNvPr>
          <p:cNvSpPr/>
          <p:nvPr/>
        </p:nvSpPr>
        <p:spPr>
          <a:xfrm>
            <a:off x="0" y="30540"/>
            <a:ext cx="12192000" cy="1938992"/>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Accumulator Register: </a:t>
            </a:r>
            <a:r>
              <a:rPr lang="en-US" sz="2000" dirty="0">
                <a:latin typeface="Cambria" panose="02040503050406030204" pitchFamily="18" charset="0"/>
                <a:ea typeface="Cambria" panose="02040503050406030204" pitchFamily="18" charset="0"/>
              </a:rPr>
              <a:t>It is a 16-bit register, which is used to store the results produced by the system. For example, the results generated by CPU after the processing are stored in the AC register.</a:t>
            </a:r>
          </a:p>
          <a:p>
            <a:pPr algn="just"/>
            <a:r>
              <a:rPr lang="en-US" sz="2000" dirty="0">
                <a:latin typeface="Cambria" panose="02040503050406030204" pitchFamily="18" charset="0"/>
                <a:ea typeface="Cambria" panose="02040503050406030204" pitchFamily="18" charset="0"/>
              </a:rPr>
              <a:t>Address Register: It is a 12-bit register that stores the address of a memory location where instructions or data is stored in the memory.</a:t>
            </a:r>
          </a:p>
          <a:p>
            <a:pPr algn="just"/>
            <a:r>
              <a:rPr lang="en-US" sz="2000" dirty="0">
                <a:solidFill>
                  <a:srgbClr val="FFC000"/>
                </a:solidFill>
                <a:latin typeface="Cambria" panose="02040503050406030204" pitchFamily="18" charset="0"/>
                <a:ea typeface="Cambria" panose="02040503050406030204" pitchFamily="18" charset="0"/>
              </a:rPr>
              <a:t>I/O Address Register: </a:t>
            </a:r>
            <a:r>
              <a:rPr lang="en-US" sz="2000" dirty="0">
                <a:latin typeface="Cambria" panose="02040503050406030204" pitchFamily="18" charset="0"/>
                <a:ea typeface="Cambria" panose="02040503050406030204" pitchFamily="18" charset="0"/>
              </a:rPr>
              <a:t>Its job is to specify the address of a particular I/O device.</a:t>
            </a:r>
          </a:p>
          <a:p>
            <a:pPr algn="just"/>
            <a:r>
              <a:rPr lang="en-US" sz="2000" dirty="0">
                <a:solidFill>
                  <a:srgbClr val="FFC000"/>
                </a:solidFill>
                <a:latin typeface="Cambria" panose="02040503050406030204" pitchFamily="18" charset="0"/>
                <a:ea typeface="Cambria" panose="02040503050406030204" pitchFamily="18" charset="0"/>
              </a:rPr>
              <a:t>I/O Buffer Register: </a:t>
            </a:r>
            <a:r>
              <a:rPr lang="en-US" sz="2000" dirty="0">
                <a:latin typeface="Cambria" panose="02040503050406030204" pitchFamily="18" charset="0"/>
                <a:ea typeface="Cambria" panose="02040503050406030204" pitchFamily="18" charset="0"/>
              </a:rPr>
              <a:t>Its job is to exchange the data between an I/O module and the CPU.</a:t>
            </a:r>
          </a:p>
        </p:txBody>
      </p:sp>
      <p:sp>
        <p:nvSpPr>
          <p:cNvPr id="4" name="Rectangle 3">
            <a:extLst>
              <a:ext uri="{FF2B5EF4-FFF2-40B4-BE49-F238E27FC236}">
                <a16:creationId xmlns:a16="http://schemas.microsoft.com/office/drawing/2014/main" id="{B6647489-4E3C-44F8-94A5-D3DFFCD32535}"/>
              </a:ext>
            </a:extLst>
          </p:cNvPr>
          <p:cNvSpPr/>
          <p:nvPr/>
        </p:nvSpPr>
        <p:spPr>
          <a:xfrm>
            <a:off x="15168" y="2076716"/>
            <a:ext cx="2459328" cy="523220"/>
          </a:xfrm>
          <a:prstGeom prst="rect">
            <a:avLst/>
          </a:prstGeom>
        </p:spPr>
        <p:txBody>
          <a:bodyPr wrap="none">
            <a:spAutoFit/>
          </a:bodyPr>
          <a:lstStyle/>
          <a:p>
            <a:r>
              <a:rPr lang="en-US" sz="2800" dirty="0">
                <a:solidFill>
                  <a:srgbClr val="FFFF00"/>
                </a:solidFill>
                <a:latin typeface="Cambria" panose="02040503050406030204" pitchFamily="18" charset="0"/>
                <a:ea typeface="Cambria" panose="02040503050406030204" pitchFamily="18" charset="0"/>
              </a:rPr>
              <a:t>Cache Memory</a:t>
            </a:r>
          </a:p>
        </p:txBody>
      </p:sp>
      <p:sp>
        <p:nvSpPr>
          <p:cNvPr id="6" name="Rectangle 5">
            <a:extLst>
              <a:ext uri="{FF2B5EF4-FFF2-40B4-BE49-F238E27FC236}">
                <a16:creationId xmlns:a16="http://schemas.microsoft.com/office/drawing/2014/main" id="{DF3C24EE-5119-45BA-AB15-C13AEFC3ABEA}"/>
              </a:ext>
            </a:extLst>
          </p:cNvPr>
          <p:cNvSpPr/>
          <p:nvPr/>
        </p:nvSpPr>
        <p:spPr>
          <a:xfrm>
            <a:off x="15167" y="2648133"/>
            <a:ext cx="12191999"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Cache memory is a high-speed memory, which is small in size but faster than the main memory (RAM). The CPU can access it more quickly than the primary memory. So, it is used to synchronize with high-speed CPU and to improve its performance.</a:t>
            </a:r>
          </a:p>
        </p:txBody>
      </p:sp>
      <p:pic>
        <p:nvPicPr>
          <p:cNvPr id="1026" name="Picture 2" descr="Cache Memory">
            <a:extLst>
              <a:ext uri="{FF2B5EF4-FFF2-40B4-BE49-F238E27FC236}">
                <a16:creationId xmlns:a16="http://schemas.microsoft.com/office/drawing/2014/main" id="{C4B74787-902D-47E2-86E6-34B4AD02A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300" y="3429000"/>
            <a:ext cx="3643533"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E1FD8C2-83D7-418D-BA64-EC919762CB80}"/>
              </a:ext>
            </a:extLst>
          </p:cNvPr>
          <p:cNvSpPr/>
          <p:nvPr/>
        </p:nvSpPr>
        <p:spPr>
          <a:xfrm>
            <a:off x="-4691" y="3869844"/>
            <a:ext cx="8374967" cy="2554545"/>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Cache memory can only be accessed by CPU. It can be a reserved part of the main memory or a storage device outside the CPU. It holds the data and programs which are frequently used by the CPU. So, it makes sure that the data is instantly available for CPU whenever the CPU needs this data. In other words, if the CPU finds the required data or instructions in the cache memory, it doesn't need to access the primary memory (RAM). Thus, by acting as a buffer between RAM and CPU, it speeds up the system </a:t>
            </a:r>
            <a:r>
              <a:rPr lang="en-US" sz="2000" dirty="0" err="1">
                <a:latin typeface="Cambria" panose="02040503050406030204" pitchFamily="18" charset="0"/>
                <a:ea typeface="Cambria" panose="02040503050406030204" pitchFamily="18" charset="0"/>
              </a:rPr>
              <a:t>performance.f</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192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815927-8B27-4F11-9728-DDC28F67267E}"/>
              </a:ext>
            </a:extLst>
          </p:cNvPr>
          <p:cNvSpPr/>
          <p:nvPr/>
        </p:nvSpPr>
        <p:spPr>
          <a:xfrm>
            <a:off x="10058" y="8760"/>
            <a:ext cx="6530955" cy="523220"/>
          </a:xfrm>
          <a:prstGeom prst="rect">
            <a:avLst/>
          </a:prstGeom>
        </p:spPr>
        <p:txBody>
          <a:bodyPr wrap="none">
            <a:spAutoFit/>
          </a:bodyPr>
          <a:lstStyle/>
          <a:p>
            <a:r>
              <a:rPr lang="en-US" sz="2800" dirty="0">
                <a:solidFill>
                  <a:srgbClr val="FFC000"/>
                </a:solidFill>
                <a:latin typeface="Cambria" panose="02040503050406030204" pitchFamily="18" charset="0"/>
                <a:ea typeface="Cambria" panose="02040503050406030204" pitchFamily="18" charset="0"/>
              </a:rPr>
              <a:t>How does cache memory work with CPU?</a:t>
            </a:r>
          </a:p>
        </p:txBody>
      </p:sp>
      <p:sp>
        <p:nvSpPr>
          <p:cNvPr id="5" name="Rectangle 4">
            <a:extLst>
              <a:ext uri="{FF2B5EF4-FFF2-40B4-BE49-F238E27FC236}">
                <a16:creationId xmlns:a16="http://schemas.microsoft.com/office/drawing/2014/main" id="{E84845E4-6321-49A7-A994-A19404A83ADF}"/>
              </a:ext>
            </a:extLst>
          </p:cNvPr>
          <p:cNvSpPr/>
          <p:nvPr/>
        </p:nvSpPr>
        <p:spPr>
          <a:xfrm>
            <a:off x="10058" y="889844"/>
            <a:ext cx="12181942" cy="378565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When CPU needs the data, first of all, it looks inside the L1 cache. If it does not find anything in L1, it looks inside the L2 cache. If again, it does not find the data in L2 cache, it looks into the L3 cache. If data is found in the cache memory, then it is known as a cache hit. On the contrary, if data is not found inside the cache, it is called a cache miss.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If data is not available in any of the cache memories, it looks inside the Random Access Memory (RAM). If RAM also does not have the data, then it will get that data from the Hard Disk Drive.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So, when a computer is started for the first time, or an application is opened for the first time, data is not available in cache memory or in RAM. In this case, the CPU gets the data directly from the hard disk drive. Thereafter, when you start your computer or open an application, CPU can get that data from cache memory or RAM.</a:t>
            </a:r>
          </a:p>
        </p:txBody>
      </p:sp>
    </p:spTree>
    <p:extLst>
      <p:ext uri="{BB962C8B-B14F-4D97-AF65-F5344CB8AC3E}">
        <p14:creationId xmlns:p14="http://schemas.microsoft.com/office/powerpoint/2010/main" val="113923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AF37CE-1B49-4AAD-96EE-FC907E782ED1}"/>
              </a:ext>
            </a:extLst>
          </p:cNvPr>
          <p:cNvSpPr/>
          <p:nvPr/>
        </p:nvSpPr>
        <p:spPr>
          <a:xfrm>
            <a:off x="18044" y="-5308"/>
            <a:ext cx="12173955"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Primary Memory</a:t>
            </a:r>
          </a:p>
        </p:txBody>
      </p:sp>
      <p:sp>
        <p:nvSpPr>
          <p:cNvPr id="5" name="Rectangle 4">
            <a:extLst>
              <a:ext uri="{FF2B5EF4-FFF2-40B4-BE49-F238E27FC236}">
                <a16:creationId xmlns:a16="http://schemas.microsoft.com/office/drawing/2014/main" id="{31BA6210-1CD3-4715-B33E-8EC25B9A3FD4}"/>
              </a:ext>
            </a:extLst>
          </p:cNvPr>
          <p:cNvSpPr/>
          <p:nvPr/>
        </p:nvSpPr>
        <p:spPr>
          <a:xfrm>
            <a:off x="20608" y="641808"/>
            <a:ext cx="5443734"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Primary Memory is of two types: RAM and ROM.</a:t>
            </a:r>
          </a:p>
        </p:txBody>
      </p:sp>
      <p:sp>
        <p:nvSpPr>
          <p:cNvPr id="7" name="Rectangle 6">
            <a:extLst>
              <a:ext uri="{FF2B5EF4-FFF2-40B4-BE49-F238E27FC236}">
                <a16:creationId xmlns:a16="http://schemas.microsoft.com/office/drawing/2014/main" id="{47A9AEB1-6E6F-4682-8419-9F7A90BC56B3}"/>
              </a:ext>
            </a:extLst>
          </p:cNvPr>
          <p:cNvSpPr/>
          <p:nvPr/>
        </p:nvSpPr>
        <p:spPr>
          <a:xfrm>
            <a:off x="18043" y="1190617"/>
            <a:ext cx="12173955" cy="3477875"/>
          </a:xfrm>
          <a:prstGeom prst="rect">
            <a:avLst/>
          </a:prstGeom>
        </p:spPr>
        <p:txBody>
          <a:bodyPr wrap="square">
            <a:spAutoFit/>
          </a:bodyPr>
          <a:lstStyle/>
          <a:p>
            <a:r>
              <a:rPr lang="en-US" sz="2000" dirty="0">
                <a:solidFill>
                  <a:srgbClr val="FFC000"/>
                </a:solidFill>
                <a:latin typeface="Cambria" panose="02040503050406030204" pitchFamily="18" charset="0"/>
                <a:ea typeface="Cambria" panose="02040503050406030204" pitchFamily="18" charset="0"/>
              </a:rPr>
              <a:t>RAM (Volatile Memory)</a:t>
            </a:r>
          </a:p>
          <a:p>
            <a:r>
              <a:rPr lang="en-US" sz="2000" dirty="0">
                <a:latin typeface="Cambria" panose="02040503050406030204" pitchFamily="18" charset="0"/>
                <a:ea typeface="Cambria" panose="02040503050406030204" pitchFamily="18" charset="0"/>
              </a:rPr>
              <a:t>It is a volatile memory. It means it does not store data or instructions permanently. When you switch on the computer the data and instructions from the hard disk are stored in RAM.</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CPU utilizes this data to perform the required tasks. As soon as you shut down the computer the RAM loses all the data.</a:t>
            </a:r>
          </a:p>
          <a:p>
            <a:endParaRPr lang="en-US" sz="2000" dirty="0">
              <a:latin typeface="Cambria" panose="02040503050406030204" pitchFamily="18" charset="0"/>
              <a:ea typeface="Cambria" panose="02040503050406030204" pitchFamily="18" charset="0"/>
            </a:endParaRPr>
          </a:p>
          <a:p>
            <a:r>
              <a:rPr lang="en-US" sz="2000" dirty="0">
                <a:solidFill>
                  <a:srgbClr val="FFC000"/>
                </a:solidFill>
                <a:latin typeface="Cambria" panose="02040503050406030204" pitchFamily="18" charset="0"/>
                <a:ea typeface="Cambria" panose="02040503050406030204" pitchFamily="18" charset="0"/>
              </a:rPr>
              <a:t>ROM (Non-volatile Memory)</a:t>
            </a:r>
          </a:p>
          <a:p>
            <a:r>
              <a:rPr lang="en-US" sz="2000" dirty="0">
                <a:latin typeface="Cambria" panose="02040503050406030204" pitchFamily="18" charset="0"/>
                <a:ea typeface="Cambria" panose="02040503050406030204" pitchFamily="18" charset="0"/>
              </a:rPr>
              <a:t>It is a non-volatile memory. It means it does not lose its data or programs that are written on it at the time of manufacture. So it is a permanent memory that contains all important data and instructions needed to perform important tasks like the boot process.</a:t>
            </a:r>
          </a:p>
        </p:txBody>
      </p:sp>
    </p:spTree>
    <p:extLst>
      <p:ext uri="{BB962C8B-B14F-4D97-AF65-F5344CB8AC3E}">
        <p14:creationId xmlns:p14="http://schemas.microsoft.com/office/powerpoint/2010/main" val="317471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1/120319_1113_DifferentTy1.png">
            <a:extLst>
              <a:ext uri="{FF2B5EF4-FFF2-40B4-BE49-F238E27FC236}">
                <a16:creationId xmlns:a16="http://schemas.microsoft.com/office/drawing/2014/main" id="{410B3C4B-A51E-4B30-8F01-861D4F5128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23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8DCD99-8AC3-4F83-B163-9D8A19C07DC9}"/>
              </a:ext>
            </a:extLst>
          </p:cNvPr>
          <p:cNvSpPr/>
          <p:nvPr/>
        </p:nvSpPr>
        <p:spPr>
          <a:xfrm>
            <a:off x="11706" y="8762"/>
            <a:ext cx="3247877"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Two main types of RAM are:</a:t>
            </a:r>
          </a:p>
        </p:txBody>
      </p:sp>
      <p:sp>
        <p:nvSpPr>
          <p:cNvPr id="5" name="Rectangle 4">
            <a:extLst>
              <a:ext uri="{FF2B5EF4-FFF2-40B4-BE49-F238E27FC236}">
                <a16:creationId xmlns:a16="http://schemas.microsoft.com/office/drawing/2014/main" id="{BEF173BC-C399-4A45-90B3-57D8294CAA18}"/>
              </a:ext>
            </a:extLst>
          </p:cNvPr>
          <p:cNvSpPr/>
          <p:nvPr/>
        </p:nvSpPr>
        <p:spPr>
          <a:xfrm>
            <a:off x="9375" y="418904"/>
            <a:ext cx="6096000" cy="707886"/>
          </a:xfrm>
          <a:prstGeom prst="rect">
            <a:avLst/>
          </a:prstGeom>
        </p:spPr>
        <p:txBody>
          <a:bodyPr>
            <a:spAutoFit/>
          </a:bodyPr>
          <a:lstStyle/>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Static RAM</a:t>
            </a:r>
          </a:p>
          <a:p>
            <a:pPr marL="342900" indent="-342900">
              <a:buFont typeface="Wingdings" panose="05000000000000000000" pitchFamily="2" charset="2"/>
              <a:buChar char="ü"/>
            </a:pPr>
            <a:r>
              <a:rPr lang="en-US" sz="2000" dirty="0">
                <a:latin typeface="Cambria" panose="02040503050406030204" pitchFamily="18" charset="0"/>
                <a:ea typeface="Cambria" panose="02040503050406030204" pitchFamily="18" charset="0"/>
              </a:rPr>
              <a:t>Dynamic RAM</a:t>
            </a:r>
          </a:p>
        </p:txBody>
      </p:sp>
      <p:graphicFrame>
        <p:nvGraphicFramePr>
          <p:cNvPr id="8" name="Table 7">
            <a:extLst>
              <a:ext uri="{FF2B5EF4-FFF2-40B4-BE49-F238E27FC236}">
                <a16:creationId xmlns:a16="http://schemas.microsoft.com/office/drawing/2014/main" id="{C2B5B6F8-8BD8-416E-AD53-4B2D0BCC3C00}"/>
              </a:ext>
            </a:extLst>
          </p:cNvPr>
          <p:cNvGraphicFramePr>
            <a:graphicFrameLocks noGrp="1"/>
          </p:cNvGraphicFramePr>
          <p:nvPr>
            <p:extLst>
              <p:ext uri="{D42A27DB-BD31-4B8C-83A1-F6EECF244321}">
                <p14:modId xmlns:p14="http://schemas.microsoft.com/office/powerpoint/2010/main" val="948320781"/>
              </p:ext>
            </p:extLst>
          </p:nvPr>
        </p:nvGraphicFramePr>
        <p:xfrm>
          <a:off x="9374" y="1410018"/>
          <a:ext cx="12182626" cy="5439218"/>
        </p:xfrm>
        <a:graphic>
          <a:graphicData uri="http://schemas.openxmlformats.org/drawingml/2006/table">
            <a:tbl>
              <a:tblPr/>
              <a:tblGrid>
                <a:gridCol w="6091313">
                  <a:extLst>
                    <a:ext uri="{9D8B030D-6E8A-4147-A177-3AD203B41FA5}">
                      <a16:colId xmlns:a16="http://schemas.microsoft.com/office/drawing/2014/main" val="1918645601"/>
                    </a:ext>
                  </a:extLst>
                </a:gridCol>
                <a:gridCol w="6091313">
                  <a:extLst>
                    <a:ext uri="{9D8B030D-6E8A-4147-A177-3AD203B41FA5}">
                      <a16:colId xmlns:a16="http://schemas.microsoft.com/office/drawing/2014/main" val="49890273"/>
                    </a:ext>
                  </a:extLst>
                </a:gridCol>
              </a:tblGrid>
              <a:tr h="550492">
                <a:tc>
                  <a:txBody>
                    <a:bodyPr/>
                    <a:lstStyle/>
                    <a:p>
                      <a:pPr algn="ctr"/>
                      <a:r>
                        <a:rPr lang="en-US" sz="2000" dirty="0">
                          <a:solidFill>
                            <a:schemeClr val="bg1"/>
                          </a:solidFill>
                          <a:effectLst/>
                          <a:latin typeface="Cambria" panose="02040503050406030204" pitchFamily="18" charset="0"/>
                          <a:ea typeface="Cambria" panose="02040503050406030204" pitchFamily="18" charset="0"/>
                        </a:rPr>
                        <a:t>SRAM</a:t>
                      </a:r>
                    </a:p>
                  </a:txBody>
                  <a:tcPr marL="86897" marR="86897" marT="43448" marB="43448" anchor="ctr">
                    <a:lnL>
                      <a:noFill/>
                    </a:lnL>
                    <a:lnR>
                      <a:noFill/>
                    </a:lnR>
                    <a:lnT>
                      <a:noFill/>
                    </a:lnT>
                    <a:lnB w="9525" cap="flat" cmpd="sng" algn="ctr">
                      <a:solidFill>
                        <a:srgbClr val="EEEEEE"/>
                      </a:solidFill>
                      <a:prstDash val="solid"/>
                      <a:round/>
                      <a:headEnd type="none" w="med" len="med"/>
                      <a:tailEnd type="none" w="med" len="med"/>
                    </a:lnB>
                    <a:solidFill>
                      <a:schemeClr val="accent5">
                        <a:lumMod val="60000"/>
                        <a:lumOff val="40000"/>
                      </a:schemeClr>
                    </a:solidFill>
                  </a:tcPr>
                </a:tc>
                <a:tc>
                  <a:txBody>
                    <a:bodyPr/>
                    <a:lstStyle/>
                    <a:p>
                      <a:pPr algn="ctr"/>
                      <a:r>
                        <a:rPr lang="en-US" sz="2000" dirty="0">
                          <a:solidFill>
                            <a:schemeClr val="bg1"/>
                          </a:solidFill>
                          <a:effectLst/>
                          <a:latin typeface="Cambria" panose="02040503050406030204" pitchFamily="18" charset="0"/>
                          <a:ea typeface="Cambria" panose="02040503050406030204" pitchFamily="18" charset="0"/>
                        </a:rPr>
                        <a:t>DRAM</a:t>
                      </a:r>
                    </a:p>
                  </a:txBody>
                  <a:tcPr marL="86897" marR="86897" marT="43448" marB="43448" anchor="ctr">
                    <a:lnL>
                      <a:noFill/>
                    </a:lnL>
                    <a:lnR>
                      <a:noFill/>
                    </a:lnR>
                    <a:lnT>
                      <a:noFill/>
                    </a:lnT>
                    <a:lnB w="9525" cap="flat" cmpd="sng" algn="ctr">
                      <a:solidFill>
                        <a:srgbClr val="EEEEEE"/>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810095806"/>
                  </a:ext>
                </a:extLst>
              </a:tr>
              <a:tr h="978861">
                <a:tc>
                  <a:txBody>
                    <a:bodyPr/>
                    <a:lstStyle/>
                    <a:p>
                      <a:r>
                        <a:rPr lang="en-US" sz="2000" dirty="0">
                          <a:solidFill>
                            <a:schemeClr val="bg1"/>
                          </a:solidFill>
                          <a:effectLst/>
                          <a:latin typeface="Cambria" panose="02040503050406030204" pitchFamily="18" charset="0"/>
                          <a:ea typeface="Cambria" panose="02040503050406030204" pitchFamily="18" charset="0"/>
                        </a:rPr>
                        <a:t>SRAM has lower access time, so it is faster compared to DRAM.</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tc>
                  <a:txBody>
                    <a:bodyPr/>
                    <a:lstStyle/>
                    <a:p>
                      <a:r>
                        <a:rPr lang="en-US" sz="2000">
                          <a:solidFill>
                            <a:schemeClr val="bg1"/>
                          </a:solidFill>
                          <a:effectLst/>
                          <a:latin typeface="Cambria" panose="02040503050406030204" pitchFamily="18" charset="0"/>
                          <a:ea typeface="Cambria" panose="02040503050406030204" pitchFamily="18" charset="0"/>
                        </a:rPr>
                        <a:t>DRAM has higher access time, so it is slower than SRAM.</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632869652"/>
                  </a:ext>
                </a:extLst>
              </a:tr>
              <a:tr h="550492">
                <a:tc>
                  <a:txBody>
                    <a:bodyPr/>
                    <a:lstStyle/>
                    <a:p>
                      <a:r>
                        <a:rPr lang="en-US" sz="2000">
                          <a:solidFill>
                            <a:schemeClr val="bg1"/>
                          </a:solidFill>
                          <a:effectLst/>
                          <a:latin typeface="Cambria" panose="02040503050406030204" pitchFamily="18" charset="0"/>
                          <a:ea typeface="Cambria" panose="02040503050406030204" pitchFamily="18" charset="0"/>
                        </a:rPr>
                        <a:t>SRAM is costlier than DRAM.</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tc>
                  <a:txBody>
                    <a:bodyPr/>
                    <a:lstStyle/>
                    <a:p>
                      <a:r>
                        <a:rPr lang="en-US" sz="2000">
                          <a:solidFill>
                            <a:schemeClr val="bg1"/>
                          </a:solidFill>
                          <a:effectLst/>
                          <a:latin typeface="Cambria" panose="02040503050406030204" pitchFamily="18" charset="0"/>
                          <a:ea typeface="Cambria" panose="02040503050406030204" pitchFamily="18" charset="0"/>
                        </a:rPr>
                        <a:t>DRAM costs less compared to SRAM.</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511491603"/>
                  </a:ext>
                </a:extLst>
              </a:tr>
              <a:tr h="1221253">
                <a:tc>
                  <a:txBody>
                    <a:bodyPr/>
                    <a:lstStyle/>
                    <a:p>
                      <a:r>
                        <a:rPr lang="en-US" sz="2000">
                          <a:solidFill>
                            <a:schemeClr val="bg1"/>
                          </a:solidFill>
                          <a:effectLst/>
                          <a:latin typeface="Cambria" panose="02040503050406030204" pitchFamily="18" charset="0"/>
                          <a:ea typeface="Cambria" panose="02040503050406030204" pitchFamily="18" charset="0"/>
                        </a:rPr>
                        <a:t>SRAM requires a constant power supply, which means this type of memory which consumes more power.</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tc>
                  <a:txBody>
                    <a:bodyPr/>
                    <a:lstStyle/>
                    <a:p>
                      <a:r>
                        <a:rPr lang="en-US" sz="2000" dirty="0">
                          <a:solidFill>
                            <a:schemeClr val="bg1"/>
                          </a:solidFill>
                          <a:effectLst/>
                          <a:latin typeface="Cambria" panose="02040503050406030204" pitchFamily="18" charset="0"/>
                          <a:ea typeface="Cambria" panose="02040503050406030204" pitchFamily="18" charset="0"/>
                        </a:rPr>
                        <a:t>DRAM offers reduced power consumption because the information is stored in the capacitor.</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22694665"/>
                  </a:ext>
                </a:extLst>
              </a:tr>
              <a:tr h="1587628">
                <a:tc>
                  <a:txBody>
                    <a:bodyPr/>
                    <a:lstStyle/>
                    <a:p>
                      <a:r>
                        <a:rPr lang="en-US" sz="2000">
                          <a:solidFill>
                            <a:schemeClr val="bg1"/>
                          </a:solidFill>
                          <a:effectLst/>
                          <a:latin typeface="Cambria" panose="02040503050406030204" pitchFamily="18" charset="0"/>
                          <a:ea typeface="Cambria" panose="02040503050406030204" pitchFamily="18" charset="0"/>
                        </a:rPr>
                        <a:t>It is a complex internal circuitry, and it offers less storage capacity is available compared to the same physical size of a DRAM memory chip.</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tc>
                  <a:txBody>
                    <a:bodyPr/>
                    <a:lstStyle/>
                    <a:p>
                      <a:r>
                        <a:rPr lang="en-US" sz="2000">
                          <a:solidFill>
                            <a:schemeClr val="bg1"/>
                          </a:solidFill>
                          <a:effectLst/>
                          <a:latin typeface="Cambria" panose="02040503050406030204" pitchFamily="18" charset="0"/>
                          <a:ea typeface="Cambria" panose="02040503050406030204" pitchFamily="18" charset="0"/>
                        </a:rPr>
                        <a:t>It is the small internal circuitry in the one-bit memory cell of DRAM. The large storage capacity is available.</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68934435"/>
                  </a:ext>
                </a:extLst>
              </a:tr>
              <a:tr h="550492">
                <a:tc>
                  <a:txBody>
                    <a:bodyPr/>
                    <a:lstStyle/>
                    <a:p>
                      <a:r>
                        <a:rPr lang="en-US" sz="2000">
                          <a:solidFill>
                            <a:schemeClr val="bg1"/>
                          </a:solidFill>
                          <a:effectLst/>
                          <a:latin typeface="Cambria" panose="02040503050406030204" pitchFamily="18" charset="0"/>
                          <a:ea typeface="Cambria" panose="02040503050406030204" pitchFamily="18" charset="0"/>
                        </a:rPr>
                        <a:t>SRAM has a low packaging density.</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a:noFill/>
                    </a:lnB>
                    <a:solidFill>
                      <a:schemeClr val="accent5">
                        <a:lumMod val="40000"/>
                        <a:lumOff val="60000"/>
                      </a:schemeClr>
                    </a:solidFill>
                  </a:tcPr>
                </a:tc>
                <a:tc>
                  <a:txBody>
                    <a:bodyPr/>
                    <a:lstStyle/>
                    <a:p>
                      <a:r>
                        <a:rPr lang="en-US" sz="2000" dirty="0">
                          <a:solidFill>
                            <a:schemeClr val="bg1"/>
                          </a:solidFill>
                          <a:effectLst/>
                          <a:latin typeface="Cambria" panose="02040503050406030204" pitchFamily="18" charset="0"/>
                          <a:ea typeface="Cambria" panose="02040503050406030204" pitchFamily="18" charset="0"/>
                        </a:rPr>
                        <a:t>DRAM has a high packaging density.</a:t>
                      </a:r>
                    </a:p>
                  </a:txBody>
                  <a:tcPr marL="86897" marR="86897" marT="43448" marB="43448" anchor="ctr">
                    <a:lnL>
                      <a:noFill/>
                    </a:lnL>
                    <a:lnR>
                      <a:noFill/>
                    </a:lnR>
                    <a:lnT w="9525" cap="flat" cmpd="sng" algn="ctr">
                      <a:solidFill>
                        <a:srgbClr val="EEEEEE"/>
                      </a:solidFill>
                      <a:prstDash val="solid"/>
                      <a:round/>
                      <a:headEnd type="none" w="med" len="med"/>
                      <a:tailEnd type="none" w="med" len="med"/>
                    </a:lnT>
                    <a:lnB>
                      <a:noFill/>
                    </a:lnB>
                    <a:solidFill>
                      <a:schemeClr val="accent5">
                        <a:lumMod val="40000"/>
                        <a:lumOff val="60000"/>
                      </a:schemeClr>
                    </a:solidFill>
                  </a:tcPr>
                </a:tc>
                <a:extLst>
                  <a:ext uri="{0D108BD9-81ED-4DB2-BD59-A6C34878D82A}">
                    <a16:rowId xmlns:a16="http://schemas.microsoft.com/office/drawing/2014/main" val="3362076179"/>
                  </a:ext>
                </a:extLst>
              </a:tr>
            </a:tbl>
          </a:graphicData>
        </a:graphic>
      </p:graphicFrame>
    </p:spTree>
    <p:extLst>
      <p:ext uri="{BB962C8B-B14F-4D97-AF65-F5344CB8AC3E}">
        <p14:creationId xmlns:p14="http://schemas.microsoft.com/office/powerpoint/2010/main" val="68691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4A4262-F5FB-411F-B510-51502C9C0EB0}"/>
              </a:ext>
            </a:extLst>
          </p:cNvPr>
          <p:cNvSpPr/>
          <p:nvPr/>
        </p:nvSpPr>
        <p:spPr>
          <a:xfrm>
            <a:off x="0" y="-5308"/>
            <a:ext cx="12192000"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Read Only Memory(ROM)</a:t>
            </a:r>
          </a:p>
        </p:txBody>
      </p:sp>
      <p:sp>
        <p:nvSpPr>
          <p:cNvPr id="5" name="Rectangle 4">
            <a:extLst>
              <a:ext uri="{FF2B5EF4-FFF2-40B4-BE49-F238E27FC236}">
                <a16:creationId xmlns:a16="http://schemas.microsoft.com/office/drawing/2014/main" id="{AF57D08D-31F8-479F-BDB4-3BB251BECE5D}"/>
              </a:ext>
            </a:extLst>
          </p:cNvPr>
          <p:cNvSpPr/>
          <p:nvPr/>
        </p:nvSpPr>
        <p:spPr>
          <a:xfrm>
            <a:off x="20014" y="613675"/>
            <a:ext cx="7030258"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 Various types of ROMs and their characteristics is given below.</a:t>
            </a:r>
          </a:p>
        </p:txBody>
      </p:sp>
      <p:sp>
        <p:nvSpPr>
          <p:cNvPr id="7" name="Rectangle 6">
            <a:extLst>
              <a:ext uri="{FF2B5EF4-FFF2-40B4-BE49-F238E27FC236}">
                <a16:creationId xmlns:a16="http://schemas.microsoft.com/office/drawing/2014/main" id="{236F9E0C-A2BD-4A9F-8DCB-31BA6C0B7AF9}"/>
              </a:ext>
            </a:extLst>
          </p:cNvPr>
          <p:cNvSpPr/>
          <p:nvPr/>
        </p:nvSpPr>
        <p:spPr>
          <a:xfrm>
            <a:off x="20014" y="1084441"/>
            <a:ext cx="12171986" cy="1015663"/>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MROM (Masked ROM)</a:t>
            </a:r>
          </a:p>
          <a:p>
            <a:pPr algn="just"/>
            <a:r>
              <a:rPr lang="en-US" sz="2000" dirty="0">
                <a:latin typeface="Cambria" panose="02040503050406030204" pitchFamily="18" charset="0"/>
                <a:ea typeface="Cambria" panose="02040503050406030204" pitchFamily="18" charset="0"/>
              </a:rPr>
              <a:t>The very first ROMs were hard-wired devices that contained a pre-programmed set of data or instructions. These kind of ROMs are known as masked ROMs, which are inexpensive.</a:t>
            </a:r>
          </a:p>
        </p:txBody>
      </p:sp>
      <p:sp>
        <p:nvSpPr>
          <p:cNvPr id="9" name="Rectangle 8">
            <a:extLst>
              <a:ext uri="{FF2B5EF4-FFF2-40B4-BE49-F238E27FC236}">
                <a16:creationId xmlns:a16="http://schemas.microsoft.com/office/drawing/2014/main" id="{F4FC7CA2-16F7-41A1-9584-58BCE1DCE800}"/>
              </a:ext>
            </a:extLst>
          </p:cNvPr>
          <p:cNvSpPr/>
          <p:nvPr/>
        </p:nvSpPr>
        <p:spPr>
          <a:xfrm>
            <a:off x="20014" y="2242343"/>
            <a:ext cx="12171986" cy="1323439"/>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PROM (Programmable Read Only Memory)</a:t>
            </a:r>
          </a:p>
          <a:p>
            <a:pPr algn="just"/>
            <a:r>
              <a:rPr lang="en-US" sz="2000" dirty="0">
                <a:latin typeface="Cambria" panose="02040503050406030204" pitchFamily="18" charset="0"/>
                <a:ea typeface="Cambria" panose="02040503050406030204" pitchFamily="18" charset="0"/>
              </a:rPr>
              <a:t>PROM is read-only memory that can be modified only once by a user. The user buys a blank PROM and enters the desired contents using a PROM program. Inside the PROM chip, there are small fuses which are burnt open during programming. It can be programmed only once and is not erasable.</a:t>
            </a:r>
          </a:p>
        </p:txBody>
      </p:sp>
      <p:sp>
        <p:nvSpPr>
          <p:cNvPr id="11" name="Rectangle 10">
            <a:extLst>
              <a:ext uri="{FF2B5EF4-FFF2-40B4-BE49-F238E27FC236}">
                <a16:creationId xmlns:a16="http://schemas.microsoft.com/office/drawing/2014/main" id="{E08DC82B-EB25-4999-8E66-1189FD599D8E}"/>
              </a:ext>
            </a:extLst>
          </p:cNvPr>
          <p:cNvSpPr/>
          <p:nvPr/>
        </p:nvSpPr>
        <p:spPr>
          <a:xfrm>
            <a:off x="20014" y="3826640"/>
            <a:ext cx="12151972" cy="1938992"/>
          </a:xfrm>
          <a:prstGeom prst="rect">
            <a:avLst/>
          </a:prstGeom>
        </p:spPr>
        <p:txBody>
          <a:bodyPr wrap="square">
            <a:spAutoFit/>
          </a:bodyPr>
          <a:lstStyle/>
          <a:p>
            <a:pPr algn="just"/>
            <a:r>
              <a:rPr lang="en-US" sz="2000" dirty="0">
                <a:solidFill>
                  <a:srgbClr val="FFC000"/>
                </a:solidFill>
                <a:latin typeface="Cambria" panose="02040503050406030204" pitchFamily="18" charset="0"/>
                <a:ea typeface="Cambria" panose="02040503050406030204" pitchFamily="18" charset="0"/>
              </a:rPr>
              <a:t>EPROM (Erasable and Programmable Read Only Memory)</a:t>
            </a:r>
          </a:p>
          <a:p>
            <a:pPr algn="just"/>
            <a:r>
              <a:rPr lang="en-US" sz="2000" dirty="0">
                <a:latin typeface="Cambria" panose="02040503050406030204" pitchFamily="18" charset="0"/>
                <a:ea typeface="Cambria" panose="02040503050406030204" pitchFamily="18" charset="0"/>
              </a:rPr>
              <a:t>EPROM can be erased by exposing it to ultra-violet light for a duration of up to 40 minutes. Usually, an EPROM eraser achieves this function. During programming, an electrical charge is trapped in an insulated gate region. The charge is retained for more than 10 years because the charge has no leakage path. For erasing this charge, ultra-violet light is passed through a quartz crystal window (lid). This exposure to ultra-violet light dissipates the charge. During normal use, the quartz lid is sealed with a sticker.</a:t>
            </a:r>
          </a:p>
        </p:txBody>
      </p:sp>
    </p:spTree>
    <p:extLst>
      <p:ext uri="{BB962C8B-B14F-4D97-AF65-F5344CB8AC3E}">
        <p14:creationId xmlns:p14="http://schemas.microsoft.com/office/powerpoint/2010/main" val="16076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2082</TotalTime>
  <Words>2305</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dc:creator>
  <cp:lastModifiedBy>IMRAN</cp:lastModifiedBy>
  <cp:revision>60</cp:revision>
  <dcterms:created xsi:type="dcterms:W3CDTF">2022-02-11T16:49:54Z</dcterms:created>
  <dcterms:modified xsi:type="dcterms:W3CDTF">2022-02-28T07:25:49Z</dcterms:modified>
</cp:coreProperties>
</file>