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92" autoAdjust="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77755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31247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3157244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3089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51756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0E27C57-ACBC-4BEA-91B4-2B5036431FCB}"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09901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0E27C57-ACBC-4BEA-91B4-2B5036431FCB}"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720933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64992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77772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322913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E27C57-ACBC-4BEA-91B4-2B5036431FCB}"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33965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27C57-ACBC-4BEA-91B4-2B5036431FC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55688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27C57-ACBC-4BEA-91B4-2B5036431FCB}"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96557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27C57-ACBC-4BEA-91B4-2B5036431FCB}"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57817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27C57-ACBC-4BEA-91B4-2B5036431FCB}"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406995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76986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25710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E27C57-ACBC-4BEA-91B4-2B5036431FCB}" type="datetimeFigureOut">
              <a:rPr lang="en-US" smtClean="0"/>
              <a:t>3/22/2022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A8D4320-ABF8-47D0-91FD-02E751570057}" type="slidenum">
              <a:rPr lang="en-US" smtClean="0"/>
              <a:t>‹#›</a:t>
            </a:fld>
            <a:endParaRPr lang="en-US"/>
          </a:p>
        </p:txBody>
      </p:sp>
    </p:spTree>
    <p:extLst>
      <p:ext uri="{BB962C8B-B14F-4D97-AF65-F5344CB8AC3E}">
        <p14:creationId xmlns:p14="http://schemas.microsoft.com/office/powerpoint/2010/main" val="25366799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Media_clip" TargetMode="External"/><Relationship Id="rId3" Type="http://schemas.openxmlformats.org/officeDocument/2006/relationships/hyperlink" Target="https://en.wikipedia.org/wiki/Software" TargetMode="External"/><Relationship Id="rId7" Type="http://schemas.openxmlformats.org/officeDocument/2006/relationships/hyperlink" Target="https://en.wikipedia.org/wiki/Computer_graphics"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7.xml"/><Relationship Id="rId6" Type="http://schemas.openxmlformats.org/officeDocument/2006/relationships/hyperlink" Target="https://en.wikipedia.org/wiki/Formatted_text" TargetMode="External"/><Relationship Id="rId5" Type="http://schemas.openxmlformats.org/officeDocument/2006/relationships/hyperlink" Target="https://en.wikipedia.org/wiki/Text_editor" TargetMode="External"/><Relationship Id="rId4" Type="http://schemas.openxmlformats.org/officeDocument/2006/relationships/hyperlink" Target="https://en.wikipedia.org/wiki/Slide_show"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sciencerack.com/r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sciencerack.com/types-of-utility-programs/" TargetMode="External"/><Relationship Id="rId2" Type="http://schemas.openxmlformats.org/officeDocument/2006/relationships/hyperlink" Target="https://sciencerack.com/databas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C873F3-5BFB-4E86-B720-C4035C4F429D}"/>
              </a:ext>
            </a:extLst>
          </p:cNvPr>
          <p:cNvSpPr txBox="1"/>
          <p:nvPr/>
        </p:nvSpPr>
        <p:spPr>
          <a:xfrm>
            <a:off x="0" y="1631852"/>
            <a:ext cx="12191999" cy="707886"/>
          </a:xfrm>
          <a:prstGeom prst="rect">
            <a:avLst/>
          </a:prstGeom>
          <a:noFill/>
        </p:spPr>
        <p:txBody>
          <a:bodyPr wrap="square" rtlCol="0">
            <a:spAutoFit/>
          </a:bodyPr>
          <a:lstStyle/>
          <a:p>
            <a:pPr algn="ctr"/>
            <a:r>
              <a:rPr lang="en-US" sz="4000" dirty="0">
                <a:solidFill>
                  <a:srgbClr val="FFC000"/>
                </a:solidFill>
              </a:rPr>
              <a:t>Software Fundamentals</a:t>
            </a:r>
          </a:p>
        </p:txBody>
      </p:sp>
      <p:sp>
        <p:nvSpPr>
          <p:cNvPr id="5" name="TextBox 4">
            <a:extLst>
              <a:ext uri="{FF2B5EF4-FFF2-40B4-BE49-F238E27FC236}">
                <a16:creationId xmlns:a16="http://schemas.microsoft.com/office/drawing/2014/main" id="{063D83CD-1CE9-4C6E-A860-D74C43F422AB}"/>
              </a:ext>
            </a:extLst>
          </p:cNvPr>
          <p:cNvSpPr txBox="1"/>
          <p:nvPr/>
        </p:nvSpPr>
        <p:spPr>
          <a:xfrm>
            <a:off x="4559971" y="4093698"/>
            <a:ext cx="3104055" cy="1569660"/>
          </a:xfrm>
          <a:prstGeom prst="rect">
            <a:avLst/>
          </a:prstGeom>
          <a:noFill/>
        </p:spPr>
        <p:txBody>
          <a:bodyPr wrap="none" rtlCol="0">
            <a:spAutoFit/>
          </a:bodyPr>
          <a:lstStyle/>
          <a:p>
            <a:pPr algn="ctr"/>
            <a:r>
              <a:rPr lang="en-US" sz="2400" dirty="0">
                <a:solidFill>
                  <a:schemeClr val="accent6">
                    <a:lumMod val="60000"/>
                    <a:lumOff val="40000"/>
                  </a:schemeClr>
                </a:solidFill>
              </a:rPr>
              <a:t>Prepared By</a:t>
            </a:r>
          </a:p>
          <a:p>
            <a:pPr algn="ctr"/>
            <a:r>
              <a:rPr lang="en-US" sz="2400" dirty="0">
                <a:solidFill>
                  <a:schemeClr val="accent6">
                    <a:lumMod val="60000"/>
                    <a:lumOff val="40000"/>
                  </a:schemeClr>
                </a:solidFill>
              </a:rPr>
              <a:t>Mehedi Hasan Imran</a:t>
            </a:r>
          </a:p>
          <a:p>
            <a:pPr algn="ctr"/>
            <a:r>
              <a:rPr lang="en-US" sz="2400" dirty="0">
                <a:solidFill>
                  <a:schemeClr val="accent6">
                    <a:lumMod val="60000"/>
                    <a:lumOff val="40000"/>
                  </a:schemeClr>
                </a:solidFill>
              </a:rPr>
              <a:t>Lecturer, BAUET</a:t>
            </a:r>
          </a:p>
          <a:p>
            <a:pPr algn="ctr"/>
            <a:r>
              <a:rPr lang="en-US" sz="2400" dirty="0">
                <a:solidFill>
                  <a:schemeClr val="accent6">
                    <a:lumMod val="60000"/>
                    <a:lumOff val="40000"/>
                  </a:schemeClr>
                </a:solidFill>
              </a:rPr>
              <a:t>Dept. of ICE</a:t>
            </a:r>
          </a:p>
        </p:txBody>
      </p:sp>
    </p:spTree>
    <p:extLst>
      <p:ext uri="{BB962C8B-B14F-4D97-AF65-F5344CB8AC3E}">
        <p14:creationId xmlns:p14="http://schemas.microsoft.com/office/powerpoint/2010/main" val="32790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F23BB1-F996-487D-BB04-9D6ED1A537EA}"/>
              </a:ext>
            </a:extLst>
          </p:cNvPr>
          <p:cNvSpPr/>
          <p:nvPr/>
        </p:nvSpPr>
        <p:spPr>
          <a:xfrm>
            <a:off x="9665" y="402661"/>
            <a:ext cx="12312964" cy="1261884"/>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2. Time-Sharing Operating Systems – </a:t>
            </a:r>
            <a:r>
              <a:rPr lang="en-US" dirty="0"/>
              <a:t>Each task is given some time to execute so that all the tasks work smoothly.</a:t>
            </a:r>
          </a:p>
          <a:p>
            <a:pPr algn="just"/>
            <a:r>
              <a:rPr lang="en-US" dirty="0"/>
              <a:t> Each user gets the time of CPU as they use a single system. These systems are also known as Multitasking Systems. </a:t>
            </a:r>
          </a:p>
          <a:p>
            <a:pPr algn="just"/>
            <a:r>
              <a:rPr lang="en-US" dirty="0"/>
              <a:t>The task can be from a single user or different users also. The time that each task gets to execute is called</a:t>
            </a:r>
          </a:p>
          <a:p>
            <a:pPr algn="just"/>
            <a:r>
              <a:rPr lang="en-US" dirty="0"/>
              <a:t>quantum. After this time interval is over OS switches over to the next task. </a:t>
            </a:r>
            <a:r>
              <a:rPr lang="en-US" sz="2000" dirty="0">
                <a:solidFill>
                  <a:srgbClr val="FFC000"/>
                </a:solidFill>
                <a:latin typeface="Cambria" panose="02040503050406030204" pitchFamily="18" charset="0"/>
                <a:ea typeface="Cambria" panose="02040503050406030204" pitchFamily="18" charset="0"/>
              </a:rPr>
              <a:t> </a:t>
            </a:r>
          </a:p>
        </p:txBody>
      </p:sp>
      <p:pic>
        <p:nvPicPr>
          <p:cNvPr id="2050" name="Picture 2" descr="https://media.geeksforgeeks.org/wp-content/uploads/Time-Share.jpeg">
            <a:extLst>
              <a:ext uri="{FF2B5EF4-FFF2-40B4-BE49-F238E27FC236}">
                <a16:creationId xmlns:a16="http://schemas.microsoft.com/office/drawing/2014/main" id="{AFD73FA0-9293-4DFA-9804-0AF509BB1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857" y="1932941"/>
            <a:ext cx="6879318" cy="384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224176-571F-4E3A-8F45-6112FBDC96A4}"/>
              </a:ext>
            </a:extLst>
          </p:cNvPr>
          <p:cNvSpPr/>
          <p:nvPr/>
        </p:nvSpPr>
        <p:spPr>
          <a:xfrm>
            <a:off x="10267" y="196334"/>
            <a:ext cx="12205970" cy="2862322"/>
          </a:xfrm>
          <a:prstGeom prst="rect">
            <a:avLst/>
          </a:prstGeom>
        </p:spPr>
        <p:txBody>
          <a:bodyPr wrap="none">
            <a:spAutoFit/>
          </a:bodyPr>
          <a:lstStyle/>
          <a:p>
            <a:pPr algn="just"/>
            <a:r>
              <a:rPr lang="en-US" sz="2000" dirty="0">
                <a:solidFill>
                  <a:srgbClr val="FFC000"/>
                </a:solidFill>
                <a:latin typeface="Cambria" panose="02040503050406030204" pitchFamily="18" charset="0"/>
                <a:ea typeface="Cambria" panose="02040503050406030204" pitchFamily="18" charset="0"/>
              </a:rPr>
              <a:t>3. Distributed Operating System – </a:t>
            </a:r>
          </a:p>
          <a:p>
            <a:pPr algn="just"/>
            <a:r>
              <a:rPr lang="en-US" sz="2000" dirty="0">
                <a:latin typeface="Cambria" panose="02040503050406030204" pitchFamily="18" charset="0"/>
                <a:ea typeface="Cambria" panose="02040503050406030204" pitchFamily="18" charset="0"/>
              </a:rPr>
              <a:t>These types of the operating system is a recent advancement in the world of computer technology and are </a:t>
            </a:r>
          </a:p>
          <a:p>
            <a:pPr algn="just"/>
            <a:r>
              <a:rPr lang="en-US" sz="2000" dirty="0">
                <a:latin typeface="Cambria" panose="02040503050406030204" pitchFamily="18" charset="0"/>
                <a:ea typeface="Cambria" panose="02040503050406030204" pitchFamily="18" charset="0"/>
              </a:rPr>
              <a:t>being widely accepted all over the world and, that too, with a great pace. Various autonomous interconnected </a:t>
            </a:r>
          </a:p>
          <a:p>
            <a:pPr algn="just"/>
            <a:r>
              <a:rPr lang="en-US" sz="2000" dirty="0">
                <a:latin typeface="Cambria" panose="02040503050406030204" pitchFamily="18" charset="0"/>
                <a:ea typeface="Cambria" panose="02040503050406030204" pitchFamily="18" charset="0"/>
              </a:rPr>
              <a:t>computers communicate with each other using a shared communication network. Independent systems </a:t>
            </a:r>
          </a:p>
          <a:p>
            <a:pPr algn="just"/>
            <a:r>
              <a:rPr lang="en-US" sz="2000" dirty="0">
                <a:latin typeface="Cambria" panose="02040503050406030204" pitchFamily="18" charset="0"/>
                <a:ea typeface="Cambria" panose="02040503050406030204" pitchFamily="18" charset="0"/>
              </a:rPr>
              <a:t>possess their own memory unit and CPU. These are referred to as loosely coupled systems or distributed </a:t>
            </a:r>
          </a:p>
          <a:p>
            <a:pPr algn="just"/>
            <a:r>
              <a:rPr lang="en-US" sz="2000" dirty="0">
                <a:latin typeface="Cambria" panose="02040503050406030204" pitchFamily="18" charset="0"/>
                <a:ea typeface="Cambria" panose="02040503050406030204" pitchFamily="18" charset="0"/>
              </a:rPr>
              <a:t>systems. These system’s processors differ in size and function. The major benefit of working with these types </a:t>
            </a:r>
          </a:p>
          <a:p>
            <a:pPr algn="just"/>
            <a:r>
              <a:rPr lang="en-US" sz="2000" dirty="0">
                <a:latin typeface="Cambria" panose="02040503050406030204" pitchFamily="18" charset="0"/>
                <a:ea typeface="Cambria" panose="02040503050406030204" pitchFamily="18" charset="0"/>
              </a:rPr>
              <a:t>of the operating system is that it is always possible that one user can access the files or software which are not </a:t>
            </a:r>
          </a:p>
          <a:p>
            <a:pPr algn="just"/>
            <a:r>
              <a:rPr lang="en-US" sz="2000" dirty="0">
                <a:latin typeface="Cambria" panose="02040503050406030204" pitchFamily="18" charset="0"/>
                <a:ea typeface="Cambria" panose="02040503050406030204" pitchFamily="18" charset="0"/>
              </a:rPr>
              <a:t>actually present on his system but some other system connected within this network i.e., remote access is </a:t>
            </a:r>
          </a:p>
          <a:p>
            <a:pPr algn="just"/>
            <a:r>
              <a:rPr lang="en-US" sz="2000" dirty="0">
                <a:latin typeface="Cambria" panose="02040503050406030204" pitchFamily="18" charset="0"/>
                <a:ea typeface="Cambria" panose="02040503050406030204" pitchFamily="18" charset="0"/>
              </a:rPr>
              <a:t>enabled within the devices connected in that network.  </a:t>
            </a:r>
          </a:p>
        </p:txBody>
      </p:sp>
      <p:pic>
        <p:nvPicPr>
          <p:cNvPr id="3074" name="Picture 2" descr="https://media.geeksforgeeks.org/wp-content/uploads/Distributed.jpeg">
            <a:extLst>
              <a:ext uri="{FF2B5EF4-FFF2-40B4-BE49-F238E27FC236}">
                <a16:creationId xmlns:a16="http://schemas.microsoft.com/office/drawing/2014/main" id="{2DC33384-1D42-4199-B712-59513D3B08E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44800" y="3075711"/>
            <a:ext cx="7605486" cy="378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EE0A49-0920-4CF7-BA4C-4718911612D5}"/>
              </a:ext>
            </a:extLst>
          </p:cNvPr>
          <p:cNvSpPr/>
          <p:nvPr/>
        </p:nvSpPr>
        <p:spPr>
          <a:xfrm>
            <a:off x="17764" y="109246"/>
            <a:ext cx="12335621" cy="2246769"/>
          </a:xfrm>
          <a:prstGeom prst="rect">
            <a:avLst/>
          </a:prstGeom>
        </p:spPr>
        <p:txBody>
          <a:bodyPr wrap="none">
            <a:spAutoFit/>
          </a:bodyPr>
          <a:lstStyle/>
          <a:p>
            <a:r>
              <a:rPr lang="en-US" sz="2000" dirty="0">
                <a:solidFill>
                  <a:srgbClr val="FFC000"/>
                </a:solidFill>
                <a:latin typeface="Cambria" panose="02040503050406030204" pitchFamily="18" charset="0"/>
                <a:ea typeface="Cambria" panose="02040503050406030204" pitchFamily="18" charset="0"/>
              </a:rPr>
              <a:t>4. Network Operating System – </a:t>
            </a:r>
          </a:p>
          <a:p>
            <a:r>
              <a:rPr lang="en-US" sz="2000" dirty="0">
                <a:latin typeface="Cambria" panose="02040503050406030204" pitchFamily="18" charset="0"/>
                <a:ea typeface="Cambria" panose="02040503050406030204" pitchFamily="18" charset="0"/>
              </a:rPr>
              <a:t>These systems run on a server and provide the capability to manage data, users, groups, security, applications, </a:t>
            </a:r>
          </a:p>
          <a:p>
            <a:r>
              <a:rPr lang="en-US" sz="2000" dirty="0">
                <a:latin typeface="Cambria" panose="02040503050406030204" pitchFamily="18" charset="0"/>
                <a:ea typeface="Cambria" panose="02040503050406030204" pitchFamily="18" charset="0"/>
              </a:rPr>
              <a:t>and other networking functions. These types of operating systems allow shared access of files, printers, </a:t>
            </a:r>
          </a:p>
          <a:p>
            <a:r>
              <a:rPr lang="en-US" sz="2000" dirty="0">
                <a:latin typeface="Cambria" panose="02040503050406030204" pitchFamily="18" charset="0"/>
                <a:ea typeface="Cambria" panose="02040503050406030204" pitchFamily="18" charset="0"/>
              </a:rPr>
              <a:t>security, applications, and other networking functions over a small private network. One more important </a:t>
            </a:r>
          </a:p>
          <a:p>
            <a:r>
              <a:rPr lang="en-US" sz="2000" dirty="0">
                <a:latin typeface="Cambria" panose="02040503050406030204" pitchFamily="18" charset="0"/>
                <a:ea typeface="Cambria" panose="02040503050406030204" pitchFamily="18" charset="0"/>
              </a:rPr>
              <a:t>aspect of Network Operating Systems is that all the users are well aware of the underlying configuration, of all </a:t>
            </a:r>
          </a:p>
          <a:p>
            <a:r>
              <a:rPr lang="en-US" sz="2000" dirty="0">
                <a:latin typeface="Cambria" panose="02040503050406030204" pitchFamily="18" charset="0"/>
                <a:ea typeface="Cambria" panose="02040503050406030204" pitchFamily="18" charset="0"/>
              </a:rPr>
              <a:t>other users within the network, their individual connections, etc. and that’s why these computers are popularly </a:t>
            </a:r>
          </a:p>
          <a:p>
            <a:r>
              <a:rPr lang="en-US" sz="2000" dirty="0">
                <a:latin typeface="Cambria" panose="02040503050406030204" pitchFamily="18" charset="0"/>
                <a:ea typeface="Cambria" panose="02040503050406030204" pitchFamily="18" charset="0"/>
              </a:rPr>
              <a:t>known as tightly coupled systems. </a:t>
            </a:r>
          </a:p>
        </p:txBody>
      </p:sp>
      <p:pic>
        <p:nvPicPr>
          <p:cNvPr id="4098" name="Picture 2" descr="https://media.geeksforgeeks.org/wp-content/uploads/Network-OS.jpeg">
            <a:extLst>
              <a:ext uri="{FF2B5EF4-FFF2-40B4-BE49-F238E27FC236}">
                <a16:creationId xmlns:a16="http://schemas.microsoft.com/office/drawing/2014/main" id="{72240A7F-5778-4C38-A161-48DD39E6B0E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151085" y="2356015"/>
            <a:ext cx="5979885" cy="417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1F2A4A-0168-459C-8C4D-359AD992F7DB}"/>
              </a:ext>
            </a:extLst>
          </p:cNvPr>
          <p:cNvSpPr/>
          <p:nvPr/>
        </p:nvSpPr>
        <p:spPr>
          <a:xfrm>
            <a:off x="0" y="401269"/>
            <a:ext cx="12192000" cy="1938992"/>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What is a DDoS attack?</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In a distributed denial-of-service (DDoS) attack, multiple compromised computer systems attack a target and cause a denial of service for users of the targeted resource. The target can be a server, website or other network resource. The flood of incoming messages, connection requests or malformed packets to the target system forces it to slow down or even crash and shut down, thereby denying service to legitimate users or systems.</a:t>
            </a:r>
          </a:p>
        </p:txBody>
      </p:sp>
      <p:sp>
        <p:nvSpPr>
          <p:cNvPr id="5" name="Rectangle 4">
            <a:extLst>
              <a:ext uri="{FF2B5EF4-FFF2-40B4-BE49-F238E27FC236}">
                <a16:creationId xmlns:a16="http://schemas.microsoft.com/office/drawing/2014/main" id="{26E7A145-E666-4971-9C03-B791DD42F9E9}"/>
              </a:ext>
            </a:extLst>
          </p:cNvPr>
          <p:cNvSpPr/>
          <p:nvPr/>
        </p:nvSpPr>
        <p:spPr>
          <a:xfrm>
            <a:off x="0" y="3182594"/>
            <a:ext cx="12192000" cy="1323439"/>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The Microsoft Disk Operating System (MS-DOS) is an operating system developed for PCs with x86 microprocessors. It is a command-line-based system, where all commands are entered in text form and there is no graphical user interface. MS-DOS was the most commonly used member of the family of disk operating systems.</a:t>
            </a:r>
          </a:p>
        </p:txBody>
      </p:sp>
      <p:sp>
        <p:nvSpPr>
          <p:cNvPr id="6" name="Rectangle 5">
            <a:extLst>
              <a:ext uri="{FF2B5EF4-FFF2-40B4-BE49-F238E27FC236}">
                <a16:creationId xmlns:a16="http://schemas.microsoft.com/office/drawing/2014/main" id="{5AEF1ED8-1C8B-4EFA-9C8B-B3E888197064}"/>
              </a:ext>
            </a:extLst>
          </p:cNvPr>
          <p:cNvSpPr/>
          <p:nvPr/>
        </p:nvSpPr>
        <p:spPr>
          <a:xfrm>
            <a:off x="16913" y="2750849"/>
            <a:ext cx="4943469" cy="400110"/>
          </a:xfrm>
          <a:prstGeom prst="rect">
            <a:avLst/>
          </a:prstGeom>
        </p:spPr>
        <p:txBody>
          <a:bodyPr wrap="none">
            <a:spAutoFit/>
          </a:bodyPr>
          <a:lstStyle/>
          <a:p>
            <a:r>
              <a:rPr lang="en-US" sz="2000" dirty="0">
                <a:solidFill>
                  <a:srgbClr val="FFC000"/>
                </a:solidFill>
                <a:latin typeface="Cambria" panose="02040503050406030204" pitchFamily="18" charset="0"/>
                <a:ea typeface="Cambria" panose="02040503050406030204" pitchFamily="18" charset="0"/>
              </a:rPr>
              <a:t>Microsoft Disk Operating System (MS-DOS) </a:t>
            </a:r>
          </a:p>
        </p:txBody>
      </p:sp>
    </p:spTree>
    <p:extLst>
      <p:ext uri="{BB962C8B-B14F-4D97-AF65-F5344CB8AC3E}">
        <p14:creationId xmlns:p14="http://schemas.microsoft.com/office/powerpoint/2010/main" val="300847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09F8B2-EF99-4E61-9A3B-27C04387CE0A}"/>
              </a:ext>
            </a:extLst>
          </p:cNvPr>
          <p:cNvSpPr/>
          <p:nvPr/>
        </p:nvSpPr>
        <p:spPr>
          <a:xfrm>
            <a:off x="0" y="941761"/>
            <a:ext cx="12192000" cy="4247317"/>
          </a:xfrm>
          <a:prstGeom prst="rect">
            <a:avLst/>
          </a:prstGeom>
        </p:spPr>
        <p:txBody>
          <a:bodyPr wrap="square">
            <a:spAutoFit/>
          </a:bodyPr>
          <a:lstStyle/>
          <a:p>
            <a:r>
              <a:rPr lang="en-US" dirty="0"/>
              <a:t>The Windows operating system (Windows OS) refers to a family of operating systems developed by Microsoft Corporation. We look at the history of Windows OS from 1985 to present day.</a:t>
            </a:r>
          </a:p>
          <a:p>
            <a:endParaRPr lang="en-US" dirty="0"/>
          </a:p>
          <a:p>
            <a:r>
              <a:rPr lang="en-US" dirty="0"/>
              <a:t>The Windows operating system (Windows OS) for desktop PCs is more formally called Microsoft Windows and is actually a family of operating systems for personal computers. Windows has traditionally dominated the personal computer world, running, by some estimates, more than 75 percent of all personal computers. Beginning in the early 2000s, Windows dominance has lessened with the growth of the Linux and Mac operating systems.</a:t>
            </a:r>
          </a:p>
          <a:p>
            <a:endParaRPr lang="en-US" dirty="0"/>
          </a:p>
          <a:p>
            <a:r>
              <a:rPr lang="en-US" dirty="0"/>
              <a:t>Windows provides a graphical user interface (GUI), virtual memory management, multitasking, and support for many peripheral devices. In addition to Windows operating systems for personal computers, Microsoft also offers operating systems for servers and mobile devices.</a:t>
            </a:r>
          </a:p>
          <a:p>
            <a:endParaRPr lang="en-US" dirty="0"/>
          </a:p>
          <a:p>
            <a:r>
              <a:rPr lang="en-US" dirty="0"/>
              <a:t>Windows is also the foundation for the Microsoft Office productivity suite. Introduced in 1990 as a Windows-only family of applications for desktop computers, Office has grown to become the world’s most widely used productivity suite, with windowscentral.com reporting an estimated 1.2 billion + user worldwide as of 2016.</a:t>
            </a:r>
          </a:p>
        </p:txBody>
      </p:sp>
      <p:sp>
        <p:nvSpPr>
          <p:cNvPr id="4" name="Rectangle 3">
            <a:extLst>
              <a:ext uri="{FF2B5EF4-FFF2-40B4-BE49-F238E27FC236}">
                <a16:creationId xmlns:a16="http://schemas.microsoft.com/office/drawing/2014/main" id="{3B293745-C123-4AA9-861D-06C8AF213CEA}"/>
              </a:ext>
            </a:extLst>
          </p:cNvPr>
          <p:cNvSpPr/>
          <p:nvPr/>
        </p:nvSpPr>
        <p:spPr>
          <a:xfrm>
            <a:off x="5512731" y="7650"/>
            <a:ext cx="1839991" cy="584775"/>
          </a:xfrm>
          <a:prstGeom prst="rect">
            <a:avLst/>
          </a:prstGeom>
        </p:spPr>
        <p:txBody>
          <a:bodyPr wrap="none">
            <a:spAutoFit/>
          </a:bodyPr>
          <a:lstStyle/>
          <a:p>
            <a:r>
              <a:rPr lang="en-US" sz="3200" dirty="0">
                <a:solidFill>
                  <a:srgbClr val="FFC000"/>
                </a:solidFill>
                <a:latin typeface="Cambria" panose="02040503050406030204" pitchFamily="18" charset="0"/>
                <a:ea typeface="Cambria" panose="02040503050406030204" pitchFamily="18" charset="0"/>
              </a:rPr>
              <a:t>Windows</a:t>
            </a:r>
          </a:p>
        </p:txBody>
      </p:sp>
    </p:spTree>
    <p:extLst>
      <p:ext uri="{BB962C8B-B14F-4D97-AF65-F5344CB8AC3E}">
        <p14:creationId xmlns:p14="http://schemas.microsoft.com/office/powerpoint/2010/main" val="160619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6897F7-595C-4C79-8FE0-A60687275692}"/>
              </a:ext>
            </a:extLst>
          </p:cNvPr>
          <p:cNvSpPr/>
          <p:nvPr/>
        </p:nvSpPr>
        <p:spPr>
          <a:xfrm>
            <a:off x="4033410" y="210848"/>
            <a:ext cx="4027706"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1.0 (November 20, 1985)</a:t>
            </a:r>
          </a:p>
        </p:txBody>
      </p:sp>
      <p:sp>
        <p:nvSpPr>
          <p:cNvPr id="5" name="Rectangle 4">
            <a:extLst>
              <a:ext uri="{FF2B5EF4-FFF2-40B4-BE49-F238E27FC236}">
                <a16:creationId xmlns:a16="http://schemas.microsoft.com/office/drawing/2014/main" id="{4E18CE40-C117-40D3-9BF4-2B2E994FF99B}"/>
              </a:ext>
            </a:extLst>
          </p:cNvPr>
          <p:cNvSpPr/>
          <p:nvPr/>
        </p:nvSpPr>
        <p:spPr>
          <a:xfrm>
            <a:off x="4120496" y="660790"/>
            <a:ext cx="3861763"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2.0 (December 9, 1987)</a:t>
            </a:r>
          </a:p>
        </p:txBody>
      </p:sp>
      <p:sp>
        <p:nvSpPr>
          <p:cNvPr id="7" name="Rectangle 6">
            <a:extLst>
              <a:ext uri="{FF2B5EF4-FFF2-40B4-BE49-F238E27FC236}">
                <a16:creationId xmlns:a16="http://schemas.microsoft.com/office/drawing/2014/main" id="{49BAA0FC-3655-4C0A-962B-57132DDC52A5}"/>
              </a:ext>
            </a:extLst>
          </p:cNvPr>
          <p:cNvSpPr/>
          <p:nvPr/>
        </p:nvSpPr>
        <p:spPr>
          <a:xfrm>
            <a:off x="4338208" y="1096224"/>
            <a:ext cx="3343800"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3.0 (May 22, 1990)</a:t>
            </a:r>
          </a:p>
        </p:txBody>
      </p:sp>
      <p:sp>
        <p:nvSpPr>
          <p:cNvPr id="9" name="Rectangle 8">
            <a:extLst>
              <a:ext uri="{FF2B5EF4-FFF2-40B4-BE49-F238E27FC236}">
                <a16:creationId xmlns:a16="http://schemas.microsoft.com/office/drawing/2014/main" id="{1DCE048B-2ED4-4C0F-ADA2-E60170837D6F}"/>
              </a:ext>
            </a:extLst>
          </p:cNvPr>
          <p:cNvSpPr/>
          <p:nvPr/>
        </p:nvSpPr>
        <p:spPr>
          <a:xfrm>
            <a:off x="4059534" y="1517136"/>
            <a:ext cx="4260590"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NT 3.1 – 4.0 (July 27, 1993)</a:t>
            </a:r>
          </a:p>
        </p:txBody>
      </p:sp>
      <p:sp>
        <p:nvSpPr>
          <p:cNvPr id="11" name="Rectangle 10">
            <a:extLst>
              <a:ext uri="{FF2B5EF4-FFF2-40B4-BE49-F238E27FC236}">
                <a16:creationId xmlns:a16="http://schemas.microsoft.com/office/drawing/2014/main" id="{90ADF501-BBDC-4BC1-84D5-54078FE5127F}"/>
              </a:ext>
            </a:extLst>
          </p:cNvPr>
          <p:cNvSpPr/>
          <p:nvPr/>
        </p:nvSpPr>
        <p:spPr>
          <a:xfrm>
            <a:off x="4357357" y="1952566"/>
            <a:ext cx="3595215"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95 (August 24, 1995)</a:t>
            </a:r>
          </a:p>
        </p:txBody>
      </p:sp>
      <p:sp>
        <p:nvSpPr>
          <p:cNvPr id="13" name="Rectangle 12">
            <a:extLst>
              <a:ext uri="{FF2B5EF4-FFF2-40B4-BE49-F238E27FC236}">
                <a16:creationId xmlns:a16="http://schemas.microsoft.com/office/drawing/2014/main" id="{74FEC811-B399-4AC0-8820-8766A7C1E4DB}"/>
              </a:ext>
            </a:extLst>
          </p:cNvPr>
          <p:cNvSpPr/>
          <p:nvPr/>
        </p:nvSpPr>
        <p:spPr>
          <a:xfrm>
            <a:off x="4502503" y="2344450"/>
            <a:ext cx="3319948"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98 (June 25, 1998)</a:t>
            </a:r>
          </a:p>
        </p:txBody>
      </p:sp>
      <p:sp>
        <p:nvSpPr>
          <p:cNvPr id="15" name="Rectangle 14">
            <a:extLst>
              <a:ext uri="{FF2B5EF4-FFF2-40B4-BE49-F238E27FC236}">
                <a16:creationId xmlns:a16="http://schemas.microsoft.com/office/drawing/2014/main" id="{FBCD86B5-DBF4-41DE-AD32-DC47CB547F1C}"/>
              </a:ext>
            </a:extLst>
          </p:cNvPr>
          <p:cNvSpPr/>
          <p:nvPr/>
        </p:nvSpPr>
        <p:spPr>
          <a:xfrm>
            <a:off x="4174266" y="2779879"/>
            <a:ext cx="4175567"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2000 (</a:t>
            </a: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February 17, 2000)</a:t>
            </a:r>
          </a:p>
        </p:txBody>
      </p:sp>
      <p:sp>
        <p:nvSpPr>
          <p:cNvPr id="17" name="Rectangle 16">
            <a:extLst>
              <a:ext uri="{FF2B5EF4-FFF2-40B4-BE49-F238E27FC236}">
                <a16:creationId xmlns:a16="http://schemas.microsoft.com/office/drawing/2014/main" id="{5F8E687D-AAD8-4616-8636-8E165FCBB0E7}"/>
              </a:ext>
            </a:extLst>
          </p:cNvPr>
          <p:cNvSpPr/>
          <p:nvPr/>
        </p:nvSpPr>
        <p:spPr>
          <a:xfrm>
            <a:off x="3432307" y="3229819"/>
            <a:ext cx="5745612"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Millennium Edition (ME) (June 19, 2000)</a:t>
            </a:r>
          </a:p>
        </p:txBody>
      </p:sp>
      <p:sp>
        <p:nvSpPr>
          <p:cNvPr id="19" name="Rectangle 18">
            <a:extLst>
              <a:ext uri="{FF2B5EF4-FFF2-40B4-BE49-F238E27FC236}">
                <a16:creationId xmlns:a16="http://schemas.microsoft.com/office/drawing/2014/main" id="{4FAF4E9C-12FB-433D-9540-1D4C2D3A94B6}"/>
              </a:ext>
            </a:extLst>
          </p:cNvPr>
          <p:cNvSpPr/>
          <p:nvPr/>
        </p:nvSpPr>
        <p:spPr>
          <a:xfrm>
            <a:off x="4500183" y="3621710"/>
            <a:ext cx="3713645"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XP (October 25, 2001)</a:t>
            </a:r>
          </a:p>
        </p:txBody>
      </p:sp>
      <p:sp>
        <p:nvSpPr>
          <p:cNvPr id="20" name="Rectangle 19">
            <a:extLst>
              <a:ext uri="{FF2B5EF4-FFF2-40B4-BE49-F238E27FC236}">
                <a16:creationId xmlns:a16="http://schemas.microsoft.com/office/drawing/2014/main" id="{C2B61236-EFB0-4653-9282-D2B790EFBF59}"/>
              </a:ext>
            </a:extLst>
          </p:cNvPr>
          <p:cNvSpPr/>
          <p:nvPr/>
        </p:nvSpPr>
        <p:spPr>
          <a:xfrm>
            <a:off x="2597159" y="4013593"/>
            <a:ext cx="8482258"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Vista (November 30, 2006 (corporate); January 30, 2007 (public))</a:t>
            </a:r>
            <a:endParaRPr lang="en-US" sz="2000" b="0" i="0" dirty="0">
              <a:effectLst/>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8144B298-B688-414F-865E-525387FA48B8}"/>
              </a:ext>
            </a:extLst>
          </p:cNvPr>
          <p:cNvSpPr/>
          <p:nvPr/>
        </p:nvSpPr>
        <p:spPr>
          <a:xfrm>
            <a:off x="4477932" y="4405477"/>
            <a:ext cx="3620671"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7 (</a:t>
            </a: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October 22, 2009)</a:t>
            </a:r>
          </a:p>
        </p:txBody>
      </p:sp>
      <p:sp>
        <p:nvSpPr>
          <p:cNvPr id="24" name="Rectangle 23">
            <a:extLst>
              <a:ext uri="{FF2B5EF4-FFF2-40B4-BE49-F238E27FC236}">
                <a16:creationId xmlns:a16="http://schemas.microsoft.com/office/drawing/2014/main" id="{B22836BD-915A-4DDA-9319-744EBF39BB0E}"/>
              </a:ext>
            </a:extLst>
          </p:cNvPr>
          <p:cNvSpPr/>
          <p:nvPr/>
        </p:nvSpPr>
        <p:spPr>
          <a:xfrm>
            <a:off x="4376333" y="4753821"/>
            <a:ext cx="3564566"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8 (October 26, 2012)</a:t>
            </a:r>
          </a:p>
        </p:txBody>
      </p:sp>
      <p:sp>
        <p:nvSpPr>
          <p:cNvPr id="26" name="Rectangle 25">
            <a:extLst>
              <a:ext uri="{FF2B5EF4-FFF2-40B4-BE49-F238E27FC236}">
                <a16:creationId xmlns:a16="http://schemas.microsoft.com/office/drawing/2014/main" id="{EFE83793-B161-498B-B8CE-307205535676}"/>
              </a:ext>
            </a:extLst>
          </p:cNvPr>
          <p:cNvSpPr/>
          <p:nvPr/>
        </p:nvSpPr>
        <p:spPr>
          <a:xfrm>
            <a:off x="4400901" y="5116678"/>
            <a:ext cx="3301994"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10 (</a:t>
            </a: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July 29, 2015)</a:t>
            </a:r>
          </a:p>
        </p:txBody>
      </p:sp>
      <p:sp>
        <p:nvSpPr>
          <p:cNvPr id="28" name="Rectangle 27">
            <a:extLst>
              <a:ext uri="{FF2B5EF4-FFF2-40B4-BE49-F238E27FC236}">
                <a16:creationId xmlns:a16="http://schemas.microsoft.com/office/drawing/2014/main" id="{0B5F6239-EA92-4D32-8DC4-52D6AB8F33E0}"/>
              </a:ext>
            </a:extLst>
          </p:cNvPr>
          <p:cNvSpPr/>
          <p:nvPr/>
        </p:nvSpPr>
        <p:spPr>
          <a:xfrm>
            <a:off x="4386389" y="5523080"/>
            <a:ext cx="3564566"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Windows 11 (October 5, 2021)</a:t>
            </a:r>
          </a:p>
        </p:txBody>
      </p:sp>
    </p:spTree>
    <p:extLst>
      <p:ext uri="{BB962C8B-B14F-4D97-AF65-F5344CB8AC3E}">
        <p14:creationId xmlns:p14="http://schemas.microsoft.com/office/powerpoint/2010/main" val="42353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777178-0CD5-4A97-ABE9-40AFC856DDF3}"/>
              </a:ext>
            </a:extLst>
          </p:cNvPr>
          <p:cNvSpPr/>
          <p:nvPr/>
        </p:nvSpPr>
        <p:spPr>
          <a:xfrm>
            <a:off x="3162035" y="7647"/>
            <a:ext cx="6021970" cy="523220"/>
          </a:xfrm>
          <a:prstGeom prst="rect">
            <a:avLst/>
          </a:prstGeom>
        </p:spPr>
        <p:txBody>
          <a:bodyPr wrap="none">
            <a:spAutoFit/>
          </a:bodyPr>
          <a:lstStyle/>
          <a:p>
            <a:r>
              <a:rPr lang="en-US" sz="2800" dirty="0">
                <a:solidFill>
                  <a:srgbClr val="FFC000"/>
                </a:solidFill>
                <a:latin typeface="Cambria" panose="02040503050406030204" pitchFamily="18" charset="0"/>
                <a:ea typeface="Cambria" panose="02040503050406030204" pitchFamily="18" charset="0"/>
              </a:rPr>
              <a:t>Macintosh Operating System (Mac OS)</a:t>
            </a:r>
          </a:p>
        </p:txBody>
      </p:sp>
      <p:sp>
        <p:nvSpPr>
          <p:cNvPr id="5" name="Rectangle 4">
            <a:extLst>
              <a:ext uri="{FF2B5EF4-FFF2-40B4-BE49-F238E27FC236}">
                <a16:creationId xmlns:a16="http://schemas.microsoft.com/office/drawing/2014/main" id="{9F6A064C-0052-4DBA-A863-44840BEDD76B}"/>
              </a:ext>
            </a:extLst>
          </p:cNvPr>
          <p:cNvSpPr/>
          <p:nvPr/>
        </p:nvSpPr>
        <p:spPr>
          <a:xfrm>
            <a:off x="0" y="779866"/>
            <a:ext cx="12192000" cy="1631216"/>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The Macintosh Operating System (Mac OS) is an operating system (OS) designed by Apple Inc. to be installed and operated on the Apple Macintosh series of computers. Introduced in 1984, it is a graphical user interface (GUI) based OS that has since been released as multiple different versions.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Initially, Mac OS was known as System Software.</a:t>
            </a:r>
          </a:p>
        </p:txBody>
      </p:sp>
      <p:sp>
        <p:nvSpPr>
          <p:cNvPr id="11" name="Rectangle 10">
            <a:extLst>
              <a:ext uri="{FF2B5EF4-FFF2-40B4-BE49-F238E27FC236}">
                <a16:creationId xmlns:a16="http://schemas.microsoft.com/office/drawing/2014/main" id="{2DE6CFAC-9816-4156-AC42-BD1F01E4B66F}"/>
              </a:ext>
            </a:extLst>
          </p:cNvPr>
          <p:cNvSpPr/>
          <p:nvPr/>
        </p:nvSpPr>
        <p:spPr>
          <a:xfrm>
            <a:off x="0" y="4842640"/>
            <a:ext cx="12192000" cy="163121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core Symbian OS originally provided no user interface. Instead, it was used as the underlying base for two major smartphone UI platforms: S60 and UIQ. These can be regarded as development branches, each backed by different companies. Unlike Android OS with its different cosmetic UIs, Symbian UIs ran deeper in the code and apps written for one of these platforms were not compatible with the other directly. Visually, the S60 and the UIQ had nothing in common and UIQ was created with touchscreens in mind.</a:t>
            </a:r>
          </a:p>
        </p:txBody>
      </p:sp>
      <p:sp>
        <p:nvSpPr>
          <p:cNvPr id="12" name="Rectangle 11">
            <a:extLst>
              <a:ext uri="{FF2B5EF4-FFF2-40B4-BE49-F238E27FC236}">
                <a16:creationId xmlns:a16="http://schemas.microsoft.com/office/drawing/2014/main" id="{B1AE571B-5F43-4022-A1D4-BE97A1D248F1}"/>
              </a:ext>
            </a:extLst>
          </p:cNvPr>
          <p:cNvSpPr/>
          <p:nvPr/>
        </p:nvSpPr>
        <p:spPr>
          <a:xfrm>
            <a:off x="0" y="3465362"/>
            <a:ext cx="12192000" cy="1231106"/>
          </a:xfrm>
          <a:prstGeom prst="rect">
            <a:avLst/>
          </a:prstGeom>
        </p:spPr>
        <p:txBody>
          <a:bodyPr wrap="square">
            <a:spAutoFit/>
          </a:bodyPr>
          <a:lstStyle/>
          <a:p>
            <a:r>
              <a:rPr lang="en-US" sz="2000" dirty="0">
                <a:solidFill>
                  <a:srgbClr val="FFC000"/>
                </a:solidFill>
                <a:latin typeface="Cambria" panose="02040503050406030204" pitchFamily="18" charset="0"/>
                <a:ea typeface="Cambria" panose="02040503050406030204" pitchFamily="18" charset="0"/>
              </a:rPr>
              <a:t>Symbian </a:t>
            </a:r>
          </a:p>
          <a:p>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Symbian OS is an operating system designed for mobile devices. Symbian was the leading smartphone platform up from 2003 up until 2010 (even 2011 for Europe). After that Google's Android OS took the lead.</a:t>
            </a:r>
          </a:p>
        </p:txBody>
      </p:sp>
    </p:spTree>
    <p:extLst>
      <p:ext uri="{BB962C8B-B14F-4D97-AF65-F5344CB8AC3E}">
        <p14:creationId xmlns:p14="http://schemas.microsoft.com/office/powerpoint/2010/main" val="202568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D81991-59E8-4353-AEDB-DF2996E833DE}"/>
              </a:ext>
            </a:extLst>
          </p:cNvPr>
          <p:cNvSpPr/>
          <p:nvPr/>
        </p:nvSpPr>
        <p:spPr>
          <a:xfrm>
            <a:off x="0" y="615808"/>
            <a:ext cx="12192000" cy="4093428"/>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Unix operating system is a set of programs that act as a link between the computer and the user.</a:t>
            </a:r>
          </a:p>
          <a:p>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computer programs that allocate the system resources and coordinate all the details of the computer's internals is called the operating system or the kernel.</a:t>
            </a:r>
          </a:p>
          <a:p>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Users communicate with the kernel through a program known as the shell. The shell is a command line interpreter; it translates commands entered by the user and converts them into a language that is understood by the kernel. Unix is a computer Operating System which is capable of handling activities from multiple users at the same time. The development of Unix started around 1969 at AT&amp;T Bell Labs by Ken Thompson and Dennis Ritchie.  </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586EE490-5520-4433-842C-655833894D98}"/>
              </a:ext>
            </a:extLst>
          </p:cNvPr>
          <p:cNvSpPr/>
          <p:nvPr/>
        </p:nvSpPr>
        <p:spPr>
          <a:xfrm>
            <a:off x="5177749" y="-6867"/>
            <a:ext cx="889987" cy="523220"/>
          </a:xfrm>
          <a:prstGeom prst="rect">
            <a:avLst/>
          </a:prstGeom>
        </p:spPr>
        <p:txBody>
          <a:bodyPr wrap="none">
            <a:spAutoFit/>
          </a:bodyPr>
          <a:lstStyle/>
          <a:p>
            <a:r>
              <a:rPr lang="en-US" sz="2800" dirty="0">
                <a:solidFill>
                  <a:srgbClr val="FFC000"/>
                </a:solidFill>
                <a:latin typeface="Cambria" panose="02040503050406030204" pitchFamily="18" charset="0"/>
                <a:ea typeface="Cambria" panose="02040503050406030204" pitchFamily="18" charset="0"/>
              </a:rPr>
              <a:t>Unix</a:t>
            </a:r>
            <a:endParaRPr lang="en-US" sz="2800" b="0" i="0" dirty="0">
              <a:solidFill>
                <a:srgbClr val="FFC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467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A4EFFC-2CCB-45AF-A9CF-B6545DBBBBF1}"/>
              </a:ext>
            </a:extLst>
          </p:cNvPr>
          <p:cNvSpPr/>
          <p:nvPr/>
        </p:nvSpPr>
        <p:spPr>
          <a:xfrm>
            <a:off x="0" y="735097"/>
            <a:ext cx="12192000" cy="193899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Android is an open source and Linux-based Operating System for mobile devices such as smartphones and tablet computers. Android was developed by the Open Handset Alliance, led by Google, and other companies.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Android offers a unified approach to application development for mobile devices which means developers need only develop for Android, and their applications should be able to run on different devices powered by Android.</a:t>
            </a:r>
          </a:p>
        </p:txBody>
      </p:sp>
      <p:sp>
        <p:nvSpPr>
          <p:cNvPr id="4" name="Rectangle 3">
            <a:extLst>
              <a:ext uri="{FF2B5EF4-FFF2-40B4-BE49-F238E27FC236}">
                <a16:creationId xmlns:a16="http://schemas.microsoft.com/office/drawing/2014/main" id="{591C70F4-297D-4935-9354-E02AD6D46FD2}"/>
              </a:ext>
            </a:extLst>
          </p:cNvPr>
          <p:cNvSpPr/>
          <p:nvPr/>
        </p:nvSpPr>
        <p:spPr>
          <a:xfrm>
            <a:off x="55345" y="225363"/>
            <a:ext cx="1262205" cy="461665"/>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Android</a:t>
            </a:r>
          </a:p>
        </p:txBody>
      </p:sp>
      <p:sp>
        <p:nvSpPr>
          <p:cNvPr id="6" name="Rectangle 5">
            <a:extLst>
              <a:ext uri="{FF2B5EF4-FFF2-40B4-BE49-F238E27FC236}">
                <a16:creationId xmlns:a16="http://schemas.microsoft.com/office/drawing/2014/main" id="{3A09D607-9B5A-4292-802B-D7D7AE4B0320}"/>
              </a:ext>
            </a:extLst>
          </p:cNvPr>
          <p:cNvSpPr/>
          <p:nvPr/>
        </p:nvSpPr>
        <p:spPr>
          <a:xfrm>
            <a:off x="0" y="3833283"/>
            <a:ext cx="12191999" cy="193899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IOS stands for iPhone operating system. It is a proprietary mobile operating system of Apple for its handheld. It supports Objective-C, C, C++, Swift programming language. It is based on the Macintosh OS X. After Android, it is the world’s second most popular mobile operating system. Many of Apple’s mobile devices, including the iPhone, iPad, and iPod, run on this operating system. To control the device, iOS employs a multi-touch interface, such as sliding your finger across the screen to advance to the next page or pinching your fingers to zoom in or out of the screen.</a:t>
            </a:r>
          </a:p>
        </p:txBody>
      </p:sp>
      <p:sp>
        <p:nvSpPr>
          <p:cNvPr id="8" name="Rectangle 7">
            <a:extLst>
              <a:ext uri="{FF2B5EF4-FFF2-40B4-BE49-F238E27FC236}">
                <a16:creationId xmlns:a16="http://schemas.microsoft.com/office/drawing/2014/main" id="{D85B640B-DB2E-46DF-84B7-569B7B65C499}"/>
              </a:ext>
            </a:extLst>
          </p:cNvPr>
          <p:cNvSpPr/>
          <p:nvPr/>
        </p:nvSpPr>
        <p:spPr>
          <a:xfrm>
            <a:off x="69432" y="3244334"/>
            <a:ext cx="774571" cy="523220"/>
          </a:xfrm>
          <a:prstGeom prst="rect">
            <a:avLst/>
          </a:prstGeom>
        </p:spPr>
        <p:txBody>
          <a:bodyPr wrap="none">
            <a:spAutoFit/>
          </a:bodyPr>
          <a:lstStyle/>
          <a:p>
            <a:r>
              <a:rPr lang="en-US" sz="2800" dirty="0">
                <a:latin typeface="Cambria" panose="02040503050406030204" pitchFamily="18" charset="0"/>
                <a:ea typeface="Cambria" panose="02040503050406030204" pitchFamily="18" charset="0"/>
              </a:rPr>
              <a:t> </a:t>
            </a:r>
            <a:r>
              <a:rPr lang="en-US" sz="2800" dirty="0">
                <a:solidFill>
                  <a:srgbClr val="FFC000"/>
                </a:solidFill>
                <a:latin typeface="Cambria" panose="02040503050406030204" pitchFamily="18" charset="0"/>
                <a:ea typeface="Cambria" panose="02040503050406030204" pitchFamily="18" charset="0"/>
              </a:rPr>
              <a:t>iOS</a:t>
            </a:r>
          </a:p>
        </p:txBody>
      </p:sp>
    </p:spTree>
    <p:extLst>
      <p:ext uri="{BB962C8B-B14F-4D97-AF65-F5344CB8AC3E}">
        <p14:creationId xmlns:p14="http://schemas.microsoft.com/office/powerpoint/2010/main" val="40002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142641-5222-43D3-8839-859AAE9C980C}"/>
              </a:ext>
            </a:extLst>
          </p:cNvPr>
          <p:cNvSpPr/>
          <p:nvPr/>
        </p:nvSpPr>
        <p:spPr>
          <a:xfrm>
            <a:off x="14516" y="848756"/>
            <a:ext cx="12075886" cy="2862322"/>
          </a:xfrm>
          <a:prstGeom prst="rect">
            <a:avLst/>
          </a:prstGeom>
        </p:spPr>
        <p:txBody>
          <a:bodyPr wrap="square">
            <a:spAutoFit/>
          </a:bodyPr>
          <a:lstStyle/>
          <a:p>
            <a:pPr algn="just"/>
            <a:r>
              <a:rPr lang="en-US" sz="2000" b="1" dirty="0">
                <a:latin typeface="Cambria" panose="02040503050406030204" pitchFamily="18" charset="0"/>
                <a:ea typeface="Cambria" panose="02040503050406030204" pitchFamily="18" charset="0"/>
              </a:rPr>
              <a:t>Word processing software</a:t>
            </a:r>
            <a:r>
              <a:rPr lang="en-US" sz="2000" dirty="0">
                <a:latin typeface="Cambria" panose="02040503050406030204" pitchFamily="18" charset="0"/>
                <a:ea typeface="Cambria" panose="02040503050406030204" pitchFamily="18" charset="0"/>
              </a:rPr>
              <a:t> is used to manipulate a text document, such as a resume or a report. You typically enter text by typing, and the software provides tools for copying, deleting and various types of formatting. Some of the functions of word processing software include:</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Creating, editing, saving and printing documents.</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Copying, pasting, moving and deleting text within a document.</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Formatting text, such as font type, bolding, underlining or italicizing.</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Creating and editing tables.</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Inserting elements from other software, such as illustrations or photographs.</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Correcting spelling and grammar.</a:t>
            </a:r>
            <a:endParaRPr lang="en-US" sz="2000" b="0" i="0" dirty="0">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6B2345E6-491B-4694-A393-4C605F96F627}"/>
              </a:ext>
            </a:extLst>
          </p:cNvPr>
          <p:cNvSpPr/>
          <p:nvPr/>
        </p:nvSpPr>
        <p:spPr>
          <a:xfrm>
            <a:off x="11751" y="196331"/>
            <a:ext cx="3611566" cy="461665"/>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Word processing software</a:t>
            </a:r>
          </a:p>
        </p:txBody>
      </p:sp>
      <p:sp>
        <p:nvSpPr>
          <p:cNvPr id="6" name="Rectangle 5">
            <a:extLst>
              <a:ext uri="{FF2B5EF4-FFF2-40B4-BE49-F238E27FC236}">
                <a16:creationId xmlns:a16="http://schemas.microsoft.com/office/drawing/2014/main" id="{FD92B817-55CD-4304-85AE-4B458E007168}"/>
              </a:ext>
            </a:extLst>
          </p:cNvPr>
          <p:cNvSpPr/>
          <p:nvPr/>
        </p:nvSpPr>
        <p:spPr>
          <a:xfrm>
            <a:off x="11750" y="4697495"/>
            <a:ext cx="12165733" cy="163121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A spreadsheet is a computer application for computation, organization, analysis and storage of data in tabular form. Spreadsheets were developed as computerized analogs of paper accounting worksheets. The program operates on data entered in cells of a table. Each cell may contain either numeric or text data, or the results of formulas that automatically calculate and display a value based on the contents of other cells. A spreadsheet may also refer to one such electronic document.</a:t>
            </a:r>
          </a:p>
        </p:txBody>
      </p:sp>
      <p:sp>
        <p:nvSpPr>
          <p:cNvPr id="7" name="Rectangle 6">
            <a:extLst>
              <a:ext uri="{FF2B5EF4-FFF2-40B4-BE49-F238E27FC236}">
                <a16:creationId xmlns:a16="http://schemas.microsoft.com/office/drawing/2014/main" id="{166F3EA5-CE1E-4601-A4A4-096BC68CF45F}"/>
              </a:ext>
            </a:extLst>
          </p:cNvPr>
          <p:cNvSpPr/>
          <p:nvPr/>
        </p:nvSpPr>
        <p:spPr>
          <a:xfrm>
            <a:off x="17834" y="4187761"/>
            <a:ext cx="1812035" cy="461665"/>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Spreadsheet</a:t>
            </a:r>
          </a:p>
        </p:txBody>
      </p:sp>
    </p:spTree>
    <p:extLst>
      <p:ext uri="{BB962C8B-B14F-4D97-AF65-F5344CB8AC3E}">
        <p14:creationId xmlns:p14="http://schemas.microsoft.com/office/powerpoint/2010/main" val="192426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FBCFE-9D5F-40F5-8559-96E3A9ADC5EB}"/>
              </a:ext>
            </a:extLst>
          </p:cNvPr>
          <p:cNvSpPr txBox="1"/>
          <p:nvPr/>
        </p:nvSpPr>
        <p:spPr>
          <a:xfrm>
            <a:off x="0" y="-1"/>
            <a:ext cx="12192000" cy="523220"/>
          </a:xfrm>
          <a:prstGeom prst="rect">
            <a:avLst/>
          </a:prstGeom>
          <a:noFill/>
        </p:spPr>
        <p:txBody>
          <a:bodyPr wrap="square" rtlCol="0">
            <a:spAutoFit/>
          </a:bodyPr>
          <a:lstStyle/>
          <a:p>
            <a:pPr algn="ctr"/>
            <a:r>
              <a:rPr lang="en-US" sz="2800" dirty="0">
                <a:solidFill>
                  <a:srgbClr val="FFFF00"/>
                </a:solidFill>
              </a:rPr>
              <a:t>Software</a:t>
            </a:r>
          </a:p>
        </p:txBody>
      </p:sp>
      <p:sp>
        <p:nvSpPr>
          <p:cNvPr id="3" name="TextBox 2">
            <a:extLst>
              <a:ext uri="{FF2B5EF4-FFF2-40B4-BE49-F238E27FC236}">
                <a16:creationId xmlns:a16="http://schemas.microsoft.com/office/drawing/2014/main" id="{4314D08C-1317-4089-B552-101F1C96F321}"/>
              </a:ext>
            </a:extLst>
          </p:cNvPr>
          <p:cNvSpPr txBox="1"/>
          <p:nvPr/>
        </p:nvSpPr>
        <p:spPr>
          <a:xfrm>
            <a:off x="14064" y="984735"/>
            <a:ext cx="12177935" cy="1631216"/>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A set of instructions that achieve a single outcome are called program or procedure. Many programs functioning together to do a task make a software.</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For example, a word-processing software enables the user to create, edit and save documents. A web browser enables the user to view and share web pages and multimedia files. There are two categories of software −</a:t>
            </a:r>
          </a:p>
        </p:txBody>
      </p:sp>
      <p:sp>
        <p:nvSpPr>
          <p:cNvPr id="5" name="Rectangle 4">
            <a:extLst>
              <a:ext uri="{FF2B5EF4-FFF2-40B4-BE49-F238E27FC236}">
                <a16:creationId xmlns:a16="http://schemas.microsoft.com/office/drawing/2014/main" id="{21023FC4-660F-4CE3-B744-785544F3770B}"/>
              </a:ext>
            </a:extLst>
          </p:cNvPr>
          <p:cNvSpPr/>
          <p:nvPr/>
        </p:nvSpPr>
        <p:spPr>
          <a:xfrm>
            <a:off x="9373" y="2756315"/>
            <a:ext cx="6096000" cy="1015663"/>
          </a:xfrm>
          <a:prstGeom prst="rect">
            <a:avLst/>
          </a:prstGeom>
        </p:spPr>
        <p:txBody>
          <a:bodyPr>
            <a:spAutoFit/>
          </a:bodyPr>
          <a:lstStyle/>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System Software</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Application Software</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Utility Software</a:t>
            </a:r>
          </a:p>
        </p:txBody>
      </p:sp>
    </p:spTree>
    <p:extLst>
      <p:ext uri="{BB962C8B-B14F-4D97-AF65-F5344CB8AC3E}">
        <p14:creationId xmlns:p14="http://schemas.microsoft.com/office/powerpoint/2010/main" val="1049253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A9A9EC-9E4E-4E5F-8DED-B6C2D5BBE49F}"/>
              </a:ext>
            </a:extLst>
          </p:cNvPr>
          <p:cNvSpPr/>
          <p:nvPr/>
        </p:nvSpPr>
        <p:spPr>
          <a:xfrm>
            <a:off x="8560" y="65704"/>
            <a:ext cx="3071867" cy="461665"/>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Presentation program</a:t>
            </a:r>
          </a:p>
        </p:txBody>
      </p:sp>
      <p:sp>
        <p:nvSpPr>
          <p:cNvPr id="4" name="Rectangle 3">
            <a:extLst>
              <a:ext uri="{FF2B5EF4-FFF2-40B4-BE49-F238E27FC236}">
                <a16:creationId xmlns:a16="http://schemas.microsoft.com/office/drawing/2014/main" id="{13E27D86-94AF-438B-B3D6-7C009BD8B924}"/>
              </a:ext>
            </a:extLst>
          </p:cNvPr>
          <p:cNvSpPr/>
          <p:nvPr/>
        </p:nvSpPr>
        <p:spPr>
          <a:xfrm>
            <a:off x="0" y="605698"/>
            <a:ext cx="12192000" cy="193899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In </a:t>
            </a:r>
            <a:r>
              <a:rPr lang="en-US" sz="2000" dirty="0">
                <a:latin typeface="Cambria" panose="02040503050406030204" pitchFamily="18" charset="0"/>
                <a:ea typeface="Cambria" panose="02040503050406030204" pitchFamily="18" charset="0"/>
                <a:hlinkClick r:id="rId2" tooltip="Computing">
                  <a:extLst>
                    <a:ext uri="{A12FA001-AC4F-418D-AE19-62706E023703}">
                      <ahyp:hlinkClr xmlns:ahyp="http://schemas.microsoft.com/office/drawing/2018/hyperlinkcolor" val="tx"/>
                    </a:ext>
                  </a:extLst>
                </a:hlinkClick>
              </a:rPr>
              <a:t>computing</a:t>
            </a:r>
            <a:r>
              <a:rPr lang="en-US" sz="2000" dirty="0">
                <a:latin typeface="Cambria" panose="02040503050406030204" pitchFamily="18" charset="0"/>
                <a:ea typeface="Cambria" panose="02040503050406030204" pitchFamily="18" charset="0"/>
              </a:rPr>
              <a:t>, a </a:t>
            </a:r>
            <a:r>
              <a:rPr lang="en-US" sz="2000" b="1" dirty="0">
                <a:latin typeface="Cambria" panose="02040503050406030204" pitchFamily="18" charset="0"/>
                <a:ea typeface="Cambria" panose="02040503050406030204" pitchFamily="18" charset="0"/>
              </a:rPr>
              <a:t>presentation program</a:t>
            </a:r>
            <a:r>
              <a:rPr lang="en-US" sz="2000" dirty="0">
                <a:latin typeface="Cambria" panose="02040503050406030204" pitchFamily="18" charset="0"/>
                <a:ea typeface="Cambria" panose="02040503050406030204" pitchFamily="18" charset="0"/>
              </a:rPr>
              <a:t> (also called </a:t>
            </a:r>
            <a:r>
              <a:rPr lang="en-US" sz="2000" b="1" dirty="0">
                <a:latin typeface="Cambria" panose="02040503050406030204" pitchFamily="18" charset="0"/>
                <a:ea typeface="Cambria" panose="02040503050406030204" pitchFamily="18" charset="0"/>
              </a:rPr>
              <a:t>presentation software</a:t>
            </a:r>
            <a:r>
              <a:rPr lang="en-US" sz="2000" dirty="0">
                <a:latin typeface="Cambria" panose="02040503050406030204" pitchFamily="18" charset="0"/>
                <a:ea typeface="Cambria" panose="02040503050406030204" pitchFamily="18" charset="0"/>
              </a:rPr>
              <a:t>) is a </a:t>
            </a:r>
            <a:r>
              <a:rPr lang="en-US" sz="2000" dirty="0">
                <a:latin typeface="Cambria" panose="02040503050406030204" pitchFamily="18" charset="0"/>
                <a:ea typeface="Cambria" panose="02040503050406030204" pitchFamily="18" charset="0"/>
                <a:hlinkClick r:id="rId3" tooltip="Software">
                  <a:extLst>
                    <a:ext uri="{A12FA001-AC4F-418D-AE19-62706E023703}">
                      <ahyp:hlinkClr xmlns:ahyp="http://schemas.microsoft.com/office/drawing/2018/hyperlinkcolor" val="tx"/>
                    </a:ext>
                  </a:extLst>
                </a:hlinkClick>
              </a:rPr>
              <a:t>software</a:t>
            </a:r>
            <a:r>
              <a:rPr lang="en-US" sz="2000" dirty="0">
                <a:latin typeface="Cambria" panose="02040503050406030204" pitchFamily="18" charset="0"/>
                <a:ea typeface="Cambria" panose="02040503050406030204" pitchFamily="18" charset="0"/>
              </a:rPr>
              <a:t> package used to display information in the form of a </a:t>
            </a:r>
            <a:r>
              <a:rPr lang="en-US" sz="2000" dirty="0">
                <a:latin typeface="Cambria" panose="02040503050406030204" pitchFamily="18" charset="0"/>
                <a:ea typeface="Cambria" panose="02040503050406030204" pitchFamily="18" charset="0"/>
                <a:hlinkClick r:id="rId4" tooltip="Slide show">
                  <a:extLst>
                    <a:ext uri="{A12FA001-AC4F-418D-AE19-62706E023703}">
                      <ahyp:hlinkClr xmlns:ahyp="http://schemas.microsoft.com/office/drawing/2018/hyperlinkcolor" val="tx"/>
                    </a:ext>
                  </a:extLst>
                </a:hlinkClick>
              </a:rPr>
              <a:t>slide show</a:t>
            </a:r>
            <a:r>
              <a:rPr lang="en-US" sz="2000" dirty="0">
                <a:latin typeface="Cambria" panose="02040503050406030204" pitchFamily="18" charset="0"/>
                <a:ea typeface="Cambria" panose="02040503050406030204" pitchFamily="18" charset="0"/>
              </a:rPr>
              <a:t>. It has three major functions:</a:t>
            </a:r>
            <a:endParaRPr lang="en-US" sz="2000" baseline="30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an </a:t>
            </a:r>
            <a:r>
              <a:rPr lang="en-US" sz="2000" dirty="0">
                <a:latin typeface="Cambria" panose="02040503050406030204" pitchFamily="18" charset="0"/>
                <a:ea typeface="Cambria" panose="02040503050406030204" pitchFamily="18" charset="0"/>
                <a:hlinkClick r:id="rId5" tooltip="Text editor">
                  <a:extLst>
                    <a:ext uri="{A12FA001-AC4F-418D-AE19-62706E023703}">
                      <ahyp:hlinkClr xmlns:ahyp="http://schemas.microsoft.com/office/drawing/2018/hyperlinkcolor" val="tx"/>
                    </a:ext>
                  </a:extLst>
                </a:hlinkClick>
              </a:rPr>
              <a:t>editor</a:t>
            </a:r>
            <a:r>
              <a:rPr lang="en-US" sz="2000" dirty="0">
                <a:latin typeface="Cambria" panose="02040503050406030204" pitchFamily="18" charset="0"/>
                <a:ea typeface="Cambria" panose="02040503050406030204" pitchFamily="18" charset="0"/>
              </a:rPr>
              <a:t> that allows text to be inserted and </a:t>
            </a:r>
            <a:r>
              <a:rPr lang="en-US" sz="2000" dirty="0">
                <a:latin typeface="Cambria" panose="02040503050406030204" pitchFamily="18" charset="0"/>
                <a:ea typeface="Cambria" panose="02040503050406030204" pitchFamily="18" charset="0"/>
                <a:hlinkClick r:id="rId6" tooltip="Formatted text">
                  <a:extLst>
                    <a:ext uri="{A12FA001-AC4F-418D-AE19-62706E023703}">
                      <ahyp:hlinkClr xmlns:ahyp="http://schemas.microsoft.com/office/drawing/2018/hyperlinkcolor" val="tx"/>
                    </a:ext>
                  </a:extLst>
                </a:hlinkClick>
              </a:rPr>
              <a:t>formatted</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a method for inserting and manipulating </a:t>
            </a:r>
            <a:r>
              <a:rPr lang="en-US" sz="2000" dirty="0">
                <a:latin typeface="Cambria" panose="02040503050406030204" pitchFamily="18" charset="0"/>
                <a:ea typeface="Cambria" panose="02040503050406030204" pitchFamily="18" charset="0"/>
                <a:hlinkClick r:id="rId7" tooltip="Computer graphics">
                  <a:extLst>
                    <a:ext uri="{A12FA001-AC4F-418D-AE19-62706E023703}">
                      <ahyp:hlinkClr xmlns:ahyp="http://schemas.microsoft.com/office/drawing/2018/hyperlinkcolor" val="tx"/>
                    </a:ext>
                  </a:extLst>
                </a:hlinkClick>
              </a:rPr>
              <a:t>graphic images</a:t>
            </a:r>
            <a:r>
              <a:rPr lang="en-US" sz="2000" dirty="0">
                <a:latin typeface="Cambria" panose="02040503050406030204" pitchFamily="18" charset="0"/>
                <a:ea typeface="Cambria" panose="02040503050406030204" pitchFamily="18" charset="0"/>
              </a:rPr>
              <a:t> and </a:t>
            </a:r>
            <a:r>
              <a:rPr lang="en-US" sz="2000" dirty="0">
                <a:latin typeface="Cambria" panose="02040503050406030204" pitchFamily="18" charset="0"/>
                <a:ea typeface="Cambria" panose="02040503050406030204" pitchFamily="18" charset="0"/>
                <a:hlinkClick r:id="rId8" tooltip="Media clip">
                  <a:extLst>
                    <a:ext uri="{A12FA001-AC4F-418D-AE19-62706E023703}">
                      <ahyp:hlinkClr xmlns:ahyp="http://schemas.microsoft.com/office/drawing/2018/hyperlinkcolor" val="tx"/>
                    </a:ext>
                  </a:extLst>
                </a:hlinkClick>
              </a:rPr>
              <a:t>media clips</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a slide-show system to display the content</a:t>
            </a:r>
            <a:endParaRPr lang="en-US" sz="2000" b="0" i="0" dirty="0">
              <a:effectLst/>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9DFF4195-CD8C-4843-8EC5-0831B06AC335}"/>
              </a:ext>
            </a:extLst>
          </p:cNvPr>
          <p:cNvSpPr/>
          <p:nvPr/>
        </p:nvSpPr>
        <p:spPr>
          <a:xfrm>
            <a:off x="66616" y="2808909"/>
            <a:ext cx="1934376" cy="461665"/>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Device driver</a:t>
            </a:r>
          </a:p>
        </p:txBody>
      </p:sp>
      <p:sp>
        <p:nvSpPr>
          <p:cNvPr id="8" name="Rectangle 7">
            <a:extLst>
              <a:ext uri="{FF2B5EF4-FFF2-40B4-BE49-F238E27FC236}">
                <a16:creationId xmlns:a16="http://schemas.microsoft.com/office/drawing/2014/main" id="{D7B6E54A-D394-480A-8FCA-F3FB941DEA1D}"/>
              </a:ext>
            </a:extLst>
          </p:cNvPr>
          <p:cNvSpPr/>
          <p:nvPr/>
        </p:nvSpPr>
        <p:spPr>
          <a:xfrm>
            <a:off x="8560" y="3306581"/>
            <a:ext cx="1218344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More commonly known as a driver, a device driver or hardware driver is a group of files that enable one or more hardware devices to communicate with the computer's operating system. Without drivers, the computer could not send and receive data correctly to hardware devices, such as a printer.</a:t>
            </a:r>
          </a:p>
        </p:txBody>
      </p:sp>
    </p:spTree>
    <p:extLst>
      <p:ext uri="{BB962C8B-B14F-4D97-AF65-F5344CB8AC3E}">
        <p14:creationId xmlns:p14="http://schemas.microsoft.com/office/powerpoint/2010/main" val="146951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7971FA-A065-42A4-825A-F6DE99EE182A}"/>
              </a:ext>
            </a:extLst>
          </p:cNvPr>
          <p:cNvSpPr/>
          <p:nvPr/>
        </p:nvSpPr>
        <p:spPr>
          <a:xfrm>
            <a:off x="4650692" y="7647"/>
            <a:ext cx="2996718" cy="584775"/>
          </a:xfrm>
          <a:prstGeom prst="rect">
            <a:avLst/>
          </a:prstGeom>
        </p:spPr>
        <p:txBody>
          <a:bodyPr wrap="none">
            <a:spAutoFit/>
          </a:bodyPr>
          <a:lstStyle/>
          <a:p>
            <a:r>
              <a:rPr lang="en-US" sz="3200" dirty="0">
                <a:solidFill>
                  <a:srgbClr val="FFC000"/>
                </a:solidFill>
                <a:latin typeface="Cambria" panose="02040503050406030204" pitchFamily="18" charset="0"/>
                <a:ea typeface="Cambria" panose="02040503050406030204" pitchFamily="18" charset="0"/>
              </a:rPr>
              <a:t>Booting Process</a:t>
            </a:r>
          </a:p>
        </p:txBody>
      </p:sp>
      <p:sp>
        <p:nvSpPr>
          <p:cNvPr id="5" name="Rectangle 4">
            <a:extLst>
              <a:ext uri="{FF2B5EF4-FFF2-40B4-BE49-F238E27FC236}">
                <a16:creationId xmlns:a16="http://schemas.microsoft.com/office/drawing/2014/main" id="{3D9ABEF5-F277-447E-A5B1-D5E6D900F592}"/>
              </a:ext>
            </a:extLst>
          </p:cNvPr>
          <p:cNvSpPr/>
          <p:nvPr/>
        </p:nvSpPr>
        <p:spPr>
          <a:xfrm>
            <a:off x="0" y="635953"/>
            <a:ext cx="1219200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Booting is the process of switching on the computer and starting the operating system. 6 steps in the booting process are BIOS and Setup Program, The Power-On-Self-Test (POST), The Operating System Loads, System Configuration, System Utility Loads, and Users Authentication.</a:t>
            </a:r>
          </a:p>
        </p:txBody>
      </p:sp>
      <p:pic>
        <p:nvPicPr>
          <p:cNvPr id="6146" name="Picture 2" descr="booting process">
            <a:extLst>
              <a:ext uri="{FF2B5EF4-FFF2-40B4-BE49-F238E27FC236}">
                <a16:creationId xmlns:a16="http://schemas.microsoft.com/office/drawing/2014/main" id="{ADB76086-1986-4F10-B074-5CC118BC1EC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590585" y="1651616"/>
            <a:ext cx="5010830" cy="493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05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72C090-758F-4448-88C0-871EC6A41639}"/>
              </a:ext>
            </a:extLst>
          </p:cNvPr>
          <p:cNvSpPr/>
          <p:nvPr/>
        </p:nvSpPr>
        <p:spPr>
          <a:xfrm>
            <a:off x="0" y="257858"/>
            <a:ext cx="12191999" cy="4832092"/>
          </a:xfrm>
          <a:prstGeom prst="rect">
            <a:avLst/>
          </a:prstGeom>
        </p:spPr>
        <p:txBody>
          <a:bodyPr wrap="square">
            <a:spAutoFit/>
          </a:bodyPr>
          <a:lstStyle/>
          <a:p>
            <a:pPr algn="ctr"/>
            <a:r>
              <a:rPr lang="en-US" sz="2400" b="1" dirty="0">
                <a:solidFill>
                  <a:srgbClr val="FFC000"/>
                </a:solidFill>
                <a:latin typeface="Cambria" panose="02040503050406030204" pitchFamily="18" charset="0"/>
                <a:ea typeface="Cambria" panose="02040503050406030204" pitchFamily="18" charset="0"/>
              </a:rPr>
              <a:t>Step 1: BIOS and Setup Program</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ROM</a:t>
            </a:r>
            <a:r>
              <a:rPr lang="en-US" sz="2000" b="1" dirty="0">
                <a:latin typeface="Cambria" panose="02040503050406030204" pitchFamily="18" charset="0"/>
                <a:ea typeface="Cambria" panose="02040503050406030204" pitchFamily="18" charset="0"/>
              </a:rPr>
              <a:t> (read-only memory):</a:t>
            </a:r>
            <a:r>
              <a:rPr lang="en-US" sz="2000" dirty="0">
                <a:latin typeface="Cambria" panose="02040503050406030204" pitchFamily="18" charset="0"/>
                <a:ea typeface="Cambria" panose="02040503050406030204" pitchFamily="18" charset="0"/>
              </a:rPr>
              <a:t> it is a permanent and unchanging memory also</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BIOS (basic input/output system ):</a:t>
            </a:r>
            <a:r>
              <a:rPr lang="en-US" sz="2000" dirty="0">
                <a:latin typeface="Cambria" panose="02040503050406030204" pitchFamily="18" charset="0"/>
                <a:ea typeface="Cambria" panose="02040503050406030204" pitchFamily="18" charset="0"/>
              </a:rPr>
              <a:t> the part of the system software that includes the instructions that the computer uses to accept input and output</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Load:</a:t>
            </a:r>
            <a:r>
              <a:rPr lang="en-US" sz="2000" dirty="0">
                <a:latin typeface="Cambria" panose="02040503050406030204" pitchFamily="18" charset="0"/>
                <a:ea typeface="Cambria" panose="02040503050406030204" pitchFamily="18" charset="0"/>
              </a:rPr>
              <a:t> to transfer from a storage device to memory. The ROM loads BIOS into the </a:t>
            </a:r>
            <a:r>
              <a:rPr lang="en-US" sz="2000" b="1" dirty="0">
                <a:latin typeface="Cambria" panose="02040503050406030204" pitchFamily="18" charset="0"/>
                <a:ea typeface="Cambria" panose="02040503050406030204" pitchFamily="18" charset="0"/>
              </a:rPr>
              <a:t>computer’s memory</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Setup program:</a:t>
            </a:r>
            <a:r>
              <a:rPr lang="en-US" sz="2000" dirty="0">
                <a:latin typeface="Cambria" panose="02040503050406030204" pitchFamily="18" charset="0"/>
                <a:ea typeface="Cambria" panose="02040503050406030204" pitchFamily="18" charset="0"/>
              </a:rPr>
              <a:t> a special program containing settings to control hardware.  Furthermore,  the program can only be accessed while the BIOS information is visible.</a:t>
            </a:r>
          </a:p>
          <a:p>
            <a:pPr>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algn="ctr"/>
            <a:r>
              <a:rPr lang="en-US" sz="2400" b="1" dirty="0">
                <a:solidFill>
                  <a:srgbClr val="FFC000"/>
                </a:solidFill>
                <a:latin typeface="Cambria" panose="02040503050406030204" pitchFamily="18" charset="0"/>
                <a:ea typeface="Cambria" panose="02040503050406030204" pitchFamily="18" charset="0"/>
              </a:rPr>
              <a:t>Step 2: The Power-On-Self-Test (POST)</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POST (Power-On Self-Test):</a:t>
            </a:r>
            <a:r>
              <a:rPr lang="en-US" sz="2000" dirty="0">
                <a:latin typeface="Cambria" panose="02040503050406030204" pitchFamily="18" charset="0"/>
                <a:ea typeface="Cambria" panose="02040503050406030204" pitchFamily="18" charset="0"/>
              </a:rPr>
              <a:t> a series of tests conducted on the </a:t>
            </a:r>
            <a:r>
              <a:rPr lang="en-US" sz="2000" b="1" dirty="0">
                <a:latin typeface="Cambria" panose="02040503050406030204" pitchFamily="18" charset="0"/>
                <a:ea typeface="Cambria" panose="02040503050406030204" pitchFamily="18" charset="0"/>
              </a:rPr>
              <a:t>computer’s main memory,</a:t>
            </a:r>
            <a:r>
              <a:rPr lang="en-US" sz="2000" dirty="0">
                <a:latin typeface="Cambria" panose="02040503050406030204" pitchFamily="18" charset="0"/>
                <a:ea typeface="Cambria" panose="02040503050406030204" pitchFamily="18" charset="0"/>
              </a:rPr>
              <a:t> input/output devices, disk drives, and the hard disk.</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BIOS conducts Power-On-Self-Test to check the input/ output system for operability.</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computer will produce a beeping sound if any problem occurs. An error message will also appear on the monitor</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0400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E5F7D6-888A-4C62-B610-96C985E6D650}"/>
              </a:ext>
            </a:extLst>
          </p:cNvPr>
          <p:cNvSpPr/>
          <p:nvPr/>
        </p:nvSpPr>
        <p:spPr>
          <a:xfrm>
            <a:off x="0" y="412101"/>
            <a:ext cx="12192000" cy="4216539"/>
          </a:xfrm>
          <a:prstGeom prst="rect">
            <a:avLst/>
          </a:prstGeom>
        </p:spPr>
        <p:txBody>
          <a:bodyPr wrap="square">
            <a:spAutoFit/>
          </a:bodyPr>
          <a:lstStyle/>
          <a:p>
            <a:pPr algn="ctr"/>
            <a:r>
              <a:rPr lang="en-US" sz="2400" b="1" dirty="0">
                <a:solidFill>
                  <a:srgbClr val="FFC000"/>
                </a:solidFill>
                <a:latin typeface="Cambria" panose="02040503050406030204" pitchFamily="18" charset="0"/>
                <a:ea typeface="Cambria" panose="02040503050406030204" pitchFamily="18" charset="0"/>
              </a:rPr>
              <a:t>Step 3: The Operating System (OS) Loads</a:t>
            </a:r>
          </a:p>
          <a:p>
            <a:r>
              <a:rPr lang="en-US" sz="2000" dirty="0">
                <a:latin typeface="Cambria" panose="02040503050406030204" pitchFamily="18" charset="0"/>
                <a:ea typeface="Cambria" panose="02040503050406030204" pitchFamily="18" charset="0"/>
              </a:rPr>
              <a:t>BIOS  searches for the </a:t>
            </a:r>
            <a:r>
              <a:rPr lang="en-US" sz="2000" b="1" dirty="0">
                <a:latin typeface="Cambria" panose="02040503050406030204" pitchFamily="18" charset="0"/>
                <a:ea typeface="Cambria" panose="02040503050406030204" pitchFamily="18" charset="0"/>
              </a:rPr>
              <a:t>operating system</a:t>
            </a:r>
            <a:r>
              <a:rPr lang="en-US" sz="2000" dirty="0">
                <a:latin typeface="Cambria" panose="02040503050406030204" pitchFamily="18" charset="0"/>
                <a:ea typeface="Cambria" panose="02040503050406030204" pitchFamily="18" charset="0"/>
              </a:rPr>
              <a:t>.</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Setting in CMOS</a:t>
            </a:r>
            <a:r>
              <a:rPr lang="en-US" sz="2000" dirty="0">
                <a:latin typeface="Cambria" panose="02040503050406030204" pitchFamily="18" charset="0"/>
                <a:ea typeface="Cambria" panose="02040503050406030204" pitchFamily="18" charset="0"/>
              </a:rPr>
              <a:t>: complementary metal oxide semiconductor determines where to look for the operating system.</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In this step, the operating system’s kernel is also loaded into the </a:t>
            </a:r>
            <a:r>
              <a:rPr lang="en-US" sz="2000" b="1" dirty="0">
                <a:latin typeface="Cambria" panose="02040503050406030204" pitchFamily="18" charset="0"/>
                <a:ea typeface="Cambria" panose="02040503050406030204" pitchFamily="18" charset="0"/>
              </a:rPr>
              <a:t>computer’s memory.</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operating system takes control of the computer and begins loading system configuration information.</a:t>
            </a:r>
          </a:p>
          <a:p>
            <a:endParaRPr lang="en-US" sz="2000" b="1" dirty="0">
              <a:latin typeface="Cambria" panose="02040503050406030204" pitchFamily="18" charset="0"/>
              <a:ea typeface="Cambria" panose="02040503050406030204" pitchFamily="18" charset="0"/>
            </a:endParaRPr>
          </a:p>
          <a:p>
            <a:pPr algn="ctr"/>
            <a:r>
              <a:rPr lang="en-US" sz="2400" b="1" dirty="0">
                <a:solidFill>
                  <a:srgbClr val="FFC000"/>
                </a:solidFill>
                <a:latin typeface="Cambria" panose="02040503050406030204" pitchFamily="18" charset="0"/>
                <a:ea typeface="Cambria" panose="02040503050406030204" pitchFamily="18" charset="0"/>
              </a:rPr>
              <a:t>Step 4: System Configuration</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Registry: a </a:t>
            </a:r>
            <a:r>
              <a:rPr lang="en-US" sz="2000"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database</a:t>
            </a: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to store information about peripherals and software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Peripheral: a device connected to a computer</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Drive: a </a:t>
            </a:r>
            <a:r>
              <a:rPr lang="en-US" sz="2000" b="1"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utility program</a:t>
            </a:r>
            <a:r>
              <a:rPr lang="en-US" sz="2000" dirty="0">
                <a:latin typeface="Cambria" panose="02040503050406030204" pitchFamily="18" charset="0"/>
                <a:ea typeface="Cambria" panose="02040503050406030204" pitchFamily="18" charset="0"/>
              </a:rPr>
              <a:t> that makes peripheral devices function properly</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operating system’s</a:t>
            </a:r>
            <a:r>
              <a:rPr lang="en-US" sz="2000" dirty="0">
                <a:latin typeface="Cambria" panose="02040503050406030204" pitchFamily="18" charset="0"/>
                <a:ea typeface="Cambria" panose="02040503050406030204" pitchFamily="18" charset="0"/>
              </a:rPr>
              <a:t> registry configures the system.</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In this step, drivers are also loaded into </a:t>
            </a:r>
            <a:r>
              <a:rPr lang="en-US" sz="2000" b="1" dirty="0">
                <a:latin typeface="Cambria" panose="02040503050406030204" pitchFamily="18" charset="0"/>
                <a:ea typeface="Cambria" panose="02040503050406030204" pitchFamily="18" charset="0"/>
              </a:rPr>
              <a:t>memory</a:t>
            </a:r>
            <a:r>
              <a:rPr lang="en-US" sz="2000" dirty="0">
                <a:latin typeface="Cambria" panose="02040503050406030204" pitchFamily="18" charset="0"/>
                <a:ea typeface="Cambria" panose="02040503050406030204" pitchFamily="18" charset="0"/>
              </a:rPr>
              <a:t>.</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93024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B1C8D-DAA0-4AAA-9336-8A6A0DF6C9FA}"/>
              </a:ext>
            </a:extLst>
          </p:cNvPr>
          <p:cNvSpPr/>
          <p:nvPr/>
        </p:nvSpPr>
        <p:spPr>
          <a:xfrm>
            <a:off x="0" y="551827"/>
            <a:ext cx="12192000" cy="4832092"/>
          </a:xfrm>
          <a:prstGeom prst="rect">
            <a:avLst/>
          </a:prstGeom>
        </p:spPr>
        <p:txBody>
          <a:bodyPr wrap="square">
            <a:spAutoFit/>
          </a:bodyPr>
          <a:lstStyle/>
          <a:p>
            <a:pPr algn="ctr"/>
            <a:r>
              <a:rPr lang="en-US" sz="2400" b="1" dirty="0">
                <a:solidFill>
                  <a:srgbClr val="FFC000"/>
                </a:solidFill>
                <a:latin typeface="Cambria" panose="02040503050406030204" pitchFamily="18" charset="0"/>
                <a:ea typeface="Cambria" panose="02040503050406030204" pitchFamily="18" charset="0"/>
              </a:rPr>
              <a:t>Step 5: System Utility Loads</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System utilities are loaded into </a:t>
            </a:r>
            <a:r>
              <a:rPr lang="en-US" sz="2000" b="1" dirty="0">
                <a:latin typeface="Cambria" panose="02040503050406030204" pitchFamily="18" charset="0"/>
                <a:ea typeface="Cambria" panose="02040503050406030204" pitchFamily="18" charset="0"/>
              </a:rPr>
              <a:t>memory</a:t>
            </a:r>
            <a:r>
              <a:rPr lang="en-US" sz="2000" dirty="0">
                <a:latin typeface="Cambria" panose="02040503050406030204" pitchFamily="18" charset="0"/>
                <a:ea typeface="Cambria" panose="02040503050406030204" pitchFamily="18" charset="0"/>
              </a:rPr>
              <a:t>.</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Volume control</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Antivirus software</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PC card unplugging utility</a:t>
            </a:r>
          </a:p>
          <a:p>
            <a:pPr algn="just"/>
            <a:endParaRPr lang="en-US" sz="2000" b="1" dirty="0">
              <a:latin typeface="Cambria" panose="02040503050406030204" pitchFamily="18" charset="0"/>
              <a:ea typeface="Cambria" panose="02040503050406030204" pitchFamily="18" charset="0"/>
            </a:endParaRPr>
          </a:p>
          <a:p>
            <a:pPr algn="just"/>
            <a:endParaRPr lang="en-US" sz="2000" b="1" dirty="0">
              <a:latin typeface="Cambria" panose="02040503050406030204" pitchFamily="18" charset="0"/>
              <a:ea typeface="Cambria" panose="02040503050406030204" pitchFamily="18" charset="0"/>
            </a:endParaRPr>
          </a:p>
          <a:p>
            <a:pPr algn="ctr"/>
            <a:r>
              <a:rPr lang="en-US" sz="2400" b="1" dirty="0">
                <a:solidFill>
                  <a:srgbClr val="FFC000"/>
                </a:solidFill>
                <a:latin typeface="Cambria" panose="02040503050406030204" pitchFamily="18" charset="0"/>
                <a:ea typeface="Cambria" panose="02040503050406030204" pitchFamily="18" charset="0"/>
              </a:rPr>
              <a:t>Step 6: Users Authentication</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Authentication or user login occurs</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Username</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Password</a:t>
            </a: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above-mentioned steps play an important role in booting a computer. After all this process, the user interface starts, enabling user interaction with the computer and its programs also.</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798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tem Software">
            <a:extLst>
              <a:ext uri="{FF2B5EF4-FFF2-40B4-BE49-F238E27FC236}">
                <a16:creationId xmlns:a16="http://schemas.microsoft.com/office/drawing/2014/main" id="{4510A86A-C3DC-4660-ACFA-494828A97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313" y="0"/>
            <a:ext cx="7599374" cy="671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7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7E84C1-1BCD-4233-8F9A-20BAB1C25BD7}"/>
              </a:ext>
            </a:extLst>
          </p:cNvPr>
          <p:cNvSpPr/>
          <p:nvPr/>
        </p:nvSpPr>
        <p:spPr>
          <a:xfrm>
            <a:off x="0" y="8760"/>
            <a:ext cx="12192000"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System Software</a:t>
            </a:r>
          </a:p>
        </p:txBody>
      </p:sp>
      <p:sp>
        <p:nvSpPr>
          <p:cNvPr id="8" name="Rectangle 7">
            <a:extLst>
              <a:ext uri="{FF2B5EF4-FFF2-40B4-BE49-F238E27FC236}">
                <a16:creationId xmlns:a16="http://schemas.microsoft.com/office/drawing/2014/main" id="{6B25675F-2E93-434C-928A-6CD2E24CE790}"/>
              </a:ext>
            </a:extLst>
          </p:cNvPr>
          <p:cNvSpPr/>
          <p:nvPr/>
        </p:nvSpPr>
        <p:spPr>
          <a:xfrm>
            <a:off x="0" y="568288"/>
            <a:ext cx="1219200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Software required to run the hardware parts of the computer and other application software are called system software. System software acts as interface between hardware and user applications. An interface is needed because hardware devices or machines and humans speak in different languages.</a:t>
            </a:r>
          </a:p>
        </p:txBody>
      </p:sp>
      <p:sp>
        <p:nvSpPr>
          <p:cNvPr id="10" name="Rectangle 9">
            <a:extLst>
              <a:ext uri="{FF2B5EF4-FFF2-40B4-BE49-F238E27FC236}">
                <a16:creationId xmlns:a16="http://schemas.microsoft.com/office/drawing/2014/main" id="{628F4D5D-9753-4140-9521-DE39FD0E56E4}"/>
              </a:ext>
            </a:extLst>
          </p:cNvPr>
          <p:cNvSpPr/>
          <p:nvPr/>
        </p:nvSpPr>
        <p:spPr>
          <a:xfrm>
            <a:off x="0" y="1712129"/>
            <a:ext cx="12192000" cy="1323439"/>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Machines understand only binary language i.e. 0 (absence of electric signal) and 1 (presence of electric signal) while humans speak in English, French, German, Tamil, Hindi and many other languages. English is the pre-dominant language of interacting with computers. Software is required to convert all human instructions into machine understandable instructions. And this is exactly what system software does.</a:t>
            </a:r>
          </a:p>
        </p:txBody>
      </p:sp>
      <p:sp>
        <p:nvSpPr>
          <p:cNvPr id="12" name="Rectangle 11">
            <a:extLst>
              <a:ext uri="{FF2B5EF4-FFF2-40B4-BE49-F238E27FC236}">
                <a16:creationId xmlns:a16="http://schemas.microsoft.com/office/drawing/2014/main" id="{9D2CC1F5-B0AC-4651-8C42-A3A16DE04FD1}"/>
              </a:ext>
            </a:extLst>
          </p:cNvPr>
          <p:cNvSpPr/>
          <p:nvPr/>
        </p:nvSpPr>
        <p:spPr>
          <a:xfrm>
            <a:off x="9378" y="3084234"/>
            <a:ext cx="12182622" cy="1323439"/>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Based on its function, system software is of four types −</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Operating System</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Language Processor</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Device Drivers</a:t>
            </a:r>
          </a:p>
        </p:txBody>
      </p:sp>
    </p:spTree>
    <p:extLst>
      <p:ext uri="{BB962C8B-B14F-4D97-AF65-F5344CB8AC3E}">
        <p14:creationId xmlns:p14="http://schemas.microsoft.com/office/powerpoint/2010/main" val="287563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500C12-AEFE-4138-8672-DCCAD1D5AFBA}"/>
              </a:ext>
            </a:extLst>
          </p:cNvPr>
          <p:cNvSpPr/>
          <p:nvPr/>
        </p:nvSpPr>
        <p:spPr>
          <a:xfrm>
            <a:off x="0" y="12116"/>
            <a:ext cx="12192000" cy="2062103"/>
          </a:xfrm>
          <a:prstGeom prst="rect">
            <a:avLst/>
          </a:prstGeom>
        </p:spPr>
        <p:txBody>
          <a:bodyPr wrap="square">
            <a:spAutoFit/>
          </a:bodyPr>
          <a:lstStyle/>
          <a:p>
            <a:pPr algn="just"/>
            <a:r>
              <a:rPr lang="en-US" sz="2400" dirty="0">
                <a:solidFill>
                  <a:srgbClr val="FFC000"/>
                </a:solidFill>
                <a:latin typeface="Cambria" panose="02040503050406030204" pitchFamily="18" charset="0"/>
                <a:ea typeface="Cambria" panose="02040503050406030204" pitchFamily="18" charset="0"/>
              </a:rPr>
              <a:t>Operating System</a:t>
            </a:r>
          </a:p>
          <a:p>
            <a:pPr algn="just"/>
            <a:endParaRPr lang="en-US" sz="24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System software that is responsible for functioning of all hardware parts and their interoperability to carry out tasks successfully is called operating system (OS). OS is the first software to be loaded into computer memory when the computer is switched on and this is called booting. OS manages a computer’s basic functions like storing data in memory, retrieving files from storage devices, scheduling tasks based on priority, etc.</a:t>
            </a:r>
          </a:p>
        </p:txBody>
      </p:sp>
      <p:sp>
        <p:nvSpPr>
          <p:cNvPr id="5" name="Rectangle 4">
            <a:extLst>
              <a:ext uri="{FF2B5EF4-FFF2-40B4-BE49-F238E27FC236}">
                <a16:creationId xmlns:a16="http://schemas.microsoft.com/office/drawing/2014/main" id="{11803304-ACCC-454A-8431-1C59C5C11188}"/>
              </a:ext>
            </a:extLst>
          </p:cNvPr>
          <p:cNvSpPr/>
          <p:nvPr/>
        </p:nvSpPr>
        <p:spPr>
          <a:xfrm>
            <a:off x="0" y="2205674"/>
            <a:ext cx="12192000" cy="3908762"/>
          </a:xfrm>
          <a:prstGeom prst="rect">
            <a:avLst/>
          </a:prstGeom>
        </p:spPr>
        <p:txBody>
          <a:bodyPr wrap="square">
            <a:spAutoFit/>
          </a:bodyPr>
          <a:lstStyle/>
          <a:p>
            <a:r>
              <a:rPr lang="en-US" sz="2400" dirty="0">
                <a:solidFill>
                  <a:srgbClr val="FFC000"/>
                </a:solidFill>
                <a:latin typeface="Cambria" panose="02040503050406030204" pitchFamily="18" charset="0"/>
                <a:ea typeface="Cambria" panose="02040503050406030204" pitchFamily="18" charset="0"/>
              </a:rPr>
              <a:t>Application Software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A software that performs a single task and nothing else is called application software. Application software are very specialized in their function and approach to solving a problem. So a spreadsheet software can only do operations with numbers and nothing else. A hospital management software will manage hospital activities and nothing else. Here are some commonly used application software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Word processing</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Spreadsheet</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Presentation</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Database management</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Multimedia tools</a:t>
            </a:r>
          </a:p>
        </p:txBody>
      </p:sp>
    </p:spTree>
    <p:extLst>
      <p:ext uri="{BB962C8B-B14F-4D97-AF65-F5344CB8AC3E}">
        <p14:creationId xmlns:p14="http://schemas.microsoft.com/office/powerpoint/2010/main" val="39599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722B92-CDB8-41BE-A660-8D55A64A2C90}"/>
              </a:ext>
            </a:extLst>
          </p:cNvPr>
          <p:cNvSpPr/>
          <p:nvPr/>
        </p:nvSpPr>
        <p:spPr>
          <a:xfrm>
            <a:off x="0" y="18643"/>
            <a:ext cx="12192000" cy="3600986"/>
          </a:xfrm>
          <a:prstGeom prst="rect">
            <a:avLst/>
          </a:prstGeom>
        </p:spPr>
        <p:txBody>
          <a:bodyPr wrap="square">
            <a:spAutoFit/>
          </a:bodyPr>
          <a:lstStyle/>
          <a:p>
            <a:r>
              <a:rPr lang="en-US" sz="2800" dirty="0">
                <a:solidFill>
                  <a:srgbClr val="FFC000"/>
                </a:solidFill>
                <a:latin typeface="Cambria" panose="02040503050406030204" pitchFamily="18" charset="0"/>
                <a:ea typeface="Cambria" panose="02040503050406030204" pitchFamily="18" charset="0"/>
              </a:rPr>
              <a:t>Utility Software</a:t>
            </a:r>
          </a:p>
          <a:p>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Application software that assist system software in doing their work is called utility software. Thus utility software is actually a cross between system software and application software. Examples of utility software include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Antivirus software</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Disk management tools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File management tools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Compression tools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Backup tools</a:t>
            </a:r>
          </a:p>
        </p:txBody>
      </p:sp>
    </p:spTree>
    <p:extLst>
      <p:ext uri="{BB962C8B-B14F-4D97-AF65-F5344CB8AC3E}">
        <p14:creationId xmlns:p14="http://schemas.microsoft.com/office/powerpoint/2010/main" val="109652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8F8E81-7A3F-44B7-A1E1-126F4DB80147}"/>
              </a:ext>
            </a:extLst>
          </p:cNvPr>
          <p:cNvSpPr/>
          <p:nvPr/>
        </p:nvSpPr>
        <p:spPr>
          <a:xfrm>
            <a:off x="0" y="869070"/>
            <a:ext cx="12192000" cy="1938992"/>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(Disk Operating System) Any operating system that supports hard drives. DOS is an acronym often used to describe MS-DOS and the Windows command line. More generally, it may be used to refer to any operating system that runs from a disk drive. Today, all operating systems can be considered disk operating systems.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MS-DOS, in full Microsoft Disk Operating System, the dominant operating system for the personal computer (PC) throughout the 1980s </a:t>
            </a:r>
          </a:p>
        </p:txBody>
      </p:sp>
      <p:sp>
        <p:nvSpPr>
          <p:cNvPr id="5" name="Rectangle 4">
            <a:extLst>
              <a:ext uri="{FF2B5EF4-FFF2-40B4-BE49-F238E27FC236}">
                <a16:creationId xmlns:a16="http://schemas.microsoft.com/office/drawing/2014/main" id="{C9B52F02-5DC3-489C-94BB-3683D2A1656B}"/>
              </a:ext>
            </a:extLst>
          </p:cNvPr>
          <p:cNvSpPr/>
          <p:nvPr/>
        </p:nvSpPr>
        <p:spPr>
          <a:xfrm>
            <a:off x="0" y="-5305"/>
            <a:ext cx="12191999"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Disk Operating System</a:t>
            </a:r>
          </a:p>
        </p:txBody>
      </p:sp>
      <p:sp>
        <p:nvSpPr>
          <p:cNvPr id="7" name="Rectangle 6">
            <a:extLst>
              <a:ext uri="{FF2B5EF4-FFF2-40B4-BE49-F238E27FC236}">
                <a16:creationId xmlns:a16="http://schemas.microsoft.com/office/drawing/2014/main" id="{DB4CE04F-9BE7-4E9D-A832-09ABB7ECAB5F}"/>
              </a:ext>
            </a:extLst>
          </p:cNvPr>
          <p:cNvSpPr/>
          <p:nvPr/>
        </p:nvSpPr>
        <p:spPr>
          <a:xfrm>
            <a:off x="-1" y="2953440"/>
            <a:ext cx="12191999" cy="2308324"/>
          </a:xfrm>
          <a:prstGeom prst="rect">
            <a:avLst/>
          </a:prstGeom>
        </p:spPr>
        <p:txBody>
          <a:bodyPr wrap="square">
            <a:spAutoFit/>
          </a:bodyPr>
          <a:lstStyle/>
          <a:p>
            <a:pPr algn="ctr"/>
            <a:r>
              <a:rPr lang="en-US" sz="2400" dirty="0">
                <a:solidFill>
                  <a:srgbClr val="FFC000"/>
                </a:solidFill>
                <a:latin typeface="Cambria" panose="02040503050406030204" pitchFamily="18" charset="0"/>
                <a:ea typeface="Cambria" panose="02040503050406030204" pitchFamily="18" charset="0"/>
              </a:rPr>
              <a:t>MS-DOS Operating system</a:t>
            </a:r>
            <a:endParaRPr lang="en-US" sz="2000" dirty="0">
              <a:solidFill>
                <a:srgbClr val="FFC000"/>
              </a:solidFill>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 advantages of MS-DOS Operating System are as follows −</a:t>
            </a:r>
          </a:p>
          <a:p>
            <a:pPr marL="285750" indent="-285750">
              <a:buFont typeface="Wingdings" panose="05000000000000000000" pitchFamily="2" charset="2"/>
              <a:buChar char="ü"/>
            </a:pPr>
            <a:r>
              <a:rPr lang="en-US" sz="2000" dirty="0">
                <a:latin typeface="Cambria" panose="02040503050406030204" pitchFamily="18" charset="0"/>
                <a:ea typeface="Cambria" panose="02040503050406030204" pitchFamily="18" charset="0"/>
              </a:rPr>
              <a:t>MS-DOS is a lightweight system and it allows direct access to all hardware with the help of the command line.</a:t>
            </a:r>
          </a:p>
          <a:p>
            <a:pPr marL="285750" indent="-285750">
              <a:buFont typeface="Wingdings" panose="05000000000000000000" pitchFamily="2" charset="2"/>
              <a:buChar char="ü"/>
            </a:pPr>
            <a:r>
              <a:rPr lang="en-US" sz="2000" dirty="0">
                <a:latin typeface="Cambria" panose="02040503050406030204" pitchFamily="18" charset="0"/>
                <a:ea typeface="Cambria" panose="02040503050406030204" pitchFamily="18" charset="0"/>
              </a:rPr>
              <a:t>This operating system is very lightweight.</a:t>
            </a:r>
          </a:p>
          <a:p>
            <a:pPr marL="285750" indent="-285750">
              <a:buFont typeface="Wingdings" panose="05000000000000000000" pitchFamily="2" charset="2"/>
              <a:buChar char="ü"/>
            </a:pPr>
            <a:r>
              <a:rPr lang="en-US" sz="2000" dirty="0">
                <a:latin typeface="Cambria" panose="02040503050406030204" pitchFamily="18" charset="0"/>
                <a:ea typeface="Cambria" panose="02040503050406030204" pitchFamily="18" charset="0"/>
              </a:rPr>
              <a:t>It also does not support multitasking therefore there is less overhead and less latency.</a:t>
            </a:r>
          </a:p>
          <a:p>
            <a:pPr marL="285750" indent="-285750">
              <a:buFont typeface="Wingdings" panose="05000000000000000000" pitchFamily="2" charset="2"/>
              <a:buChar char="ü"/>
            </a:pPr>
            <a:r>
              <a:rPr lang="en-US" sz="2000" dirty="0">
                <a:latin typeface="Cambria" panose="02040503050406030204" pitchFamily="18" charset="0"/>
                <a:ea typeface="Cambria" panose="02040503050406030204" pitchFamily="18" charset="0"/>
              </a:rPr>
              <a:t>MS_DOS boots the system faster than any other operating system.</a:t>
            </a:r>
          </a:p>
        </p:txBody>
      </p:sp>
    </p:spTree>
    <p:extLst>
      <p:ext uri="{BB962C8B-B14F-4D97-AF65-F5344CB8AC3E}">
        <p14:creationId xmlns:p14="http://schemas.microsoft.com/office/powerpoint/2010/main" val="73624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23C0EB-DFF4-44AA-AF13-AE6AFE95D8F7}"/>
              </a:ext>
            </a:extLst>
          </p:cNvPr>
          <p:cNvSpPr/>
          <p:nvPr/>
        </p:nvSpPr>
        <p:spPr>
          <a:xfrm>
            <a:off x="0" y="358452"/>
            <a:ext cx="12192000" cy="193899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disadvantages of MS-DOS Operating System are as follows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It has a command line user interface therefore it is very less user friendly.</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Very few applications are supported in DOS.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It is deprecated by Microsoft that’s why no more updates will be available to MSDOS.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It does not support multitasking. So, only one application can be run on this OS at a time.</a:t>
            </a:r>
          </a:p>
        </p:txBody>
      </p:sp>
    </p:spTree>
    <p:extLst>
      <p:ext uri="{BB962C8B-B14F-4D97-AF65-F5344CB8AC3E}">
        <p14:creationId xmlns:p14="http://schemas.microsoft.com/office/powerpoint/2010/main" val="120006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3725CF-E46E-458E-8BAF-AA95BA916084}"/>
              </a:ext>
            </a:extLst>
          </p:cNvPr>
          <p:cNvSpPr/>
          <p:nvPr/>
        </p:nvSpPr>
        <p:spPr>
          <a:xfrm>
            <a:off x="0" y="720859"/>
            <a:ext cx="1219200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An Operating System performs all the basic tasks like managing files, processes, and memory. Thus operating system acts as the manager of all the resources, i.e. resource manager. Thus, the operating system becomes an interface between user and machine. </a:t>
            </a:r>
          </a:p>
        </p:txBody>
      </p:sp>
      <p:sp>
        <p:nvSpPr>
          <p:cNvPr id="4" name="TextBox 3">
            <a:extLst>
              <a:ext uri="{FF2B5EF4-FFF2-40B4-BE49-F238E27FC236}">
                <a16:creationId xmlns:a16="http://schemas.microsoft.com/office/drawing/2014/main" id="{8C997A29-A8B6-46D2-B5A5-5A6B39042BF2}"/>
              </a:ext>
            </a:extLst>
          </p:cNvPr>
          <p:cNvSpPr txBox="1"/>
          <p:nvPr/>
        </p:nvSpPr>
        <p:spPr>
          <a:xfrm>
            <a:off x="3798277" y="14066"/>
            <a:ext cx="3649461" cy="523220"/>
          </a:xfrm>
          <a:prstGeom prst="rect">
            <a:avLst/>
          </a:prstGeom>
          <a:noFill/>
        </p:spPr>
        <p:txBody>
          <a:bodyPr wrap="none" rtlCol="0">
            <a:spAutoFit/>
          </a:bodyPr>
          <a:lstStyle/>
          <a:p>
            <a:r>
              <a:rPr lang="en-US" sz="2800" dirty="0">
                <a:solidFill>
                  <a:srgbClr val="FFC000"/>
                </a:solidFill>
                <a:latin typeface="Cambria" panose="02040503050406030204" pitchFamily="18" charset="0"/>
                <a:ea typeface="Cambria" panose="02040503050406030204" pitchFamily="18" charset="0"/>
              </a:rPr>
              <a:t>Operating System (OS)</a:t>
            </a:r>
          </a:p>
        </p:txBody>
      </p:sp>
      <p:sp>
        <p:nvSpPr>
          <p:cNvPr id="6" name="Rectangle 5">
            <a:extLst>
              <a:ext uri="{FF2B5EF4-FFF2-40B4-BE49-F238E27FC236}">
                <a16:creationId xmlns:a16="http://schemas.microsoft.com/office/drawing/2014/main" id="{D43F7561-A3E7-493F-83C1-A6C99656AF4E}"/>
              </a:ext>
            </a:extLst>
          </p:cNvPr>
          <p:cNvSpPr/>
          <p:nvPr/>
        </p:nvSpPr>
        <p:spPr>
          <a:xfrm>
            <a:off x="0" y="1952284"/>
            <a:ext cx="121920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Types of Operating Systems: Some widely used operating systems are as follows- </a:t>
            </a:r>
          </a:p>
        </p:txBody>
      </p:sp>
      <p:sp>
        <p:nvSpPr>
          <p:cNvPr id="8" name="Rectangle 7">
            <a:extLst>
              <a:ext uri="{FF2B5EF4-FFF2-40B4-BE49-F238E27FC236}">
                <a16:creationId xmlns:a16="http://schemas.microsoft.com/office/drawing/2014/main" id="{A8D26007-5754-4D6D-8DBE-670EFD2B9B1D}"/>
              </a:ext>
            </a:extLst>
          </p:cNvPr>
          <p:cNvSpPr/>
          <p:nvPr/>
        </p:nvSpPr>
        <p:spPr>
          <a:xfrm>
            <a:off x="14153" y="2428409"/>
            <a:ext cx="12177847" cy="1015663"/>
          </a:xfrm>
          <a:prstGeom prst="rect">
            <a:avLst/>
          </a:prstGeom>
        </p:spPr>
        <p:txBody>
          <a:bodyPr wrap="square">
            <a:spAutoFit/>
          </a:bodyPr>
          <a:lstStyle/>
          <a:p>
            <a:pPr marL="457200" indent="-457200" algn="just">
              <a:buAutoNum type="arabicPeriod"/>
            </a:pPr>
            <a:r>
              <a:rPr lang="en-US" sz="2000" dirty="0">
                <a:solidFill>
                  <a:srgbClr val="FFC000"/>
                </a:solidFill>
                <a:latin typeface="Cambria" panose="02040503050406030204" pitchFamily="18" charset="0"/>
                <a:ea typeface="Cambria" panose="02040503050406030204" pitchFamily="18" charset="0"/>
              </a:rPr>
              <a:t>Batch Operating System </a:t>
            </a:r>
            <a:r>
              <a:rPr lang="en-US" sz="2000" dirty="0">
                <a:latin typeface="Cambria" panose="02040503050406030204" pitchFamily="18" charset="0"/>
                <a:ea typeface="Cambria" panose="02040503050406030204" pitchFamily="18" charset="0"/>
              </a:rPr>
              <a:t>– This type of operating system does not interact with the computer directly. There is an operator which takes similar jobs having the same requirement and group them into batches. It is the responsibility of the operator to sort jobs with similar needs.  </a:t>
            </a:r>
          </a:p>
        </p:txBody>
      </p:sp>
      <p:pic>
        <p:nvPicPr>
          <p:cNvPr id="1026" name="Picture 2" descr="https://media.geeksforgeeks.org/wp-content/uploads/BatchOS.jpeg">
            <a:extLst>
              <a:ext uri="{FF2B5EF4-FFF2-40B4-BE49-F238E27FC236}">
                <a16:creationId xmlns:a16="http://schemas.microsoft.com/office/drawing/2014/main" id="{CD6419EF-A110-49D7-A749-10A6DBD48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095" y="3520087"/>
            <a:ext cx="5588931" cy="304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427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878</TotalTime>
  <Words>2878</Words>
  <Application>Microsoft Office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Cambria</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dc:creator>
  <cp:lastModifiedBy>IMRAN</cp:lastModifiedBy>
  <cp:revision>102</cp:revision>
  <dcterms:created xsi:type="dcterms:W3CDTF">2022-02-11T08:19:11Z</dcterms:created>
  <dcterms:modified xsi:type="dcterms:W3CDTF">2022-03-22T06:30:59Z</dcterms:modified>
</cp:coreProperties>
</file>