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3" r:id="rId3"/>
    <p:sldId id="275" r:id="rId4"/>
    <p:sldId id="276" r:id="rId5"/>
    <p:sldId id="267" r:id="rId6"/>
    <p:sldId id="269" r:id="rId7"/>
    <p:sldId id="270" r:id="rId8"/>
    <p:sldId id="268" r:id="rId9"/>
    <p:sldId id="274" r:id="rId10"/>
    <p:sldId id="271" r:id="rId11"/>
    <p:sldId id="27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0" autoAdjust="0"/>
    <p:restoredTop sz="81497" autoAdjust="0"/>
  </p:normalViewPr>
  <p:slideViewPr>
    <p:cSldViewPr snapToGrid="0">
      <p:cViewPr varScale="1">
        <p:scale>
          <a:sx n="103" d="100"/>
          <a:sy n="103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AB778-A070-4C9C-BC89-2BAD89E90111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AA01D-11DE-400E-BE1B-0BBF2D4E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1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indicators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AA01D-11DE-400E-BE1B-0BBF2D4E45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28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86%</a:t>
            </a:r>
            <a:r>
              <a:rPr lang="zh-CN" altLang="en-US" dirty="0"/>
              <a:t> </a:t>
            </a:r>
            <a:r>
              <a:rPr lang="en-US" altLang="zh-CN" dirty="0"/>
              <a:t>(357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412)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cities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drop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property</a:t>
            </a:r>
            <a:r>
              <a:rPr lang="zh-CN" altLang="en-US" dirty="0"/>
              <a:t> </a:t>
            </a:r>
            <a:r>
              <a:rPr lang="en-US" altLang="zh-CN" dirty="0"/>
              <a:t>tax’s</a:t>
            </a:r>
            <a:r>
              <a:rPr lang="zh-CN" altLang="en-US" dirty="0"/>
              <a:t> </a:t>
            </a:r>
            <a:r>
              <a:rPr lang="en-US" altLang="zh-CN"/>
              <a:t>proportion</a:t>
            </a:r>
            <a:r>
              <a:rPr lang="zh-CN" altLang="en-US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revenue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1977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1982.</a:t>
            </a:r>
          </a:p>
          <a:p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largest</a:t>
            </a:r>
            <a:r>
              <a:rPr lang="zh-CN" altLang="en-US" dirty="0"/>
              <a:t> </a:t>
            </a:r>
            <a:r>
              <a:rPr lang="en-US" altLang="zh-CN" dirty="0"/>
              <a:t>decrease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listed</a:t>
            </a:r>
            <a:r>
              <a:rPr lang="zh-CN" altLang="en-US" dirty="0"/>
              <a:t> </a:t>
            </a:r>
            <a:r>
              <a:rPr lang="en-US" altLang="zh-CN" dirty="0"/>
              <a:t>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AA01D-11DE-400E-BE1B-0BBF2D4E45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84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AA01D-11DE-400E-BE1B-0BBF2D4E45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3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3EB4484-711A-494B-BB79-61F1A369A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9AD36C-B3D0-C148-8B93-2DFC81DB4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774" y="1266341"/>
            <a:ext cx="7639878" cy="3802615"/>
          </a:xfrm>
        </p:spPr>
        <p:txBody>
          <a:bodyPr anchor="ctr">
            <a:no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09EF30-A866-C549-A6EE-7010E794D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4" y="616226"/>
            <a:ext cx="2087814" cy="5061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160275-1CB7-3A44-8D60-97701D6B9EB5}"/>
              </a:ext>
            </a:extLst>
          </p:cNvPr>
          <p:cNvSpPr txBox="1"/>
          <p:nvPr/>
        </p:nvSpPr>
        <p:spPr>
          <a:xfrm>
            <a:off x="6096000" y="5207026"/>
            <a:ext cx="2011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50" baseline="0" dirty="0">
                <a:solidFill>
                  <a:srgbClr val="EB6A60"/>
                </a:solidFill>
                <a:latin typeface="Halyard Text" pitchFamily="2" charset="77"/>
              </a:rPr>
              <a:t>AUTHORIAL SUPPORT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DCD65-01C1-0A4B-BECD-52FC8E332EC2}"/>
              </a:ext>
            </a:extLst>
          </p:cNvPr>
          <p:cNvSpPr txBox="1"/>
          <p:nvPr/>
        </p:nvSpPr>
        <p:spPr>
          <a:xfrm>
            <a:off x="3496917" y="5216318"/>
            <a:ext cx="2011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50" baseline="0" dirty="0">
                <a:solidFill>
                  <a:srgbClr val="EB6A60"/>
                </a:solidFill>
                <a:latin typeface="Halyard Text" pitchFamily="2" charset="77"/>
              </a:rPr>
              <a:t>PRESENTER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0970D6-C33A-E04C-BEA3-A6C13D0F6BC2}"/>
              </a:ext>
            </a:extLst>
          </p:cNvPr>
          <p:cNvSpPr txBox="1"/>
          <p:nvPr/>
        </p:nvSpPr>
        <p:spPr>
          <a:xfrm>
            <a:off x="907774" y="5216318"/>
            <a:ext cx="2011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50" baseline="0" dirty="0">
                <a:solidFill>
                  <a:srgbClr val="EB6A60"/>
                </a:solidFill>
                <a:latin typeface="Halyard Text" pitchFamily="2" charset="77"/>
              </a:rPr>
              <a:t>DATE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97A09C32-A315-3749-8189-69926B1C41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0" y="5473211"/>
            <a:ext cx="2451652" cy="5719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EF793043-7CB6-B641-B2BD-923276AF9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6917" y="5473211"/>
            <a:ext cx="2451652" cy="5719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22802C4C-D7D7-184D-932F-56FD80D8B6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7835" y="5484025"/>
            <a:ext cx="2451652" cy="5719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085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43D946-5C7D-1E41-9202-EA97CCDA61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2E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edia Placeholder 11">
            <a:extLst>
              <a:ext uri="{FF2B5EF4-FFF2-40B4-BE49-F238E27FC236}">
                <a16:creationId xmlns:a16="http://schemas.microsoft.com/office/drawing/2014/main" id="{FD971280-018F-2B4D-A4B4-BA15AAC88C5D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156809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655A-F76D-AD4B-84A5-59494752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9691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B8EAF-5A9D-F14C-9EB0-3B80975F5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172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F2CDF-D6BE-1A42-83C9-EE1E82E57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59691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362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8939-54DB-4CCE-9D79-DDFEC920D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0E36B-2D01-4F4A-9557-D401707D2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108D2-5A36-409A-90F6-BC247F8C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9001-D391-477B-AF91-58B1D6ACFFE9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A02FC-5E74-4877-B59B-10A0633F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7BB99-2C80-46EE-A85E-824F9412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5655-5B0F-4D88-AD33-091ED0A0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8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3EB4484-711A-494B-BB79-61F1A369A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9AD36C-B3D0-C148-8B93-2DFC81DB4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774" y="1266341"/>
            <a:ext cx="7639878" cy="3802615"/>
          </a:xfrm>
        </p:spPr>
        <p:txBody>
          <a:bodyPr anchor="ctr">
            <a:no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09EF30-A866-C549-A6EE-7010E794D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4" y="616226"/>
            <a:ext cx="2087814" cy="5061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8DCD65-01C1-0A4B-BECD-52FC8E332EC2}"/>
              </a:ext>
            </a:extLst>
          </p:cNvPr>
          <p:cNvSpPr txBox="1"/>
          <p:nvPr/>
        </p:nvSpPr>
        <p:spPr>
          <a:xfrm>
            <a:off x="3882474" y="5216318"/>
            <a:ext cx="2212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50" baseline="0" dirty="0">
                <a:solidFill>
                  <a:srgbClr val="EB6A60"/>
                </a:solidFill>
                <a:latin typeface="Halyard Text" pitchFamily="2" charset="77"/>
              </a:rPr>
              <a:t>PRESENTER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0970D6-C33A-E04C-BEA3-A6C13D0F6BC2}"/>
              </a:ext>
            </a:extLst>
          </p:cNvPr>
          <p:cNvSpPr txBox="1"/>
          <p:nvPr/>
        </p:nvSpPr>
        <p:spPr>
          <a:xfrm>
            <a:off x="907774" y="5216318"/>
            <a:ext cx="2011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50" baseline="0" dirty="0">
                <a:solidFill>
                  <a:srgbClr val="EB6A60"/>
                </a:solidFill>
                <a:latin typeface="Halyard Text" pitchFamily="2" charset="77"/>
              </a:rPr>
              <a:t>DATE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EF793043-7CB6-B641-B2BD-923276AF9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6284" y="5473211"/>
            <a:ext cx="3448915" cy="5719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22802C4C-D7D7-184D-932F-56FD80D8B6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7835" y="5484025"/>
            <a:ext cx="2451652" cy="5719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57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4423FD-FC81-684E-818A-FCCF6AFDC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B80857-3EA1-4D41-B28B-42DF3956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0200"/>
            <a:ext cx="6751707" cy="3657600"/>
          </a:xfrm>
        </p:spPr>
        <p:txBody>
          <a:bodyPr anchor="ctr"/>
          <a:lstStyle>
            <a:lvl1pPr>
              <a:defRPr sz="6000">
                <a:solidFill>
                  <a:srgbClr val="E2E7D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1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BBB13B-C7E7-DD46-AFDF-F85C1AE54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389B5F-D7F9-854B-8489-BFE33167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521"/>
            <a:ext cx="10515600" cy="5068957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rgbClr val="E2E7D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7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C8B1FB-29BD-7841-B5FC-CD50CAD92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" y="0"/>
            <a:ext cx="1218235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389B5F-D7F9-854B-8489-BFE33167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521"/>
            <a:ext cx="10515600" cy="5068957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rgbClr val="2640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1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9E7F1A-BE9C-EF47-9E79-5119FB7A18A3}"/>
              </a:ext>
            </a:extLst>
          </p:cNvPr>
          <p:cNvSpPr/>
          <p:nvPr/>
        </p:nvSpPr>
        <p:spPr>
          <a:xfrm>
            <a:off x="7494103" y="0"/>
            <a:ext cx="4697895" cy="6858000"/>
          </a:xfrm>
          <a:prstGeom prst="rect">
            <a:avLst/>
          </a:prstGeom>
          <a:solidFill>
            <a:srgbClr val="E2E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89B5F-D7F9-854B-8489-BFE33167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15617"/>
            <a:ext cx="5592418" cy="4790662"/>
          </a:xfrm>
        </p:spPr>
        <p:txBody>
          <a:bodyPr anchor="ctr">
            <a:normAutofit/>
          </a:bodyPr>
          <a:lstStyle>
            <a:lvl1pPr algn="l">
              <a:defRPr sz="5400">
                <a:solidFill>
                  <a:srgbClr val="2640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657C5-64CC-4045-9EE0-A53B87997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867" y="0"/>
            <a:ext cx="4746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6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663D-DE46-4146-81C8-AF9A4E08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98BAD-3E52-E849-B4AE-600DF3477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113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2285-303A-EB42-A764-33081B50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11A81-4366-914B-88A4-AF7B5E082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4B7E2-FDA8-DA43-808B-C6391447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46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0AAB-342A-BD4F-87AF-0AC658500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C43E5-8396-7940-89B2-E299377CE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B5849-C480-F04B-8B13-667F33BE2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1574B-A5EA-9B4C-A997-042E6AF38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546AD-5083-DF49-A837-AC81785D7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919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1E36C2-E6C7-8940-A949-F1123B8B94BB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E2E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B2FA3-EB92-EF41-93E5-CC3CEAB97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BAD1C-4BE2-9244-AC70-8DBF95F49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939008-2E04-E543-8934-941D55F30D8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1366" y="6316689"/>
            <a:ext cx="1656521" cy="401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98BEF4-E878-AC4B-A112-BB3B44395B6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84565" y="6178176"/>
            <a:ext cx="1507435" cy="6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9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0">
          <a:solidFill>
            <a:srgbClr val="26403A"/>
          </a:solidFill>
          <a:latin typeface="Halyard Text Book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66CCA1"/>
        </a:buClr>
        <a:buFont typeface="Arial" panose="020B0604020202020204" pitchFamily="34" charset="0"/>
        <a:buChar char="•"/>
        <a:defRPr sz="2800" b="0" i="0" kern="1200">
          <a:solidFill>
            <a:srgbClr val="26403A"/>
          </a:solidFill>
          <a:latin typeface="FreightText Pro Book" panose="02000603060000020004" pitchFamily="2" charset="-128"/>
          <a:ea typeface="FreightText Pro Book" panose="02000603060000020004" pitchFamily="2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6CCA1"/>
        </a:buClr>
        <a:buFont typeface="Arial" panose="020B0604020202020204" pitchFamily="34" charset="0"/>
        <a:buChar char="•"/>
        <a:defRPr sz="2400" b="0" i="0" kern="1200">
          <a:solidFill>
            <a:srgbClr val="26403A"/>
          </a:solidFill>
          <a:latin typeface="FreightText Pro Book" panose="02000603060000020004" pitchFamily="2" charset="-128"/>
          <a:ea typeface="FreightText Pro Book" panose="02000603060000020004" pitchFamily="2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6CCA1"/>
        </a:buClr>
        <a:buFont typeface="Arial" panose="020B0604020202020204" pitchFamily="34" charset="0"/>
        <a:buChar char="•"/>
        <a:defRPr sz="2000" b="0" i="0" kern="1200">
          <a:solidFill>
            <a:srgbClr val="26403A"/>
          </a:solidFill>
          <a:latin typeface="FreightText Pro Book" panose="02000603060000020004" pitchFamily="2" charset="-128"/>
          <a:ea typeface="FreightText Pro Book" panose="02000603060000020004" pitchFamily="2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6CCA1"/>
        </a:buClr>
        <a:buFont typeface="Arial" panose="020B0604020202020204" pitchFamily="34" charset="0"/>
        <a:buChar char="•"/>
        <a:defRPr sz="1800" b="0" i="0" kern="1200">
          <a:solidFill>
            <a:srgbClr val="26403A"/>
          </a:solidFill>
          <a:latin typeface="FreightText Pro Book" panose="02000603060000020004" pitchFamily="2" charset="-128"/>
          <a:ea typeface="FreightText Pro Book" panose="02000603060000020004" pitchFamily="2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6CCA1"/>
        </a:buClr>
        <a:buFont typeface="Arial" panose="020B0604020202020204" pitchFamily="34" charset="0"/>
        <a:buChar char="•"/>
        <a:defRPr sz="1800" b="0" i="0" kern="1200">
          <a:solidFill>
            <a:srgbClr val="26403A"/>
          </a:solidFill>
          <a:latin typeface="FreightText Pro Book" panose="02000603060000020004" pitchFamily="2" charset="-128"/>
          <a:ea typeface="FreightText Pro Book" panose="02000603060000020004" pitchFamily="2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9E7D-45EE-4ACE-ACCB-3C7D66A71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Exploratory Analysis for Prop 13 Project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20E98DD-5E18-4FF8-82B7-2515AB1882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Eve</a:t>
            </a:r>
            <a:r>
              <a:rPr lang="zh-CN" altLang="en-US" dirty="0"/>
              <a:t> </a:t>
            </a:r>
            <a:r>
              <a:rPr lang="en-US" altLang="zh-CN" dirty="0"/>
              <a:t>Liao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04378FA-388F-497F-AB22-C23B742CA2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Nov </a:t>
            </a:r>
            <a:r>
              <a:rPr lang="en-US" altLang="zh-CN" dirty="0"/>
              <a:t>02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3955536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02DE-2A42-DD43-9126-CB8509F8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138" y="263525"/>
            <a:ext cx="10515600" cy="1325563"/>
          </a:xfrm>
        </p:spPr>
        <p:txBody>
          <a:bodyPr/>
          <a:lstStyle/>
          <a:p>
            <a:r>
              <a:rPr lang="en-US" altLang="zh-CN" dirty="0"/>
              <a:t>Counties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Indictors</a:t>
            </a:r>
            <a:r>
              <a:rPr lang="zh-CN" altLang="en-US" dirty="0"/>
              <a:t> </a:t>
            </a:r>
            <a:r>
              <a:rPr lang="en-US" altLang="zh-CN" dirty="0"/>
              <a:t>Available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1977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363005-9EE4-1544-8A83-C08A1DE36A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207027"/>
              </p:ext>
            </p:extLst>
          </p:nvPr>
        </p:nvGraphicFramePr>
        <p:xfrm>
          <a:off x="1057138" y="1820694"/>
          <a:ext cx="2968762" cy="3914773"/>
        </p:xfrm>
        <a:graphic>
          <a:graphicData uri="http://schemas.openxmlformats.org/drawingml/2006/table">
            <a:tbl>
              <a:tblPr/>
              <a:tblGrid>
                <a:gridCol w="228572">
                  <a:extLst>
                    <a:ext uri="{9D8B030D-6E8A-4147-A177-3AD203B41FA5}">
                      <a16:colId xmlns:a16="http://schemas.microsoft.com/office/drawing/2014/main" val="3963485974"/>
                    </a:ext>
                  </a:extLst>
                </a:gridCol>
                <a:gridCol w="657390">
                  <a:extLst>
                    <a:ext uri="{9D8B030D-6E8A-4147-A177-3AD203B41FA5}">
                      <a16:colId xmlns:a16="http://schemas.microsoft.com/office/drawing/2014/main" val="3113308618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1928851948"/>
                    </a:ext>
                  </a:extLst>
                </a:gridCol>
              </a:tblGrid>
              <a:tr h="1044357">
                <a:tc>
                  <a:txBody>
                    <a:bodyPr/>
                    <a:lstStyle/>
                    <a:p>
                      <a:pPr algn="ctr"/>
                      <a:br>
                        <a:rPr lang="en-US" sz="1400" dirty="0">
                          <a:effectLst/>
                          <a:latin typeface="Helvetica" pitchFamily="2" charset="0"/>
                        </a:rPr>
                      </a:br>
                      <a:endParaRPr lang="en-US" sz="1400" dirty="0">
                        <a:effectLst/>
                        <a:latin typeface="Helvetica" pitchFamily="2" charset="0"/>
                      </a:endParaRPr>
                    </a:p>
                  </a:txBody>
                  <a:tcPr marL="17378" marR="17378" marT="17378" marB="173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County Code</a:t>
                      </a:r>
                      <a:endParaRPr lang="en-US" sz="1400" dirty="0">
                        <a:effectLst/>
                      </a:endParaRPr>
                    </a:p>
                  </a:txBody>
                  <a:tcPr marL="17378" marR="17378" marT="17378" marB="173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County</a:t>
                      </a:r>
                      <a:endParaRPr lang="en-US" sz="1400" dirty="0">
                        <a:effectLst/>
                      </a:endParaRPr>
                    </a:p>
                  </a:txBody>
                  <a:tcPr marL="17378" marR="17378" marT="17378" marB="173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491633"/>
                  </a:ext>
                </a:extLst>
              </a:tr>
              <a:tr h="2563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S" sz="1400" dirty="0">
                        <a:effectLst/>
                      </a:endParaRPr>
                    </a:p>
                  </a:txBody>
                  <a:tcPr marL="17378" marR="17378" marT="17378" marB="173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17378" marR="17378" marT="17378" marB="173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Alameda County</a:t>
                      </a:r>
                      <a:endParaRPr lang="en-US" sz="1400" dirty="0">
                        <a:effectLst/>
                      </a:endParaRPr>
                    </a:p>
                  </a:txBody>
                  <a:tcPr marL="17378" marR="17378" marT="17378" marB="173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491660"/>
                  </a:ext>
                </a:extLst>
              </a:tr>
              <a:tr h="368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17378" marR="17378" marT="17378" marB="173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en-US" sz="1400" dirty="0">
                        <a:effectLst/>
                      </a:endParaRPr>
                    </a:p>
                  </a:txBody>
                  <a:tcPr marL="17378" marR="17378" marT="17378" marB="173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Contra Costa County</a:t>
                      </a:r>
                      <a:endParaRPr lang="en-US" sz="1400" dirty="0">
                        <a:effectLst/>
                      </a:endParaRPr>
                    </a:p>
                  </a:txBody>
                  <a:tcPr marL="17378" marR="17378" marT="17378" marB="173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824120"/>
                  </a:ext>
                </a:extLst>
              </a:tr>
              <a:tr h="2563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US" sz="1400" dirty="0">
                        <a:effectLst/>
                      </a:endParaRPr>
                    </a:p>
                  </a:txBody>
                  <a:tcPr marL="17378" marR="17378" marT="17378" marB="173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</a:t>
                      </a:r>
                      <a:endParaRPr lang="en-US" sz="1400" dirty="0">
                        <a:effectLst/>
                      </a:endParaRPr>
                    </a:p>
                  </a:txBody>
                  <a:tcPr marL="17378" marR="17378" marT="17378" marB="173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Fresno County</a:t>
                      </a:r>
                      <a:endParaRPr lang="en-US" sz="1400" dirty="0">
                        <a:effectLst/>
                      </a:endParaRPr>
                    </a:p>
                  </a:txBody>
                  <a:tcPr marL="17378" marR="17378" marT="17378" marB="173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334349"/>
                  </a:ext>
                </a:extLst>
              </a:tr>
              <a:tr h="2563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US" sz="1400" dirty="0">
                        <a:effectLst/>
                      </a:endParaRPr>
                    </a:p>
                  </a:txBody>
                  <a:tcPr marL="17378" marR="17378" marT="17378" marB="173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</a:t>
                      </a:r>
                      <a:endParaRPr lang="en-US" sz="1400" dirty="0">
                        <a:effectLst/>
                      </a:endParaRPr>
                    </a:p>
                  </a:txBody>
                  <a:tcPr marL="17378" marR="17378" marT="17378" marB="173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Kern County</a:t>
                      </a:r>
                      <a:endParaRPr lang="en-US" sz="1400" dirty="0">
                        <a:effectLst/>
                      </a:endParaRPr>
                    </a:p>
                  </a:txBody>
                  <a:tcPr marL="17378" marR="17378" marT="17378" marB="173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478611"/>
                  </a:ext>
                </a:extLst>
              </a:tr>
              <a:tr h="368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en-US" sz="1400" dirty="0">
                        <a:effectLst/>
                      </a:endParaRPr>
                    </a:p>
                  </a:txBody>
                  <a:tcPr marL="17378" marR="17378" marT="17378" marB="173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</a:t>
                      </a:r>
                      <a:endParaRPr lang="en-US" sz="1400" dirty="0">
                        <a:effectLst/>
                      </a:endParaRPr>
                    </a:p>
                  </a:txBody>
                  <a:tcPr marL="17378" marR="17378" marT="17378" marB="173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Los Angeles County</a:t>
                      </a:r>
                      <a:endParaRPr lang="en-US" sz="1400" dirty="0">
                        <a:effectLst/>
                      </a:endParaRPr>
                    </a:p>
                  </a:txBody>
                  <a:tcPr marL="17378" marR="17378" marT="17378" marB="173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103271"/>
                  </a:ext>
                </a:extLst>
              </a:tr>
              <a:tr h="2563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n-US" sz="1400" dirty="0">
                        <a:effectLst/>
                      </a:endParaRPr>
                    </a:p>
                  </a:txBody>
                  <a:tcPr marL="17378" marR="17378" marT="17378" marB="173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27</a:t>
                      </a:r>
                      <a:endParaRPr lang="en-US" sz="1400" dirty="0">
                        <a:effectLst/>
                      </a:endParaRPr>
                    </a:p>
                  </a:txBody>
                  <a:tcPr marL="17378" marR="17378" marT="17378" marB="173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Monterey County</a:t>
                      </a:r>
                      <a:endParaRPr lang="en-US" sz="1400" dirty="0">
                        <a:effectLst/>
                      </a:endParaRPr>
                    </a:p>
                  </a:txBody>
                  <a:tcPr marL="17378" marR="17378" marT="17378" marB="173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350191"/>
                  </a:ext>
                </a:extLst>
              </a:tr>
              <a:tr h="2563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US" sz="1400" dirty="0">
                        <a:effectLst/>
                      </a:endParaRPr>
                    </a:p>
                  </a:txBody>
                  <a:tcPr marL="17378" marR="17378" marT="17378" marB="173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33</a:t>
                      </a:r>
                      <a:endParaRPr lang="en-US" sz="1400" dirty="0">
                        <a:effectLst/>
                      </a:endParaRPr>
                    </a:p>
                  </a:txBody>
                  <a:tcPr marL="17378" marR="17378" marT="17378" marB="173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Riverside County</a:t>
                      </a:r>
                      <a:endParaRPr lang="en-US" sz="1400" dirty="0">
                        <a:effectLst/>
                      </a:endParaRPr>
                    </a:p>
                  </a:txBody>
                  <a:tcPr marL="17378" marR="17378" marT="17378" marB="173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021043"/>
                  </a:ext>
                </a:extLst>
              </a:tr>
              <a:tr h="368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en-US" sz="1400" dirty="0">
                        <a:effectLst/>
                      </a:endParaRPr>
                    </a:p>
                  </a:txBody>
                  <a:tcPr marL="17378" marR="17378" marT="17378" marB="173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34</a:t>
                      </a:r>
                      <a:endParaRPr lang="en-US" sz="1400" dirty="0">
                        <a:effectLst/>
                      </a:endParaRPr>
                    </a:p>
                  </a:txBody>
                  <a:tcPr marL="17378" marR="17378" marT="17378" marB="173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Sacramento County</a:t>
                      </a:r>
                      <a:endParaRPr lang="en-US" sz="1400" dirty="0">
                        <a:effectLst/>
                      </a:endParaRPr>
                    </a:p>
                  </a:txBody>
                  <a:tcPr marL="17378" marR="17378" marT="17378" marB="173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166944"/>
                  </a:ext>
                </a:extLst>
              </a:tr>
              <a:tr h="48152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</a:t>
                      </a:r>
                      <a:endParaRPr lang="en-US" sz="1400" dirty="0">
                        <a:effectLst/>
                      </a:endParaRPr>
                    </a:p>
                  </a:txBody>
                  <a:tcPr marL="17378" marR="17378" marT="17378" marB="173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36</a:t>
                      </a:r>
                      <a:endParaRPr lang="en-US" sz="1400" dirty="0">
                        <a:effectLst/>
                      </a:endParaRPr>
                    </a:p>
                  </a:txBody>
                  <a:tcPr marL="17378" marR="17378" marT="17378" marB="173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San Bernardino County</a:t>
                      </a:r>
                      <a:endParaRPr lang="en-US" sz="1400" dirty="0">
                        <a:effectLst/>
                      </a:endParaRPr>
                    </a:p>
                  </a:txBody>
                  <a:tcPr marL="17378" marR="17378" marT="17378" marB="1737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57048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143DA5-71B6-0B4B-81C2-9351C5B9D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14133"/>
              </p:ext>
            </p:extLst>
          </p:nvPr>
        </p:nvGraphicFramePr>
        <p:xfrm>
          <a:off x="5715902" y="1820694"/>
          <a:ext cx="4088498" cy="3871479"/>
        </p:xfrm>
        <a:graphic>
          <a:graphicData uri="http://schemas.openxmlformats.org/drawingml/2006/table">
            <a:tbl>
              <a:tblPr/>
              <a:tblGrid>
                <a:gridCol w="318304">
                  <a:extLst>
                    <a:ext uri="{9D8B030D-6E8A-4147-A177-3AD203B41FA5}">
                      <a16:colId xmlns:a16="http://schemas.microsoft.com/office/drawing/2014/main" val="3357154464"/>
                    </a:ext>
                  </a:extLst>
                </a:gridCol>
                <a:gridCol w="772210">
                  <a:extLst>
                    <a:ext uri="{9D8B030D-6E8A-4147-A177-3AD203B41FA5}">
                      <a16:colId xmlns:a16="http://schemas.microsoft.com/office/drawing/2014/main" val="668307063"/>
                    </a:ext>
                  </a:extLst>
                </a:gridCol>
                <a:gridCol w="2997984">
                  <a:extLst>
                    <a:ext uri="{9D8B030D-6E8A-4147-A177-3AD203B41FA5}">
                      <a16:colId xmlns:a16="http://schemas.microsoft.com/office/drawing/2014/main" val="1896123188"/>
                    </a:ext>
                  </a:extLst>
                </a:gridCol>
              </a:tblGrid>
              <a:tr h="1003389">
                <a:tc>
                  <a:txBody>
                    <a:bodyPr/>
                    <a:lstStyle/>
                    <a:p>
                      <a:pPr algn="ctr"/>
                      <a:br>
                        <a:rPr lang="en-US" sz="1400" dirty="0">
                          <a:effectLst/>
                          <a:latin typeface="Helvetica" pitchFamily="2" charset="0"/>
                        </a:rPr>
                      </a:br>
                      <a:endParaRPr lang="en-US" sz="1400" dirty="0">
                        <a:effectLst/>
                        <a:latin typeface="Helvetica" pitchFamily="2" charset="0"/>
                      </a:endParaRPr>
                    </a:p>
                  </a:txBody>
                  <a:tcPr marL="16892" marR="16892" marT="16892" marB="168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County Code</a:t>
                      </a:r>
                      <a:endParaRPr lang="en-US" sz="1400" dirty="0">
                        <a:effectLst/>
                      </a:endParaRPr>
                    </a:p>
                  </a:txBody>
                  <a:tcPr marL="16892" marR="16892" marT="16892" marB="168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County</a:t>
                      </a:r>
                      <a:endParaRPr lang="en-US" sz="1400" dirty="0">
                        <a:effectLst/>
                      </a:endParaRPr>
                    </a:p>
                  </a:txBody>
                  <a:tcPr marL="16892" marR="16892" marT="16892" marB="168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601343"/>
                  </a:ext>
                </a:extLst>
              </a:tr>
              <a:tr h="35444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</a:t>
                      </a:r>
                      <a:endParaRPr lang="en-US" sz="1400" dirty="0">
                        <a:effectLst/>
                      </a:endParaRPr>
                    </a:p>
                  </a:txBody>
                  <a:tcPr marL="16892" marR="16892" marT="16892" marB="168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37</a:t>
                      </a:r>
                      <a:endParaRPr lang="en-US" sz="1400" dirty="0">
                        <a:effectLst/>
                      </a:endParaRPr>
                    </a:p>
                  </a:txBody>
                  <a:tcPr marL="16892" marR="16892" marT="16892" marB="168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San Diego County</a:t>
                      </a:r>
                      <a:endParaRPr lang="en-US" sz="1400" dirty="0">
                        <a:effectLst/>
                      </a:endParaRPr>
                    </a:p>
                  </a:txBody>
                  <a:tcPr marL="16892" marR="16892" marT="16892" marB="168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655691"/>
                  </a:ext>
                </a:extLst>
              </a:tr>
              <a:tr h="35444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</a:t>
                      </a:r>
                      <a:endParaRPr lang="en-US" sz="1400" dirty="0">
                        <a:effectLst/>
                      </a:endParaRPr>
                    </a:p>
                  </a:txBody>
                  <a:tcPr marL="16892" marR="16892" marT="16892" marB="168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39</a:t>
                      </a:r>
                      <a:endParaRPr lang="en-US" sz="1400" dirty="0">
                        <a:effectLst/>
                      </a:endParaRPr>
                    </a:p>
                  </a:txBody>
                  <a:tcPr marL="16892" marR="16892" marT="16892" marB="168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San Joaquin County</a:t>
                      </a:r>
                      <a:endParaRPr lang="en-US" sz="1400" dirty="0">
                        <a:effectLst/>
                      </a:endParaRPr>
                    </a:p>
                  </a:txBody>
                  <a:tcPr marL="16892" marR="16892" marT="16892" marB="168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792876"/>
                  </a:ext>
                </a:extLst>
              </a:tr>
              <a:tr h="35444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</a:t>
                      </a:r>
                      <a:endParaRPr lang="en-US" sz="1400" dirty="0">
                        <a:effectLst/>
                      </a:endParaRPr>
                    </a:p>
                  </a:txBody>
                  <a:tcPr marL="16892" marR="16892" marT="16892" marB="168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41</a:t>
                      </a:r>
                      <a:endParaRPr lang="en-US" sz="1400" dirty="0">
                        <a:effectLst/>
                      </a:endParaRPr>
                    </a:p>
                  </a:txBody>
                  <a:tcPr marL="16892" marR="16892" marT="16892" marB="168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San Mateo County</a:t>
                      </a:r>
                      <a:endParaRPr lang="en-US" sz="1400" dirty="0">
                        <a:effectLst/>
                      </a:endParaRPr>
                    </a:p>
                  </a:txBody>
                  <a:tcPr marL="16892" marR="16892" marT="16892" marB="168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329671"/>
                  </a:ext>
                </a:extLst>
              </a:tr>
              <a:tr h="35444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</a:t>
                      </a:r>
                      <a:endParaRPr lang="en-US" sz="1400" dirty="0">
                        <a:effectLst/>
                      </a:endParaRPr>
                    </a:p>
                  </a:txBody>
                  <a:tcPr marL="16892" marR="16892" marT="16892" marB="168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42</a:t>
                      </a:r>
                      <a:endParaRPr lang="en-US" sz="1400" dirty="0">
                        <a:effectLst/>
                      </a:endParaRPr>
                    </a:p>
                  </a:txBody>
                  <a:tcPr marL="16892" marR="16892" marT="16892" marB="168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Santa Barbara County</a:t>
                      </a:r>
                      <a:endParaRPr lang="en-US" sz="1400" dirty="0">
                        <a:effectLst/>
                      </a:endParaRPr>
                    </a:p>
                  </a:txBody>
                  <a:tcPr marL="16892" marR="16892" marT="16892" marB="168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899909"/>
                  </a:ext>
                </a:extLst>
              </a:tr>
              <a:tr h="35444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</a:t>
                      </a:r>
                      <a:endParaRPr lang="en-US" sz="1400" dirty="0">
                        <a:effectLst/>
                      </a:endParaRPr>
                    </a:p>
                  </a:txBody>
                  <a:tcPr marL="16892" marR="16892" marT="16892" marB="168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43</a:t>
                      </a:r>
                      <a:endParaRPr lang="en-US" sz="1400" dirty="0">
                        <a:effectLst/>
                      </a:endParaRPr>
                    </a:p>
                  </a:txBody>
                  <a:tcPr marL="16892" marR="16892" marT="16892" marB="168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Santa Clara County</a:t>
                      </a:r>
                      <a:endParaRPr lang="en-US" sz="1400" dirty="0">
                        <a:effectLst/>
                      </a:endParaRPr>
                    </a:p>
                  </a:txBody>
                  <a:tcPr marL="16892" marR="16892" marT="16892" marB="168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82896"/>
                  </a:ext>
                </a:extLst>
              </a:tr>
              <a:tr h="24628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</a:t>
                      </a:r>
                      <a:endParaRPr lang="en-US" sz="1400" dirty="0">
                        <a:effectLst/>
                      </a:endParaRPr>
                    </a:p>
                  </a:txBody>
                  <a:tcPr marL="16892" marR="16892" marT="16892" marB="168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48</a:t>
                      </a:r>
                      <a:endParaRPr lang="en-US" sz="1400" dirty="0">
                        <a:effectLst/>
                      </a:endParaRPr>
                    </a:p>
                  </a:txBody>
                  <a:tcPr marL="16892" marR="16892" marT="16892" marB="168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Solano County</a:t>
                      </a:r>
                      <a:endParaRPr lang="en-US" sz="1400" dirty="0">
                        <a:effectLst/>
                      </a:endParaRPr>
                    </a:p>
                  </a:txBody>
                  <a:tcPr marL="16892" marR="16892" marT="16892" marB="168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192205"/>
                  </a:ext>
                </a:extLst>
              </a:tr>
              <a:tr h="24628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</a:t>
                      </a:r>
                      <a:endParaRPr lang="en-US" sz="1400" dirty="0">
                        <a:effectLst/>
                      </a:endParaRPr>
                    </a:p>
                  </a:txBody>
                  <a:tcPr marL="16892" marR="16892" marT="16892" marB="168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49</a:t>
                      </a:r>
                      <a:endParaRPr lang="en-US" sz="1400" dirty="0">
                        <a:effectLst/>
                      </a:endParaRPr>
                    </a:p>
                  </a:txBody>
                  <a:tcPr marL="16892" marR="16892" marT="16892" marB="168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Sonoma County</a:t>
                      </a:r>
                      <a:endParaRPr lang="en-US" sz="1400" dirty="0">
                        <a:effectLst/>
                      </a:endParaRPr>
                    </a:p>
                  </a:txBody>
                  <a:tcPr marL="16892" marR="16892" marT="16892" marB="168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561512"/>
                  </a:ext>
                </a:extLst>
              </a:tr>
              <a:tr h="35444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</a:t>
                      </a:r>
                      <a:endParaRPr lang="en-US" sz="1400" dirty="0">
                        <a:effectLst/>
                      </a:endParaRPr>
                    </a:p>
                  </a:txBody>
                  <a:tcPr marL="16892" marR="16892" marT="16892" marB="168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50</a:t>
                      </a:r>
                      <a:endParaRPr lang="en-US" sz="1400" dirty="0">
                        <a:effectLst/>
                      </a:endParaRPr>
                    </a:p>
                  </a:txBody>
                  <a:tcPr marL="16892" marR="16892" marT="16892" marB="168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Stanislaus County</a:t>
                      </a:r>
                      <a:endParaRPr lang="en-US" sz="1400" dirty="0">
                        <a:effectLst/>
                      </a:endParaRPr>
                    </a:p>
                  </a:txBody>
                  <a:tcPr marL="16892" marR="16892" marT="16892" marB="168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237851"/>
                  </a:ext>
                </a:extLst>
              </a:tr>
              <a:tr h="24628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</a:t>
                      </a:r>
                      <a:endParaRPr lang="en-US" sz="1400" dirty="0">
                        <a:effectLst/>
                      </a:endParaRPr>
                    </a:p>
                  </a:txBody>
                  <a:tcPr marL="16892" marR="16892" marT="16892" marB="168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56</a:t>
                      </a:r>
                      <a:endParaRPr lang="en-US" sz="1400" dirty="0">
                        <a:effectLst/>
                      </a:endParaRPr>
                    </a:p>
                  </a:txBody>
                  <a:tcPr marL="16892" marR="16892" marT="16892" marB="168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Ventura County</a:t>
                      </a:r>
                      <a:endParaRPr lang="en-US" sz="1400" dirty="0">
                        <a:effectLst/>
                      </a:endParaRPr>
                    </a:p>
                  </a:txBody>
                  <a:tcPr marL="16892" marR="16892" marT="16892" marB="168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034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609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16CF-0CC6-D041-B429-1DB70DE6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87" y="182245"/>
            <a:ext cx="10515600" cy="1325563"/>
          </a:xfrm>
        </p:spPr>
        <p:txBody>
          <a:bodyPr/>
          <a:lstStyle/>
          <a:p>
            <a:r>
              <a:rPr lang="en-US" altLang="zh-CN" dirty="0"/>
              <a:t>Property</a:t>
            </a:r>
            <a:r>
              <a:rPr lang="zh-CN" altLang="en-US" dirty="0"/>
              <a:t> </a:t>
            </a:r>
            <a:r>
              <a:rPr lang="en-US" altLang="zh-CN" dirty="0"/>
              <a:t>Tax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Revenue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7B818B4-C8E9-EF49-9666-626C60F3D4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638340"/>
              </p:ext>
            </p:extLst>
          </p:nvPr>
        </p:nvGraphicFramePr>
        <p:xfrm>
          <a:off x="938787" y="1322388"/>
          <a:ext cx="10046715" cy="4736751"/>
        </p:xfrm>
        <a:graphic>
          <a:graphicData uri="http://schemas.openxmlformats.org/drawingml/2006/table">
            <a:tbl>
              <a:tblPr/>
              <a:tblGrid>
                <a:gridCol w="795327">
                  <a:extLst>
                    <a:ext uri="{9D8B030D-6E8A-4147-A177-3AD203B41FA5}">
                      <a16:colId xmlns:a16="http://schemas.microsoft.com/office/drawing/2014/main" val="3792459102"/>
                    </a:ext>
                  </a:extLst>
                </a:gridCol>
                <a:gridCol w="539186">
                  <a:extLst>
                    <a:ext uri="{9D8B030D-6E8A-4147-A177-3AD203B41FA5}">
                      <a16:colId xmlns:a16="http://schemas.microsoft.com/office/drawing/2014/main" val="840115043"/>
                    </a:ext>
                  </a:extLst>
                </a:gridCol>
                <a:gridCol w="1051467">
                  <a:extLst>
                    <a:ext uri="{9D8B030D-6E8A-4147-A177-3AD203B41FA5}">
                      <a16:colId xmlns:a16="http://schemas.microsoft.com/office/drawing/2014/main" val="1703040647"/>
                    </a:ext>
                  </a:extLst>
                </a:gridCol>
                <a:gridCol w="795327">
                  <a:extLst>
                    <a:ext uri="{9D8B030D-6E8A-4147-A177-3AD203B41FA5}">
                      <a16:colId xmlns:a16="http://schemas.microsoft.com/office/drawing/2014/main" val="2296618804"/>
                    </a:ext>
                  </a:extLst>
                </a:gridCol>
                <a:gridCol w="795327">
                  <a:extLst>
                    <a:ext uri="{9D8B030D-6E8A-4147-A177-3AD203B41FA5}">
                      <a16:colId xmlns:a16="http://schemas.microsoft.com/office/drawing/2014/main" val="1773557428"/>
                    </a:ext>
                  </a:extLst>
                </a:gridCol>
                <a:gridCol w="795327">
                  <a:extLst>
                    <a:ext uri="{9D8B030D-6E8A-4147-A177-3AD203B41FA5}">
                      <a16:colId xmlns:a16="http://schemas.microsoft.com/office/drawing/2014/main" val="2643393417"/>
                    </a:ext>
                  </a:extLst>
                </a:gridCol>
                <a:gridCol w="795327">
                  <a:extLst>
                    <a:ext uri="{9D8B030D-6E8A-4147-A177-3AD203B41FA5}">
                      <a16:colId xmlns:a16="http://schemas.microsoft.com/office/drawing/2014/main" val="2765913634"/>
                    </a:ext>
                  </a:extLst>
                </a:gridCol>
                <a:gridCol w="813610">
                  <a:extLst>
                    <a:ext uri="{9D8B030D-6E8A-4147-A177-3AD203B41FA5}">
                      <a16:colId xmlns:a16="http://schemas.microsoft.com/office/drawing/2014/main" val="1710021845"/>
                    </a:ext>
                  </a:extLst>
                </a:gridCol>
                <a:gridCol w="813610">
                  <a:extLst>
                    <a:ext uri="{9D8B030D-6E8A-4147-A177-3AD203B41FA5}">
                      <a16:colId xmlns:a16="http://schemas.microsoft.com/office/drawing/2014/main" val="82975291"/>
                    </a:ext>
                  </a:extLst>
                </a:gridCol>
                <a:gridCol w="1243269">
                  <a:extLst>
                    <a:ext uri="{9D8B030D-6E8A-4147-A177-3AD203B41FA5}">
                      <a16:colId xmlns:a16="http://schemas.microsoft.com/office/drawing/2014/main" val="1813772079"/>
                    </a:ext>
                  </a:extLst>
                </a:gridCol>
                <a:gridCol w="804469">
                  <a:extLst>
                    <a:ext uri="{9D8B030D-6E8A-4147-A177-3AD203B41FA5}">
                      <a16:colId xmlns:a16="http://schemas.microsoft.com/office/drawing/2014/main" val="2987446345"/>
                    </a:ext>
                  </a:extLst>
                </a:gridCol>
                <a:gridCol w="804469">
                  <a:extLst>
                    <a:ext uri="{9D8B030D-6E8A-4147-A177-3AD203B41FA5}">
                      <a16:colId xmlns:a16="http://schemas.microsoft.com/office/drawing/2014/main" val="2425624660"/>
                    </a:ext>
                  </a:extLst>
                </a:gridCol>
              </a:tblGrid>
              <a:tr h="1916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8728" marR="8728" marT="87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Revenue Adjusted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Property Tax Adjusted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 Tax Proportion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Change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 Tax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Change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 Tax Proportion Change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070521"/>
                  </a:ext>
                </a:extLst>
              </a:tr>
              <a:tr h="3819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1977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1982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1977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1982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1982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74400"/>
                  </a:ext>
                </a:extLst>
              </a:tr>
              <a:tr h="1972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52027003</a:t>
                      </a:r>
                    </a:p>
                  </a:txBody>
                  <a:tcPr marL="8728" marR="8728" marT="87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Gonzales City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4901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1286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3006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61.3%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14.2%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-73.8%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-93.9%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-47.2%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091362"/>
                  </a:ext>
                </a:extLst>
              </a:tr>
              <a:tr h="385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52019901</a:t>
                      </a:r>
                    </a:p>
                  </a:txBody>
                  <a:tcPr marL="8728" marR="8728" marT="87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Rancho Palos Verdes City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7640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4726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3372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44.1%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5.1%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-38.1%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-92.9%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-39.0%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77715"/>
                  </a:ext>
                </a:extLst>
              </a:tr>
              <a:tr h="1972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52021006</a:t>
                      </a:r>
                    </a:p>
                  </a:txBody>
                  <a:tcPr marL="8728" marR="8728" marT="87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Ross Town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984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68.0%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33.3%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-53.6%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-34.8%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669909"/>
                  </a:ext>
                </a:extLst>
              </a:tr>
              <a:tr h="385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52019702</a:t>
                      </a:r>
                    </a:p>
                  </a:txBody>
                  <a:tcPr marL="8728" marR="8728" marT="87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Hidden Hills City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57.3%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22.7%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-34.0%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-73.9%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-34.7%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99469"/>
                  </a:ext>
                </a:extLst>
              </a:tr>
              <a:tr h="385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52019517</a:t>
                      </a:r>
                    </a:p>
                  </a:txBody>
                  <a:tcPr marL="8728" marR="8728" marT="87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Rolling Hills City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1098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54.0%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27.0%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-50.8%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-75.4%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-27.0%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421080"/>
                  </a:ext>
                </a:extLst>
              </a:tr>
              <a:tr h="385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52019040</a:t>
                      </a:r>
                    </a:p>
                  </a:txBody>
                  <a:tcPr marL="8728" marR="8728" marT="87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Marino City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4895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4302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2891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1445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59.1%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33.6%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-12.1%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-50.0%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-25.5%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927202"/>
                  </a:ext>
                </a:extLst>
              </a:tr>
              <a:tr h="1972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52019504</a:t>
                      </a:r>
                    </a:p>
                  </a:txBody>
                  <a:tcPr marL="8728" marR="8728" marT="87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Industry City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29351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23036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17318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7833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59.0%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34.0%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-21.5%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-54.8%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-25.0%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481719"/>
                  </a:ext>
                </a:extLst>
              </a:tr>
              <a:tr h="385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52019507</a:t>
                      </a:r>
                    </a:p>
                  </a:txBody>
                  <a:tcPr marL="8728" marR="8728" marT="87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Paramount City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11320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17050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4292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2308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37.9%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13.5%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-46.2%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-24.4%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58543"/>
                  </a:ext>
                </a:extLst>
              </a:tr>
              <a:tr h="353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52001010</a:t>
                      </a:r>
                    </a:p>
                  </a:txBody>
                  <a:tcPr marL="8728" marR="8728" marT="87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Piedmont City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4443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3481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2707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1299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60.9%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37.3%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-21.6%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-52.0%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-23.6%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822220"/>
                  </a:ext>
                </a:extLst>
              </a:tr>
              <a:tr h="353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52019502</a:t>
                      </a:r>
                    </a:p>
                  </a:txBody>
                  <a:tcPr marL="8728" marR="8728" marT="87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Bradbury City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49.6%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28.6%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-53.5%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-73.2%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-21.0%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599062"/>
                  </a:ext>
                </a:extLst>
              </a:tr>
              <a:tr h="385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52001011</a:t>
                      </a:r>
                    </a:p>
                  </a:txBody>
                  <a:tcPr marL="8728" marR="8728" marT="87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Pleasanton City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10616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14334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3725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2339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35.1%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16.3%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-37.2%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-18.8%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281815"/>
                  </a:ext>
                </a:extLst>
              </a:tr>
              <a:tr h="353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52019009</a:t>
                      </a:r>
                    </a:p>
                  </a:txBody>
                  <a:tcPr marL="8728" marR="8728" marT="87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Claremont City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9424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9103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3215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1439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34.1%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15.8%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-3.4%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-55.2%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-18.3%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996396"/>
                  </a:ext>
                </a:extLst>
              </a:tr>
              <a:tr h="1972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52041801</a:t>
                      </a:r>
                    </a:p>
                  </a:txBody>
                  <a:tcPr marL="8728" marR="8728" marT="87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Foster City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18799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15520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11559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6709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61.5%</a:t>
                      </a:r>
                    </a:p>
                  </a:txBody>
                  <a:tcPr marL="8728" marR="8728" marT="872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43.2%</a:t>
                      </a:r>
                    </a:p>
                  </a:txBody>
                  <a:tcPr marL="8728" marR="8728" marT="8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-17.4%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-42.0%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-18.3%</a:t>
                      </a:r>
                    </a:p>
                  </a:txBody>
                  <a:tcPr marL="8728" marR="8728" marT="8728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18208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6D3FD76-BEB4-2347-A4DF-84768C5C5EAE}"/>
              </a:ext>
            </a:extLst>
          </p:cNvPr>
          <p:cNvSpPr txBox="1"/>
          <p:nvPr/>
        </p:nvSpPr>
        <p:spPr>
          <a:xfrm>
            <a:off x="2218944" y="6211669"/>
            <a:ext cx="8278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Revenue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Prop</a:t>
            </a:r>
            <a:r>
              <a:rPr lang="zh-CN" altLang="en-US" dirty="0"/>
              <a:t> </a:t>
            </a:r>
            <a:r>
              <a:rPr lang="en-US" altLang="zh-CN" dirty="0"/>
              <a:t>Tax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adjusted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CPI(June</a:t>
            </a:r>
            <a:r>
              <a:rPr lang="zh-CN" altLang="en-US" dirty="0"/>
              <a:t> </a:t>
            </a:r>
            <a:r>
              <a:rPr lang="en-US" altLang="zh-CN" dirty="0"/>
              <a:t>1977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June</a:t>
            </a:r>
            <a:r>
              <a:rPr lang="zh-CN" altLang="en-US" dirty="0"/>
              <a:t> </a:t>
            </a:r>
            <a:r>
              <a:rPr lang="en-US" altLang="zh-CN" dirty="0"/>
              <a:t>1982).</a:t>
            </a:r>
            <a:br>
              <a:rPr lang="en-US" altLang="zh-CN" dirty="0"/>
            </a:br>
            <a:r>
              <a:rPr lang="en-US" altLang="zh-CN" dirty="0"/>
              <a:t>CPI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https://</a:t>
            </a:r>
            <a:r>
              <a:rPr lang="en-US" altLang="zh-CN" dirty="0" err="1"/>
              <a:t>www.bls.gov</a:t>
            </a:r>
            <a:r>
              <a:rPr lang="en-US" altLang="zh-CN" dirty="0"/>
              <a:t>/data/</a:t>
            </a:r>
            <a:r>
              <a:rPr lang="en-US" altLang="zh-CN" dirty="0" err="1"/>
              <a:t>inflation_calculator.htm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6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3705-9FF9-4CBC-A528-16FB44C5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Thankyou!</a:t>
            </a:r>
          </a:p>
        </p:txBody>
      </p:sp>
    </p:spTree>
    <p:extLst>
      <p:ext uri="{BB962C8B-B14F-4D97-AF65-F5344CB8AC3E}">
        <p14:creationId xmlns:p14="http://schemas.microsoft.com/office/powerpoint/2010/main" val="416540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8BD1-2106-4C49-84B9-5EBF1FEF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 13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FBDD5-69DF-0142-8F94-CAE8CD409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Limits property taxes to 1% of assessed value. </a:t>
            </a:r>
          </a:p>
          <a:p>
            <a:r>
              <a:rPr lang="en-US" dirty="0"/>
              <a:t>Restricts the increase of assessed value per year to no more than 2%.</a:t>
            </a:r>
          </a:p>
          <a:p>
            <a:r>
              <a:rPr lang="en-US" dirty="0"/>
              <a:t>Property’s assessed value reflects its market value only when it is upon sale.</a:t>
            </a:r>
          </a:p>
          <a:p>
            <a:r>
              <a:rPr lang="en-US" dirty="0"/>
              <a:t>More recent homeowners may pay much </a:t>
            </a:r>
            <a:r>
              <a:rPr lang="en-US" altLang="zh-CN" dirty="0"/>
              <a:t>more</a:t>
            </a:r>
            <a:r>
              <a:rPr lang="en-US" dirty="0"/>
              <a:t> in property taxes than their longstanding neighbors for similar homes, as California’s housing prices have been rising (&gt; 2% per year).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5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1704-6415-034A-95F4-74EADFEC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2B438-444B-E648-8B67-7911F351F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 13 has had a disparate racial impact on communities of color.</a:t>
            </a:r>
          </a:p>
          <a:p>
            <a:pPr lvl="1"/>
            <a:r>
              <a:rPr lang="en-US" dirty="0"/>
              <a:t>“homebuyer hypothesis”: California’s non-White homeowners pay a relatively higher effective and assessed property tax rate than White homeowners.</a:t>
            </a:r>
          </a:p>
          <a:p>
            <a:pPr lvl="1"/>
            <a:r>
              <a:rPr lang="en-US" dirty="0"/>
              <a:t> “fiscal impact hypothesis”: Communities of color have lost more tax revenue compared to White communities.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5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FB8B-4C7A-A84B-80F6-062831D9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F371B-E567-024D-94EB-40E70118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“homebuyer hypothesis”:  Median Property Tax Rates and Assessment Ratios for Ordinary Real Property Involved in Measurable Sales</a:t>
            </a:r>
            <a:r>
              <a:rPr lang="zh-CN" altLang="en-US" dirty="0"/>
              <a:t> </a:t>
            </a:r>
            <a:r>
              <a:rPr lang="en-US" altLang="zh-CN" sz="1300" dirty="0"/>
              <a:t>(“TPV - Table CoArea4. Median Property Tax Rates and Assessment Ratios for Ordinary Real Property Involved in Measurable </a:t>
            </a:r>
            <a:r>
              <a:rPr lang="en-US" altLang="zh-CN" sz="1300" dirty="0" err="1"/>
              <a:t>Sales.xlsx</a:t>
            </a:r>
            <a:r>
              <a:rPr lang="en-US" altLang="zh-CN" sz="1300" dirty="0"/>
              <a:t>”)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Tax rates and assessment ratios dropped significantly after 1978.</a:t>
            </a:r>
          </a:p>
          <a:p>
            <a:pPr lvl="1"/>
            <a:r>
              <a:rPr lang="en-US" dirty="0"/>
              <a:t>Limitation: </a:t>
            </a:r>
          </a:p>
          <a:p>
            <a:pPr lvl="2"/>
            <a:r>
              <a:rPr lang="en-US" dirty="0"/>
              <a:t>Only major cities are included. County level data are aggregated from cities. Some counties’ data are unavailable.</a:t>
            </a:r>
          </a:p>
          <a:p>
            <a:pPr lvl="2"/>
            <a:r>
              <a:rPr lang="en-US" dirty="0"/>
              <a:t>Unavailable data because of insufficient measurable sales.</a:t>
            </a:r>
          </a:p>
          <a:p>
            <a:r>
              <a:rPr lang="en-US" dirty="0"/>
              <a:t>“fiscal impact hypothesis”: Revenue and Expenditure Composition of CA municipalities</a:t>
            </a:r>
            <a:r>
              <a:rPr lang="zh-CN" altLang="en-US"/>
              <a:t> </a:t>
            </a:r>
            <a:r>
              <a:rPr lang="en-US" altLang="zh-CN" sz="1200"/>
              <a:t>(“</a:t>
            </a:r>
            <a:r>
              <a:rPr lang="en-US" altLang="zh-CN" sz="1200" dirty="0" err="1"/>
              <a:t>CA_Municipal_Finances.xlsx</a:t>
            </a:r>
            <a:r>
              <a:rPr lang="en-US" altLang="zh-CN" sz="1200" dirty="0"/>
              <a:t>”)</a:t>
            </a:r>
            <a:endParaRPr lang="en-US" sz="1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8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FE2A-593A-9E42-8C2B-6D3E5B63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Indictors over Years</a:t>
            </a:r>
          </a:p>
        </p:txBody>
      </p:sp>
      <p:graphicFrame>
        <p:nvGraphicFramePr>
          <p:cNvPr id="24" name="Content Placeholder 23">
            <a:extLst>
              <a:ext uri="{FF2B5EF4-FFF2-40B4-BE49-F238E27FC236}">
                <a16:creationId xmlns:a16="http://schemas.microsoft.com/office/drawing/2014/main" id="{D96F9047-7F88-8C4C-A08C-F4780D17D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141255"/>
              </p:ext>
            </p:extLst>
          </p:nvPr>
        </p:nvGraphicFramePr>
        <p:xfrm>
          <a:off x="838200" y="1690688"/>
          <a:ext cx="10871200" cy="4061556"/>
        </p:xfrm>
        <a:graphic>
          <a:graphicData uri="http://schemas.openxmlformats.org/drawingml/2006/table">
            <a:tbl>
              <a:tblPr/>
              <a:tblGrid>
                <a:gridCol w="762508">
                  <a:extLst>
                    <a:ext uri="{9D8B030D-6E8A-4147-A177-3AD203B41FA5}">
                      <a16:colId xmlns:a16="http://schemas.microsoft.com/office/drawing/2014/main" val="4229856809"/>
                    </a:ext>
                  </a:extLst>
                </a:gridCol>
                <a:gridCol w="596392">
                  <a:extLst>
                    <a:ext uri="{9D8B030D-6E8A-4147-A177-3AD203B41FA5}">
                      <a16:colId xmlns:a16="http://schemas.microsoft.com/office/drawing/2014/main" val="34922758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1980089603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1325043936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1129278242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161276123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481025366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3174198553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90839918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533611837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932933542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709167792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846013074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409127947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171098363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713324747"/>
                    </a:ext>
                  </a:extLst>
                </a:gridCol>
              </a:tblGrid>
              <a:tr h="9311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Nominal Prop Tax Rate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Residential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Nominal Prop Tax Rate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SFH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Effective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Prop Tax Rate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Residential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Effective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Prop Tax Rate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SFH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Ration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Residential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134819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7583" marR="7583" marT="7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7583" marR="7583" marT="7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7583" marR="7583" marT="7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7583" marR="7583" marT="7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7583" marR="7583" marT="7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532533"/>
                  </a:ext>
                </a:extLst>
              </a:tr>
              <a:tr h="685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1967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7583" marR="7583" marT="7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7583" marR="7583" marT="7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9.52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13.38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7583" marR="7583" marT="7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7583" marR="7583" marT="7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2.24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7583" marR="7583" marT="7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259004"/>
                  </a:ext>
                </a:extLst>
              </a:tr>
              <a:tr h="645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1972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7583" marR="7583" marT="7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7583" marR="7583" marT="7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12.25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7583" marR="7583" marT="7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7583" marR="7583" marT="7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</a:t>
                      </a:r>
                    </a:p>
                  </a:txBody>
                  <a:tcPr marL="7583" marR="7583" marT="7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880232"/>
                  </a:ext>
                </a:extLst>
              </a:tr>
              <a:tr h="645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1977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7583" marR="7583" marT="7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12.06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20.17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7583" marR="7583" marT="7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12.06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20.26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</a:p>
                  </a:txBody>
                  <a:tcPr marL="7583" marR="7583" marT="7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</a:t>
                      </a:r>
                    </a:p>
                  </a:txBody>
                  <a:tcPr marL="7583" marR="7583" marT="7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583" marR="7583" marT="7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163401"/>
                  </a:ext>
                </a:extLst>
              </a:tr>
              <a:tr h="645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1982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83" marR="7583" marT="7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1.165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83" marR="7583" marT="7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7583" marR="7583" marT="7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7583" marR="7583" marT="7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</a:t>
                      </a:r>
                    </a:p>
                  </a:txBody>
                  <a:tcPr marL="7583" marR="7583" marT="7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61.64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84.33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17340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74887C5-4930-E943-B558-EB6053F319FD}"/>
              </a:ext>
            </a:extLst>
          </p:cNvPr>
          <p:cNvSpPr txBox="1"/>
          <p:nvPr/>
        </p:nvSpPr>
        <p:spPr>
          <a:xfrm>
            <a:off x="838200" y="5842540"/>
            <a:ext cx="704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dirty="0"/>
              <a:t>All rates and ratios are percentages</a:t>
            </a:r>
          </a:p>
        </p:txBody>
      </p:sp>
    </p:spTree>
    <p:extLst>
      <p:ext uri="{BB962C8B-B14F-4D97-AF65-F5344CB8AC3E}">
        <p14:creationId xmlns:p14="http://schemas.microsoft.com/office/powerpoint/2010/main" val="8194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8FBD-3D39-0B48-8B48-DED11E0D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Governments</a:t>
            </a:r>
            <a:r>
              <a:rPr lang="zh-CN" altLang="en-US" dirty="0"/>
              <a:t> </a:t>
            </a:r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Available</a:t>
            </a:r>
            <a:r>
              <a:rPr lang="zh-CN" altLang="en-US" dirty="0"/>
              <a:t> </a:t>
            </a:r>
            <a:r>
              <a:rPr lang="en-US" altLang="zh-CN" dirty="0"/>
              <a:t>Indictors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1978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562316D-9872-4D48-9166-2A54CD6B4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214932"/>
              </p:ext>
            </p:extLst>
          </p:nvPr>
        </p:nvGraphicFramePr>
        <p:xfrm>
          <a:off x="367284" y="2088388"/>
          <a:ext cx="11558012" cy="3093212"/>
        </p:xfrm>
        <a:graphic>
          <a:graphicData uri="http://schemas.openxmlformats.org/drawingml/2006/table">
            <a:tbl>
              <a:tblPr/>
              <a:tblGrid>
                <a:gridCol w="816908">
                  <a:extLst>
                    <a:ext uri="{9D8B030D-6E8A-4147-A177-3AD203B41FA5}">
                      <a16:colId xmlns:a16="http://schemas.microsoft.com/office/drawing/2014/main" val="1819896985"/>
                    </a:ext>
                  </a:extLst>
                </a:gridCol>
                <a:gridCol w="593808">
                  <a:extLst>
                    <a:ext uri="{9D8B030D-6E8A-4147-A177-3AD203B41FA5}">
                      <a16:colId xmlns:a16="http://schemas.microsoft.com/office/drawing/2014/main" val="1376042125"/>
                    </a:ext>
                  </a:extLst>
                </a:gridCol>
                <a:gridCol w="599648">
                  <a:extLst>
                    <a:ext uri="{9D8B030D-6E8A-4147-A177-3AD203B41FA5}">
                      <a16:colId xmlns:a16="http://schemas.microsoft.com/office/drawing/2014/main" val="2037259372"/>
                    </a:ext>
                  </a:extLst>
                </a:gridCol>
                <a:gridCol w="568752">
                  <a:extLst>
                    <a:ext uri="{9D8B030D-6E8A-4147-A177-3AD203B41FA5}">
                      <a16:colId xmlns:a16="http://schemas.microsoft.com/office/drawing/2014/main" val="2227099231"/>
                    </a:ext>
                  </a:extLst>
                </a:gridCol>
                <a:gridCol w="624704">
                  <a:extLst>
                    <a:ext uri="{9D8B030D-6E8A-4147-A177-3AD203B41FA5}">
                      <a16:colId xmlns:a16="http://schemas.microsoft.com/office/drawing/2014/main" val="295082808"/>
                    </a:ext>
                  </a:extLst>
                </a:gridCol>
                <a:gridCol w="596728">
                  <a:extLst>
                    <a:ext uri="{9D8B030D-6E8A-4147-A177-3AD203B41FA5}">
                      <a16:colId xmlns:a16="http://schemas.microsoft.com/office/drawing/2014/main" val="2388325350"/>
                    </a:ext>
                  </a:extLst>
                </a:gridCol>
                <a:gridCol w="596728">
                  <a:extLst>
                    <a:ext uri="{9D8B030D-6E8A-4147-A177-3AD203B41FA5}">
                      <a16:colId xmlns:a16="http://schemas.microsoft.com/office/drawing/2014/main" val="1212498268"/>
                    </a:ext>
                  </a:extLst>
                </a:gridCol>
                <a:gridCol w="596728">
                  <a:extLst>
                    <a:ext uri="{9D8B030D-6E8A-4147-A177-3AD203B41FA5}">
                      <a16:colId xmlns:a16="http://schemas.microsoft.com/office/drawing/2014/main" val="965782544"/>
                    </a:ext>
                  </a:extLst>
                </a:gridCol>
                <a:gridCol w="596728">
                  <a:extLst>
                    <a:ext uri="{9D8B030D-6E8A-4147-A177-3AD203B41FA5}">
                      <a16:colId xmlns:a16="http://schemas.microsoft.com/office/drawing/2014/main" val="3157963607"/>
                    </a:ext>
                  </a:extLst>
                </a:gridCol>
                <a:gridCol w="596728">
                  <a:extLst>
                    <a:ext uri="{9D8B030D-6E8A-4147-A177-3AD203B41FA5}">
                      <a16:colId xmlns:a16="http://schemas.microsoft.com/office/drawing/2014/main" val="1437396536"/>
                    </a:ext>
                  </a:extLst>
                </a:gridCol>
                <a:gridCol w="596728">
                  <a:extLst>
                    <a:ext uri="{9D8B030D-6E8A-4147-A177-3AD203B41FA5}">
                      <a16:colId xmlns:a16="http://schemas.microsoft.com/office/drawing/2014/main" val="610880435"/>
                    </a:ext>
                  </a:extLst>
                </a:gridCol>
                <a:gridCol w="596728">
                  <a:extLst>
                    <a:ext uri="{9D8B030D-6E8A-4147-A177-3AD203B41FA5}">
                      <a16:colId xmlns:a16="http://schemas.microsoft.com/office/drawing/2014/main" val="1238160418"/>
                    </a:ext>
                  </a:extLst>
                </a:gridCol>
                <a:gridCol w="596728">
                  <a:extLst>
                    <a:ext uri="{9D8B030D-6E8A-4147-A177-3AD203B41FA5}">
                      <a16:colId xmlns:a16="http://schemas.microsoft.com/office/drawing/2014/main" val="1158703313"/>
                    </a:ext>
                  </a:extLst>
                </a:gridCol>
                <a:gridCol w="596728">
                  <a:extLst>
                    <a:ext uri="{9D8B030D-6E8A-4147-A177-3AD203B41FA5}">
                      <a16:colId xmlns:a16="http://schemas.microsoft.com/office/drawing/2014/main" val="991320000"/>
                    </a:ext>
                  </a:extLst>
                </a:gridCol>
                <a:gridCol w="596728">
                  <a:extLst>
                    <a:ext uri="{9D8B030D-6E8A-4147-A177-3AD203B41FA5}">
                      <a16:colId xmlns:a16="http://schemas.microsoft.com/office/drawing/2014/main" val="844135056"/>
                    </a:ext>
                  </a:extLst>
                </a:gridCol>
                <a:gridCol w="596728">
                  <a:extLst>
                    <a:ext uri="{9D8B030D-6E8A-4147-A177-3AD203B41FA5}">
                      <a16:colId xmlns:a16="http://schemas.microsoft.com/office/drawing/2014/main" val="121256191"/>
                    </a:ext>
                  </a:extLst>
                </a:gridCol>
                <a:gridCol w="596728">
                  <a:extLst>
                    <a:ext uri="{9D8B030D-6E8A-4147-A177-3AD203B41FA5}">
                      <a16:colId xmlns:a16="http://schemas.microsoft.com/office/drawing/2014/main" val="1869046317"/>
                    </a:ext>
                  </a:extLst>
                </a:gridCol>
                <a:gridCol w="596728">
                  <a:extLst>
                    <a:ext uri="{9D8B030D-6E8A-4147-A177-3AD203B41FA5}">
                      <a16:colId xmlns:a16="http://schemas.microsoft.com/office/drawing/2014/main" val="3232794461"/>
                    </a:ext>
                  </a:extLst>
                </a:gridCol>
                <a:gridCol w="596728">
                  <a:extLst>
                    <a:ext uri="{9D8B030D-6E8A-4147-A177-3AD203B41FA5}">
                      <a16:colId xmlns:a16="http://schemas.microsoft.com/office/drawing/2014/main" val="170608176"/>
                    </a:ext>
                  </a:extLst>
                </a:gridCol>
              </a:tblGrid>
              <a:tr h="432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1977_1982</a:t>
                      </a:r>
                    </a:p>
                  </a:txBody>
                  <a:tcPr marL="6386" marR="6386" marT="638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1972_1982</a:t>
                      </a:r>
                    </a:p>
                  </a:txBody>
                  <a:tcPr marL="6386" marR="6386" marT="638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1967_1982</a:t>
                      </a:r>
                    </a:p>
                  </a:txBody>
                  <a:tcPr marL="6386" marR="6386" marT="638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14256"/>
                  </a:ext>
                </a:extLst>
              </a:tr>
              <a:tr h="38741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Nominal Prop Tax Rate</a:t>
                      </a:r>
                    </a:p>
                  </a:txBody>
                  <a:tcPr marL="6386" marR="6386" marT="638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Effective Prop Tax Rate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 Ratio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Nominal Prop Tax Rate</a:t>
                      </a:r>
                    </a:p>
                  </a:txBody>
                  <a:tcPr marL="6386" marR="6386" marT="638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Effective Prop Tax Rate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 Ratio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Nominal Prop Tax Rate</a:t>
                      </a:r>
                    </a:p>
                  </a:txBody>
                  <a:tcPr marL="6386" marR="6386" marT="638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Effective Prop Tax Rate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 Ratio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259676"/>
                  </a:ext>
                </a:extLst>
              </a:tr>
              <a:tr h="102847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Res</a:t>
                      </a:r>
                    </a:p>
                  </a:txBody>
                  <a:tcPr marL="6386" marR="6386" marT="638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SFH</a:t>
                      </a:r>
                      <a:endParaRPr lang="en-US"/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Re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SFH</a:t>
                      </a:r>
                      <a:endParaRPr lang="en-US" dirty="0"/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Re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SFH</a:t>
                      </a:r>
                      <a:endParaRPr lang="en-US"/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Res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SFH</a:t>
                      </a:r>
                      <a:endParaRPr lang="en-US" dirty="0"/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1702"/>
                  </a:ext>
                </a:extLst>
              </a:tr>
              <a:tr h="798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GOV Type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Res</a:t>
                      </a:r>
                    </a:p>
                  </a:txBody>
                  <a:tcPr marL="6386" marR="6386" marT="638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SFH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Res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SFH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Residential</a:t>
                      </a:r>
                    </a:p>
                  </a:txBody>
                  <a:tcPr marL="6386" marR="6386" marT="638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SFH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Residential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SFH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Residential</a:t>
                      </a:r>
                    </a:p>
                  </a:txBody>
                  <a:tcPr marL="6386" marR="6386" marT="638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SFH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Residential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SFH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570716"/>
                  </a:ext>
                </a:extLst>
              </a:tr>
              <a:tr h="432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86" marR="6386" marT="638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86" marR="6386" marT="638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86" marR="6386" marT="638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517044"/>
                  </a:ext>
                </a:extLst>
              </a:tr>
              <a:tr h="432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86" marR="6386" marT="638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86" marR="6386" marT="638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86" marR="6386" marT="638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923757"/>
                  </a:ext>
                </a:extLst>
              </a:tr>
              <a:tr h="506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 of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County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86" marR="6386" marT="638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86" marR="6386" marT="638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86" marR="6386" marT="638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86" marR="6386" marT="63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85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94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F9E8-1FFA-6E4E-A9EF-42772277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9" y="225425"/>
            <a:ext cx="10515600" cy="1325563"/>
          </a:xfrm>
        </p:spPr>
        <p:txBody>
          <a:bodyPr/>
          <a:lstStyle/>
          <a:p>
            <a:r>
              <a:rPr lang="en-US" altLang="zh-CN" dirty="0"/>
              <a:t>1977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1982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93240CA-8BDD-6742-A7A5-56812B6184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009673"/>
              </p:ext>
            </p:extLst>
          </p:nvPr>
        </p:nvGraphicFramePr>
        <p:xfrm>
          <a:off x="8082472" y="1825625"/>
          <a:ext cx="2817176" cy="3921530"/>
        </p:xfrm>
        <a:graphic>
          <a:graphicData uri="http://schemas.openxmlformats.org/drawingml/2006/table">
            <a:tbl>
              <a:tblPr/>
              <a:tblGrid>
                <a:gridCol w="296910">
                  <a:extLst>
                    <a:ext uri="{9D8B030D-6E8A-4147-A177-3AD203B41FA5}">
                      <a16:colId xmlns:a16="http://schemas.microsoft.com/office/drawing/2014/main" val="3599143497"/>
                    </a:ext>
                  </a:extLst>
                </a:gridCol>
                <a:gridCol w="691466">
                  <a:extLst>
                    <a:ext uri="{9D8B030D-6E8A-4147-A177-3AD203B41FA5}">
                      <a16:colId xmlns:a16="http://schemas.microsoft.com/office/drawing/2014/main" val="250048509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88534919"/>
                    </a:ext>
                  </a:extLst>
                </a:gridCol>
              </a:tblGrid>
              <a:tr h="490855">
                <a:tc>
                  <a:txBody>
                    <a:bodyPr/>
                    <a:lstStyle/>
                    <a:p>
                      <a:pPr algn="ctr"/>
                      <a:br>
                        <a:rPr lang="en-US" sz="1400" baseline="0">
                          <a:effectLst/>
                          <a:latin typeface="Helvetica" pitchFamily="2" charset="0"/>
                        </a:rPr>
                      </a:br>
                      <a:endParaRPr lang="en-US" sz="1400" baseline="0">
                        <a:effectLst/>
                        <a:latin typeface="Helvetica" pitchFamily="2" charset="0"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County</a:t>
                      </a:r>
                    </a:p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Code</a:t>
                      </a:r>
                      <a:endParaRPr lang="en-US" sz="1400" baseline="0" dirty="0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</a:t>
                      </a:r>
                      <a:r>
                        <a:rPr lang="en-US" altLang="zh-CN" sz="1400" b="1" baseline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unty</a:t>
                      </a:r>
                      <a:endParaRPr lang="en-US" sz="1400" baseline="0" dirty="0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619467"/>
                  </a:ext>
                </a:extLst>
              </a:tr>
              <a:tr h="571779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S" sz="1400" baseline="0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00</a:t>
                      </a:r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US" sz="1400" baseline="0" dirty="0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Alameda County</a:t>
                      </a:r>
                      <a:endParaRPr lang="en-US" sz="1400" baseline="0" dirty="0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65512"/>
                  </a:ext>
                </a:extLst>
              </a:tr>
              <a:tr h="397338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US" sz="1400" baseline="0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</a:t>
                      </a:r>
                      <a:endParaRPr lang="en-US" sz="1400" baseline="0" dirty="0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Fresno County</a:t>
                      </a:r>
                      <a:endParaRPr lang="en-US" sz="1400" baseline="0" dirty="0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036200"/>
                  </a:ext>
                </a:extLst>
              </a:tr>
              <a:tr h="746221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US" sz="1400" baseline="0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</a:t>
                      </a:r>
                      <a:endParaRPr lang="en-US" sz="1400" baseline="0" dirty="0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Los Angeles County</a:t>
                      </a:r>
                      <a:endParaRPr lang="en-US" sz="1400" baseline="0" dirty="0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430091"/>
                  </a:ext>
                </a:extLst>
              </a:tr>
              <a:tr h="571779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US" sz="1400" baseline="0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34</a:t>
                      </a:r>
                      <a:endParaRPr lang="en-US" sz="1400" baseline="0" dirty="0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Sacramento County</a:t>
                      </a:r>
                      <a:endParaRPr lang="en-US" sz="1400" baseline="0" dirty="0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469535"/>
                  </a:ext>
                </a:extLst>
              </a:tr>
              <a:tr h="571779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en-US" sz="1400" baseline="0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37</a:t>
                      </a:r>
                      <a:endParaRPr lang="en-US" sz="1400" baseline="0" dirty="0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San Diego County</a:t>
                      </a:r>
                      <a:endParaRPr lang="en-US" sz="1400" baseline="0" dirty="0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89331"/>
                  </a:ext>
                </a:extLst>
              </a:tr>
              <a:tr h="571779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n-US" sz="1400" baseline="0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43</a:t>
                      </a:r>
                      <a:endParaRPr lang="en-US" sz="1400" baseline="0" dirty="0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Santa Clara County</a:t>
                      </a:r>
                      <a:endParaRPr lang="en-US" sz="1400" baseline="0" dirty="0">
                        <a:effectLst/>
                      </a:endParaRPr>
                    </a:p>
                  </a:txBody>
                  <a:tcPr marL="24228" marR="24228" marT="24228" marB="242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810916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40EBA7D-3679-D746-8D3F-0C570CE2C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389687"/>
              </p:ext>
            </p:extLst>
          </p:nvPr>
        </p:nvGraphicFramePr>
        <p:xfrm>
          <a:off x="698499" y="1825625"/>
          <a:ext cx="2395028" cy="4263434"/>
        </p:xfrm>
        <a:graphic>
          <a:graphicData uri="http://schemas.openxmlformats.org/drawingml/2006/table">
            <a:tbl>
              <a:tblPr/>
              <a:tblGrid>
                <a:gridCol w="283697">
                  <a:extLst>
                    <a:ext uri="{9D8B030D-6E8A-4147-A177-3AD203B41FA5}">
                      <a16:colId xmlns:a16="http://schemas.microsoft.com/office/drawing/2014/main" val="1917605175"/>
                    </a:ext>
                  </a:extLst>
                </a:gridCol>
                <a:gridCol w="652595">
                  <a:extLst>
                    <a:ext uri="{9D8B030D-6E8A-4147-A177-3AD203B41FA5}">
                      <a16:colId xmlns:a16="http://schemas.microsoft.com/office/drawing/2014/main" val="2938982782"/>
                    </a:ext>
                  </a:extLst>
                </a:gridCol>
                <a:gridCol w="1458736">
                  <a:extLst>
                    <a:ext uri="{9D8B030D-6E8A-4147-A177-3AD203B41FA5}">
                      <a16:colId xmlns:a16="http://schemas.microsoft.com/office/drawing/2014/main" val="2179124567"/>
                    </a:ext>
                  </a:extLst>
                </a:gridCol>
              </a:tblGrid>
              <a:tr h="557134">
                <a:tc>
                  <a:txBody>
                    <a:bodyPr/>
                    <a:lstStyle/>
                    <a:p>
                      <a:br>
                        <a:rPr lang="en-US" sz="1400">
                          <a:effectLst/>
                          <a:latin typeface="Helvetica" pitchFamily="2" charset="0"/>
                        </a:rPr>
                      </a:br>
                      <a:endParaRPr lang="en-US" sz="1400">
                        <a:effectLst/>
                        <a:latin typeface="Helvetica" pitchFamily="2" charset="0"/>
                      </a:endParaRPr>
                    </a:p>
                  </a:txBody>
                  <a:tcPr marL="14984" marR="14984" marT="14984" marB="149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County</a:t>
                      </a:r>
                    </a:p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Code</a:t>
                      </a:r>
                      <a:endParaRPr lang="en-US" sz="1400" dirty="0">
                        <a:effectLst/>
                      </a:endParaRPr>
                    </a:p>
                  </a:txBody>
                  <a:tcPr marL="14984" marR="14984" marT="14984" marB="149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City</a:t>
                      </a:r>
                      <a:endParaRPr lang="en-US" sz="1400" dirty="0">
                        <a:effectLst/>
                      </a:endParaRPr>
                    </a:p>
                  </a:txBody>
                  <a:tcPr marL="14984" marR="14984" marT="14984" marB="149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593817"/>
                  </a:ext>
                </a:extLst>
              </a:tr>
              <a:tr h="346009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S" sz="1400">
                        <a:effectLst/>
                      </a:endParaRPr>
                    </a:p>
                  </a:txBody>
                  <a:tcPr marL="14984" marR="14984" marT="14984" marB="149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00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14984" marR="14984" marT="14984" marB="149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Alameda City</a:t>
                      </a:r>
                      <a:endParaRPr lang="en-US" sz="1400" dirty="0">
                        <a:effectLst/>
                      </a:endParaRPr>
                    </a:p>
                  </a:txBody>
                  <a:tcPr marL="14984" marR="14984" marT="14984" marB="149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107568"/>
                  </a:ext>
                </a:extLst>
              </a:tr>
              <a:tr h="346009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US" sz="1400">
                        <a:effectLst/>
                      </a:endParaRPr>
                    </a:p>
                  </a:txBody>
                  <a:tcPr marL="14984" marR="14984" marT="14984" marB="149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00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14984" marR="14984" marT="14984" marB="149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Berkeley City</a:t>
                      </a:r>
                      <a:endParaRPr lang="en-US" sz="1400" dirty="0">
                        <a:effectLst/>
                      </a:endParaRPr>
                    </a:p>
                  </a:txBody>
                  <a:tcPr marL="14984" marR="14984" marT="14984" marB="149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308558"/>
                  </a:ext>
                </a:extLst>
              </a:tr>
              <a:tr h="240447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US" sz="1400">
                        <a:effectLst/>
                      </a:endParaRPr>
                    </a:p>
                  </a:txBody>
                  <a:tcPr marL="14984" marR="14984" marT="14984" marB="149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00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14984" marR="14984" marT="14984" marB="149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Fremont City</a:t>
                      </a:r>
                      <a:endParaRPr lang="en-US" sz="1400" dirty="0">
                        <a:effectLst/>
                      </a:endParaRPr>
                    </a:p>
                  </a:txBody>
                  <a:tcPr marL="14984" marR="14984" marT="14984" marB="149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835737"/>
                  </a:ext>
                </a:extLst>
              </a:tr>
              <a:tr h="346009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14984" marR="14984" marT="14984" marB="149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00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14984" marR="14984" marT="14984" marB="149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Hayward City</a:t>
                      </a:r>
                      <a:endParaRPr lang="en-US" sz="1400" dirty="0">
                        <a:effectLst/>
                      </a:endParaRPr>
                    </a:p>
                  </a:txBody>
                  <a:tcPr marL="14984" marR="14984" marT="14984" marB="149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738456"/>
                  </a:ext>
                </a:extLst>
              </a:tr>
              <a:tr h="346009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en-US" sz="1400">
                        <a:effectLst/>
                      </a:endParaRPr>
                    </a:p>
                  </a:txBody>
                  <a:tcPr marL="14984" marR="14984" marT="14984" marB="149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00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14984" marR="14984" marT="14984" marB="149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Oakland City</a:t>
                      </a:r>
                      <a:endParaRPr lang="en-US" sz="1400" dirty="0">
                        <a:effectLst/>
                      </a:endParaRPr>
                    </a:p>
                  </a:txBody>
                  <a:tcPr marL="14984" marR="14984" marT="14984" marB="149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065175"/>
                  </a:ext>
                </a:extLst>
              </a:tr>
              <a:tr h="346009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n-US" sz="1400">
                        <a:effectLst/>
                      </a:endParaRPr>
                    </a:p>
                  </a:txBody>
                  <a:tcPr marL="14984" marR="14984" marT="14984" marB="149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00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14984" marR="14984" marT="14984" marB="149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San Leandro City</a:t>
                      </a:r>
                      <a:endParaRPr lang="en-US" sz="1400" dirty="0">
                        <a:effectLst/>
                      </a:endParaRPr>
                    </a:p>
                  </a:txBody>
                  <a:tcPr marL="14984" marR="14984" marT="14984" marB="149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662485"/>
                  </a:ext>
                </a:extLst>
              </a:tr>
              <a:tr h="240447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US" sz="1400">
                        <a:effectLst/>
                      </a:endParaRPr>
                    </a:p>
                  </a:txBody>
                  <a:tcPr marL="14984" marR="14984" marT="14984" marB="149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</a:t>
                      </a:r>
                      <a:endParaRPr lang="en-US" sz="1400" dirty="0">
                        <a:effectLst/>
                      </a:endParaRPr>
                    </a:p>
                  </a:txBody>
                  <a:tcPr marL="14984" marR="14984" marT="14984" marB="149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Fresno City</a:t>
                      </a:r>
                      <a:endParaRPr lang="en-US" sz="1400" dirty="0">
                        <a:effectLst/>
                      </a:endParaRPr>
                    </a:p>
                  </a:txBody>
                  <a:tcPr marL="14984" marR="14984" marT="14984" marB="149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786869"/>
                  </a:ext>
                </a:extLst>
              </a:tr>
              <a:tr h="346009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en-US" sz="1400">
                        <a:effectLst/>
                      </a:endParaRPr>
                    </a:p>
                  </a:txBody>
                  <a:tcPr marL="14984" marR="14984" marT="14984" marB="149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</a:t>
                      </a:r>
                      <a:endParaRPr lang="en-US" sz="1400" dirty="0">
                        <a:effectLst/>
                      </a:endParaRPr>
                    </a:p>
                  </a:txBody>
                  <a:tcPr marL="14984" marR="14984" marT="14984" marB="149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Glendale City</a:t>
                      </a:r>
                      <a:endParaRPr lang="en-US" sz="1400" dirty="0">
                        <a:effectLst/>
                      </a:endParaRPr>
                    </a:p>
                  </a:txBody>
                  <a:tcPr marL="14984" marR="14984" marT="14984" marB="149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60010"/>
                  </a:ext>
                </a:extLst>
              </a:tr>
              <a:tr h="346009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</a:t>
                      </a:r>
                      <a:endParaRPr lang="en-US" sz="1400">
                        <a:effectLst/>
                      </a:endParaRPr>
                    </a:p>
                  </a:txBody>
                  <a:tcPr marL="14984" marR="14984" marT="14984" marB="149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</a:t>
                      </a:r>
                      <a:endParaRPr lang="en-US" sz="1400" dirty="0">
                        <a:effectLst/>
                      </a:endParaRPr>
                    </a:p>
                  </a:txBody>
                  <a:tcPr marL="14984" marR="14984" marT="14984" marB="149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Long Beach City</a:t>
                      </a:r>
                      <a:endParaRPr lang="en-US" sz="1400" dirty="0">
                        <a:effectLst/>
                      </a:endParaRPr>
                    </a:p>
                  </a:txBody>
                  <a:tcPr marL="14984" marR="14984" marT="14984" marB="149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846399"/>
                  </a:ext>
                </a:extLst>
              </a:tr>
              <a:tr h="451572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</a:t>
                      </a:r>
                      <a:endParaRPr lang="en-US" sz="1400">
                        <a:effectLst/>
                      </a:endParaRPr>
                    </a:p>
                  </a:txBody>
                  <a:tcPr marL="14984" marR="14984" marT="14984" marB="149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</a:t>
                      </a:r>
                      <a:endParaRPr lang="en-US" sz="1400" dirty="0">
                        <a:effectLst/>
                      </a:endParaRPr>
                    </a:p>
                  </a:txBody>
                  <a:tcPr marL="14984" marR="14984" marT="14984" marB="149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Los Angeles City</a:t>
                      </a:r>
                      <a:endParaRPr lang="en-US" sz="1400" dirty="0">
                        <a:effectLst/>
                      </a:endParaRPr>
                    </a:p>
                  </a:txBody>
                  <a:tcPr marL="14984" marR="14984" marT="14984" marB="149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145214"/>
                  </a:ext>
                </a:extLst>
              </a:tr>
              <a:tr h="346009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</a:t>
                      </a:r>
                      <a:endParaRPr lang="en-US" sz="1400">
                        <a:effectLst/>
                      </a:endParaRPr>
                    </a:p>
                  </a:txBody>
                  <a:tcPr marL="14984" marR="14984" marT="14984" marB="1498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</a:t>
                      </a:r>
                      <a:endParaRPr lang="en-US" sz="1400" dirty="0">
                        <a:effectLst/>
                      </a:endParaRPr>
                    </a:p>
                  </a:txBody>
                  <a:tcPr marL="14984" marR="14984" marT="14984" marB="149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Pomona City</a:t>
                      </a:r>
                      <a:endParaRPr lang="en-US" sz="1400" dirty="0">
                        <a:effectLst/>
                      </a:endParaRPr>
                    </a:p>
                  </a:txBody>
                  <a:tcPr marL="14984" marR="14984" marT="14984" marB="149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31113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3607600-7329-3141-A079-8165E22BD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193883"/>
              </p:ext>
            </p:extLst>
          </p:nvPr>
        </p:nvGraphicFramePr>
        <p:xfrm>
          <a:off x="3568701" y="1827214"/>
          <a:ext cx="2819399" cy="4106412"/>
        </p:xfrm>
        <a:graphic>
          <a:graphicData uri="http://schemas.openxmlformats.org/drawingml/2006/table">
            <a:tbl>
              <a:tblPr/>
              <a:tblGrid>
                <a:gridCol w="296192">
                  <a:extLst>
                    <a:ext uri="{9D8B030D-6E8A-4147-A177-3AD203B41FA5}">
                      <a16:colId xmlns:a16="http://schemas.microsoft.com/office/drawing/2014/main" val="797583314"/>
                    </a:ext>
                  </a:extLst>
                </a:gridCol>
                <a:gridCol w="779901">
                  <a:extLst>
                    <a:ext uri="{9D8B030D-6E8A-4147-A177-3AD203B41FA5}">
                      <a16:colId xmlns:a16="http://schemas.microsoft.com/office/drawing/2014/main" val="1100844023"/>
                    </a:ext>
                  </a:extLst>
                </a:gridCol>
                <a:gridCol w="1743306">
                  <a:extLst>
                    <a:ext uri="{9D8B030D-6E8A-4147-A177-3AD203B41FA5}">
                      <a16:colId xmlns:a16="http://schemas.microsoft.com/office/drawing/2014/main" val="3838070320"/>
                    </a:ext>
                  </a:extLst>
                </a:gridCol>
              </a:tblGrid>
              <a:tr h="573086">
                <a:tc>
                  <a:txBody>
                    <a:bodyPr/>
                    <a:lstStyle/>
                    <a:p>
                      <a:pPr algn="ctr"/>
                      <a:br>
                        <a:rPr lang="en-US" sz="1400" dirty="0">
                          <a:effectLst/>
                          <a:latin typeface="Helvetica" pitchFamily="2" charset="0"/>
                        </a:rPr>
                      </a:br>
                      <a:endParaRPr lang="en-US" sz="1400" dirty="0">
                        <a:effectLst/>
                        <a:latin typeface="Helvetica" pitchFamily="2" charset="0"/>
                      </a:endParaRPr>
                    </a:p>
                  </a:txBody>
                  <a:tcPr marL="20681" marR="20681" marT="20681" marB="206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County</a:t>
                      </a:r>
                    </a:p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Code</a:t>
                      </a:r>
                      <a:endParaRPr lang="en-US" sz="1400" dirty="0">
                        <a:effectLst/>
                      </a:endParaRPr>
                    </a:p>
                  </a:txBody>
                  <a:tcPr marL="20681" marR="20681" marT="20681" marB="206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City</a:t>
                      </a:r>
                      <a:endParaRPr lang="en-US" sz="1400" dirty="0">
                        <a:effectLst/>
                      </a:endParaRPr>
                    </a:p>
                  </a:txBody>
                  <a:tcPr marL="20681" marR="20681" marT="20681" marB="206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936357"/>
                  </a:ext>
                </a:extLst>
              </a:tr>
              <a:tr h="48364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</a:t>
                      </a:r>
                      <a:endParaRPr lang="en-US" sz="1400" dirty="0">
                        <a:effectLst/>
                      </a:endParaRPr>
                    </a:p>
                  </a:txBody>
                  <a:tcPr marL="20681" marR="20681" marT="20681" marB="206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34</a:t>
                      </a:r>
                      <a:endParaRPr lang="en-US" sz="1400" dirty="0">
                        <a:effectLst/>
                      </a:endParaRPr>
                    </a:p>
                  </a:txBody>
                  <a:tcPr marL="20681" marR="20681" marT="20681" marB="206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Sacramento City</a:t>
                      </a:r>
                      <a:endParaRPr lang="en-US" sz="1400" dirty="0">
                        <a:effectLst/>
                      </a:endParaRPr>
                    </a:p>
                  </a:txBody>
                  <a:tcPr marL="20681" marR="20681" marT="20681" marB="206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892017"/>
                  </a:ext>
                </a:extLst>
              </a:tr>
              <a:tr h="48364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</a:t>
                      </a:r>
                      <a:endParaRPr lang="en-US" sz="1400" dirty="0">
                        <a:effectLst/>
                      </a:endParaRPr>
                    </a:p>
                  </a:txBody>
                  <a:tcPr marL="20681" marR="20681" marT="20681" marB="206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37</a:t>
                      </a:r>
                      <a:endParaRPr lang="en-US" sz="1400" dirty="0">
                        <a:effectLst/>
                      </a:endParaRPr>
                    </a:p>
                  </a:txBody>
                  <a:tcPr marL="20681" marR="20681" marT="20681" marB="206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San Diego City</a:t>
                      </a:r>
                      <a:endParaRPr lang="en-US" sz="1400" dirty="0">
                        <a:effectLst/>
                      </a:endParaRPr>
                    </a:p>
                  </a:txBody>
                  <a:tcPr marL="20681" marR="20681" marT="20681" marB="206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002226"/>
                  </a:ext>
                </a:extLst>
              </a:tr>
              <a:tr h="6314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</a:t>
                      </a:r>
                      <a:endParaRPr lang="en-US" sz="1400" dirty="0">
                        <a:effectLst/>
                      </a:endParaRPr>
                    </a:p>
                  </a:txBody>
                  <a:tcPr marL="20681" marR="20681" marT="20681" marB="206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38</a:t>
                      </a:r>
                      <a:endParaRPr lang="en-US" sz="1400" dirty="0">
                        <a:effectLst/>
                      </a:endParaRPr>
                    </a:p>
                  </a:txBody>
                  <a:tcPr marL="20681" marR="20681" marT="20681" marB="206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San Francisco</a:t>
                      </a:r>
                      <a:endParaRPr lang="en-US" sz="1400" dirty="0">
                        <a:effectLst/>
                      </a:endParaRPr>
                    </a:p>
                  </a:txBody>
                  <a:tcPr marL="20681" marR="20681" marT="20681" marB="206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565143"/>
                  </a:ext>
                </a:extLst>
              </a:tr>
              <a:tr h="48364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</a:t>
                      </a:r>
                      <a:endParaRPr lang="en-US" sz="1400" dirty="0">
                        <a:effectLst/>
                      </a:endParaRPr>
                    </a:p>
                  </a:txBody>
                  <a:tcPr marL="20681" marR="20681" marT="20681" marB="206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43</a:t>
                      </a:r>
                      <a:endParaRPr lang="en-US" sz="1400" dirty="0">
                        <a:effectLst/>
                      </a:endParaRPr>
                    </a:p>
                  </a:txBody>
                  <a:tcPr marL="20681" marR="20681" marT="20681" marB="206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Palo Alto City</a:t>
                      </a:r>
                      <a:endParaRPr lang="en-US" sz="1400" dirty="0">
                        <a:effectLst/>
                      </a:endParaRPr>
                    </a:p>
                  </a:txBody>
                  <a:tcPr marL="20681" marR="20681" marT="20681" marB="206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331684"/>
                  </a:ext>
                </a:extLst>
              </a:tr>
              <a:tr h="48364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</a:t>
                      </a:r>
                      <a:endParaRPr lang="en-US" sz="1400" dirty="0">
                        <a:effectLst/>
                      </a:endParaRPr>
                    </a:p>
                  </a:txBody>
                  <a:tcPr marL="20681" marR="20681" marT="20681" marB="206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43</a:t>
                      </a:r>
                      <a:endParaRPr lang="en-US" sz="1400" dirty="0">
                        <a:effectLst/>
                      </a:endParaRPr>
                    </a:p>
                  </a:txBody>
                  <a:tcPr marL="20681" marR="20681" marT="20681" marB="206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San Jose City</a:t>
                      </a:r>
                      <a:endParaRPr lang="en-US" sz="1400" dirty="0">
                        <a:effectLst/>
                      </a:endParaRPr>
                    </a:p>
                  </a:txBody>
                  <a:tcPr marL="20681" marR="20681" marT="20681" marB="206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739451"/>
                  </a:ext>
                </a:extLst>
              </a:tr>
              <a:tr h="48364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</a:t>
                      </a:r>
                      <a:endParaRPr lang="en-US" sz="1400" dirty="0">
                        <a:effectLst/>
                      </a:endParaRPr>
                    </a:p>
                  </a:txBody>
                  <a:tcPr marL="20681" marR="20681" marT="20681" marB="206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43</a:t>
                      </a:r>
                      <a:endParaRPr lang="en-US" sz="1400" dirty="0">
                        <a:effectLst/>
                      </a:endParaRPr>
                    </a:p>
                  </a:txBody>
                  <a:tcPr marL="20681" marR="20681" marT="20681" marB="206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Santa Clara City</a:t>
                      </a:r>
                      <a:endParaRPr lang="en-US" sz="1400" dirty="0">
                        <a:effectLst/>
                      </a:endParaRPr>
                    </a:p>
                  </a:txBody>
                  <a:tcPr marL="20681" marR="20681" marT="20681" marB="206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546898"/>
                  </a:ext>
                </a:extLst>
              </a:tr>
              <a:tr h="48364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</a:t>
                      </a:r>
                      <a:endParaRPr lang="en-US" sz="1400" dirty="0">
                        <a:effectLst/>
                      </a:endParaRPr>
                    </a:p>
                  </a:txBody>
                  <a:tcPr marL="20681" marR="20681" marT="20681" marB="206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43</a:t>
                      </a:r>
                      <a:endParaRPr lang="en-US" sz="1400" dirty="0">
                        <a:effectLst/>
                      </a:endParaRPr>
                    </a:p>
                  </a:txBody>
                  <a:tcPr marL="20681" marR="20681" marT="20681" marB="206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Sunnyvale City</a:t>
                      </a:r>
                      <a:endParaRPr lang="en-US" sz="1400" dirty="0">
                        <a:effectLst/>
                      </a:endParaRPr>
                    </a:p>
                  </a:txBody>
                  <a:tcPr marL="20681" marR="20681" marT="20681" marB="206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446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07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EF5B-9768-6C40-9A48-7C9CB382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Year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805AE20-F06E-1E48-B287-375A8F0BE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512844"/>
              </p:ext>
            </p:extLst>
          </p:nvPr>
        </p:nvGraphicFramePr>
        <p:xfrm>
          <a:off x="2738818" y="2048256"/>
          <a:ext cx="6758750" cy="3340608"/>
        </p:xfrm>
        <a:graphic>
          <a:graphicData uri="http://schemas.openxmlformats.org/drawingml/2006/table">
            <a:tbl>
              <a:tblPr/>
              <a:tblGrid>
                <a:gridCol w="2707454">
                  <a:extLst>
                    <a:ext uri="{9D8B030D-6E8A-4147-A177-3AD203B41FA5}">
                      <a16:colId xmlns:a16="http://schemas.microsoft.com/office/drawing/2014/main" val="1062239614"/>
                    </a:ext>
                  </a:extLst>
                </a:gridCol>
                <a:gridCol w="1012824">
                  <a:extLst>
                    <a:ext uri="{9D8B030D-6E8A-4147-A177-3AD203B41FA5}">
                      <a16:colId xmlns:a16="http://schemas.microsoft.com/office/drawing/2014/main" val="1591669033"/>
                    </a:ext>
                  </a:extLst>
                </a:gridCol>
                <a:gridCol w="1012824">
                  <a:extLst>
                    <a:ext uri="{9D8B030D-6E8A-4147-A177-3AD203B41FA5}">
                      <a16:colId xmlns:a16="http://schemas.microsoft.com/office/drawing/2014/main" val="2920800487"/>
                    </a:ext>
                  </a:extLst>
                </a:gridCol>
                <a:gridCol w="1012824">
                  <a:extLst>
                    <a:ext uri="{9D8B030D-6E8A-4147-A177-3AD203B41FA5}">
                      <a16:colId xmlns:a16="http://schemas.microsoft.com/office/drawing/2014/main" val="3393793186"/>
                    </a:ext>
                  </a:extLst>
                </a:gridCol>
                <a:gridCol w="1012824">
                  <a:extLst>
                    <a:ext uri="{9D8B030D-6E8A-4147-A177-3AD203B41FA5}">
                      <a16:colId xmlns:a16="http://schemas.microsoft.com/office/drawing/2014/main" val="918746231"/>
                    </a:ext>
                  </a:extLst>
                </a:gridCol>
              </a:tblGrid>
              <a:tr h="1089944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             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Year</a:t>
                      </a:r>
                    </a:p>
                    <a:p>
                      <a:pPr algn="l"/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GOV</a:t>
                      </a:r>
                      <a:b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</a:br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Type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1967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1972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1977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1982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920302"/>
                  </a:ext>
                </a:extLst>
              </a:tr>
              <a:tr h="108994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Balance of County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4195731294"/>
                  </a:ext>
                </a:extLst>
              </a:tr>
              <a:tr h="58036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City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61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58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31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2577404396"/>
                  </a:ext>
                </a:extLst>
              </a:tr>
              <a:tr h="58036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County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18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441729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23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D82B0-A447-114D-9AFB-4948243A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Subset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Indictors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8AD7100-77FE-A54B-A646-CD48779C0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48735"/>
              </p:ext>
            </p:extLst>
          </p:nvPr>
        </p:nvGraphicFramePr>
        <p:xfrm>
          <a:off x="1790700" y="2327751"/>
          <a:ext cx="8178800" cy="2650649"/>
        </p:xfrm>
        <a:graphic>
          <a:graphicData uri="http://schemas.openxmlformats.org/drawingml/2006/table">
            <a:tbl>
              <a:tblPr/>
              <a:tblGrid>
                <a:gridCol w="1022350">
                  <a:extLst>
                    <a:ext uri="{9D8B030D-6E8A-4147-A177-3AD203B41FA5}">
                      <a16:colId xmlns:a16="http://schemas.microsoft.com/office/drawing/2014/main" val="3538168778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1370126483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243783140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1419018570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3401477961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574059201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1693951966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4124545550"/>
                    </a:ext>
                  </a:extLst>
                </a:gridCol>
              </a:tblGrid>
              <a:tr h="7473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GOV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Nominal Prop Tax Rate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Effective Prop Tax Rate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 Ratio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866290"/>
                  </a:ext>
                </a:extLst>
              </a:tr>
              <a:tr h="3818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Res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SFH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Res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SFH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197143"/>
                  </a:ext>
                </a:extLst>
              </a:tr>
              <a:tr h="503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 of County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715800"/>
                  </a:ext>
                </a:extLst>
              </a:tr>
              <a:tr h="522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1667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948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982276"/>
      </p:ext>
    </p:extLst>
  </p:cSld>
  <p:clrMapOvr>
    <a:masterClrMapping/>
  </p:clrMapOvr>
</p:sld>
</file>

<file path=ppt/theme/theme1.xml><?xml version="1.0" encoding="utf-8"?>
<a:theme xmlns:a="http://schemas.openxmlformats.org/drawingml/2006/main" name="OBI template">
  <a:themeElements>
    <a:clrScheme name="OBI Col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BI template FINAL .pptx" id="{BF661A72-7F12-4ECC-AC73-051D320F6820}" vid="{3D27C355-1966-433B-8113-DBBB5C863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OBI template</Template>
  <TotalTime>1542</TotalTime>
  <Words>1202</Words>
  <Application>Microsoft Macintosh PowerPoint</Application>
  <PresentationFormat>Widescreen</PresentationFormat>
  <Paragraphs>578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FreightText Pro Book</vt:lpstr>
      <vt:lpstr>Halyard Text</vt:lpstr>
      <vt:lpstr>Halyard Text Book</vt:lpstr>
      <vt:lpstr>Arial</vt:lpstr>
      <vt:lpstr>Calibri</vt:lpstr>
      <vt:lpstr>Helvetica</vt:lpstr>
      <vt:lpstr>Helvetica Neue</vt:lpstr>
      <vt:lpstr>OBI template</vt:lpstr>
      <vt:lpstr>Exploratory Analysis for Prop 13 Project</vt:lpstr>
      <vt:lpstr>Prop 13 Overview</vt:lpstr>
      <vt:lpstr>Our Hypotheses</vt:lpstr>
      <vt:lpstr>Data</vt:lpstr>
      <vt:lpstr>Indictors over Years</vt:lpstr>
      <vt:lpstr>Governments Having Available Indictors  Before and After 1978</vt:lpstr>
      <vt:lpstr>1977 to 1982</vt:lpstr>
      <vt:lpstr>Only Look at A Single Year</vt:lpstr>
      <vt:lpstr>If Only Look at A Subset of Indictors</vt:lpstr>
      <vt:lpstr>Counties that Have All Indictors Available for 1977</vt:lpstr>
      <vt:lpstr>Property Tax over Revenue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Census</dc:title>
  <dc:creator>Chih-Wei Hsu</dc:creator>
  <cp:lastModifiedBy>Microsoft Office User</cp:lastModifiedBy>
  <cp:revision>43</cp:revision>
  <dcterms:created xsi:type="dcterms:W3CDTF">2021-10-21T23:50:54Z</dcterms:created>
  <dcterms:modified xsi:type="dcterms:W3CDTF">2021-12-03T02:59:01Z</dcterms:modified>
</cp:coreProperties>
</file>